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76" r:id="rId3"/>
    <p:sldId id="257" r:id="rId4"/>
    <p:sldId id="258" r:id="rId5"/>
    <p:sldId id="283" r:id="rId6"/>
    <p:sldId id="285" r:id="rId7"/>
    <p:sldId id="284" r:id="rId8"/>
    <p:sldId id="259" r:id="rId9"/>
    <p:sldId id="278" r:id="rId10"/>
    <p:sldId id="280" r:id="rId11"/>
    <p:sldId id="282" r:id="rId12"/>
    <p:sldId id="281" r:id="rId13"/>
    <p:sldId id="286" r:id="rId14"/>
    <p:sldId id="279" r:id="rId15"/>
    <p:sldId id="265" r:id="rId16"/>
    <p:sldId id="267" r:id="rId17"/>
    <p:sldId id="274" r:id="rId18"/>
    <p:sldId id="273" r:id="rId19"/>
    <p:sldId id="287" r:id="rId20"/>
    <p:sldId id="288" r:id="rId21"/>
    <p:sldId id="260" r:id="rId22"/>
    <p:sldId id="266" r:id="rId23"/>
    <p:sldId id="269" r:id="rId24"/>
    <p:sldId id="289" r:id="rId25"/>
    <p:sldId id="290" r:id="rId26"/>
    <p:sldId id="291" r:id="rId27"/>
    <p:sldId id="292" r:id="rId28"/>
    <p:sldId id="293" r:id="rId29"/>
    <p:sldId id="268" r:id="rId30"/>
    <p:sldId id="275" r:id="rId31"/>
    <p:sldId id="261" r:id="rId32"/>
    <p:sldId id="271" r:id="rId33"/>
    <p:sldId id="294" r:id="rId34"/>
    <p:sldId id="295" r:id="rId35"/>
    <p:sldId id="296" r:id="rId36"/>
    <p:sldId id="297" r:id="rId37"/>
    <p:sldId id="298" r:id="rId38"/>
    <p:sldId id="299" r:id="rId39"/>
    <p:sldId id="300" r:id="rId40"/>
    <p:sldId id="301" r:id="rId41"/>
    <p:sldId id="277" r:id="rId42"/>
    <p:sldId id="272" r:id="rId43"/>
    <p:sldId id="262" r:id="rId44"/>
    <p:sldId id="270" r:id="rId45"/>
    <p:sldId id="26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7F30D-BD7C-5D40-BF11-6EE7F1ACA2D6}" v="12" dt="2021-07-10T14:30:44.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197"/>
  </p:normalViewPr>
  <p:slideViewPr>
    <p:cSldViewPr snapToGrid="0" snapToObjects="1">
      <p:cViewPr varScale="1">
        <p:scale>
          <a:sx n="119" d="100"/>
          <a:sy n="119"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D06F0-EE66-A642-9C02-4CE46E71DF37}" type="datetimeFigureOut">
              <a:rPr lang="en-US" smtClean="0"/>
              <a:t>7/13/21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33CCC-F7DF-304D-93F6-EC11DAD3A329}" type="slidenum">
              <a:rPr lang="en-US" smtClean="0"/>
              <a:t>‹#›</a:t>
            </a:fld>
            <a:endParaRPr lang="en-US"/>
          </a:p>
        </p:txBody>
      </p:sp>
    </p:spTree>
    <p:extLst>
      <p:ext uri="{BB962C8B-B14F-4D97-AF65-F5344CB8AC3E}">
        <p14:creationId xmlns:p14="http://schemas.microsoft.com/office/powerpoint/2010/main" val="301117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all levels these three things are always there. The importance of each changes at the different levels.</a:t>
            </a:r>
          </a:p>
        </p:txBody>
      </p:sp>
      <p:sp>
        <p:nvSpPr>
          <p:cNvPr id="4" name="Slide Number Placeholder 3"/>
          <p:cNvSpPr>
            <a:spLocks noGrp="1"/>
          </p:cNvSpPr>
          <p:nvPr>
            <p:ph type="sldNum" sz="quarter" idx="5"/>
          </p:nvPr>
        </p:nvSpPr>
        <p:spPr/>
        <p:txBody>
          <a:bodyPr/>
          <a:lstStyle/>
          <a:p>
            <a:fld id="{D1B33CCC-F7DF-304D-93F6-EC11DAD3A329}" type="slidenum">
              <a:rPr lang="en-US" smtClean="0"/>
              <a:t>13</a:t>
            </a:fld>
            <a:endParaRPr lang="en-US"/>
          </a:p>
        </p:txBody>
      </p:sp>
    </p:spTree>
    <p:extLst>
      <p:ext uri="{BB962C8B-B14F-4D97-AF65-F5344CB8AC3E}">
        <p14:creationId xmlns:p14="http://schemas.microsoft.com/office/powerpoint/2010/main" val="376920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2A1D-C33A-D748-B85B-F5C5D42C7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597F9-5831-7E4C-9876-8717A0182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1B8B2-558C-5942-A767-7392112FA07E}"/>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044BF91D-3D64-9748-889E-EC8FF883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5FF93-B140-E345-9086-764EF6F33A3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06237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CA24-7C42-8E4A-B75B-33D616AC3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05503-2688-7D4B-ACA1-BAD35CC97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9F90A-453D-B045-A4C5-6C71B22129C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3746E7B5-878A-7745-BEBC-2D0FCD00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2DF68-9F94-584C-B922-BBBED3B291D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7697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EA574-8335-284A-9E78-640643824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19188-E4A8-CB4D-9AF8-24FB5F59F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5D82-E8E0-7548-A230-6500F3DA0F76}"/>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F52C3B21-F7C8-0846-B94E-ECADF5BAB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3CAAA-E067-9B40-AD6C-1747C2F9EE97}"/>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92657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543-5DA5-DA45-AE95-85ECE1B6E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C77D7-7ACC-1D43-AED8-B8DB2B082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5FF26-05AE-6548-9732-D3EB0936D61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CDB794FE-DD4B-2445-9E53-2118BC0D4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11A34-F1B1-BA49-B2F1-8C57FF84AC51}"/>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8743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AF-181B-5B43-819D-DBD1B8D57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07388-C3A0-7149-AEB6-01CA38D0F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2245A-673A-D147-9A9A-089A3D95199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867233C6-4931-EB47-B986-725732109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A91D9-2205-3046-B95E-E168FFEDBAA3}"/>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5510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C9A4-1CAC-FE41-BD79-9F96ACF70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FDEC5-5459-1244-B5F5-FA5F2414A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69C6A-FF6B-E14C-BC20-4F4DD04FC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AD56D-4608-D04B-BEA1-668BDE7A0471}"/>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3F0B7A83-B94E-A644-BA2C-AD5C20866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077C0-B324-E843-8FAE-14DB78BBEC22}"/>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30668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FA87-B0A2-594F-9F4B-2FEA5999A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B69A7-9C41-1646-A9B8-1B05E015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0818A-E821-9E40-BBFB-EA8A7D168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90131-1407-1E4A-8DDA-3BA45069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21FEC-577C-8D46-8E37-4D6AAE180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E386A-3903-7C4E-BB84-B27970A97169}"/>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8" name="Footer Placeholder 7">
            <a:extLst>
              <a:ext uri="{FF2B5EF4-FFF2-40B4-BE49-F238E27FC236}">
                <a16:creationId xmlns:a16="http://schemas.microsoft.com/office/drawing/2014/main" id="{6EE94DB3-E098-C746-9897-08C8C7B93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6DE47-4C72-B84B-8DFD-A7F7910D4ADA}"/>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107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CE0-665C-7A49-83B2-14C5007AB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3BE433-0EBF-3146-92A2-F5996845EA08}"/>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4" name="Footer Placeholder 3">
            <a:extLst>
              <a:ext uri="{FF2B5EF4-FFF2-40B4-BE49-F238E27FC236}">
                <a16:creationId xmlns:a16="http://schemas.microsoft.com/office/drawing/2014/main" id="{E3ABA8DB-D4F8-604E-9650-1D8E0E1F1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80A63-BBC1-2143-9E57-31D0667C1E5E}"/>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23687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9872F-F52A-3445-A4B6-157522EC572C}"/>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3" name="Footer Placeholder 2">
            <a:extLst>
              <a:ext uri="{FF2B5EF4-FFF2-40B4-BE49-F238E27FC236}">
                <a16:creationId xmlns:a16="http://schemas.microsoft.com/office/drawing/2014/main" id="{A2CA8403-A6D9-214C-A348-F8F07DC3D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68BB8-D360-7441-BE97-371F3FC33396}"/>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34986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2BE4-8536-2046-B3FF-147F46731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D6378-C47F-454E-A60E-1BD50C25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EFC59-7CAD-BE41-A40A-B98EB7BF8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7A9F2-AF15-1B45-A530-6EFCE81FBF38}"/>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65C4FA45-620D-024A-88D1-761A5852B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72AE-CE81-9440-AB36-45ECDAC319A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228829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F9FA-5644-354C-A4B1-A93EE21D0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C768A-9337-3B4B-A980-E3FBC769B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DA738-E6C6-4540-9AB5-CC42EE68C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5840-8FF9-824B-A5E9-E97206AF4403}"/>
              </a:ext>
            </a:extLst>
          </p:cNvPr>
          <p:cNvSpPr>
            <a:spLocks noGrp="1"/>
          </p:cNvSpPr>
          <p:nvPr>
            <p:ph type="dt" sz="half" idx="10"/>
          </p:nvPr>
        </p:nvSpPr>
        <p:spPr/>
        <p:txBody>
          <a:bodyPr/>
          <a:lstStyle/>
          <a:p>
            <a:fld id="{20F8E112-8DDB-9C41-8ECD-A993A1C0C053}" type="datetimeFigureOut">
              <a:rPr lang="en-US" smtClean="0"/>
              <a:t>7/13/21</a:t>
            </a:fld>
            <a:endParaRPr lang="en-US"/>
          </a:p>
        </p:txBody>
      </p:sp>
      <p:sp>
        <p:nvSpPr>
          <p:cNvPr id="6" name="Footer Placeholder 5">
            <a:extLst>
              <a:ext uri="{FF2B5EF4-FFF2-40B4-BE49-F238E27FC236}">
                <a16:creationId xmlns:a16="http://schemas.microsoft.com/office/drawing/2014/main" id="{CCCA8A46-24FB-1E48-9DB0-B4886FC1B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241F6-804E-2342-8A63-D8D5E9278F6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19064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386AF-B957-0C47-BB16-05AE36BE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1266B7-F5CD-4940-AD2E-8988E5BCD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F9AB9-D1B9-FD42-A35D-810357B93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8E112-8DDB-9C41-8ECD-A993A1C0C053}" type="datetimeFigureOut">
              <a:rPr lang="en-US" smtClean="0"/>
              <a:t>7/13/21</a:t>
            </a:fld>
            <a:endParaRPr lang="en-US"/>
          </a:p>
        </p:txBody>
      </p:sp>
      <p:sp>
        <p:nvSpPr>
          <p:cNvPr id="5" name="Footer Placeholder 4">
            <a:extLst>
              <a:ext uri="{FF2B5EF4-FFF2-40B4-BE49-F238E27FC236}">
                <a16:creationId xmlns:a16="http://schemas.microsoft.com/office/drawing/2014/main" id="{2FF0FD91-5B0B-E94D-A8E4-C983A0AC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D93A6-64CE-CD4A-ACBE-C3C8AEBAD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B3D8D-4AFF-554E-845E-34AED711C908}" type="slidenum">
              <a:rPr lang="en-US" smtClean="0"/>
              <a:t>‹#›</a:t>
            </a:fld>
            <a:endParaRPr lang="en-US"/>
          </a:p>
        </p:txBody>
      </p:sp>
    </p:spTree>
    <p:extLst>
      <p:ext uri="{BB962C8B-B14F-4D97-AF65-F5344CB8AC3E}">
        <p14:creationId xmlns:p14="http://schemas.microsoft.com/office/powerpoint/2010/main" val="2025696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erriam-webster.com/dictionary/le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indeed.com/career-advice/career-development/smart-goa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855B-D030-174F-8847-447EE8278BDB}"/>
              </a:ext>
            </a:extLst>
          </p:cNvPr>
          <p:cNvSpPr>
            <a:spLocks noGrp="1"/>
          </p:cNvSpPr>
          <p:nvPr>
            <p:ph type="ctrTitle"/>
          </p:nvPr>
        </p:nvSpPr>
        <p:spPr/>
        <p:txBody>
          <a:bodyPr>
            <a:normAutofit/>
          </a:bodyPr>
          <a:lstStyle/>
          <a:p>
            <a:r>
              <a:rPr lang="en-US" dirty="0"/>
              <a:t>Becoming a Leader</a:t>
            </a:r>
          </a:p>
        </p:txBody>
      </p:sp>
      <p:sp>
        <p:nvSpPr>
          <p:cNvPr id="3" name="Subtitle 2">
            <a:extLst>
              <a:ext uri="{FF2B5EF4-FFF2-40B4-BE49-F238E27FC236}">
                <a16:creationId xmlns:a16="http://schemas.microsoft.com/office/drawing/2014/main" id="{86C941A7-4627-2545-B8F8-AEDBCF059BD3}"/>
              </a:ext>
            </a:extLst>
          </p:cNvPr>
          <p:cNvSpPr>
            <a:spLocks noGrp="1"/>
          </p:cNvSpPr>
          <p:nvPr>
            <p:ph type="subTitle" idx="1"/>
          </p:nvPr>
        </p:nvSpPr>
        <p:spPr/>
        <p:txBody>
          <a:bodyPr/>
          <a:lstStyle/>
          <a:p>
            <a:r>
              <a:rPr lang="en-US" dirty="0"/>
              <a:t>What to do when everyone looks to you</a:t>
            </a:r>
          </a:p>
        </p:txBody>
      </p:sp>
    </p:spTree>
    <p:extLst>
      <p:ext uri="{BB962C8B-B14F-4D97-AF65-F5344CB8AC3E}">
        <p14:creationId xmlns:p14="http://schemas.microsoft.com/office/powerpoint/2010/main" val="184793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normAutofit fontScale="70000" lnSpcReduction="20000"/>
          </a:bodyPr>
          <a:lstStyle/>
          <a:p>
            <a:pPr fontAlgn="base"/>
            <a:r>
              <a:rPr lang="en-US" b="1" dirty="0"/>
              <a:t>Definition of </a:t>
            </a:r>
            <a:r>
              <a:rPr lang="en-US" b="1" i="1" dirty="0"/>
              <a:t>leader</a:t>
            </a:r>
            <a:endParaRPr lang="en-US" b="1" dirty="0"/>
          </a:p>
          <a:p>
            <a:pPr fontAlgn="base"/>
            <a:r>
              <a:rPr lang="en-US" b="1" dirty="0"/>
              <a:t>1: </a:t>
            </a:r>
            <a:r>
              <a:rPr lang="en-US" dirty="0"/>
              <a:t>something that </a:t>
            </a:r>
            <a:r>
              <a:rPr lang="en-US" dirty="0">
                <a:hlinkClick r:id="rId2"/>
              </a:rPr>
              <a:t>leads</a:t>
            </a:r>
            <a:endParaRPr lang="en-US" dirty="0"/>
          </a:p>
          <a:p>
            <a:pPr fontAlgn="base"/>
            <a:r>
              <a:rPr lang="en-US" dirty="0"/>
              <a:t>2: a person who leads: such as</a:t>
            </a:r>
          </a:p>
          <a:p>
            <a:r>
              <a:rPr lang="en-US" dirty="0"/>
              <a:t>a: GUIDE, </a:t>
            </a:r>
            <a:r>
              <a:rPr lang="en-US" dirty="0" err="1"/>
              <a:t>CONDUCTORThe</a:t>
            </a:r>
            <a:r>
              <a:rPr lang="en-US" dirty="0"/>
              <a:t> tour leader recommended several restaurants in the area.</a:t>
            </a:r>
          </a:p>
          <a:p>
            <a:r>
              <a:rPr lang="en-US" dirty="0"/>
              <a:t>b(1): a person who directs a military force or </a:t>
            </a:r>
            <a:r>
              <a:rPr lang="en-US" dirty="0" err="1"/>
              <a:t>unitleaders</a:t>
            </a:r>
            <a:r>
              <a:rPr lang="en-US" dirty="0"/>
              <a:t> of the army</a:t>
            </a:r>
          </a:p>
          <a:p>
            <a:r>
              <a:rPr lang="en-US" dirty="0"/>
              <a:t>(2): a person who has commanding authority or </a:t>
            </a:r>
            <a:r>
              <a:rPr lang="en-US" dirty="0" err="1"/>
              <a:t>influencea</a:t>
            </a:r>
            <a:r>
              <a:rPr lang="en-US" dirty="0"/>
              <a:t> leader in the reform movement</a:t>
            </a:r>
          </a:p>
          <a:p>
            <a:r>
              <a:rPr lang="en-US" dirty="0"/>
              <a:t>c(1): the principal officer of a British political party</a:t>
            </a:r>
          </a:p>
          <a:p>
            <a:r>
              <a:rPr lang="en-US" dirty="0"/>
              <a:t>(2): a party member chosen to manage party activities in a legislative </a:t>
            </a:r>
            <a:r>
              <a:rPr lang="en-US" dirty="0" err="1"/>
              <a:t>bodythe</a:t>
            </a:r>
            <a:r>
              <a:rPr lang="en-US" dirty="0"/>
              <a:t> majority leader</a:t>
            </a:r>
          </a:p>
          <a:p>
            <a:r>
              <a:rPr lang="en-US" dirty="0"/>
              <a:t>(3): such a party member presiding over the whole legislative body when the party constitutes a </a:t>
            </a:r>
            <a:r>
              <a:rPr lang="en-US" dirty="0" err="1"/>
              <a:t>majoritythe</a:t>
            </a:r>
            <a:r>
              <a:rPr lang="en-US" dirty="0"/>
              <a:t> leader of the House</a:t>
            </a:r>
          </a:p>
          <a:p>
            <a:r>
              <a:rPr lang="en-US" dirty="0"/>
              <a:t>d(1): CONDUCTOR sense </a:t>
            </a:r>
            <a:r>
              <a:rPr lang="en-US" dirty="0" err="1"/>
              <a:t>cthe</a:t>
            </a:r>
            <a:r>
              <a:rPr lang="en-US" dirty="0"/>
              <a:t> orchestra's leader</a:t>
            </a:r>
          </a:p>
          <a:p>
            <a:r>
              <a:rPr lang="en-US" dirty="0"/>
              <a:t>(2): a first or principal performer of a </a:t>
            </a:r>
            <a:r>
              <a:rPr lang="en-US" dirty="0" err="1"/>
              <a:t>groupThe</a:t>
            </a:r>
            <a:r>
              <a:rPr lang="en-US" dirty="0"/>
              <a:t> concertmaster is the leader of the violin section.</a:t>
            </a:r>
          </a:p>
          <a:p>
            <a:r>
              <a:rPr lang="en-US" dirty="0"/>
              <a:t>3: a horse placed in advance of the other horses of a team</a:t>
            </a:r>
          </a:p>
        </p:txBody>
      </p:sp>
    </p:spTree>
    <p:extLst>
      <p:ext uri="{BB962C8B-B14F-4D97-AF65-F5344CB8AC3E}">
        <p14:creationId xmlns:p14="http://schemas.microsoft.com/office/powerpoint/2010/main" val="152628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Leader /= Manager</a:t>
            </a:r>
          </a:p>
        </p:txBody>
      </p:sp>
    </p:spTree>
    <p:extLst>
      <p:ext uri="{BB962C8B-B14F-4D97-AF65-F5344CB8AC3E}">
        <p14:creationId xmlns:p14="http://schemas.microsoft.com/office/powerpoint/2010/main" val="403312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entimeter - Interactive Presentations">
                <a:extLst>
                  <a:ext uri="{FF2B5EF4-FFF2-40B4-BE49-F238E27FC236}">
                    <a16:creationId xmlns:a16="http://schemas.microsoft.com/office/drawing/2014/main" id="{2241F7C4-E81F-3C49-9CE5-162E55B33F09}"/>
                  </a:ext>
                </a:extLst>
              </p:cNvPr>
              <p:cNvGraphicFramePr>
                <a:graphicFrameLocks noGrp="1"/>
              </p:cNvGraphicFramePr>
              <p:nvPr>
                <p:extLst>
                  <p:ext uri="{D42A27DB-BD31-4B8C-83A1-F6EECF244321}">
                    <p14:modId xmlns:p14="http://schemas.microsoft.com/office/powerpoint/2010/main" val="2523922823"/>
                  </p:ext>
                </p:extLst>
              </p:nvPr>
            </p:nvGraphicFramePr>
            <p:xfrm>
              <a:off x="0" y="1"/>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entimeter - Interactive Presentations">
                <a:extLst>
                  <a:ext uri="{FF2B5EF4-FFF2-40B4-BE49-F238E27FC236}">
                    <a16:creationId xmlns:a16="http://schemas.microsoft.com/office/drawing/2014/main" id="{2241F7C4-E81F-3C49-9CE5-162E55B33F09}"/>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2192000" cy="6857999"/>
              </a:xfrm>
              <a:prstGeom prst="rect">
                <a:avLst/>
              </a:prstGeom>
            </p:spPr>
          </p:pic>
        </mc:Fallback>
      </mc:AlternateContent>
    </p:spTree>
    <p:extLst>
      <p:ext uri="{BB962C8B-B14F-4D97-AF65-F5344CB8AC3E}">
        <p14:creationId xmlns:p14="http://schemas.microsoft.com/office/powerpoint/2010/main" val="40265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pPr marL="0" indent="0">
              <a:buNone/>
            </a:pPr>
            <a:r>
              <a:rPr lang="en-US" dirty="0"/>
              <a:t>Simple definition:</a:t>
            </a:r>
          </a:p>
          <a:p>
            <a:pPr marL="0" indent="0">
              <a:buNone/>
            </a:pPr>
            <a:r>
              <a:rPr lang="en-US" dirty="0"/>
              <a:t>A leader is someone who guides the purpose, people, and process</a:t>
            </a:r>
          </a:p>
        </p:txBody>
      </p:sp>
    </p:spTree>
    <p:extLst>
      <p:ext uri="{BB962C8B-B14F-4D97-AF65-F5344CB8AC3E}">
        <p14:creationId xmlns:p14="http://schemas.microsoft.com/office/powerpoint/2010/main" val="249667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Purpose</a:t>
            </a:r>
          </a:p>
          <a:p>
            <a:pPr lvl="1"/>
            <a:r>
              <a:rPr lang="en-US" dirty="0"/>
              <a:t>How clearly a vision is communicated so that people can rally around it</a:t>
            </a:r>
          </a:p>
          <a:p>
            <a:r>
              <a:rPr lang="en-US" dirty="0"/>
              <a:t>People</a:t>
            </a:r>
          </a:p>
          <a:p>
            <a:pPr lvl="1"/>
            <a:r>
              <a:rPr lang="en-US" dirty="0"/>
              <a:t>Being able to identify when the right people are in the right positions</a:t>
            </a:r>
          </a:p>
          <a:p>
            <a:r>
              <a:rPr lang="en-US" dirty="0"/>
              <a:t>Process</a:t>
            </a:r>
          </a:p>
          <a:p>
            <a:pPr lvl="1"/>
            <a:r>
              <a:rPr lang="en-US" dirty="0"/>
              <a:t>Building a framework to enable the people to execute and get out of the way</a:t>
            </a:r>
          </a:p>
        </p:txBody>
      </p:sp>
    </p:spTree>
    <p:extLst>
      <p:ext uri="{BB962C8B-B14F-4D97-AF65-F5344CB8AC3E}">
        <p14:creationId xmlns:p14="http://schemas.microsoft.com/office/powerpoint/2010/main" val="194512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Definition of leader point:</a:t>
            </a:r>
          </a:p>
          <a:p>
            <a:r>
              <a:rPr lang="en-US" dirty="0"/>
              <a:t>A leader point is the moment of change that happens where you can choose to lead or choose to let it pass you by. Some will be obvious, and some will not be obvious</a:t>
            </a:r>
          </a:p>
          <a:p>
            <a:pPr lvl="1"/>
            <a:r>
              <a:rPr lang="en-US" dirty="0"/>
              <a:t>A moment in time where individuals are looking or open to guidance</a:t>
            </a:r>
          </a:p>
          <a:p>
            <a:pPr lvl="1"/>
            <a:r>
              <a:rPr lang="en-US" dirty="0"/>
              <a:t>An opportunity to align on purpose</a:t>
            </a:r>
          </a:p>
          <a:p>
            <a:pPr lvl="1"/>
            <a:r>
              <a:rPr lang="en-US" dirty="0"/>
              <a:t>A chance to multiple the results of people</a:t>
            </a:r>
          </a:p>
          <a:p>
            <a:endParaRPr lang="en-US" dirty="0"/>
          </a:p>
        </p:txBody>
      </p:sp>
      <p:sp>
        <p:nvSpPr>
          <p:cNvPr id="4" name="TextBox 3">
            <a:extLst>
              <a:ext uri="{FF2B5EF4-FFF2-40B4-BE49-F238E27FC236}">
                <a16:creationId xmlns:a16="http://schemas.microsoft.com/office/drawing/2014/main" id="{1537A915-B18B-5645-ABB6-197F29650A9E}"/>
              </a:ext>
            </a:extLst>
          </p:cNvPr>
          <p:cNvSpPr txBox="1"/>
          <p:nvPr/>
        </p:nvSpPr>
        <p:spPr>
          <a:xfrm>
            <a:off x="1607127" y="5320145"/>
            <a:ext cx="7717947" cy="369332"/>
          </a:xfrm>
          <a:prstGeom prst="rect">
            <a:avLst/>
          </a:prstGeom>
          <a:noFill/>
        </p:spPr>
        <p:txBody>
          <a:bodyPr wrap="none" rtlCol="0">
            <a:spAutoFit/>
          </a:bodyPr>
          <a:lstStyle/>
          <a:p>
            <a:r>
              <a:rPr lang="en-US" dirty="0"/>
              <a:t>Use previous definition &gt; quick point on this slide and then into identifying them</a:t>
            </a:r>
          </a:p>
        </p:txBody>
      </p:sp>
    </p:spTree>
    <p:extLst>
      <p:ext uri="{BB962C8B-B14F-4D97-AF65-F5344CB8AC3E}">
        <p14:creationId xmlns:p14="http://schemas.microsoft.com/office/powerpoint/2010/main" val="47975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Some common signs of a leader point</a:t>
            </a:r>
          </a:p>
          <a:p>
            <a:pPr lvl="1"/>
            <a:r>
              <a:rPr lang="en-US" dirty="0"/>
              <a:t>That gut feeling where you “know” what should happen next but no one else sees it</a:t>
            </a:r>
          </a:p>
          <a:p>
            <a:pPr lvl="1"/>
            <a:r>
              <a:rPr lang="en-US" dirty="0"/>
              <a:t>When you are the most experienced or longest tenure</a:t>
            </a:r>
          </a:p>
          <a:p>
            <a:pPr lvl="1"/>
            <a:r>
              <a:rPr lang="en-US" dirty="0"/>
              <a:t>At the start of a project when direction is need </a:t>
            </a:r>
          </a:p>
          <a:p>
            <a:pPr lvl="1"/>
            <a:r>
              <a:rPr lang="en-US" dirty="0"/>
              <a:t>When a project is going off the rails</a:t>
            </a:r>
          </a:p>
          <a:p>
            <a:pPr lvl="1"/>
            <a:r>
              <a:rPr lang="en-US" dirty="0"/>
              <a:t>When things have reached a point of diminishing returns</a:t>
            </a:r>
          </a:p>
          <a:p>
            <a:pPr lvl="1"/>
            <a:endParaRPr lang="en-US" dirty="0"/>
          </a:p>
        </p:txBody>
      </p:sp>
    </p:spTree>
    <p:extLst>
      <p:ext uri="{BB962C8B-B14F-4D97-AF65-F5344CB8AC3E}">
        <p14:creationId xmlns:p14="http://schemas.microsoft.com/office/powerpoint/2010/main" val="77868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283B-06E6-3F4D-B8DD-AA2A5E5DB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D30F06-4A81-5141-AB5D-6004E2D69D07}"/>
              </a:ext>
            </a:extLst>
          </p:cNvPr>
          <p:cNvSpPr>
            <a:spLocks noGrp="1"/>
          </p:cNvSpPr>
          <p:nvPr>
            <p:ph idx="1"/>
          </p:nvPr>
        </p:nvSpPr>
        <p:spPr/>
        <p:txBody>
          <a:bodyPr/>
          <a:lstStyle/>
          <a:p>
            <a:r>
              <a:rPr lang="en-US" dirty="0"/>
              <a:t>Different stages of leadership provide different leader points</a:t>
            </a:r>
          </a:p>
          <a:p>
            <a:endParaRPr lang="en-US" dirty="0"/>
          </a:p>
        </p:txBody>
      </p:sp>
    </p:spTree>
    <p:extLst>
      <p:ext uri="{BB962C8B-B14F-4D97-AF65-F5344CB8AC3E}">
        <p14:creationId xmlns:p14="http://schemas.microsoft.com/office/powerpoint/2010/main" val="267537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Early leader points</a:t>
            </a:r>
          </a:p>
          <a:p>
            <a:pPr lvl="1"/>
            <a:r>
              <a:rPr lang="en-US" dirty="0"/>
              <a:t>When team members come to you for advice</a:t>
            </a:r>
          </a:p>
          <a:p>
            <a:pPr lvl="1"/>
            <a:r>
              <a:rPr lang="en-US" dirty="0"/>
              <a:t>When in a group round table or planning where there is silence, people looking around</a:t>
            </a:r>
          </a:p>
          <a:p>
            <a:pPr lvl="1"/>
            <a:r>
              <a:rPr lang="en-US" dirty="0"/>
              <a:t>When a team needs to present an idea publicly</a:t>
            </a:r>
          </a:p>
          <a:p>
            <a:pPr lvl="1"/>
            <a:r>
              <a:rPr lang="en-US" dirty="0"/>
              <a:t>Usually focused on the “process”</a:t>
            </a:r>
          </a:p>
          <a:p>
            <a:pPr lvl="1"/>
            <a:endParaRPr lang="en-US" dirty="0"/>
          </a:p>
          <a:p>
            <a:endParaRPr lang="en-US" dirty="0"/>
          </a:p>
        </p:txBody>
      </p:sp>
    </p:spTree>
    <p:extLst>
      <p:ext uri="{BB962C8B-B14F-4D97-AF65-F5344CB8AC3E}">
        <p14:creationId xmlns:p14="http://schemas.microsoft.com/office/powerpoint/2010/main" val="1056318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Mid level leader points</a:t>
            </a:r>
          </a:p>
          <a:p>
            <a:pPr lvl="1"/>
            <a:r>
              <a:rPr lang="en-US" dirty="0"/>
              <a:t>Tend to come up in cross functional meetings or interactions</a:t>
            </a:r>
          </a:p>
          <a:p>
            <a:pPr lvl="1"/>
            <a:r>
              <a:rPr lang="en-US" dirty="0"/>
              <a:t>More visible and more obvious</a:t>
            </a:r>
          </a:p>
          <a:p>
            <a:pPr lvl="1"/>
            <a:r>
              <a:rPr lang="en-US" dirty="0"/>
              <a:t>Begin to focus more on the people with the process</a:t>
            </a:r>
          </a:p>
          <a:p>
            <a:pPr lvl="1"/>
            <a:r>
              <a:rPr lang="en-US" dirty="0"/>
              <a:t>Align to a larger purpose and distill it for the team</a:t>
            </a:r>
          </a:p>
          <a:p>
            <a:pPr lvl="1"/>
            <a:endParaRPr lang="en-US" dirty="0"/>
          </a:p>
          <a:p>
            <a:endParaRPr lang="en-US" dirty="0"/>
          </a:p>
        </p:txBody>
      </p:sp>
    </p:spTree>
    <p:extLst>
      <p:ext uri="{BB962C8B-B14F-4D97-AF65-F5344CB8AC3E}">
        <p14:creationId xmlns:p14="http://schemas.microsoft.com/office/powerpoint/2010/main" val="25832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CF7E-8F53-E646-A1B7-73D7CE910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0D0BC-1B4C-D047-9A7B-70DCC0DF9186}"/>
              </a:ext>
            </a:extLst>
          </p:cNvPr>
          <p:cNvSpPr>
            <a:spLocks noGrp="1"/>
          </p:cNvSpPr>
          <p:nvPr>
            <p:ph idx="1"/>
          </p:nvPr>
        </p:nvSpPr>
        <p:spPr/>
        <p:txBody>
          <a:bodyPr/>
          <a:lstStyle/>
          <a:p>
            <a:pPr marL="0" indent="0">
              <a:buNone/>
            </a:pPr>
            <a:r>
              <a:rPr lang="en-US" b="1" dirty="0"/>
              <a:t>Congratulations! People are starting to look to you for advice, guidance and dare I say it, leadership. But after you pop the champagne, raise a glass and step into the next chapter the truth hits you: </a:t>
            </a:r>
            <a:r>
              <a:rPr lang="en-US" b="1" i="1" dirty="0"/>
              <a:t>you have no clue what to do next…</a:t>
            </a:r>
          </a:p>
        </p:txBody>
      </p:sp>
    </p:spTree>
    <p:extLst>
      <p:ext uri="{BB962C8B-B14F-4D97-AF65-F5344CB8AC3E}">
        <p14:creationId xmlns:p14="http://schemas.microsoft.com/office/powerpoint/2010/main" val="394947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Senior leader points</a:t>
            </a:r>
          </a:p>
          <a:p>
            <a:pPr lvl="1"/>
            <a:r>
              <a:rPr lang="en-US" dirty="0"/>
              <a:t>More ambiguous, making decisions with less detail and more high-level direction</a:t>
            </a:r>
          </a:p>
          <a:p>
            <a:pPr lvl="1"/>
            <a:r>
              <a:rPr lang="en-US" dirty="0"/>
              <a:t>Setting the direction for multiple teams or products</a:t>
            </a:r>
          </a:p>
          <a:p>
            <a:pPr lvl="1"/>
            <a:r>
              <a:rPr lang="en-US" dirty="0"/>
              <a:t>Purpose is the key focus</a:t>
            </a:r>
          </a:p>
          <a:p>
            <a:pPr lvl="1"/>
            <a:r>
              <a:rPr lang="en-US" dirty="0"/>
              <a:t>Creating a looser process that enables freedom for the people</a:t>
            </a:r>
          </a:p>
          <a:p>
            <a:pPr lvl="1"/>
            <a:endParaRPr lang="en-US" dirty="0"/>
          </a:p>
          <a:p>
            <a:endParaRPr lang="en-US" dirty="0"/>
          </a:p>
        </p:txBody>
      </p:sp>
    </p:spTree>
    <p:extLst>
      <p:ext uri="{BB962C8B-B14F-4D97-AF65-F5344CB8AC3E}">
        <p14:creationId xmlns:p14="http://schemas.microsoft.com/office/powerpoint/2010/main" val="186809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875C-2423-7545-B47E-7F9B808CA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91DA9-DCF1-A748-B2E5-59AB92D31DE4}"/>
              </a:ext>
            </a:extLst>
          </p:cNvPr>
          <p:cNvSpPr>
            <a:spLocks noGrp="1"/>
          </p:cNvSpPr>
          <p:nvPr>
            <p:ph idx="1"/>
          </p:nvPr>
        </p:nvSpPr>
        <p:spPr/>
        <p:txBody>
          <a:bodyPr/>
          <a:lstStyle/>
          <a:p>
            <a:r>
              <a:rPr lang="en-US" dirty="0"/>
              <a:t>Build section 2 – Plan </a:t>
            </a:r>
          </a:p>
        </p:txBody>
      </p:sp>
    </p:spTree>
    <p:extLst>
      <p:ext uri="{BB962C8B-B14F-4D97-AF65-F5344CB8AC3E}">
        <p14:creationId xmlns:p14="http://schemas.microsoft.com/office/powerpoint/2010/main" val="799355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97A84-CDDE-DF42-A057-E9FD01EC461B}"/>
              </a:ext>
            </a:extLst>
          </p:cNvPr>
          <p:cNvSpPr>
            <a:spLocks noGrp="1"/>
          </p:cNvSpPr>
          <p:nvPr>
            <p:ph type="title"/>
          </p:nvPr>
        </p:nvSpPr>
        <p:spPr>
          <a:xfrm>
            <a:off x="640080" y="325369"/>
            <a:ext cx="4368602" cy="1956841"/>
          </a:xfrm>
        </p:spPr>
        <p:txBody>
          <a:bodyPr anchor="b">
            <a:normAutofit/>
          </a:bodyPr>
          <a:lstStyle/>
          <a:p>
            <a:endParaRPr lang="en-US" sz="5400"/>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F6D8D9-7D19-C848-B8A3-CEFE7D2EC342}"/>
              </a:ext>
            </a:extLst>
          </p:cNvPr>
          <p:cNvSpPr>
            <a:spLocks noGrp="1"/>
          </p:cNvSpPr>
          <p:nvPr>
            <p:ph idx="1"/>
          </p:nvPr>
        </p:nvSpPr>
        <p:spPr>
          <a:xfrm>
            <a:off x="640080" y="2872899"/>
            <a:ext cx="4243589" cy="3320668"/>
          </a:xfrm>
        </p:spPr>
        <p:txBody>
          <a:bodyPr>
            <a:normAutofit/>
          </a:bodyPr>
          <a:lstStyle/>
          <a:p>
            <a:r>
              <a:rPr lang="en-US" sz="2200"/>
              <a:t>Types of leaders</a:t>
            </a:r>
          </a:p>
          <a:p>
            <a:pPr lvl="1"/>
            <a:endParaRPr lang="en-US" sz="2200"/>
          </a:p>
        </p:txBody>
      </p:sp>
      <p:pic>
        <p:nvPicPr>
          <p:cNvPr id="1026" name="Picture 2" descr="Leadership Styles">
            <a:extLst>
              <a:ext uri="{FF2B5EF4-FFF2-40B4-BE49-F238E27FC236}">
                <a16:creationId xmlns:a16="http://schemas.microsoft.com/office/drawing/2014/main" id="{ADF21EED-FC42-D64C-837C-98E411B02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17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Definition of leadership styles</a:t>
            </a:r>
          </a:p>
          <a:p>
            <a:pPr lvl="1"/>
            <a:r>
              <a:rPr lang="en-US" dirty="0"/>
              <a:t>Coach</a:t>
            </a:r>
          </a:p>
          <a:p>
            <a:pPr lvl="1"/>
            <a:r>
              <a:rPr lang="en-US" dirty="0"/>
              <a:t>Visionary</a:t>
            </a:r>
          </a:p>
          <a:p>
            <a:pPr lvl="1"/>
            <a:r>
              <a:rPr lang="en-US" dirty="0"/>
              <a:t>Servant</a:t>
            </a:r>
          </a:p>
          <a:p>
            <a:pPr lvl="1"/>
            <a:r>
              <a:rPr lang="en-US" dirty="0"/>
              <a:t>Autocratic</a:t>
            </a:r>
          </a:p>
          <a:p>
            <a:pPr lvl="1"/>
            <a:r>
              <a:rPr lang="en-US" dirty="0"/>
              <a:t>Democratic</a:t>
            </a:r>
          </a:p>
          <a:p>
            <a:pPr lvl="1"/>
            <a:endParaRPr lang="en-US" dirty="0"/>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1921827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Coach</a:t>
            </a:r>
          </a:p>
          <a:p>
            <a:r>
              <a:rPr lang="en-US" dirty="0"/>
              <a:t>A coaching leader is someone who can quickly recognize their team members’ strengths, weaknesses and motivations to help each individual improve. This type of leader often assists team members in setting </a:t>
            </a:r>
            <a:r>
              <a:rPr lang="en-US" u="sng" dirty="0">
                <a:hlinkClick r:id="rId2"/>
              </a:rPr>
              <a:t>smart goals</a:t>
            </a:r>
            <a:r>
              <a:rPr lang="en-US" dirty="0"/>
              <a:t> and then provides regular feedback with challenging projects to promote growth. They’re skilled in setting clear expectations and creating a positive, motivating environment.</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12883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Visionary</a:t>
            </a:r>
          </a:p>
          <a:p>
            <a:r>
              <a:rPr lang="en-US" dirty="0"/>
              <a:t>Visionary leaders have a powerful ability to drive progress and usher in periods of change by inspiring employees and earning trust for new ideas. A visionary leader is also able to establish a strong organizational bond. They strive to foster confidence among direct reports and colleagues alike.</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126279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Servant</a:t>
            </a:r>
          </a:p>
          <a:p>
            <a:r>
              <a:rPr lang="en-US" dirty="0"/>
              <a:t>Servant leaders live by a people-first mindset and believe that when team members feel personally and professionally fulfilled, they’re more effective and more likely to regularly produce great work. Because of their emphasis on employee satisfaction and collaboration, they tend to achieve higher levels of respect.</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38542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Autocratic</a:t>
            </a:r>
          </a:p>
          <a:p>
            <a:r>
              <a:rPr lang="en-US" dirty="0"/>
              <a:t>Also called the “authoritarian style of leadership,” this type of leader is someone who is focused primarily on results and efficiency. They often make decisions alone or with a small, trusted group and expect employees to do exactly what they’re asked. It can be helpful to think of these types of leaders as military commanders.</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3997912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Democratic</a:t>
            </a:r>
          </a:p>
          <a:p>
            <a:r>
              <a:rPr lang="en-US" dirty="0"/>
              <a:t>A democratic leader is someone who asks for input and considers feedback from their team before making a decision. Because team members feel their voice is heard and their contributions matter, a democratic leadership style is often credited with fostering higher levels of employee engagement and workplace satisfaction.</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268597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A053-7C57-0F43-BABF-AA639CB022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BA97F9-F59E-0C4F-9373-413A908E5371}"/>
              </a:ext>
            </a:extLst>
          </p:cNvPr>
          <p:cNvSpPr>
            <a:spLocks noGrp="1"/>
          </p:cNvSpPr>
          <p:nvPr>
            <p:ph idx="1"/>
          </p:nvPr>
        </p:nvSpPr>
        <p:spPr/>
        <p:txBody>
          <a:bodyPr/>
          <a:lstStyle/>
          <a:p>
            <a:r>
              <a:rPr lang="en-US" i="1" dirty="0"/>
              <a:t>What do I value more—goals or relationships?</a:t>
            </a:r>
            <a:endParaRPr lang="en-US" dirty="0"/>
          </a:p>
          <a:p>
            <a:r>
              <a:rPr lang="en-US" i="1" dirty="0"/>
              <a:t>Do I believe in structure or freedom of choice?</a:t>
            </a:r>
            <a:endParaRPr lang="en-US" dirty="0"/>
          </a:p>
          <a:p>
            <a:r>
              <a:rPr lang="en-US" i="1" dirty="0"/>
              <a:t>Would I rather make a decision on my own, or collectively?</a:t>
            </a:r>
            <a:endParaRPr lang="en-US" dirty="0"/>
          </a:p>
          <a:p>
            <a:r>
              <a:rPr lang="en-US" i="1" dirty="0"/>
              <a:t>Do I focus on short or long-term goals?</a:t>
            </a:r>
            <a:endParaRPr lang="en-US" dirty="0"/>
          </a:p>
          <a:p>
            <a:r>
              <a:rPr lang="en-US" i="1" dirty="0"/>
              <a:t>Does motivation come from empowerment or direction?</a:t>
            </a:r>
            <a:endParaRPr lang="en-US" dirty="0"/>
          </a:p>
          <a:p>
            <a:r>
              <a:rPr lang="en-US" i="1" dirty="0"/>
              <a:t>What does a healthy team dynamic look like to me?</a:t>
            </a:r>
            <a:endParaRPr lang="en-US" dirty="0"/>
          </a:p>
          <a:p>
            <a:endParaRPr lang="en-US" dirty="0"/>
          </a:p>
        </p:txBody>
      </p:sp>
    </p:spTree>
    <p:extLst>
      <p:ext uri="{BB962C8B-B14F-4D97-AF65-F5344CB8AC3E}">
        <p14:creationId xmlns:p14="http://schemas.microsoft.com/office/powerpoint/2010/main" val="389304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78E-FE5F-7F4B-85EE-E5891E8886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p:txBody>
          <a:bodyPr/>
          <a:lstStyle/>
          <a:p>
            <a:r>
              <a:rPr lang="en-US" dirty="0"/>
              <a:t>Leaders are made, not born. </a:t>
            </a:r>
          </a:p>
          <a:p>
            <a:endParaRPr lang="en-US" dirty="0"/>
          </a:p>
          <a:p>
            <a:r>
              <a:rPr lang="en-US" dirty="0"/>
              <a:t>They go through a crucible of challenges or leader points that shape them. </a:t>
            </a:r>
          </a:p>
        </p:txBody>
      </p:sp>
    </p:spTree>
    <p:extLst>
      <p:ext uri="{BB962C8B-B14F-4D97-AF65-F5344CB8AC3E}">
        <p14:creationId xmlns:p14="http://schemas.microsoft.com/office/powerpoint/2010/main" val="352395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0CB-C1D2-234D-B834-C75C00B1BE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623DF-F52B-C243-8760-E6E047CE5897}"/>
              </a:ext>
            </a:extLst>
          </p:cNvPr>
          <p:cNvSpPr>
            <a:spLocks noGrp="1"/>
          </p:cNvSpPr>
          <p:nvPr>
            <p:ph idx="1"/>
          </p:nvPr>
        </p:nvSpPr>
        <p:spPr/>
        <p:txBody>
          <a:bodyPr/>
          <a:lstStyle/>
          <a:p>
            <a:r>
              <a:rPr lang="en-US" dirty="0"/>
              <a:t>What situations are you seeing?</a:t>
            </a:r>
          </a:p>
          <a:p>
            <a:r>
              <a:rPr lang="en-US" dirty="0"/>
              <a:t>How will you practice?</a:t>
            </a:r>
          </a:p>
          <a:p>
            <a:pPr lvl="1"/>
            <a:r>
              <a:rPr lang="en-US" dirty="0"/>
              <a:t>Plan out your action before you need it</a:t>
            </a:r>
          </a:p>
        </p:txBody>
      </p:sp>
    </p:spTree>
    <p:extLst>
      <p:ext uri="{BB962C8B-B14F-4D97-AF65-F5344CB8AC3E}">
        <p14:creationId xmlns:p14="http://schemas.microsoft.com/office/powerpoint/2010/main" val="57962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8335-2299-1143-8888-D0DECF1D7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43B34B-623D-994B-889A-7C9E14DF8602}"/>
              </a:ext>
            </a:extLst>
          </p:cNvPr>
          <p:cNvSpPr>
            <a:spLocks noGrp="1"/>
          </p:cNvSpPr>
          <p:nvPr>
            <p:ph idx="1"/>
          </p:nvPr>
        </p:nvSpPr>
        <p:spPr/>
        <p:txBody>
          <a:bodyPr/>
          <a:lstStyle/>
          <a:p>
            <a:r>
              <a:rPr lang="en-US" dirty="0"/>
              <a:t>Build section 3 - Execute</a:t>
            </a:r>
          </a:p>
        </p:txBody>
      </p:sp>
    </p:spTree>
    <p:extLst>
      <p:ext uri="{BB962C8B-B14F-4D97-AF65-F5344CB8AC3E}">
        <p14:creationId xmlns:p14="http://schemas.microsoft.com/office/powerpoint/2010/main" val="180596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Ways of Developing leadership</a:t>
            </a:r>
          </a:p>
          <a:p>
            <a:r>
              <a:rPr lang="en-US" dirty="0"/>
              <a:t> (Add slides for steps to develop)</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287408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Be a discerning listener</a:t>
            </a:r>
          </a:p>
          <a:p>
            <a:r>
              <a:rPr lang="en-US" dirty="0"/>
              <a:t>Becoming a leader doesn't mean you always have to be in the spotlight. An important trait of a good leader is someone who listens to suggestions, ideas, and feedback from other people, and build on them. Good listeners know that communication is not only about words, but picking up on non-verbal cues, such as eye contact and body language. </a:t>
            </a:r>
            <a:br>
              <a:rPr lang="en-US" dirty="0"/>
            </a:br>
            <a:endParaRPr lang="en-US" dirty="0"/>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3383111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Practice discipline</a:t>
            </a:r>
          </a:p>
          <a:p>
            <a:r>
              <a:rPr lang="en-US" dirty="0"/>
              <a:t>A good leader needs discipline. Developing discipline in your professional (and personal) life is a must in order to be an effective leader, and to inspire others to be disciplined as well. People will judge your capacity to lead by the amount of discipline you display at work.</a:t>
            </a:r>
            <a:br>
              <a:rPr lang="en-US" dirty="0"/>
            </a:br>
            <a:endParaRPr lang="en-US" dirty="0"/>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6151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Take on more projects</a:t>
            </a:r>
          </a:p>
          <a:p>
            <a:r>
              <a:rPr lang="en-US" dirty="0"/>
              <a:t>A great way to develop your leadership skills is to take on more responsibility. You don't have to take on more than you can handle, but you do need to do more than simply what's covered in your job description if you want to grow. Stepping out of your comfort zone is the only way you will learn anything new, and doing so will get you noticed by executives as someone who takes initiative.</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738003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Learn to follow</a:t>
            </a:r>
          </a:p>
          <a:p>
            <a:r>
              <a:rPr lang="en-US" dirty="0"/>
              <a:t>A true leader has no problem yielding control to another person when appropriate. You should not feel threatened when someone disagrees with you, questions your thinking, or puts forth ideas of their own. Keep an open mind and give merit where merit is due. It won't always be easy, but if you learn to value and respect others on your team, they'll be more likely to step up to the plate for you.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819728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Develop situational awareness</a:t>
            </a:r>
          </a:p>
          <a:p>
            <a:r>
              <a:rPr lang="en-US" dirty="0"/>
              <a:t>A mark of a good leader is someone who can see the bigger picture, and anticipate problems before they occur. This is a valuable skill to have when handling complex projects with tight deadlines. The ability to foresee and provide suggestions for avoiding potential problems is invaluable for a leader. This ability also helps you recognize opportunities that others overlook, which will certainly earn you recognition.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510270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Inspire others</a:t>
            </a:r>
          </a:p>
          <a:p>
            <a:r>
              <a:rPr lang="en-US" dirty="0"/>
              <a:t>Being a leader means you are part of a team, and as a leader you should be able to motivate and inspire those you work with to collaborate as best they can. When a team member needs encouragement or guidance, offer it. Sometimes, all a person needs is someone to listen and be sympathetic. </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2297248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Empower your teammates</a:t>
            </a:r>
          </a:p>
          <a:p>
            <a:r>
              <a:rPr lang="en-US" dirty="0"/>
              <a:t>No one is the best at everything, and the sooner you realize that, the sooner you can learn to be a good leader. Delegating tasks to others not only frees you up for things you do well, it also empowers other people on your team.</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314896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016D-1F3A-7C42-ACEF-45537C7907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A7998-3345-A84B-8C95-67D038E343DE}"/>
              </a:ext>
            </a:extLst>
          </p:cNvPr>
          <p:cNvSpPr>
            <a:spLocks noGrp="1"/>
          </p:cNvSpPr>
          <p:nvPr>
            <p:ph idx="1"/>
          </p:nvPr>
        </p:nvSpPr>
        <p:spPr/>
        <p:txBody>
          <a:bodyPr/>
          <a:lstStyle/>
          <a:p>
            <a:r>
              <a:rPr lang="en-US" dirty="0"/>
              <a:t>Tell a personal story</a:t>
            </a:r>
          </a:p>
          <a:p>
            <a:r>
              <a:rPr lang="en-US" i="1" dirty="0"/>
              <a:t>CHS 1</a:t>
            </a:r>
            <a:r>
              <a:rPr lang="en-US" i="1" baseline="30000" dirty="0"/>
              <a:t>st</a:t>
            </a:r>
            <a:r>
              <a:rPr lang="en-US" i="1" dirty="0"/>
              <a:t> leadership with a client</a:t>
            </a:r>
          </a:p>
        </p:txBody>
      </p:sp>
    </p:spTree>
    <p:extLst>
      <p:ext uri="{BB962C8B-B14F-4D97-AF65-F5344CB8AC3E}">
        <p14:creationId xmlns:p14="http://schemas.microsoft.com/office/powerpoint/2010/main" val="2128632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Keep learning</a:t>
            </a:r>
          </a:p>
          <a:p>
            <a:r>
              <a:rPr lang="en-US" dirty="0"/>
              <a:t>The best path to becoming a good leader is to always keep learning new things. It keeps your mind sharp, and your skills fresh. It primes you for new challenges that may come your way, which is always a good thing in a leader</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1564466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B749-D9D7-AB4F-B4B4-70B5301CCE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AEC40-4B20-2342-AA8C-88C61F78AE36}"/>
              </a:ext>
            </a:extLst>
          </p:cNvPr>
          <p:cNvSpPr>
            <a:spLocks noGrp="1"/>
          </p:cNvSpPr>
          <p:nvPr>
            <p:ph idx="1"/>
          </p:nvPr>
        </p:nvSpPr>
        <p:spPr/>
        <p:txBody>
          <a:bodyPr/>
          <a:lstStyle/>
          <a:p>
            <a:r>
              <a:rPr lang="en-US" dirty="0"/>
              <a:t>Practical tips</a:t>
            </a:r>
          </a:p>
          <a:p>
            <a:pPr lvl="1"/>
            <a:r>
              <a:rPr lang="en-US" dirty="0"/>
              <a:t>Be personal (relatable)</a:t>
            </a:r>
          </a:p>
          <a:p>
            <a:pPr lvl="2"/>
            <a:r>
              <a:rPr lang="en-US" dirty="0"/>
              <a:t>Build trust by caring about your teammates</a:t>
            </a:r>
          </a:p>
          <a:p>
            <a:pPr lvl="1"/>
            <a:r>
              <a:rPr lang="en-US" dirty="0"/>
              <a:t>Be confident</a:t>
            </a:r>
          </a:p>
          <a:p>
            <a:pPr lvl="2"/>
            <a:r>
              <a:rPr lang="en-US" dirty="0"/>
              <a:t>If you don’t trust yourself, why should others?</a:t>
            </a:r>
          </a:p>
          <a:p>
            <a:pPr lvl="1"/>
            <a:r>
              <a:rPr lang="en-US" dirty="0"/>
              <a:t>Challenge yourself to keep learning</a:t>
            </a:r>
          </a:p>
          <a:p>
            <a:pPr lvl="2"/>
            <a:r>
              <a:rPr lang="en-US" dirty="0"/>
              <a:t>Set a goal, even a small one</a:t>
            </a:r>
          </a:p>
          <a:p>
            <a:pPr lvl="1"/>
            <a:endParaRPr lang="en-US" dirty="0"/>
          </a:p>
        </p:txBody>
      </p:sp>
    </p:spTree>
    <p:extLst>
      <p:ext uri="{BB962C8B-B14F-4D97-AF65-F5344CB8AC3E}">
        <p14:creationId xmlns:p14="http://schemas.microsoft.com/office/powerpoint/2010/main" val="2201091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34FE-3644-8148-9F24-2D76630D18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3467E6-1D01-CE4E-A8D7-5EC9030475F1}"/>
              </a:ext>
            </a:extLst>
          </p:cNvPr>
          <p:cNvSpPr>
            <a:spLocks noGrp="1"/>
          </p:cNvSpPr>
          <p:nvPr>
            <p:ph idx="1"/>
          </p:nvPr>
        </p:nvSpPr>
        <p:spPr/>
        <p:txBody>
          <a:bodyPr/>
          <a:lstStyle/>
          <a:p>
            <a:r>
              <a:rPr lang="en-US" dirty="0"/>
              <a:t>Put it all into practice</a:t>
            </a:r>
          </a:p>
          <a:p>
            <a:pPr lvl="1"/>
            <a:r>
              <a:rPr lang="en-US" dirty="0"/>
              <a:t>Identify &gt; What are the leader points facing you?</a:t>
            </a:r>
          </a:p>
          <a:p>
            <a:pPr lvl="1"/>
            <a:r>
              <a:rPr lang="en-US" dirty="0"/>
              <a:t>Plan &gt; What style or actions can you take?</a:t>
            </a:r>
          </a:p>
          <a:p>
            <a:pPr lvl="1"/>
            <a:r>
              <a:rPr lang="en-US" dirty="0"/>
              <a:t>Execute &gt; When will you take action?</a:t>
            </a:r>
          </a:p>
        </p:txBody>
      </p:sp>
    </p:spTree>
    <p:extLst>
      <p:ext uri="{BB962C8B-B14F-4D97-AF65-F5344CB8AC3E}">
        <p14:creationId xmlns:p14="http://schemas.microsoft.com/office/powerpoint/2010/main" val="4267816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D63-A6EB-5B4E-A2E5-5A2D5B8E3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4A9CE-0371-DE48-8889-0A7A25FCCAB5}"/>
              </a:ext>
            </a:extLst>
          </p:cNvPr>
          <p:cNvSpPr>
            <a:spLocks noGrp="1"/>
          </p:cNvSpPr>
          <p:nvPr>
            <p:ph idx="1"/>
          </p:nvPr>
        </p:nvSpPr>
        <p:spPr/>
        <p:txBody>
          <a:bodyPr/>
          <a:lstStyle/>
          <a:p>
            <a:r>
              <a:rPr lang="en-US" dirty="0"/>
              <a:t>Conclude story</a:t>
            </a:r>
          </a:p>
        </p:txBody>
      </p:sp>
    </p:spTree>
    <p:extLst>
      <p:ext uri="{BB962C8B-B14F-4D97-AF65-F5344CB8AC3E}">
        <p14:creationId xmlns:p14="http://schemas.microsoft.com/office/powerpoint/2010/main" val="2762101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A6B4-5D61-D248-A76B-42DE2A1A78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5F9B6-54CC-544F-BA7E-28DC89B4B4FE}"/>
              </a:ext>
            </a:extLst>
          </p:cNvPr>
          <p:cNvSpPr>
            <a:spLocks noGrp="1"/>
          </p:cNvSpPr>
          <p:nvPr>
            <p:ph idx="1"/>
          </p:nvPr>
        </p:nvSpPr>
        <p:spPr/>
        <p:txBody>
          <a:bodyPr/>
          <a:lstStyle/>
          <a:p>
            <a:r>
              <a:rPr lang="en-US" dirty="0"/>
              <a:t>Book recommendations</a:t>
            </a:r>
          </a:p>
          <a:p>
            <a:pPr lvl="1"/>
            <a:r>
              <a:rPr lang="en-US" dirty="0"/>
              <a:t>Making a manager</a:t>
            </a:r>
          </a:p>
          <a:p>
            <a:pPr lvl="1"/>
            <a:r>
              <a:rPr lang="en-US" dirty="0"/>
              <a:t>Trillion Dollar coach</a:t>
            </a:r>
          </a:p>
          <a:p>
            <a:pPr lvl="1"/>
            <a:r>
              <a:rPr lang="en-US" dirty="0"/>
              <a:t>Leaders Eat Last</a:t>
            </a:r>
          </a:p>
        </p:txBody>
      </p:sp>
    </p:spTree>
    <p:extLst>
      <p:ext uri="{BB962C8B-B14F-4D97-AF65-F5344CB8AC3E}">
        <p14:creationId xmlns:p14="http://schemas.microsoft.com/office/powerpoint/2010/main" val="2110120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496-E859-9E48-A795-ABE9D81E6F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ED81F-26CA-854A-8D8B-CB37ECECAE62}"/>
              </a:ext>
            </a:extLst>
          </p:cNvPr>
          <p:cNvSpPr>
            <a:spLocks noGrp="1"/>
          </p:cNvSpPr>
          <p:nvPr>
            <p:ph idx="1"/>
          </p:nvPr>
        </p:nvSpPr>
        <p:spPr/>
        <p:txBody>
          <a:bodyPr/>
          <a:lstStyle/>
          <a:p>
            <a:r>
              <a:rPr lang="en-US" dirty="0"/>
              <a:t>QA</a:t>
            </a:r>
          </a:p>
          <a:p>
            <a:r>
              <a:rPr lang="en-US" dirty="0"/>
              <a:t>Ways to contact me</a:t>
            </a:r>
          </a:p>
          <a:p>
            <a:r>
              <a:rPr lang="en-US" dirty="0"/>
              <a:t>Slide link on </a:t>
            </a:r>
            <a:r>
              <a:rPr lang="en-US" dirty="0" err="1"/>
              <a:t>github</a:t>
            </a:r>
            <a:endParaRPr lang="en-US" dirty="0"/>
          </a:p>
        </p:txBody>
      </p:sp>
    </p:spTree>
    <p:extLst>
      <p:ext uri="{BB962C8B-B14F-4D97-AF65-F5344CB8AC3E}">
        <p14:creationId xmlns:p14="http://schemas.microsoft.com/office/powerpoint/2010/main" val="287722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78E-FE5F-7F4B-85EE-E5891E8886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p:txBody>
          <a:bodyPr/>
          <a:lstStyle/>
          <a:p>
            <a:r>
              <a:rPr lang="en-US" dirty="0"/>
              <a:t>At some point everyone faces a leader point. </a:t>
            </a:r>
            <a:r>
              <a:rPr lang="en-US" i="1" dirty="0"/>
              <a:t>That point in time where everyone looks to you</a:t>
            </a:r>
          </a:p>
        </p:txBody>
      </p:sp>
    </p:spTree>
    <p:extLst>
      <p:ext uri="{BB962C8B-B14F-4D97-AF65-F5344CB8AC3E}">
        <p14:creationId xmlns:p14="http://schemas.microsoft.com/office/powerpoint/2010/main" val="296354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F460-24A5-9C4E-88AE-9F768F1689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5F4DC9-A29C-0B4D-A685-ABD4F6A25567}"/>
              </a:ext>
            </a:extLst>
          </p:cNvPr>
          <p:cNvSpPr>
            <a:spLocks noGrp="1"/>
          </p:cNvSpPr>
          <p:nvPr>
            <p:ph idx="1"/>
          </p:nvPr>
        </p:nvSpPr>
        <p:spPr/>
        <p:txBody>
          <a:bodyPr/>
          <a:lstStyle/>
          <a:p>
            <a:r>
              <a:rPr lang="en-US" dirty="0"/>
              <a:t>Leader point</a:t>
            </a:r>
          </a:p>
          <a:p>
            <a:pPr lvl="1"/>
            <a:r>
              <a:rPr lang="en-US" dirty="0"/>
              <a:t>A moment in time where individuals are looking or open to guidance</a:t>
            </a:r>
          </a:p>
          <a:p>
            <a:pPr lvl="1"/>
            <a:r>
              <a:rPr lang="en-US" dirty="0"/>
              <a:t>An opportunity to align on purpose</a:t>
            </a:r>
          </a:p>
          <a:p>
            <a:pPr lvl="1"/>
            <a:r>
              <a:rPr lang="en-US" dirty="0"/>
              <a:t>A chance to multiple the results of people</a:t>
            </a:r>
          </a:p>
        </p:txBody>
      </p:sp>
    </p:spTree>
    <p:extLst>
      <p:ext uri="{BB962C8B-B14F-4D97-AF65-F5344CB8AC3E}">
        <p14:creationId xmlns:p14="http://schemas.microsoft.com/office/powerpoint/2010/main" val="100415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CF7E-8F53-E646-A1B7-73D7CE910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0D0BC-1B4C-D047-9A7B-70DCC0DF9186}"/>
              </a:ext>
            </a:extLst>
          </p:cNvPr>
          <p:cNvSpPr>
            <a:spLocks noGrp="1"/>
          </p:cNvSpPr>
          <p:nvPr>
            <p:ph idx="1"/>
          </p:nvPr>
        </p:nvSpPr>
        <p:spPr/>
        <p:txBody>
          <a:bodyPr/>
          <a:lstStyle/>
          <a:p>
            <a:pPr marL="0" indent="0">
              <a:buNone/>
            </a:pPr>
            <a:r>
              <a:rPr lang="en-US" b="1" dirty="0"/>
              <a:t>Agenda</a:t>
            </a:r>
          </a:p>
          <a:p>
            <a:pPr>
              <a:buFontTx/>
              <a:buChar char="-"/>
            </a:pPr>
            <a:r>
              <a:rPr lang="en-US" dirty="0"/>
              <a:t>Identify</a:t>
            </a:r>
          </a:p>
          <a:p>
            <a:pPr>
              <a:buFontTx/>
              <a:buChar char="-"/>
            </a:pPr>
            <a:r>
              <a:rPr lang="en-US" dirty="0"/>
              <a:t>Plan</a:t>
            </a:r>
          </a:p>
          <a:p>
            <a:pPr>
              <a:buFontTx/>
              <a:buChar char="-"/>
            </a:pPr>
            <a:r>
              <a:rPr lang="en-US" dirty="0"/>
              <a:t>Execute</a:t>
            </a:r>
          </a:p>
        </p:txBody>
      </p:sp>
    </p:spTree>
    <p:extLst>
      <p:ext uri="{BB962C8B-B14F-4D97-AF65-F5344CB8AC3E}">
        <p14:creationId xmlns:p14="http://schemas.microsoft.com/office/powerpoint/2010/main" val="413680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7653-ACB6-154A-A3C5-13B3F9D16A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AB5654-9B17-F34B-875F-B1ECDA2D6C5F}"/>
              </a:ext>
            </a:extLst>
          </p:cNvPr>
          <p:cNvSpPr>
            <a:spLocks noGrp="1"/>
          </p:cNvSpPr>
          <p:nvPr>
            <p:ph idx="1"/>
          </p:nvPr>
        </p:nvSpPr>
        <p:spPr/>
        <p:txBody>
          <a:bodyPr/>
          <a:lstStyle/>
          <a:p>
            <a:r>
              <a:rPr lang="en-US" sz="4800" dirty="0"/>
              <a:t>Build section 1 – Identify</a:t>
            </a:r>
          </a:p>
          <a:p>
            <a:pPr lvl="1"/>
            <a:r>
              <a:rPr lang="en-US" dirty="0"/>
              <a:t>What is a leader</a:t>
            </a:r>
          </a:p>
          <a:p>
            <a:pPr lvl="1"/>
            <a:r>
              <a:rPr lang="en-US" dirty="0"/>
              <a:t>Leader Point</a:t>
            </a:r>
          </a:p>
          <a:p>
            <a:pPr lvl="1"/>
            <a:r>
              <a:rPr lang="en-US" dirty="0"/>
              <a:t>Type of leader</a:t>
            </a:r>
          </a:p>
        </p:txBody>
      </p:sp>
    </p:spTree>
    <p:extLst>
      <p:ext uri="{BB962C8B-B14F-4D97-AF65-F5344CB8AC3E}">
        <p14:creationId xmlns:p14="http://schemas.microsoft.com/office/powerpoint/2010/main" val="192618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What is a leader?</a:t>
            </a:r>
          </a:p>
        </p:txBody>
      </p:sp>
    </p:spTree>
    <p:extLst>
      <p:ext uri="{BB962C8B-B14F-4D97-AF65-F5344CB8AC3E}">
        <p14:creationId xmlns:p14="http://schemas.microsoft.com/office/powerpoint/2010/main" val="253800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47315359-8D31-7944-A92E-66720847CE76}">
  <we:reference id="wa104379261" version="3.0.2.3" store="en-US" storeType="OMEX"/>
  <we:alternateReferences>
    <we:reference id="wa104379261" version="3.0.2.3" store="wa104379261" storeType="OMEX"/>
  </we:alternateReferences>
  <we:properties>
    <we:property name="mentimeter-slide" value="{&quot;seriesId&quot;:&quot;bb6c785066da7585375b1fa675cbf799&quot;,&quot;questionId&quot;:&quot;be507262d190&quot;,&quot;link&quot;:&quot;https://www.mentimeter.com/s/bb6c785066da7585375b1fa675cbf799/be507262d19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13910</TotalTime>
  <Words>1885</Words>
  <Application>Microsoft Macintosh PowerPoint</Application>
  <PresentationFormat>Widescreen</PresentationFormat>
  <Paragraphs>153</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Becoming a Leader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Leader</dc:title>
  <dc:creator>Gary Keeler</dc:creator>
  <cp:lastModifiedBy>Gary Keeler</cp:lastModifiedBy>
  <cp:revision>9</cp:revision>
  <dcterms:created xsi:type="dcterms:W3CDTF">2021-06-24T01:20:21Z</dcterms:created>
  <dcterms:modified xsi:type="dcterms:W3CDTF">2021-07-14T04:18:30Z</dcterms:modified>
</cp:coreProperties>
</file>