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4" r:id="rId6"/>
    <p:sldId id="260" r:id="rId7"/>
    <p:sldId id="267" r:id="rId8"/>
    <p:sldId id="266" r:id="rId9"/>
    <p:sldId id="261" r:id="rId10"/>
    <p:sldId id="262"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60" d="100"/>
          <a:sy n="60" d="100"/>
        </p:scale>
        <p:origin x="-1656" y="-27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D61BC-0AD6-4A8C-BD14-D4B94FC7EF46}" type="datetimeFigureOut">
              <a:rPr lang="en-US" smtClean="0"/>
              <a:t>12-Jul-23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1039DD-024A-434E-B4D8-FDD679B3BB03}" type="slidenum">
              <a:rPr lang="en-US" smtClean="0"/>
              <a:t>‹#›</a:t>
            </a:fld>
            <a:endParaRPr lang="en-US"/>
          </a:p>
        </p:txBody>
      </p:sp>
    </p:spTree>
    <p:extLst>
      <p:ext uri="{BB962C8B-B14F-4D97-AF65-F5344CB8AC3E}">
        <p14:creationId xmlns:p14="http://schemas.microsoft.com/office/powerpoint/2010/main" val="36458105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44F904-3CB6-4E79-B7A5-31E0BE6EB3F7}" type="slidenum">
              <a:rPr lang="en-US" smtClean="0"/>
              <a:t>7</a:t>
            </a:fld>
            <a:endParaRPr lang="en-US" dirty="0"/>
          </a:p>
        </p:txBody>
      </p:sp>
    </p:spTree>
    <p:extLst>
      <p:ext uri="{BB962C8B-B14F-4D97-AF65-F5344CB8AC3E}">
        <p14:creationId xmlns:p14="http://schemas.microsoft.com/office/powerpoint/2010/main" val="10461116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57C8DC-608A-4DD3-B41F-D00B6FD1D3FC}" type="datetimeFigureOut">
              <a:rPr lang="en-US" smtClean="0"/>
              <a:pPr/>
              <a:t>12-Jul-23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DF0275E-D836-46FC-81D8-0FD2830A8FA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7C8DC-608A-4DD3-B41F-D00B6FD1D3FC}" type="datetimeFigureOut">
              <a:rPr lang="en-US" smtClean="0"/>
              <a:pPr/>
              <a:t>12-Jul-23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F0275E-D836-46FC-81D8-0FD2830A8FA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ullet Train In India: Mumbai Ahmedabad Bullet Train &amp; More"/>
          <p:cNvPicPr>
            <a:picLocks noChangeAspect="1" noChangeArrowheads="1"/>
          </p:cNvPicPr>
          <p:nvPr/>
        </p:nvPicPr>
        <p:blipFill>
          <a:blip r:embed="rId2"/>
          <a:srcRect/>
          <a:stretch>
            <a:fillRect/>
          </a:stretch>
        </p:blipFill>
        <p:spPr bwMode="auto">
          <a:xfrm>
            <a:off x="0" y="0"/>
            <a:ext cx="9144000" cy="4438651"/>
          </a:xfrm>
          <a:prstGeom prst="rect">
            <a:avLst/>
          </a:prstGeom>
          <a:noFill/>
        </p:spPr>
      </p:pic>
      <p:sp>
        <p:nvSpPr>
          <p:cNvPr id="5" name="Right Triangle 4"/>
          <p:cNvSpPr/>
          <p:nvPr/>
        </p:nvSpPr>
        <p:spPr>
          <a:xfrm>
            <a:off x="0" y="2667000"/>
            <a:ext cx="9144000" cy="4191000"/>
          </a:xfrm>
          <a:prstGeom prst="rtTriangl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7010400" y="482025"/>
            <a:ext cx="2133600" cy="584775"/>
          </a:xfrm>
          <a:prstGeom prst="rect">
            <a:avLst/>
          </a:prstGeom>
          <a:noFill/>
        </p:spPr>
        <p:txBody>
          <a:bodyPr wrap="square" rtlCol="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r>
              <a:rPr lang="en-US" sz="32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G.B HOUSE </a:t>
            </a:r>
            <a:endParaRPr lang="en-US" sz="32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2" name="TextBox 11"/>
          <p:cNvSpPr txBox="1"/>
          <p:nvPr/>
        </p:nvSpPr>
        <p:spPr>
          <a:xfrm>
            <a:off x="76200" y="5410200"/>
            <a:ext cx="6400800" cy="646331"/>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G.B.  EQUIPMENT SYSTEM LTD</a:t>
            </a:r>
            <a:r>
              <a:rPr lang="en-US" sz="32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TextBox 13"/>
          <p:cNvSpPr txBox="1"/>
          <p:nvPr/>
        </p:nvSpPr>
        <p:spPr>
          <a:xfrm>
            <a:off x="76200" y="5950803"/>
            <a:ext cx="6096000" cy="830997"/>
          </a:xfrm>
          <a:prstGeom prst="rect">
            <a:avLst/>
          </a:prstGeom>
          <a:noFill/>
        </p:spPr>
        <p:txBody>
          <a:bodyPr wrap="square" rtlCol="0">
            <a:spAutoFit/>
          </a:bodyPr>
          <a:lstStyle/>
          <a:p>
            <a:r>
              <a:rPr lang="en-US" sz="24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MANUFACTURER OF HYDRAULIC DAMPERS FOR INDIAN  RAILWAYS</a:t>
            </a:r>
            <a:endPar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5" name="TextBox 14"/>
          <p:cNvSpPr txBox="1"/>
          <p:nvPr/>
        </p:nvSpPr>
        <p:spPr>
          <a:xfrm>
            <a:off x="7010400" y="6096000"/>
            <a:ext cx="2743200" cy="830997"/>
          </a:xfrm>
          <a:prstGeom prst="rect">
            <a:avLst/>
          </a:prstGeom>
          <a:noFill/>
        </p:spPr>
        <p:txBody>
          <a:bodyPr wrap="square" rtlCol="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Prepared  By</a:t>
            </a:r>
          </a:p>
          <a:p>
            <a:r>
              <a:rPr lang="en-US" sz="24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  Situn Rout</a:t>
            </a:r>
            <a:endParaRPr lang="en-US" sz="24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358914"/>
            <a:ext cx="7696200" cy="707886"/>
          </a:xfrm>
          <a:prstGeom prst="rect">
            <a:avLst/>
          </a:prstGeom>
          <a:noFill/>
        </p:spPr>
        <p:txBody>
          <a:bodyPr wrap="square" rtlCol="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Technical  Requirement of Dampers</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graphicFrame>
        <p:nvGraphicFramePr>
          <p:cNvPr id="8" name="Table 7"/>
          <p:cNvGraphicFramePr>
            <a:graphicFrameLocks noGrp="1"/>
          </p:cNvGraphicFramePr>
          <p:nvPr/>
        </p:nvGraphicFramePr>
        <p:xfrm>
          <a:off x="152400" y="1066800"/>
          <a:ext cx="8763000" cy="2895602"/>
        </p:xfrm>
        <a:graphic>
          <a:graphicData uri="http://schemas.openxmlformats.org/drawingml/2006/table">
            <a:tbl>
              <a:tblPr/>
              <a:tblGrid>
                <a:gridCol w="2152316"/>
                <a:gridCol w="990748"/>
                <a:gridCol w="1144486"/>
                <a:gridCol w="1127404"/>
                <a:gridCol w="1093240"/>
                <a:gridCol w="563701"/>
                <a:gridCol w="683275"/>
                <a:gridCol w="1007830"/>
              </a:tblGrid>
              <a:tr h="472253">
                <a:tc gridSpan="8">
                  <a:txBody>
                    <a:bodyPr/>
                    <a:lstStyle/>
                    <a:p>
                      <a:pPr algn="ctr" fontAlgn="ctr"/>
                      <a:r>
                        <a:rPr lang="en-US" sz="2800" b="1" i="0" u="none" strike="noStrike" dirty="0">
                          <a:solidFill>
                            <a:srgbClr val="000000"/>
                          </a:solidFill>
                          <a:latin typeface="Calibri"/>
                        </a:rPr>
                        <a:t>TECHNICAL REQUIREMENT OF DAMPERS </a:t>
                      </a:r>
                    </a:p>
                  </a:txBody>
                  <a:tcPr marL="7130" marR="7130" marT="71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56448">
                <a:tc>
                  <a:txBody>
                    <a:bodyPr/>
                    <a:lstStyle/>
                    <a:p>
                      <a:pPr algn="l" fontAlgn="b"/>
                      <a:r>
                        <a:rPr lang="en-US" sz="1600" b="0" i="0" u="none" strike="noStrike">
                          <a:solidFill>
                            <a:srgbClr val="000000"/>
                          </a:solidFill>
                          <a:latin typeface="Calibri"/>
                        </a:rPr>
                        <a:t> </a:t>
                      </a:r>
                    </a:p>
                  </a:txBody>
                  <a:tcPr marL="7130" marR="7130" marT="713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7">
                  <a:txBody>
                    <a:bodyPr/>
                    <a:lstStyle/>
                    <a:p>
                      <a:pPr algn="ctr" fontAlgn="ctr"/>
                      <a:r>
                        <a:rPr lang="en-US" sz="2000" b="1" i="0" u="none" strike="noStrike">
                          <a:solidFill>
                            <a:srgbClr val="000000"/>
                          </a:solidFill>
                          <a:latin typeface="Calibri"/>
                        </a:rPr>
                        <a:t>PARAMETERS</a:t>
                      </a:r>
                    </a:p>
                  </a:txBody>
                  <a:tcPr marL="7130" marR="7130" marT="713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623049">
                <a:tc>
                  <a:txBody>
                    <a:bodyPr/>
                    <a:lstStyle/>
                    <a:p>
                      <a:pPr algn="ctr" rtl="0" fontAlgn="ctr"/>
                      <a:r>
                        <a:rPr lang="en-US" sz="1400" b="1" i="0" u="none" strike="noStrike">
                          <a:solidFill>
                            <a:srgbClr val="000000"/>
                          </a:solidFill>
                          <a:latin typeface="Calibri"/>
                        </a:rPr>
                        <a:t>DAMPER TYPE </a:t>
                      </a:r>
                    </a:p>
                  </a:txBody>
                  <a:tcPr marL="7130" marR="7130" marT="713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dirty="0">
                          <a:solidFill>
                            <a:srgbClr val="000000"/>
                          </a:solidFill>
                          <a:latin typeface="Calibri"/>
                        </a:rPr>
                        <a:t>Drawing No.</a:t>
                      </a:r>
                    </a:p>
                  </a:txBody>
                  <a:tcPr marL="7130" marR="7130" marT="71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latin typeface="Calibri"/>
                        </a:rPr>
                        <a:t>Compressed Length (mm)</a:t>
                      </a:r>
                    </a:p>
                  </a:txBody>
                  <a:tcPr marL="7130" marR="7130" marT="71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latin typeface="Calibri"/>
                        </a:rPr>
                        <a:t>Extend Length (mm)</a:t>
                      </a:r>
                    </a:p>
                  </a:txBody>
                  <a:tcPr marL="7130" marR="7130" marT="71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latin typeface="Calibri"/>
                        </a:rPr>
                        <a:t>Testing height (mm)</a:t>
                      </a:r>
                    </a:p>
                  </a:txBody>
                  <a:tcPr marL="7130" marR="7130" marT="71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latin typeface="Calibri"/>
                        </a:rPr>
                        <a:t>Stroke (mm)</a:t>
                      </a:r>
                    </a:p>
                  </a:txBody>
                  <a:tcPr marL="7130" marR="7130" marT="71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latin typeface="Calibri"/>
                        </a:rPr>
                        <a:t>Velocity (m/sec)</a:t>
                      </a:r>
                    </a:p>
                  </a:txBody>
                  <a:tcPr marL="7130" marR="7130" marT="713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ctr"/>
                      <a:r>
                        <a:rPr lang="en-US" sz="1400" b="1" i="0" u="none" strike="noStrike">
                          <a:solidFill>
                            <a:srgbClr val="000000"/>
                          </a:solidFill>
                          <a:latin typeface="Calibri"/>
                        </a:rPr>
                        <a:t>Force (N)</a:t>
                      </a:r>
                    </a:p>
                  </a:txBody>
                  <a:tcPr marL="7130" marR="7130" marT="713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0642">
                <a:tc>
                  <a:txBody>
                    <a:bodyPr/>
                    <a:lstStyle/>
                    <a:p>
                      <a:pPr algn="ctr" fontAlgn="b"/>
                      <a:r>
                        <a:rPr lang="en-US" sz="1400" b="0" i="0" u="none" strike="noStrike">
                          <a:solidFill>
                            <a:srgbClr val="000000"/>
                          </a:solidFill>
                          <a:latin typeface="Calibri"/>
                        </a:rPr>
                        <a:t>PRIMARY VERTICAL </a:t>
                      </a:r>
                    </a:p>
                  </a:txBody>
                  <a:tcPr marL="7130" marR="7130" marT="71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LW05102</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294±3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434±3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365</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4250±640</a:t>
                      </a:r>
                    </a:p>
                  </a:txBody>
                  <a:tcPr marL="7130" marR="7130" marT="71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0642">
                <a:tc>
                  <a:txBody>
                    <a:bodyPr/>
                    <a:lstStyle/>
                    <a:p>
                      <a:pPr algn="ctr" fontAlgn="b"/>
                      <a:r>
                        <a:rPr lang="en-US" sz="1400" b="0" i="0" u="none" strike="noStrike">
                          <a:solidFill>
                            <a:srgbClr val="000000"/>
                          </a:solidFill>
                          <a:latin typeface="Calibri"/>
                        </a:rPr>
                        <a:t>SECONDARY VERTICAL (AC)</a:t>
                      </a:r>
                    </a:p>
                  </a:txBody>
                  <a:tcPr marL="7130" marR="7130" marT="71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LW05101</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395±3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635±3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515</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0.2</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3500±520</a:t>
                      </a:r>
                    </a:p>
                  </a:txBody>
                  <a:tcPr marL="7130" marR="7130" marT="71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0642">
                <a:tc>
                  <a:txBody>
                    <a:bodyPr/>
                    <a:lstStyle/>
                    <a:p>
                      <a:pPr algn="ctr" fontAlgn="b"/>
                      <a:r>
                        <a:rPr lang="en-US" sz="1400" b="0" i="0" u="none" strike="noStrike">
                          <a:solidFill>
                            <a:srgbClr val="000000"/>
                          </a:solidFill>
                          <a:latin typeface="Calibri"/>
                        </a:rPr>
                        <a:t>SECONDARY VERTICAL(N-AC)</a:t>
                      </a:r>
                    </a:p>
                  </a:txBody>
                  <a:tcPr marL="7130" marR="7130" marT="71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LG05102</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395±3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635±3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515</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0.1</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4000±600</a:t>
                      </a:r>
                    </a:p>
                  </a:txBody>
                  <a:tcPr marL="7130" marR="7130" marT="71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0642">
                <a:tc>
                  <a:txBody>
                    <a:bodyPr/>
                    <a:lstStyle/>
                    <a:p>
                      <a:pPr algn="ctr" fontAlgn="b"/>
                      <a:r>
                        <a:rPr lang="en-US" sz="1400" b="0" i="0" u="none" strike="noStrike">
                          <a:solidFill>
                            <a:srgbClr val="000000"/>
                          </a:solidFill>
                          <a:latin typeface="Calibri"/>
                        </a:rPr>
                        <a:t>SECONDARY LATERAL </a:t>
                      </a:r>
                    </a:p>
                  </a:txBody>
                  <a:tcPr marL="7130" marR="7130" marT="71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LW05100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395±3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635±3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515</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8000±1200</a:t>
                      </a:r>
                    </a:p>
                  </a:txBody>
                  <a:tcPr marL="7130" marR="7130" marT="71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0642">
                <a:tc>
                  <a:txBody>
                    <a:bodyPr/>
                    <a:lstStyle/>
                    <a:p>
                      <a:pPr algn="ctr" fontAlgn="b"/>
                      <a:r>
                        <a:rPr lang="en-US" sz="1400" b="0" i="0" u="none" strike="noStrike">
                          <a:solidFill>
                            <a:srgbClr val="000000"/>
                          </a:solidFill>
                          <a:latin typeface="Calibri"/>
                        </a:rPr>
                        <a:t>AIR SPRING DAMPER</a:t>
                      </a:r>
                    </a:p>
                  </a:txBody>
                  <a:tcPr marL="7130" marR="7130" marT="71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LW05122</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360±3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545±3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450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8000±1200</a:t>
                      </a:r>
                    </a:p>
                  </a:txBody>
                  <a:tcPr marL="7130" marR="7130" marT="71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240642">
                <a:tc>
                  <a:txBody>
                    <a:bodyPr/>
                    <a:lstStyle/>
                    <a:p>
                      <a:pPr algn="ctr" fontAlgn="b"/>
                      <a:r>
                        <a:rPr lang="en-US" sz="1400" b="0" i="0" u="none" strike="noStrike">
                          <a:solidFill>
                            <a:srgbClr val="000000"/>
                          </a:solidFill>
                          <a:latin typeface="Calibri"/>
                        </a:rPr>
                        <a:t>ANTI YAW</a:t>
                      </a:r>
                    </a:p>
                  </a:txBody>
                  <a:tcPr marL="7130" marR="7130" marT="713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LW05103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703±3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1083±3</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890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50</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latin typeface="Calibri"/>
                        </a:rPr>
                        <a:t>0.1</a:t>
                      </a:r>
                    </a:p>
                  </a:txBody>
                  <a:tcPr marL="7130" marR="7130" marT="713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latin typeface="Calibri"/>
                        </a:rPr>
                        <a:t>11000±1650</a:t>
                      </a:r>
                    </a:p>
                  </a:txBody>
                  <a:tcPr marL="7130" marR="7130" marT="713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2" name="TextBox 11"/>
          <p:cNvSpPr txBox="1"/>
          <p:nvPr/>
        </p:nvSpPr>
        <p:spPr>
          <a:xfrm>
            <a:off x="228600" y="3962400"/>
            <a:ext cx="8458200" cy="3139321"/>
          </a:xfrm>
          <a:prstGeom prst="rect">
            <a:avLst/>
          </a:prstGeom>
          <a:noFill/>
        </p:spPr>
        <p:txBody>
          <a:bodyPr wrap="square" rtlCol="0">
            <a:spAutoFit/>
          </a:bodyPr>
          <a:lstStyle/>
          <a:p>
            <a:r>
              <a:rPr lang="en-US" dirty="0" smtClean="0"/>
              <a:t>1. The nominal test temperature of the damper is 20±3˚</a:t>
            </a:r>
          </a:p>
          <a:p>
            <a:r>
              <a:rPr lang="en-US" dirty="0" smtClean="0"/>
              <a:t>2. The construction of Hydraulic  damper shall be withstand the static compressive axial load of 3 tones   when fully closed &amp; fully extend.</a:t>
            </a:r>
          </a:p>
          <a:p>
            <a:r>
              <a:rPr lang="en-US" dirty="0" smtClean="0"/>
              <a:t>3. Damper should be function safely at extreme temperature in range of -10˚ to 70˚ C.</a:t>
            </a:r>
          </a:p>
          <a:p>
            <a:r>
              <a:rPr lang="en-US" dirty="0" smtClean="0"/>
              <a:t>4. Force Displacement graph shall be free from :  </a:t>
            </a:r>
          </a:p>
          <a:p>
            <a:pPr>
              <a:buFont typeface="Arial" pitchFamily="34" charset="0"/>
              <a:buChar char="•"/>
            </a:pPr>
            <a:r>
              <a:rPr lang="en-US" dirty="0" smtClean="0"/>
              <a:t>      Flux</a:t>
            </a:r>
          </a:p>
          <a:p>
            <a:pPr>
              <a:buFont typeface="Arial" pitchFamily="34" charset="0"/>
              <a:buChar char="•"/>
            </a:pPr>
            <a:r>
              <a:rPr lang="en-US" dirty="0" smtClean="0"/>
              <a:t>      Local vibration phenomena</a:t>
            </a:r>
          </a:p>
          <a:p>
            <a:pPr>
              <a:buFont typeface="Arial" pitchFamily="34" charset="0"/>
              <a:buChar char="•"/>
            </a:pPr>
            <a:r>
              <a:rPr lang="en-US" dirty="0" smtClean="0"/>
              <a:t>      Jumps &amp; sudden change in shape of the curve .</a:t>
            </a:r>
          </a:p>
          <a:p>
            <a:r>
              <a:rPr lang="en-US" dirty="0" smtClean="0"/>
              <a:t>5. Damper mounting arrangement will be design to withstand  vibration / heavy instantaneous shock.</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trains cancelled today, indian railways, irctc update, irctc latest news"/>
          <p:cNvPicPr>
            <a:picLocks noChangeAspect="1" noChangeArrowheads="1"/>
          </p:cNvPicPr>
          <p:nvPr/>
        </p:nvPicPr>
        <p:blipFill>
          <a:blip r:embed="rId2"/>
          <a:srcRect/>
          <a:stretch>
            <a:fillRect/>
          </a:stretch>
        </p:blipFill>
        <p:spPr bwMode="auto">
          <a:xfrm>
            <a:off x="0" y="2438400"/>
            <a:ext cx="9144000" cy="4419600"/>
          </a:xfrm>
          <a:prstGeom prst="rect">
            <a:avLst/>
          </a:prstGeom>
          <a:ln>
            <a:noFill/>
          </a:ln>
          <a:effectLst>
            <a:softEdge rad="112500"/>
          </a:effectLst>
        </p:spPr>
      </p:pic>
      <p:sp>
        <p:nvSpPr>
          <p:cNvPr id="5" name="TextBox 4"/>
          <p:cNvSpPr txBox="1"/>
          <p:nvPr/>
        </p:nvSpPr>
        <p:spPr>
          <a:xfrm>
            <a:off x="0" y="399871"/>
            <a:ext cx="4419600" cy="769441"/>
          </a:xfrm>
          <a:prstGeom prst="rect">
            <a:avLst/>
          </a:prstGeom>
          <a:noFill/>
        </p:spPr>
        <p:txBody>
          <a:bodyPr wrap="square" rtlCol="0">
            <a:spAutoFit/>
          </a:bodyPr>
          <a:lstStyle/>
          <a:p>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Trusted Partner</a:t>
            </a:r>
            <a:endParaRPr lang="en-US" sz="44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7" name="TextBox 6"/>
          <p:cNvSpPr txBox="1"/>
          <p:nvPr/>
        </p:nvSpPr>
        <p:spPr>
          <a:xfrm>
            <a:off x="0" y="1161871"/>
            <a:ext cx="9144000" cy="1200329"/>
          </a:xfrm>
          <a:prstGeom prst="rect">
            <a:avLst/>
          </a:prstGeom>
          <a:noFill/>
        </p:spPr>
        <p:txBody>
          <a:bodyPr wrap="square" rtlCol="0">
            <a:spAutoFit/>
          </a:bodyPr>
          <a:lstStyle/>
          <a:p>
            <a:r>
              <a:rPr lang="en-US" b="1" dirty="0" smtClean="0"/>
              <a:t>G.B Equipment System  Limited </a:t>
            </a:r>
            <a:r>
              <a:rPr lang="en-US" dirty="0" smtClean="0"/>
              <a:t>proud of serving the nation as a supplier  to Indian Railways </a:t>
            </a:r>
          </a:p>
          <a:p>
            <a:r>
              <a:rPr lang="en-US" dirty="0" smtClean="0"/>
              <a:t>Which caters to public mass transportation system. Indian Railways ranks fourth as the largest</a:t>
            </a:r>
          </a:p>
          <a:p>
            <a:r>
              <a:rPr lang="en-US" dirty="0" smtClean="0"/>
              <a:t>Network in the world . For G.B  Equipment ,Railway Business started way back in 2017 at </a:t>
            </a:r>
          </a:p>
          <a:p>
            <a:r>
              <a:rPr lang="en-US" dirty="0" smtClean="0"/>
              <a:t>Chhotarampur ,Dehradun,uttarakhand .</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590490"/>
            <a:ext cx="9144000" cy="769441"/>
          </a:xfrm>
          <a:prstGeom prst="rect">
            <a:avLst/>
          </a:prstGeom>
          <a:noFill/>
        </p:spPr>
        <p:txBody>
          <a:bodyPr wrap="square" rtlCol="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G.B Equipment in Indian Railway (OEM’s</a:t>
            </a:r>
            <a:r>
              <a:rPr lang="en-US" sz="44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6" name="Chevron 5"/>
          <p:cNvSpPr/>
          <p:nvPr/>
        </p:nvSpPr>
        <p:spPr>
          <a:xfrm>
            <a:off x="304800" y="15810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7" name="TextBox 6"/>
          <p:cNvSpPr txBox="1"/>
          <p:nvPr/>
        </p:nvSpPr>
        <p:spPr>
          <a:xfrm>
            <a:off x="609600" y="1504890"/>
            <a:ext cx="4572000" cy="400110"/>
          </a:xfrm>
          <a:prstGeom prst="rect">
            <a:avLst/>
          </a:prstGeom>
          <a:noFill/>
        </p:spPr>
        <p:txBody>
          <a:bodyPr wrap="square" rtlCol="0">
            <a:spAutoFit/>
          </a:bodyPr>
          <a:lstStyle/>
          <a:p>
            <a:r>
              <a:rPr lang="en-US" sz="2000" dirty="0" smtClean="0"/>
              <a:t>Rail Coach Factory(RCF- Kapurthala)</a:t>
            </a:r>
            <a:endParaRPr lang="en-US" sz="2000" dirty="0"/>
          </a:p>
        </p:txBody>
      </p:sp>
      <p:sp>
        <p:nvSpPr>
          <p:cNvPr id="8" name="Chevron 7"/>
          <p:cNvSpPr/>
          <p:nvPr/>
        </p:nvSpPr>
        <p:spPr>
          <a:xfrm>
            <a:off x="304800" y="20382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9" name="Chevron 8"/>
          <p:cNvSpPr/>
          <p:nvPr/>
        </p:nvSpPr>
        <p:spPr>
          <a:xfrm>
            <a:off x="304800" y="29526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0" name="Chevron 9"/>
          <p:cNvSpPr/>
          <p:nvPr/>
        </p:nvSpPr>
        <p:spPr>
          <a:xfrm>
            <a:off x="304800" y="24954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1" name="Chevron 10"/>
          <p:cNvSpPr/>
          <p:nvPr/>
        </p:nvSpPr>
        <p:spPr>
          <a:xfrm>
            <a:off x="304800" y="38670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2" name="Chevron 11"/>
          <p:cNvSpPr/>
          <p:nvPr/>
        </p:nvSpPr>
        <p:spPr>
          <a:xfrm>
            <a:off x="304800" y="34098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3" name="Chevron 12"/>
          <p:cNvSpPr/>
          <p:nvPr/>
        </p:nvSpPr>
        <p:spPr>
          <a:xfrm>
            <a:off x="304800" y="43242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4" name="Chevron 13"/>
          <p:cNvSpPr/>
          <p:nvPr/>
        </p:nvSpPr>
        <p:spPr>
          <a:xfrm>
            <a:off x="304800" y="47814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15" name="TextBox 14"/>
          <p:cNvSpPr txBox="1"/>
          <p:nvPr/>
        </p:nvSpPr>
        <p:spPr>
          <a:xfrm>
            <a:off x="609600" y="1962090"/>
            <a:ext cx="4114800" cy="400110"/>
          </a:xfrm>
          <a:prstGeom prst="rect">
            <a:avLst/>
          </a:prstGeom>
          <a:noFill/>
        </p:spPr>
        <p:txBody>
          <a:bodyPr wrap="square" rtlCol="0">
            <a:spAutoFit/>
          </a:bodyPr>
          <a:lstStyle/>
          <a:p>
            <a:r>
              <a:rPr lang="en-US" sz="2000" dirty="0" smtClean="0"/>
              <a:t>Integral Coach Factory (ICF-Chennai)</a:t>
            </a:r>
            <a:endParaRPr lang="en-US" sz="2000" dirty="0"/>
          </a:p>
        </p:txBody>
      </p:sp>
      <p:sp>
        <p:nvSpPr>
          <p:cNvPr id="16" name="TextBox 15"/>
          <p:cNvSpPr txBox="1"/>
          <p:nvPr/>
        </p:nvSpPr>
        <p:spPr>
          <a:xfrm>
            <a:off x="609600" y="2419290"/>
            <a:ext cx="4419600" cy="400110"/>
          </a:xfrm>
          <a:prstGeom prst="rect">
            <a:avLst/>
          </a:prstGeom>
          <a:noFill/>
        </p:spPr>
        <p:txBody>
          <a:bodyPr wrap="square" rtlCol="0">
            <a:spAutoFit/>
          </a:bodyPr>
          <a:lstStyle/>
          <a:p>
            <a:r>
              <a:rPr lang="en-US" sz="2000" dirty="0" smtClean="0"/>
              <a:t>Modern Coach Factory (MCF- Raebareli)</a:t>
            </a:r>
            <a:endParaRPr lang="en-US" sz="2000" dirty="0"/>
          </a:p>
        </p:txBody>
      </p:sp>
      <p:sp>
        <p:nvSpPr>
          <p:cNvPr id="17" name="TextBox 16"/>
          <p:cNvSpPr txBox="1"/>
          <p:nvPr/>
        </p:nvSpPr>
        <p:spPr>
          <a:xfrm>
            <a:off x="609600" y="2876490"/>
            <a:ext cx="4495800" cy="400110"/>
          </a:xfrm>
          <a:prstGeom prst="rect">
            <a:avLst/>
          </a:prstGeom>
          <a:noFill/>
        </p:spPr>
        <p:txBody>
          <a:bodyPr wrap="square" rtlCol="0">
            <a:spAutoFit/>
          </a:bodyPr>
          <a:lstStyle/>
          <a:p>
            <a:r>
              <a:rPr lang="en-US" sz="2000" dirty="0" smtClean="0"/>
              <a:t>Kolkata Metro</a:t>
            </a:r>
            <a:endParaRPr lang="en-US" sz="2000" dirty="0"/>
          </a:p>
        </p:txBody>
      </p:sp>
      <p:sp>
        <p:nvSpPr>
          <p:cNvPr id="18" name="TextBox 17"/>
          <p:cNvSpPr txBox="1"/>
          <p:nvPr/>
        </p:nvSpPr>
        <p:spPr>
          <a:xfrm>
            <a:off x="609600" y="3333690"/>
            <a:ext cx="3810000" cy="400110"/>
          </a:xfrm>
          <a:prstGeom prst="rect">
            <a:avLst/>
          </a:prstGeom>
          <a:noFill/>
        </p:spPr>
        <p:txBody>
          <a:bodyPr wrap="square" rtlCol="0">
            <a:spAutoFit/>
          </a:bodyPr>
          <a:lstStyle/>
          <a:p>
            <a:r>
              <a:rPr lang="en-US" sz="2000" dirty="0" smtClean="0"/>
              <a:t>Narrow Gauge</a:t>
            </a:r>
            <a:endParaRPr lang="en-US" sz="2000" dirty="0"/>
          </a:p>
        </p:txBody>
      </p:sp>
      <p:sp>
        <p:nvSpPr>
          <p:cNvPr id="19" name="TextBox 18"/>
          <p:cNvSpPr txBox="1"/>
          <p:nvPr/>
        </p:nvSpPr>
        <p:spPr>
          <a:xfrm>
            <a:off x="609600" y="3790890"/>
            <a:ext cx="5943600" cy="400110"/>
          </a:xfrm>
          <a:prstGeom prst="rect">
            <a:avLst/>
          </a:prstGeom>
          <a:noFill/>
        </p:spPr>
        <p:txBody>
          <a:bodyPr wrap="square" rtlCol="0">
            <a:spAutoFit/>
          </a:bodyPr>
          <a:lstStyle/>
          <a:p>
            <a:r>
              <a:rPr lang="en-US" sz="2000" dirty="0" smtClean="0"/>
              <a:t>Chittaranjan Locomotive Works (CLW-West Bengal)</a:t>
            </a:r>
            <a:endParaRPr lang="en-US" sz="2000" dirty="0"/>
          </a:p>
        </p:txBody>
      </p:sp>
      <p:sp>
        <p:nvSpPr>
          <p:cNvPr id="20" name="TextBox 19"/>
          <p:cNvSpPr txBox="1"/>
          <p:nvPr/>
        </p:nvSpPr>
        <p:spPr>
          <a:xfrm>
            <a:off x="609600" y="4248090"/>
            <a:ext cx="5562600" cy="400110"/>
          </a:xfrm>
          <a:prstGeom prst="rect">
            <a:avLst/>
          </a:prstGeom>
          <a:noFill/>
        </p:spPr>
        <p:txBody>
          <a:bodyPr wrap="square" rtlCol="0">
            <a:spAutoFit/>
          </a:bodyPr>
          <a:lstStyle/>
          <a:p>
            <a:r>
              <a:rPr lang="en-US" sz="2000" dirty="0"/>
              <a:t>P</a:t>
            </a:r>
            <a:r>
              <a:rPr lang="en-US" sz="2000" dirty="0" smtClean="0"/>
              <a:t>atiala Locomotive Works (PLW-Punjab)</a:t>
            </a:r>
            <a:endParaRPr lang="en-US" sz="2000" dirty="0"/>
          </a:p>
        </p:txBody>
      </p:sp>
      <p:sp>
        <p:nvSpPr>
          <p:cNvPr id="22" name="TextBox 21"/>
          <p:cNvSpPr txBox="1"/>
          <p:nvPr/>
        </p:nvSpPr>
        <p:spPr>
          <a:xfrm>
            <a:off x="609600" y="4705290"/>
            <a:ext cx="4572000" cy="400110"/>
          </a:xfrm>
          <a:prstGeom prst="rect">
            <a:avLst/>
          </a:prstGeom>
          <a:noFill/>
        </p:spPr>
        <p:txBody>
          <a:bodyPr wrap="square" rtlCol="0">
            <a:spAutoFit/>
          </a:bodyPr>
          <a:lstStyle/>
          <a:p>
            <a:r>
              <a:rPr lang="en-US" sz="2000" dirty="0" smtClean="0"/>
              <a:t>Banaras Locomotive Works (BLW-Banaras)</a:t>
            </a:r>
            <a:endParaRPr lang="en-US" sz="2000" dirty="0"/>
          </a:p>
        </p:txBody>
      </p:sp>
      <p:sp>
        <p:nvSpPr>
          <p:cNvPr id="23" name="Chevron 22"/>
          <p:cNvSpPr/>
          <p:nvPr/>
        </p:nvSpPr>
        <p:spPr>
          <a:xfrm>
            <a:off x="304800" y="523869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4" name="TextBox 23"/>
          <p:cNvSpPr txBox="1"/>
          <p:nvPr/>
        </p:nvSpPr>
        <p:spPr>
          <a:xfrm>
            <a:off x="609600" y="5162490"/>
            <a:ext cx="5867400" cy="400110"/>
          </a:xfrm>
          <a:prstGeom prst="rect">
            <a:avLst/>
          </a:prstGeom>
          <a:noFill/>
        </p:spPr>
        <p:txBody>
          <a:bodyPr wrap="square" rtlCol="0">
            <a:spAutoFit/>
          </a:bodyPr>
          <a:lstStyle/>
          <a:p>
            <a:r>
              <a:rPr lang="en-US" sz="2000" dirty="0" smtClean="0"/>
              <a:t>Other Zonal Railways</a:t>
            </a:r>
            <a:endParaRPr lang="en-US" sz="2000" dirty="0"/>
          </a:p>
        </p:txBody>
      </p:sp>
      <p:sp>
        <p:nvSpPr>
          <p:cNvPr id="25" name="TextBox 24"/>
          <p:cNvSpPr txBox="1"/>
          <p:nvPr/>
        </p:nvSpPr>
        <p:spPr>
          <a:xfrm>
            <a:off x="0" y="5464314"/>
            <a:ext cx="5334000" cy="707886"/>
          </a:xfrm>
          <a:prstGeom prst="rect">
            <a:avLst/>
          </a:prstGeom>
          <a:noFill/>
        </p:spPr>
        <p:txBody>
          <a:bodyPr wrap="square" rtlCol="0">
            <a:spAutoFit/>
          </a:bodyPr>
          <a:lstStyle/>
          <a:p>
            <a:r>
              <a:rPr lang="en-US" sz="36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Railways </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Aftermarket</a:t>
            </a:r>
            <a:endParaRPr lang="en-US" sz="3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6" name="Chevron 25"/>
          <p:cNvSpPr/>
          <p:nvPr/>
        </p:nvSpPr>
        <p:spPr>
          <a:xfrm>
            <a:off x="304800" y="6172200"/>
            <a:ext cx="304800" cy="304800"/>
          </a:xfrm>
          <a:prstGeom prst="chevron">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sp>
        <p:nvSpPr>
          <p:cNvPr id="27" name="TextBox 26"/>
          <p:cNvSpPr txBox="1"/>
          <p:nvPr/>
        </p:nvSpPr>
        <p:spPr>
          <a:xfrm>
            <a:off x="609600" y="6153090"/>
            <a:ext cx="3962400" cy="400110"/>
          </a:xfrm>
          <a:prstGeom prst="rect">
            <a:avLst/>
          </a:prstGeom>
          <a:noFill/>
        </p:spPr>
        <p:txBody>
          <a:bodyPr wrap="square" rtlCol="0">
            <a:spAutoFit/>
          </a:bodyPr>
          <a:lstStyle/>
          <a:p>
            <a:r>
              <a:rPr lang="en-US" sz="2000" dirty="0" smtClean="0"/>
              <a:t>Thailand Railways</a:t>
            </a:r>
            <a:endParaRPr lang="en-US"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AutoShape 2"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2" name="AutoShape 18"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4" name="AutoShape 20"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6" name="AutoShape 22"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8" name="AutoShape 24"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0" name="AutoShape 26"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2" name="AutoShape 28"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4" name="AutoShape 30"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6" name="AutoShape 32"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58" name="AutoShape 34"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60" name="AutoShape 36"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62" name="AutoShape 38"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64" name="AutoShape 40"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66" name="AutoShape 42"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68" name="AutoShape 44"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0" name="AutoShape 46"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2" name="AutoShape 48"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4" name="AutoShape 50"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6" name="AutoShape 52"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78" name="AutoShape 54"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80" name="AutoShape 56"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82" name="AutoShape 58"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84" name="AutoShape 60" descr="Representational image. Fi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88" name="Picture 64" descr="Buy trains with combination of AC, non-AC coaches: Experts to rlys | Mumbai  news - Hindustan Times"/>
          <p:cNvPicPr>
            <a:picLocks noChangeAspect="1" noChangeArrowheads="1"/>
          </p:cNvPicPr>
          <p:nvPr/>
        </p:nvPicPr>
        <p:blipFill>
          <a:blip r:embed="rId2"/>
          <a:srcRect/>
          <a:stretch>
            <a:fillRect/>
          </a:stretch>
        </p:blipFill>
        <p:spPr bwMode="auto">
          <a:xfrm>
            <a:off x="304800" y="1976735"/>
            <a:ext cx="3124200" cy="3124200"/>
          </a:xfrm>
          <a:prstGeom prst="ellipse">
            <a:avLst/>
          </a:prstGeom>
          <a:solidFill>
            <a:schemeClr val="tx2">
              <a:lumMod val="40000"/>
              <a:lumOff val="60000"/>
            </a:schemeClr>
          </a:solidFill>
          <a:ln w="28575" cap="rnd">
            <a:solidFill>
              <a:schemeClr val="tx2">
                <a:lumMod val="20000"/>
                <a:lumOff val="80000"/>
              </a:schemeClr>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90" name="Picture 66" descr="Three dead as man sets train coach on fire in Kozhikode"/>
          <p:cNvPicPr>
            <a:picLocks noChangeAspect="1" noChangeArrowheads="1"/>
          </p:cNvPicPr>
          <p:nvPr/>
        </p:nvPicPr>
        <p:blipFill>
          <a:blip r:embed="rId3" cstate="print"/>
          <a:srcRect/>
          <a:stretch>
            <a:fillRect/>
          </a:stretch>
        </p:blipFill>
        <p:spPr bwMode="auto">
          <a:xfrm>
            <a:off x="5791200" y="2129135"/>
            <a:ext cx="3028244" cy="2819400"/>
          </a:xfrm>
          <a:prstGeom prst="ellipse">
            <a:avLst/>
          </a:prstGeom>
          <a:solidFill>
            <a:schemeClr val="tx2">
              <a:lumMod val="40000"/>
              <a:lumOff val="60000"/>
            </a:schemeClr>
          </a:solidFill>
          <a:ln w="28575" cap="rnd">
            <a:solidFill>
              <a:schemeClr val="tx2">
                <a:lumMod val="20000"/>
                <a:lumOff val="80000"/>
              </a:schemeClr>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1092" name="AutoShape 68" descr="WATCH | LHB coaches are being installed in trains by Indian Railways;  Here's how it will make YOUR travel more safe and comfortable | The  Financial Expres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94" name="AutoShape 70" descr="How LHB coaches make travel uncomfortable | Chennai News - Times of India"/>
          <p:cNvSpPr>
            <a:spLocks noChangeAspect="1" noChangeArrowheads="1"/>
          </p:cNvSpPr>
          <p:nvPr/>
        </p:nvSpPr>
        <p:spPr bwMode="auto">
          <a:xfrm>
            <a:off x="1143000" y="609600"/>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96" name="Picture 72" descr="Indian Railways ICF Coaches, Nitin Singh on ArtStation at  https://www.artstation.com/artwork/kgNk0 | Indian railways, Train  wallpaper, Indian railway train"/>
          <p:cNvPicPr>
            <a:picLocks noChangeAspect="1" noChangeArrowheads="1"/>
          </p:cNvPicPr>
          <p:nvPr/>
        </p:nvPicPr>
        <p:blipFill>
          <a:blip r:embed="rId4" cstate="print"/>
          <a:srcRect/>
          <a:stretch>
            <a:fillRect/>
          </a:stretch>
        </p:blipFill>
        <p:spPr bwMode="auto">
          <a:xfrm>
            <a:off x="3200400" y="967740"/>
            <a:ext cx="2819400" cy="2537460"/>
          </a:xfrm>
          <a:prstGeom prst="ellipse">
            <a:avLst/>
          </a:prstGeom>
          <a:solidFill>
            <a:schemeClr val="tx2">
              <a:lumMod val="40000"/>
              <a:lumOff val="60000"/>
            </a:schemeClr>
          </a:solidFill>
          <a:ln w="28575" cap="rnd">
            <a:solidFill>
              <a:schemeClr val="tx2">
                <a:lumMod val="20000"/>
                <a:lumOff val="80000"/>
              </a:schemeClr>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pic>
        <p:nvPicPr>
          <p:cNvPr id="1098" name="Picture 74" descr="5550810-0: Brand new LHB coaches of 12853 Amarkanta 12853/Amarkantak  Express - Railway Enquiry"/>
          <p:cNvPicPr>
            <a:picLocks noChangeAspect="1" noChangeArrowheads="1"/>
          </p:cNvPicPr>
          <p:nvPr/>
        </p:nvPicPr>
        <p:blipFill>
          <a:blip r:embed="rId5"/>
          <a:srcRect/>
          <a:stretch>
            <a:fillRect/>
          </a:stretch>
        </p:blipFill>
        <p:spPr bwMode="auto">
          <a:xfrm>
            <a:off x="3124200" y="3881735"/>
            <a:ext cx="2971800" cy="2600326"/>
          </a:xfrm>
          <a:prstGeom prst="ellipse">
            <a:avLst/>
          </a:prstGeom>
          <a:solidFill>
            <a:schemeClr val="tx2">
              <a:lumMod val="40000"/>
              <a:lumOff val="60000"/>
            </a:schemeClr>
          </a:solidFill>
          <a:ln w="28575" cap="rnd">
            <a:solidFill>
              <a:schemeClr val="tx2">
                <a:lumMod val="20000"/>
                <a:lumOff val="80000"/>
              </a:schemeClr>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
        <p:nvSpPr>
          <p:cNvPr id="58" name="TextBox 57"/>
          <p:cNvSpPr txBox="1"/>
          <p:nvPr/>
        </p:nvSpPr>
        <p:spPr>
          <a:xfrm>
            <a:off x="5562600" y="1062335"/>
            <a:ext cx="1600200" cy="461665"/>
          </a:xfrm>
          <a:prstGeom prst="rect">
            <a:avLst/>
          </a:prstGeom>
          <a:noFill/>
        </p:spPr>
        <p:txBody>
          <a:bodyPr wrap="square" rtlCol="0">
            <a:spAutoFit/>
          </a:bodyPr>
          <a:lstStyle/>
          <a:p>
            <a:r>
              <a:rPr lang="en-US" sz="2400" b="1" dirty="0" smtClean="0"/>
              <a:t>ICF COACH</a:t>
            </a:r>
            <a:endParaRPr lang="en-US" sz="2400" b="1" dirty="0"/>
          </a:p>
        </p:txBody>
      </p:sp>
      <p:sp>
        <p:nvSpPr>
          <p:cNvPr id="59" name="TextBox 58"/>
          <p:cNvSpPr txBox="1"/>
          <p:nvPr/>
        </p:nvSpPr>
        <p:spPr>
          <a:xfrm>
            <a:off x="838200" y="5024735"/>
            <a:ext cx="1828800" cy="461665"/>
          </a:xfrm>
          <a:prstGeom prst="rect">
            <a:avLst/>
          </a:prstGeom>
          <a:noFill/>
        </p:spPr>
        <p:txBody>
          <a:bodyPr wrap="square" rtlCol="0">
            <a:spAutoFit/>
          </a:bodyPr>
          <a:lstStyle/>
          <a:p>
            <a:r>
              <a:rPr lang="en-US" sz="2400" b="1" dirty="0" smtClean="0"/>
              <a:t>EMU COACH</a:t>
            </a:r>
            <a:endParaRPr lang="en-US" sz="2400" b="1" dirty="0"/>
          </a:p>
        </p:txBody>
      </p:sp>
      <p:sp>
        <p:nvSpPr>
          <p:cNvPr id="60" name="TextBox 59"/>
          <p:cNvSpPr txBox="1"/>
          <p:nvPr/>
        </p:nvSpPr>
        <p:spPr>
          <a:xfrm>
            <a:off x="6400800" y="4953000"/>
            <a:ext cx="2057400" cy="461665"/>
          </a:xfrm>
          <a:prstGeom prst="rect">
            <a:avLst/>
          </a:prstGeom>
          <a:noFill/>
        </p:spPr>
        <p:txBody>
          <a:bodyPr wrap="square" rtlCol="0">
            <a:spAutoFit/>
          </a:bodyPr>
          <a:lstStyle/>
          <a:p>
            <a:r>
              <a:rPr lang="en-US" sz="2400" b="1" dirty="0" smtClean="0"/>
              <a:t>LOCOMOTIVES</a:t>
            </a:r>
            <a:endParaRPr lang="en-US" sz="2400" b="1" dirty="0"/>
          </a:p>
        </p:txBody>
      </p:sp>
      <p:sp>
        <p:nvSpPr>
          <p:cNvPr id="61" name="TextBox 60"/>
          <p:cNvSpPr txBox="1"/>
          <p:nvPr/>
        </p:nvSpPr>
        <p:spPr>
          <a:xfrm>
            <a:off x="5562600" y="6015335"/>
            <a:ext cx="1905000" cy="461665"/>
          </a:xfrm>
          <a:prstGeom prst="rect">
            <a:avLst/>
          </a:prstGeom>
          <a:noFill/>
        </p:spPr>
        <p:txBody>
          <a:bodyPr wrap="square" rtlCol="0">
            <a:spAutoFit/>
          </a:bodyPr>
          <a:lstStyle/>
          <a:p>
            <a:r>
              <a:rPr lang="en-US" sz="2400" b="1" dirty="0" smtClean="0"/>
              <a:t>LHB  COACH</a:t>
            </a:r>
            <a:endParaRPr lang="en-US" sz="2400" b="1" dirty="0"/>
          </a:p>
        </p:txBody>
      </p:sp>
      <p:sp>
        <p:nvSpPr>
          <p:cNvPr id="63" name="TextBox 62"/>
          <p:cNvSpPr txBox="1"/>
          <p:nvPr/>
        </p:nvSpPr>
        <p:spPr>
          <a:xfrm>
            <a:off x="0" y="282714"/>
            <a:ext cx="7239000" cy="707886"/>
          </a:xfrm>
          <a:prstGeom prst="rect">
            <a:avLst/>
          </a:prstGeom>
          <a:noFill/>
        </p:spPr>
        <p:txBody>
          <a:bodyPr wrap="square" rtlCol="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Presence Across Railway Vertical</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52400" y="736938"/>
            <a:ext cx="2971800" cy="707886"/>
          </a:xfrm>
          <a:prstGeom prst="rect">
            <a:avLst/>
          </a:prstGeom>
          <a:noFill/>
        </p:spPr>
        <p:txBody>
          <a:bodyPr wrap="square" rtlCol="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LHB </a:t>
            </a:r>
            <a:r>
              <a:rPr lang="en-US" dirty="0" smtClean="0"/>
              <a:t> </a:t>
            </a:r>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COACH</a:t>
            </a:r>
          </a:p>
        </p:txBody>
      </p:sp>
      <p:sp>
        <p:nvSpPr>
          <p:cNvPr id="7" name="TextBox 6"/>
          <p:cNvSpPr txBox="1"/>
          <p:nvPr/>
        </p:nvSpPr>
        <p:spPr>
          <a:xfrm>
            <a:off x="266700" y="4492585"/>
            <a:ext cx="8610600" cy="1908215"/>
          </a:xfrm>
          <a:prstGeom prst="rect">
            <a:avLst/>
          </a:prstGeom>
          <a:noFill/>
        </p:spPr>
        <p:txBody>
          <a:bodyPr wrap="square" rtlCol="0">
            <a:spAutoFit/>
          </a:bodyPr>
          <a:lstStyle/>
          <a:p>
            <a:r>
              <a:rPr lang="en-US" sz="2000" dirty="0" smtClean="0"/>
              <a:t>LHB  stands   for LINKE  HOFMANN BUSCH. It  is a Railway Coach Manufacturing unit  Situated at Germany. The coaches Manufactured by LHG/Germany are called LHB coaches.</a:t>
            </a:r>
          </a:p>
          <a:p>
            <a:r>
              <a:rPr lang="en-US" sz="2000" dirty="0" smtClean="0"/>
              <a:t>These coaches are now being  manufactured at RCF/ </a:t>
            </a:r>
            <a:r>
              <a:rPr lang="en-US" sz="2000" dirty="0" err="1" smtClean="0"/>
              <a:t>Kapurthala</a:t>
            </a:r>
            <a:r>
              <a:rPr lang="en-US" sz="2000" dirty="0" smtClean="0"/>
              <a:t> after  getting the  transfer of  technology  from GERMANY.</a:t>
            </a:r>
          </a:p>
          <a:p>
            <a:r>
              <a:rPr lang="en-US" dirty="0" smtClean="0"/>
              <a:t> </a:t>
            </a:r>
            <a:endParaRPr lang="en-US" dirty="0"/>
          </a:p>
        </p:txBody>
      </p:sp>
      <p:pic>
        <p:nvPicPr>
          <p:cNvPr id="7170" name="Picture 2" descr="C:\Users\user\Downloads\praveen-krishna-damodara-4-render-view-2-removebg-preview.png"/>
          <p:cNvPicPr>
            <a:picLocks noChangeAspect="1" noChangeArrowheads="1"/>
          </p:cNvPicPr>
          <p:nvPr/>
        </p:nvPicPr>
        <p:blipFill>
          <a:blip r:embed="rId2"/>
          <a:srcRect l="879" t="25926" r="1589" b="27778"/>
          <a:stretch>
            <a:fillRect/>
          </a:stretch>
        </p:blipFill>
        <p:spPr bwMode="auto">
          <a:xfrm>
            <a:off x="304800" y="914400"/>
            <a:ext cx="8458200" cy="35052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8382000" cy="707886"/>
          </a:xfrm>
          <a:prstGeom prst="rect">
            <a:avLst/>
          </a:prstGeom>
          <a:noFill/>
        </p:spPr>
        <p:txBody>
          <a:bodyPr wrap="square" rtlCol="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Special Features of LHB Dampers</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7410" name="AutoShape 2" descr="GB Group » Shockers(Hydraulic Damp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7412" name="AutoShape 4" descr="GB Group » Shockers(Hydraulic Dampe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7414" name="Picture 6" descr="GB Group » Shockers(Hydraulic Dampers)"/>
          <p:cNvPicPr>
            <a:picLocks noChangeAspect="1" noChangeArrowheads="1"/>
          </p:cNvPicPr>
          <p:nvPr/>
        </p:nvPicPr>
        <p:blipFill>
          <a:blip r:embed="rId2"/>
          <a:srcRect/>
          <a:stretch>
            <a:fillRect/>
          </a:stretch>
        </p:blipFill>
        <p:spPr bwMode="auto">
          <a:xfrm>
            <a:off x="4572000" y="838200"/>
            <a:ext cx="4572000" cy="3343275"/>
          </a:xfrm>
          <a:prstGeom prst="rect">
            <a:avLst/>
          </a:prstGeom>
          <a:noFill/>
        </p:spPr>
      </p:pic>
      <p:sp>
        <p:nvSpPr>
          <p:cNvPr id="8" name="TextBox 7"/>
          <p:cNvSpPr txBox="1"/>
          <p:nvPr/>
        </p:nvSpPr>
        <p:spPr>
          <a:xfrm>
            <a:off x="304800" y="762000"/>
            <a:ext cx="4267200" cy="3139321"/>
          </a:xfrm>
          <a:prstGeom prst="rect">
            <a:avLst/>
          </a:prstGeom>
          <a:noFill/>
        </p:spPr>
        <p:txBody>
          <a:bodyPr wrap="square" rtlCol="0">
            <a:spAutoFit/>
          </a:bodyPr>
          <a:lstStyle/>
          <a:p>
            <a:r>
              <a:rPr lang="en-US" dirty="0" smtClean="0"/>
              <a:t>G.B  Equipment Dampers are designed for various rail applications depending on damping force requirements &amp;  Mounting end types. G.B Equipment  dampers  are easily serviceable at overhauling interval &amp; lower maintenance cost . We offer a complete overhauling kit along with reconditioning method specified in manual for case of understanding.</a:t>
            </a:r>
          </a:p>
          <a:p>
            <a:endParaRPr lang="en-US" dirty="0" smtClean="0"/>
          </a:p>
          <a:p>
            <a:endParaRPr lang="en-US" dirty="0"/>
          </a:p>
        </p:txBody>
      </p:sp>
      <p:sp>
        <p:nvSpPr>
          <p:cNvPr id="24" name="TextBox 23"/>
          <p:cNvSpPr txBox="1"/>
          <p:nvPr/>
        </p:nvSpPr>
        <p:spPr>
          <a:xfrm>
            <a:off x="533400" y="3288268"/>
            <a:ext cx="4114800" cy="369332"/>
          </a:xfrm>
          <a:prstGeom prst="rect">
            <a:avLst/>
          </a:prstGeom>
          <a:noFill/>
        </p:spPr>
        <p:txBody>
          <a:bodyPr wrap="square" rtlCol="0">
            <a:spAutoFit/>
          </a:bodyPr>
          <a:lstStyle/>
          <a:p>
            <a:pPr>
              <a:buFont typeface="Arial" pitchFamily="34" charset="0"/>
              <a:buChar char="•"/>
            </a:pPr>
            <a:r>
              <a:rPr lang="en-US" dirty="0" smtClean="0"/>
              <a:t> Indigenous  Serviceable Design</a:t>
            </a:r>
            <a:endParaRPr lang="en-US" dirty="0"/>
          </a:p>
        </p:txBody>
      </p:sp>
      <p:sp>
        <p:nvSpPr>
          <p:cNvPr id="25" name="TextBox 24"/>
          <p:cNvSpPr txBox="1"/>
          <p:nvPr/>
        </p:nvSpPr>
        <p:spPr>
          <a:xfrm>
            <a:off x="533400" y="3620869"/>
            <a:ext cx="3886200" cy="646331"/>
          </a:xfrm>
          <a:prstGeom prst="rect">
            <a:avLst/>
          </a:prstGeom>
          <a:noFill/>
        </p:spPr>
        <p:txBody>
          <a:bodyPr wrap="square" rtlCol="0">
            <a:spAutoFit/>
          </a:bodyPr>
          <a:lstStyle/>
          <a:p>
            <a:pPr>
              <a:buFont typeface="Arial" pitchFamily="34" charset="0"/>
              <a:buChar char="•"/>
            </a:pPr>
            <a:r>
              <a:rPr lang="en-US" dirty="0" smtClean="0"/>
              <a:t> Ends Silent Block/ Rubber Bushes Mounting. </a:t>
            </a:r>
            <a:endParaRPr lang="en-US" dirty="0"/>
          </a:p>
        </p:txBody>
      </p:sp>
      <p:sp>
        <p:nvSpPr>
          <p:cNvPr id="26" name="TextBox 25"/>
          <p:cNvSpPr txBox="1"/>
          <p:nvPr/>
        </p:nvSpPr>
        <p:spPr>
          <a:xfrm>
            <a:off x="533400" y="4191001"/>
            <a:ext cx="3733800" cy="646331"/>
          </a:xfrm>
          <a:prstGeom prst="rect">
            <a:avLst/>
          </a:prstGeom>
          <a:noFill/>
        </p:spPr>
        <p:txBody>
          <a:bodyPr wrap="square" rtlCol="0">
            <a:spAutoFit/>
          </a:bodyPr>
          <a:lstStyle/>
          <a:p>
            <a:pPr>
              <a:buFont typeface="Arial" pitchFamily="34" charset="0"/>
              <a:buChar char="•"/>
            </a:pPr>
            <a:r>
              <a:rPr lang="en-US" dirty="0" smtClean="0"/>
              <a:t> Instantaneous Response to Smaller amplitude.</a:t>
            </a:r>
            <a:endParaRPr lang="en-US" dirty="0"/>
          </a:p>
        </p:txBody>
      </p:sp>
      <p:sp>
        <p:nvSpPr>
          <p:cNvPr id="27" name="TextBox 26"/>
          <p:cNvSpPr txBox="1"/>
          <p:nvPr/>
        </p:nvSpPr>
        <p:spPr>
          <a:xfrm>
            <a:off x="533400" y="4812268"/>
            <a:ext cx="3124200" cy="369332"/>
          </a:xfrm>
          <a:prstGeom prst="rect">
            <a:avLst/>
          </a:prstGeom>
          <a:noFill/>
        </p:spPr>
        <p:txBody>
          <a:bodyPr wrap="square" rtlCol="0">
            <a:spAutoFit/>
          </a:bodyPr>
          <a:lstStyle/>
          <a:p>
            <a:pPr>
              <a:buFont typeface="Arial" pitchFamily="34" charset="0"/>
              <a:buChar char="•"/>
            </a:pPr>
            <a:r>
              <a:rPr lang="en-US" dirty="0" smtClean="0"/>
              <a:t> High Corrosion  Resistance</a:t>
            </a:r>
            <a:endParaRPr lang="en-US" dirty="0"/>
          </a:p>
        </p:txBody>
      </p:sp>
      <p:sp>
        <p:nvSpPr>
          <p:cNvPr id="28" name="TextBox 27"/>
          <p:cNvSpPr txBox="1"/>
          <p:nvPr/>
        </p:nvSpPr>
        <p:spPr>
          <a:xfrm>
            <a:off x="533400" y="5105400"/>
            <a:ext cx="4267200" cy="369332"/>
          </a:xfrm>
          <a:prstGeom prst="rect">
            <a:avLst/>
          </a:prstGeom>
          <a:noFill/>
        </p:spPr>
        <p:txBody>
          <a:bodyPr wrap="square" rtlCol="0">
            <a:spAutoFit/>
          </a:bodyPr>
          <a:lstStyle/>
          <a:p>
            <a:pPr>
              <a:buFont typeface="Arial" pitchFamily="34" charset="0"/>
              <a:buChar char="•"/>
            </a:pPr>
            <a:r>
              <a:rPr lang="en-US" dirty="0" smtClean="0"/>
              <a:t> Stable Damping Characteristics</a:t>
            </a:r>
            <a:endParaRPr lang="en-US" dirty="0"/>
          </a:p>
        </p:txBody>
      </p:sp>
      <p:sp>
        <p:nvSpPr>
          <p:cNvPr id="29" name="TextBox 28"/>
          <p:cNvSpPr txBox="1"/>
          <p:nvPr/>
        </p:nvSpPr>
        <p:spPr>
          <a:xfrm>
            <a:off x="533400" y="5410200"/>
            <a:ext cx="2362200" cy="369332"/>
          </a:xfrm>
          <a:prstGeom prst="rect">
            <a:avLst/>
          </a:prstGeom>
          <a:noFill/>
        </p:spPr>
        <p:txBody>
          <a:bodyPr wrap="square" rtlCol="0">
            <a:spAutoFit/>
          </a:bodyPr>
          <a:lstStyle/>
          <a:p>
            <a:pPr>
              <a:buFont typeface="Arial" pitchFamily="34" charset="0"/>
              <a:buChar char="•"/>
            </a:pPr>
            <a:r>
              <a:rPr lang="en-US" dirty="0" smtClean="0"/>
              <a:t> Higher Durability Life</a:t>
            </a:r>
            <a:endParaRPr lang="en-US" dirty="0"/>
          </a:p>
        </p:txBody>
      </p:sp>
      <p:sp>
        <p:nvSpPr>
          <p:cNvPr id="30" name="TextBox 29"/>
          <p:cNvSpPr txBox="1"/>
          <p:nvPr/>
        </p:nvSpPr>
        <p:spPr>
          <a:xfrm>
            <a:off x="533400" y="5715000"/>
            <a:ext cx="3962400" cy="646331"/>
          </a:xfrm>
          <a:prstGeom prst="rect">
            <a:avLst/>
          </a:prstGeom>
          <a:noFill/>
        </p:spPr>
        <p:txBody>
          <a:bodyPr wrap="square" rtlCol="0">
            <a:spAutoFit/>
          </a:bodyPr>
          <a:lstStyle/>
          <a:p>
            <a:pPr>
              <a:buFont typeface="Arial" pitchFamily="34" charset="0"/>
              <a:buChar char="•"/>
            </a:pPr>
            <a:r>
              <a:rPr lang="en-US" dirty="0" smtClean="0"/>
              <a:t> Operating Temperature Range -20 ˚C to 80 ˚C .  </a:t>
            </a:r>
            <a:endParaRPr lang="en-US" dirty="0"/>
          </a:p>
        </p:txBody>
      </p:sp>
      <p:sp>
        <p:nvSpPr>
          <p:cNvPr id="31" name="TextBox 30"/>
          <p:cNvSpPr txBox="1"/>
          <p:nvPr/>
        </p:nvSpPr>
        <p:spPr>
          <a:xfrm>
            <a:off x="533400" y="6248400"/>
            <a:ext cx="4038600" cy="369332"/>
          </a:xfrm>
          <a:prstGeom prst="rect">
            <a:avLst/>
          </a:prstGeom>
          <a:noFill/>
        </p:spPr>
        <p:txBody>
          <a:bodyPr wrap="square" rtlCol="0">
            <a:spAutoFit/>
          </a:bodyPr>
          <a:lstStyle/>
          <a:p>
            <a:pPr>
              <a:buFont typeface="Arial" pitchFamily="34" charset="0"/>
              <a:buChar char="•"/>
            </a:pPr>
            <a:r>
              <a:rPr lang="en-US" dirty="0" smtClean="0"/>
              <a:t> Easy for Overhauling</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6">
            <a:extLst>
              <a:ext uri="{FF2B5EF4-FFF2-40B4-BE49-F238E27FC236}">
                <a16:creationId xmlns="" xmlns:a16="http://schemas.microsoft.com/office/drawing/2014/main" id="{35720E50-D98E-47E6-B992-89C6954FA2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81" t="21190" r="11896" b="23623"/>
          <a:stretch/>
        </p:blipFill>
        <p:spPr bwMode="auto">
          <a:xfrm>
            <a:off x="6019800" y="76200"/>
            <a:ext cx="1219200" cy="683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 xmlns:a16="http://schemas.microsoft.com/office/drawing/2014/main" id="{847107F1-7FBF-470F-AC3B-EFF26727D29F}"/>
              </a:ext>
            </a:extLst>
          </p:cNvPr>
          <p:cNvSpPr txBox="1">
            <a:spLocks noChangeAspect="1"/>
          </p:cNvSpPr>
          <p:nvPr/>
        </p:nvSpPr>
        <p:spPr>
          <a:xfrm>
            <a:off x="1282339" y="101700"/>
            <a:ext cx="5270862" cy="766533"/>
          </a:xfrm>
          <a:prstGeom prst="rect">
            <a:avLst/>
          </a:prstGeom>
          <a:noFill/>
        </p:spPr>
        <p:txBody>
          <a:bodyPr wrap="square" lIns="90000" tIns="90000" bIns="90000" rtlCol="0" anchor="ctr" anchorCtr="1">
            <a:spAutoFit/>
          </a:bodyPr>
          <a:lstStyle/>
          <a:p>
            <a:pPr algn="ctr"/>
            <a:r>
              <a:rPr lang="en-US" sz="2000" b="1" dirty="0">
                <a:solidFill>
                  <a:srgbClr val="0000FF"/>
                </a:solidFill>
                <a:latin typeface="Arial" panose="020B0604020202020204" pitchFamily="34" charset="0"/>
                <a:cs typeface="Arial" panose="020B0604020202020204" pitchFamily="34" charset="0"/>
              </a:rPr>
              <a:t>G.B. EQUIPMENT  SYSTEMS  </a:t>
            </a:r>
            <a:r>
              <a:rPr lang="en-US" sz="2000" b="1" dirty="0" smtClean="0">
                <a:solidFill>
                  <a:srgbClr val="0000FF"/>
                </a:solidFill>
                <a:latin typeface="Arial" panose="020B0604020202020204" pitchFamily="34" charset="0"/>
                <a:cs typeface="Arial" panose="020B0604020202020204" pitchFamily="34" charset="0"/>
              </a:rPr>
              <a:t>LTD</a:t>
            </a:r>
            <a:r>
              <a:rPr lang="en-US" sz="2400" b="1" dirty="0" smtClean="0">
                <a:solidFill>
                  <a:srgbClr val="0000FF"/>
                </a:solidFill>
                <a:latin typeface="Arial" panose="020B0604020202020204" pitchFamily="34" charset="0"/>
                <a:cs typeface="Arial" panose="020B0604020202020204" pitchFamily="34" charset="0"/>
              </a:rPr>
              <a:t>.</a:t>
            </a:r>
          </a:p>
          <a:p>
            <a:pPr algn="ctr"/>
            <a:r>
              <a:rPr lang="en-US" sz="1400" b="1" u="sng" dirty="0" smtClean="0">
                <a:latin typeface="Arial" panose="020B0604020202020204" pitchFamily="34" charset="0"/>
                <a:cs typeface="Arial" panose="020B0604020202020204" pitchFamily="34" charset="0"/>
              </a:rPr>
              <a:t>Manufacturer of Railway Equipment's      </a:t>
            </a:r>
            <a:endParaRPr lang="en-IN" sz="1400" b="1" u="sng" dirty="0">
              <a:latin typeface="Arial" panose="020B0604020202020204" pitchFamily="34" charset="0"/>
              <a:cs typeface="Arial" panose="020B0604020202020204" pitchFamily="34" charset="0"/>
            </a:endParaRPr>
          </a:p>
        </p:txBody>
      </p:sp>
      <p:sp>
        <p:nvSpPr>
          <p:cNvPr id="6" name="Rectangle 5"/>
          <p:cNvSpPr/>
          <p:nvPr/>
        </p:nvSpPr>
        <p:spPr>
          <a:xfrm>
            <a:off x="152400" y="1143000"/>
            <a:ext cx="4640053" cy="369332"/>
          </a:xfrm>
          <a:prstGeom prst="rect">
            <a:avLst/>
          </a:prstGeom>
        </p:spPr>
        <p:txBody>
          <a:bodyPr wrap="none">
            <a:spAutoFit/>
          </a:bodyPr>
          <a:lstStyle/>
          <a:p>
            <a:r>
              <a:rPr lang="en-IN" b="1" u="sng" dirty="0" smtClean="0"/>
              <a:t>WORKING PRINCIPLE OF </a:t>
            </a:r>
            <a:r>
              <a:rPr lang="en-IN" b="1" u="sng" dirty="0"/>
              <a:t>HYDRAULIC DAMPER:</a:t>
            </a:r>
            <a:endParaRPr lang="en-US" dirty="0"/>
          </a:p>
        </p:txBody>
      </p:sp>
      <p:sp>
        <p:nvSpPr>
          <p:cNvPr id="7" name="Rectangle 6"/>
          <p:cNvSpPr/>
          <p:nvPr/>
        </p:nvSpPr>
        <p:spPr>
          <a:xfrm>
            <a:off x="152400" y="1528603"/>
            <a:ext cx="4114800" cy="584775"/>
          </a:xfrm>
          <a:prstGeom prst="rect">
            <a:avLst/>
          </a:prstGeom>
        </p:spPr>
        <p:txBody>
          <a:bodyPr wrap="square">
            <a:spAutoFit/>
          </a:bodyPr>
          <a:lstStyle/>
          <a:p>
            <a:r>
              <a:rPr lang="en-IN" sz="1600" dirty="0"/>
              <a:t>This damper type has a circulating oil flow or mono flow principle. </a:t>
            </a:r>
            <a:endParaRPr lang="en-US" sz="1600" dirty="0"/>
          </a:p>
        </p:txBody>
      </p:sp>
      <p:sp>
        <p:nvSpPr>
          <p:cNvPr id="8" name="Rectangle 7"/>
          <p:cNvSpPr/>
          <p:nvPr/>
        </p:nvSpPr>
        <p:spPr>
          <a:xfrm>
            <a:off x="152400" y="2159675"/>
            <a:ext cx="3765370" cy="1815882"/>
          </a:xfrm>
          <a:prstGeom prst="rect">
            <a:avLst/>
          </a:prstGeom>
        </p:spPr>
        <p:txBody>
          <a:bodyPr wrap="square">
            <a:spAutoFit/>
          </a:bodyPr>
          <a:lstStyle/>
          <a:p>
            <a:r>
              <a:rPr lang="en-IN" sz="1600" b="1" u="sng" dirty="0"/>
              <a:t>In extension stroke</a:t>
            </a:r>
            <a:r>
              <a:rPr lang="en-IN" sz="1600" dirty="0"/>
              <a:t> the non-return valve in the piston is closed and the oil above the piston is forced through the damping valves into the reservoir tube. At the same time, because of the increased volume below the piston, oil is forced through the non-return cylinder bottom valve.</a:t>
            </a:r>
            <a:endParaRPr lang="en-US" sz="1600" dirty="0"/>
          </a:p>
        </p:txBody>
      </p:sp>
      <p:sp>
        <p:nvSpPr>
          <p:cNvPr id="9" name="Rectangle 8"/>
          <p:cNvSpPr/>
          <p:nvPr/>
        </p:nvSpPr>
        <p:spPr>
          <a:xfrm>
            <a:off x="152400" y="4120277"/>
            <a:ext cx="3765370" cy="2554545"/>
          </a:xfrm>
          <a:prstGeom prst="rect">
            <a:avLst/>
          </a:prstGeom>
        </p:spPr>
        <p:txBody>
          <a:bodyPr wrap="square">
            <a:spAutoFit/>
          </a:bodyPr>
          <a:lstStyle/>
          <a:p>
            <a:r>
              <a:rPr lang="en-IN" sz="1600" b="1" u="sng" dirty="0"/>
              <a:t>In compression stroke</a:t>
            </a:r>
            <a:r>
              <a:rPr lang="en-IN" sz="1600" dirty="0"/>
              <a:t> the non-return cylinder bottom valve is closed and because the piston is forced down in the cylinder, oil flows through the now open non-return valve in the piston. The oil displaced by the piston rod is forced through the damping valves. Therefore, during the compression stroke the oil pressures above and below the piston are equal.</a:t>
            </a:r>
            <a:endParaRPr lang="en-US" sz="1600" dirty="0"/>
          </a:p>
        </p:txBody>
      </p:sp>
      <p:pic>
        <p:nvPicPr>
          <p:cNvPr id="10" name="Picture 9"/>
          <p:cNvPicPr/>
          <p:nvPr/>
        </p:nvPicPr>
        <p:blipFill>
          <a:blip r:embed="rId4">
            <a:extLst>
              <a:ext uri="{28A0092B-C50C-407E-A947-70E740481C1C}">
                <a14:useLocalDpi xmlns:a14="http://schemas.microsoft.com/office/drawing/2010/main" val="0"/>
              </a:ext>
            </a:extLst>
          </a:blip>
          <a:srcRect/>
          <a:stretch>
            <a:fillRect/>
          </a:stretch>
        </p:blipFill>
        <p:spPr bwMode="auto">
          <a:xfrm>
            <a:off x="4114801" y="1528604"/>
            <a:ext cx="2286000" cy="3930492"/>
          </a:xfrm>
          <a:prstGeom prst="rect">
            <a:avLst/>
          </a:prstGeom>
          <a:noFill/>
          <a:ln>
            <a:noFill/>
          </a:ln>
        </p:spPr>
      </p:pic>
      <p:pic>
        <p:nvPicPr>
          <p:cNvPr id="11" name="Picture 10"/>
          <p:cNvPicPr/>
          <p:nvPr/>
        </p:nvPicPr>
        <p:blipFill>
          <a:blip r:embed="rId5" cstate="print">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6297296" y="863740"/>
            <a:ext cx="2846704" cy="5841860"/>
          </a:xfrm>
          <a:prstGeom prst="rect">
            <a:avLst/>
          </a:prstGeom>
          <a:noFill/>
          <a:ln>
            <a:noFill/>
          </a:ln>
        </p:spPr>
      </p:pic>
      <p:sp>
        <p:nvSpPr>
          <p:cNvPr id="12" name="Text Box 57"/>
          <p:cNvSpPr txBox="1"/>
          <p:nvPr/>
        </p:nvSpPr>
        <p:spPr>
          <a:xfrm>
            <a:off x="4267200" y="5486400"/>
            <a:ext cx="2030095" cy="1062355"/>
          </a:xfrm>
          <a:prstGeom prst="rect">
            <a:avLst/>
          </a:prstGeom>
          <a:solidFill>
            <a:schemeClr val="lt1"/>
          </a:solidFill>
          <a:ln w="6350">
            <a:solidFill>
              <a:prstClr val="black"/>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228600" marR="0" indent="-228600">
              <a:lnSpc>
                <a:spcPct val="107000"/>
              </a:lnSpc>
              <a:spcBef>
                <a:spcPts val="0"/>
              </a:spcBef>
              <a:spcAft>
                <a:spcPts val="0"/>
              </a:spcAft>
              <a:tabLst>
                <a:tab pos="638175" algn="l"/>
              </a:tabLst>
            </a:pPr>
            <a:r>
              <a:rPr lang="en-IN" sz="1400" b="1" dirty="0" smtClean="0">
                <a:effectLst/>
                <a:latin typeface="Calibri"/>
                <a:ea typeface="Calibri"/>
                <a:cs typeface="Times New Roman"/>
              </a:rPr>
              <a:t>1. Valving </a:t>
            </a:r>
            <a:r>
              <a:rPr lang="en-IN" sz="1400" b="1" dirty="0">
                <a:effectLst/>
                <a:latin typeface="Calibri"/>
                <a:ea typeface="Calibri"/>
                <a:cs typeface="Times New Roman"/>
              </a:rPr>
              <a:t>Arrangement</a:t>
            </a:r>
            <a:endParaRPr lang="en-US" sz="1100" dirty="0">
              <a:effectLst/>
              <a:latin typeface="Calibri"/>
              <a:ea typeface="Calibri"/>
              <a:cs typeface="Times New Roman"/>
            </a:endParaRPr>
          </a:p>
          <a:p>
            <a:pPr marL="228600" marR="0" indent="-228600">
              <a:lnSpc>
                <a:spcPct val="107000"/>
              </a:lnSpc>
              <a:spcBef>
                <a:spcPts val="0"/>
              </a:spcBef>
              <a:spcAft>
                <a:spcPts val="0"/>
              </a:spcAft>
              <a:tabLst>
                <a:tab pos="638175" algn="l"/>
              </a:tabLst>
            </a:pPr>
            <a:r>
              <a:rPr lang="en-IN" sz="1400" b="1" dirty="0" smtClean="0">
                <a:effectLst/>
                <a:latin typeface="Calibri"/>
                <a:ea typeface="Calibri"/>
                <a:cs typeface="Times New Roman"/>
              </a:rPr>
              <a:t>2. Top </a:t>
            </a:r>
            <a:r>
              <a:rPr lang="en-IN" sz="1400" b="1" dirty="0">
                <a:effectLst/>
                <a:latin typeface="Calibri"/>
                <a:ea typeface="Calibri"/>
                <a:cs typeface="Times New Roman"/>
              </a:rPr>
              <a:t>Chamber</a:t>
            </a:r>
            <a:endParaRPr lang="en-US" sz="1100" dirty="0">
              <a:effectLst/>
              <a:latin typeface="Calibri"/>
              <a:ea typeface="Calibri"/>
              <a:cs typeface="Times New Roman"/>
            </a:endParaRPr>
          </a:p>
          <a:p>
            <a:pPr marL="228600" marR="0" indent="-228600">
              <a:lnSpc>
                <a:spcPct val="107000"/>
              </a:lnSpc>
              <a:spcBef>
                <a:spcPts val="0"/>
              </a:spcBef>
              <a:spcAft>
                <a:spcPts val="0"/>
              </a:spcAft>
              <a:tabLst>
                <a:tab pos="638175" algn="l"/>
              </a:tabLst>
            </a:pPr>
            <a:r>
              <a:rPr lang="en-IN" sz="1400" b="1" dirty="0" smtClean="0">
                <a:effectLst/>
                <a:latin typeface="Calibri"/>
                <a:ea typeface="Calibri"/>
                <a:cs typeface="Times New Roman"/>
              </a:rPr>
              <a:t>3. Bottom </a:t>
            </a:r>
            <a:r>
              <a:rPr lang="en-IN" sz="1400" b="1" dirty="0">
                <a:effectLst/>
                <a:latin typeface="Calibri"/>
                <a:ea typeface="Calibri"/>
                <a:cs typeface="Times New Roman"/>
              </a:rPr>
              <a:t>Chamber</a:t>
            </a:r>
            <a:endParaRPr lang="en-US" sz="1100" dirty="0">
              <a:effectLst/>
              <a:latin typeface="Calibri"/>
              <a:ea typeface="Calibri"/>
              <a:cs typeface="Times New Roman"/>
            </a:endParaRPr>
          </a:p>
          <a:p>
            <a:pPr marL="228600" marR="0" indent="-228600">
              <a:lnSpc>
                <a:spcPct val="107000"/>
              </a:lnSpc>
              <a:spcBef>
                <a:spcPts val="0"/>
              </a:spcBef>
              <a:spcAft>
                <a:spcPts val="800"/>
              </a:spcAft>
              <a:tabLst>
                <a:tab pos="638175" algn="l"/>
              </a:tabLst>
            </a:pPr>
            <a:r>
              <a:rPr lang="en-IN" sz="1400" b="1" dirty="0" smtClean="0">
                <a:effectLst/>
                <a:latin typeface="Calibri"/>
                <a:ea typeface="Calibri"/>
                <a:cs typeface="Times New Roman"/>
              </a:rPr>
              <a:t>4. Oil </a:t>
            </a:r>
            <a:r>
              <a:rPr lang="en-IN" sz="1400" b="1" dirty="0">
                <a:effectLst/>
                <a:latin typeface="Calibri"/>
                <a:ea typeface="Calibri"/>
                <a:cs typeface="Times New Roman"/>
              </a:rPr>
              <a:t>Chamber</a:t>
            </a:r>
            <a:endParaRPr lang="en-US" sz="1100" dirty="0">
              <a:effectLst/>
              <a:latin typeface="Calibri"/>
              <a:ea typeface="Calibri"/>
              <a:cs typeface="Times New Roman"/>
            </a:endParaRPr>
          </a:p>
          <a:p>
            <a:pPr marL="0" marR="0">
              <a:lnSpc>
                <a:spcPct val="107000"/>
              </a:lnSpc>
              <a:spcBef>
                <a:spcPts val="0"/>
              </a:spcBef>
              <a:spcAft>
                <a:spcPts val="800"/>
              </a:spcAft>
            </a:pPr>
            <a:r>
              <a:rPr lang="en-IN" sz="1100" dirty="0">
                <a:effectLst/>
                <a:latin typeface="Calibri"/>
                <a:ea typeface="Calibri"/>
                <a:cs typeface="Times New Roman"/>
              </a:rPr>
              <a:t> </a:t>
            </a:r>
            <a:endParaRPr lang="en-US" sz="1100" dirty="0">
              <a:effectLst/>
              <a:latin typeface="Calibri"/>
              <a:ea typeface="Calibri"/>
              <a:cs typeface="Times New Roman"/>
            </a:endParaRPr>
          </a:p>
        </p:txBody>
      </p:sp>
    </p:spTree>
    <p:extLst>
      <p:ext uri="{BB962C8B-B14F-4D97-AF65-F5344CB8AC3E}">
        <p14:creationId xmlns:p14="http://schemas.microsoft.com/office/powerpoint/2010/main" val="2878566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435114"/>
            <a:ext cx="8686800" cy="707886"/>
          </a:xfrm>
          <a:prstGeom prst="rect">
            <a:avLst/>
          </a:prstGeom>
          <a:noFill/>
        </p:spPr>
        <p:txBody>
          <a:bodyPr wrap="square" rtlCol="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HOW  MANY  DAMPERS  IN  LHB  COACH </a:t>
            </a:r>
          </a:p>
        </p:txBody>
      </p:sp>
      <p:sp>
        <p:nvSpPr>
          <p:cNvPr id="6" name="TextBox 5"/>
          <p:cNvSpPr txBox="1"/>
          <p:nvPr/>
        </p:nvSpPr>
        <p:spPr>
          <a:xfrm>
            <a:off x="304800" y="1041737"/>
            <a:ext cx="8001000" cy="1015663"/>
          </a:xfrm>
          <a:prstGeom prst="rect">
            <a:avLst/>
          </a:prstGeom>
          <a:noFill/>
        </p:spPr>
        <p:txBody>
          <a:bodyPr wrap="square" rtlCol="0">
            <a:spAutoFit/>
          </a:bodyPr>
          <a:lstStyle/>
          <a:p>
            <a:r>
              <a:rPr lang="en-US" sz="2000" dirty="0" smtClean="0"/>
              <a:t>Dampers are very  essential  part of a vehicle  to make journey jerk free. </a:t>
            </a:r>
          </a:p>
          <a:p>
            <a:r>
              <a:rPr lang="en-US" sz="2000" dirty="0" smtClean="0"/>
              <a:t>In LHB coaches there are a total of 18 Dampers per coach, and a total of </a:t>
            </a:r>
          </a:p>
          <a:p>
            <a:r>
              <a:rPr lang="en-US" sz="2000" dirty="0" smtClean="0"/>
              <a:t>9 dampers per Bogie. </a:t>
            </a:r>
            <a:endParaRPr lang="en-US" sz="2000" dirty="0"/>
          </a:p>
        </p:txBody>
      </p:sp>
      <p:graphicFrame>
        <p:nvGraphicFramePr>
          <p:cNvPr id="9" name="Table 8"/>
          <p:cNvGraphicFramePr>
            <a:graphicFrameLocks noGrp="1"/>
          </p:cNvGraphicFramePr>
          <p:nvPr/>
        </p:nvGraphicFramePr>
        <p:xfrm>
          <a:off x="6819900" y="2420549"/>
          <a:ext cx="2019300" cy="3827851"/>
        </p:xfrm>
        <a:graphic>
          <a:graphicData uri="http://schemas.openxmlformats.org/drawingml/2006/table">
            <a:tbl>
              <a:tblPr/>
              <a:tblGrid>
                <a:gridCol w="1260272"/>
                <a:gridCol w="759028"/>
              </a:tblGrid>
              <a:tr h="863245">
                <a:tc>
                  <a:txBody>
                    <a:bodyPr/>
                    <a:lstStyle/>
                    <a:p>
                      <a:pPr algn="ctr" fontAlgn="ctr"/>
                      <a:r>
                        <a:rPr lang="en-US" sz="2000" b="0" i="0" u="none" strike="noStrike" dirty="0">
                          <a:solidFill>
                            <a:srgbClr val="000000"/>
                          </a:solidFill>
                          <a:latin typeface="Calibri"/>
                        </a:rPr>
                        <a:t>TYPE OF DAMPER</a:t>
                      </a:r>
                    </a:p>
                  </a:txBody>
                  <a:tcPr marL="7620" marR="7620" marT="7620"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c>
                  <a:txBody>
                    <a:bodyPr/>
                    <a:lstStyle/>
                    <a:p>
                      <a:pPr algn="ctr" fontAlgn="b"/>
                      <a:r>
                        <a:rPr lang="en-US" sz="2000" b="0" i="0" u="none" strike="noStrike" dirty="0">
                          <a:solidFill>
                            <a:srgbClr val="000000"/>
                          </a:solidFill>
                          <a:latin typeface="Calibri"/>
                        </a:rPr>
                        <a:t>NO OF DAMPERS</a:t>
                      </a:r>
                    </a:p>
                  </a:txBody>
                  <a:tcPr marL="7620" marR="7620" marT="7620"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DD9C3"/>
                    </a:solidFill>
                  </a:tcPr>
                </a:tc>
              </a:tr>
              <a:tr h="436951">
                <a:tc>
                  <a:txBody>
                    <a:bodyPr/>
                    <a:lstStyle/>
                    <a:p>
                      <a:pPr algn="ctr" fontAlgn="b"/>
                      <a:r>
                        <a:rPr lang="en-US" sz="2000" b="0" i="0" u="none" strike="noStrike" dirty="0">
                          <a:solidFill>
                            <a:srgbClr val="000000"/>
                          </a:solidFill>
                          <a:latin typeface="Calibri"/>
                        </a:rPr>
                        <a:t>Primary Vertical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951">
                <a:tc>
                  <a:txBody>
                    <a:bodyPr/>
                    <a:lstStyle/>
                    <a:p>
                      <a:pPr algn="ctr" fontAlgn="b"/>
                      <a:r>
                        <a:rPr lang="en-US" sz="2000" b="0" i="0" u="none" strike="noStrike">
                          <a:solidFill>
                            <a:srgbClr val="000000"/>
                          </a:solidFill>
                          <a:latin typeface="Calibri"/>
                        </a:rPr>
                        <a:t>Secondary Vertical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latin typeface="Calibri"/>
                        </a:rPr>
                        <a:t>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951">
                <a:tc>
                  <a:txBody>
                    <a:bodyPr/>
                    <a:lstStyle/>
                    <a:p>
                      <a:pPr algn="ctr" fontAlgn="b"/>
                      <a:r>
                        <a:rPr lang="en-US" sz="2000" b="0" i="0" u="none" strike="noStrike" dirty="0">
                          <a:solidFill>
                            <a:srgbClr val="000000"/>
                          </a:solidFill>
                          <a:latin typeface="Calibri"/>
                        </a:rPr>
                        <a:t>Anti Yaw</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4</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951">
                <a:tc>
                  <a:txBody>
                    <a:bodyPr/>
                    <a:lstStyle/>
                    <a:p>
                      <a:pPr algn="ctr" fontAlgn="b"/>
                      <a:r>
                        <a:rPr lang="en-US" sz="2000" b="0" i="0" u="none" strike="noStrike">
                          <a:solidFill>
                            <a:srgbClr val="000000"/>
                          </a:solidFill>
                          <a:latin typeface="Calibri"/>
                        </a:rPr>
                        <a:t>Secondary Lateral</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latin typeface="Calibri"/>
                        </a:rPr>
                        <a:t>2</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36951">
                <a:tc>
                  <a:txBody>
                    <a:bodyPr/>
                    <a:lstStyle/>
                    <a:p>
                      <a:pPr algn="ctr" fontAlgn="b"/>
                      <a:r>
                        <a:rPr lang="en-US" sz="2000" b="0" i="0" u="none" strike="noStrike" dirty="0">
                          <a:solidFill>
                            <a:srgbClr val="000000"/>
                          </a:solidFill>
                          <a:latin typeface="Calibri"/>
                        </a:rPr>
                        <a:t>Total Dampers </a:t>
                      </a:r>
                    </a:p>
                  </a:txBody>
                  <a:tcPr marL="7620" marR="7620" marT="7620"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B050"/>
                    </a:solidFill>
                  </a:tcPr>
                </a:tc>
                <a:tc>
                  <a:txBody>
                    <a:bodyPr/>
                    <a:lstStyle/>
                    <a:p>
                      <a:pPr algn="ctr" fontAlgn="b"/>
                      <a:r>
                        <a:rPr lang="en-US" sz="2000" b="0" i="0" u="none" strike="noStrike" dirty="0">
                          <a:solidFill>
                            <a:srgbClr val="000000"/>
                          </a:solidFill>
                          <a:latin typeface="Calibri"/>
                        </a:rPr>
                        <a:t>18</a:t>
                      </a:r>
                    </a:p>
                  </a:txBody>
                  <a:tcPr marL="7620" marR="7620" marT="7620"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r>
            </a:tbl>
          </a:graphicData>
        </a:graphic>
      </p:graphicFrame>
      <p:grpSp>
        <p:nvGrpSpPr>
          <p:cNvPr id="15" name="Group 14"/>
          <p:cNvGrpSpPr/>
          <p:nvPr/>
        </p:nvGrpSpPr>
        <p:grpSpPr>
          <a:xfrm>
            <a:off x="152400" y="2209800"/>
            <a:ext cx="3276600" cy="2286000"/>
            <a:chOff x="762000" y="2324100"/>
            <a:chExt cx="3276600" cy="2083832"/>
          </a:xfrm>
        </p:grpSpPr>
        <p:pic>
          <p:nvPicPr>
            <p:cNvPr id="1028" name="Picture 4" descr="D:\GBE\Secondary Damper.jpg"/>
            <p:cNvPicPr>
              <a:picLocks noChangeAspect="1" noChangeArrowheads="1"/>
            </p:cNvPicPr>
            <p:nvPr/>
          </p:nvPicPr>
          <p:blipFill>
            <a:blip r:embed="rId2"/>
            <a:srcRect/>
            <a:stretch>
              <a:fillRect/>
            </a:stretch>
          </p:blipFill>
          <p:spPr bwMode="auto">
            <a:xfrm>
              <a:off x="838200" y="2324100"/>
              <a:ext cx="3048000" cy="1714500"/>
            </a:xfrm>
            <a:prstGeom prst="rect">
              <a:avLst/>
            </a:prstGeom>
            <a:noFill/>
            <a:ln w="6350">
              <a:solidFill>
                <a:schemeClr val="tx1"/>
              </a:solidFill>
            </a:ln>
          </p:spPr>
        </p:pic>
        <p:sp>
          <p:nvSpPr>
            <p:cNvPr id="14" name="TextBox 13"/>
            <p:cNvSpPr txBox="1"/>
            <p:nvPr/>
          </p:nvSpPr>
          <p:spPr>
            <a:xfrm>
              <a:off x="762000" y="4038600"/>
              <a:ext cx="3276600" cy="369332"/>
            </a:xfrm>
            <a:prstGeom prst="rect">
              <a:avLst/>
            </a:prstGeom>
            <a:noFill/>
          </p:spPr>
          <p:txBody>
            <a:bodyPr wrap="square" rtlCol="0">
              <a:spAutoFit/>
            </a:bodyPr>
            <a:lstStyle/>
            <a:p>
              <a:r>
                <a:rPr lang="en-US" b="1" dirty="0" smtClean="0"/>
                <a:t>SECONDARY VERTICAL DAMPER</a:t>
              </a:r>
              <a:endParaRPr lang="en-US" b="1" dirty="0"/>
            </a:p>
          </p:txBody>
        </p:sp>
      </p:grpSp>
      <p:grpSp>
        <p:nvGrpSpPr>
          <p:cNvPr id="17" name="Group 16"/>
          <p:cNvGrpSpPr/>
          <p:nvPr/>
        </p:nvGrpSpPr>
        <p:grpSpPr>
          <a:xfrm>
            <a:off x="228600" y="4495800"/>
            <a:ext cx="3048000" cy="2362200"/>
            <a:chOff x="914400" y="4419600"/>
            <a:chExt cx="3048000" cy="2133600"/>
          </a:xfrm>
        </p:grpSpPr>
        <p:pic>
          <p:nvPicPr>
            <p:cNvPr id="1025" name="Picture 1" descr="D:\GBE\Yaw Damper.jpg"/>
            <p:cNvPicPr>
              <a:picLocks noChangeAspect="1" noChangeArrowheads="1"/>
            </p:cNvPicPr>
            <p:nvPr/>
          </p:nvPicPr>
          <p:blipFill>
            <a:blip r:embed="rId3"/>
            <a:srcRect/>
            <a:stretch>
              <a:fillRect/>
            </a:stretch>
          </p:blipFill>
          <p:spPr bwMode="auto">
            <a:xfrm>
              <a:off x="914400" y="4419600"/>
              <a:ext cx="3048000" cy="1714500"/>
            </a:xfrm>
            <a:prstGeom prst="rect">
              <a:avLst/>
            </a:prstGeom>
            <a:noFill/>
            <a:ln w="6350">
              <a:solidFill>
                <a:schemeClr val="tx1"/>
              </a:solidFill>
            </a:ln>
          </p:spPr>
        </p:pic>
        <p:sp>
          <p:nvSpPr>
            <p:cNvPr id="16" name="TextBox 15"/>
            <p:cNvSpPr txBox="1"/>
            <p:nvPr/>
          </p:nvSpPr>
          <p:spPr>
            <a:xfrm>
              <a:off x="990600" y="6183868"/>
              <a:ext cx="2895600" cy="369332"/>
            </a:xfrm>
            <a:prstGeom prst="rect">
              <a:avLst/>
            </a:prstGeom>
            <a:noFill/>
          </p:spPr>
          <p:txBody>
            <a:bodyPr wrap="square" rtlCol="0">
              <a:spAutoFit/>
            </a:bodyPr>
            <a:lstStyle/>
            <a:p>
              <a:pPr algn="ctr"/>
              <a:r>
                <a:rPr lang="en-US" b="1" dirty="0" smtClean="0"/>
                <a:t>ANTI YAW DAMPER</a:t>
              </a:r>
              <a:endParaRPr lang="en-US" b="1" dirty="0"/>
            </a:p>
          </p:txBody>
        </p:sp>
      </p:grpSp>
      <p:grpSp>
        <p:nvGrpSpPr>
          <p:cNvPr id="20" name="Group 19"/>
          <p:cNvGrpSpPr/>
          <p:nvPr/>
        </p:nvGrpSpPr>
        <p:grpSpPr>
          <a:xfrm>
            <a:off x="3352800" y="2209800"/>
            <a:ext cx="3276600" cy="2286000"/>
            <a:chOff x="4876800" y="1714500"/>
            <a:chExt cx="3276600" cy="2083832"/>
          </a:xfrm>
        </p:grpSpPr>
        <p:pic>
          <p:nvPicPr>
            <p:cNvPr id="1026" name="Picture 2" descr="D:\GBE\Lateral Damper.jpg"/>
            <p:cNvPicPr>
              <a:picLocks noChangeAspect="1" noChangeArrowheads="1"/>
            </p:cNvPicPr>
            <p:nvPr/>
          </p:nvPicPr>
          <p:blipFill>
            <a:blip r:embed="rId4"/>
            <a:srcRect/>
            <a:stretch>
              <a:fillRect/>
            </a:stretch>
          </p:blipFill>
          <p:spPr bwMode="auto">
            <a:xfrm>
              <a:off x="5029200" y="1714500"/>
              <a:ext cx="3048000" cy="1714500"/>
            </a:xfrm>
            <a:prstGeom prst="rect">
              <a:avLst/>
            </a:prstGeom>
            <a:noFill/>
            <a:ln w="6350">
              <a:solidFill>
                <a:schemeClr val="tx1"/>
              </a:solidFill>
            </a:ln>
          </p:spPr>
        </p:pic>
        <p:sp>
          <p:nvSpPr>
            <p:cNvPr id="18" name="TextBox 17"/>
            <p:cNvSpPr txBox="1"/>
            <p:nvPr/>
          </p:nvSpPr>
          <p:spPr>
            <a:xfrm flipH="1">
              <a:off x="4876800" y="3429000"/>
              <a:ext cx="3276600" cy="369332"/>
            </a:xfrm>
            <a:prstGeom prst="rect">
              <a:avLst/>
            </a:prstGeom>
            <a:noFill/>
          </p:spPr>
          <p:txBody>
            <a:bodyPr wrap="square" rtlCol="0">
              <a:spAutoFit/>
            </a:bodyPr>
            <a:lstStyle/>
            <a:p>
              <a:pPr algn="ctr"/>
              <a:r>
                <a:rPr lang="en-US" b="1" dirty="0" smtClean="0"/>
                <a:t>SECONDARY LATERAL DAMPER</a:t>
              </a:r>
              <a:endParaRPr lang="en-US" b="1" dirty="0"/>
            </a:p>
          </p:txBody>
        </p:sp>
      </p:grpSp>
      <p:grpSp>
        <p:nvGrpSpPr>
          <p:cNvPr id="21" name="Group 20"/>
          <p:cNvGrpSpPr/>
          <p:nvPr/>
        </p:nvGrpSpPr>
        <p:grpSpPr>
          <a:xfrm>
            <a:off x="3352800" y="4495800"/>
            <a:ext cx="3276600" cy="2362200"/>
            <a:chOff x="4953000" y="4191000"/>
            <a:chExt cx="3276600" cy="2121932"/>
          </a:xfrm>
        </p:grpSpPr>
        <p:pic>
          <p:nvPicPr>
            <p:cNvPr id="1027" name="Picture 3" descr="D:\GBE\primary damper.jpg"/>
            <p:cNvPicPr>
              <a:picLocks noChangeAspect="1" noChangeArrowheads="1"/>
            </p:cNvPicPr>
            <p:nvPr/>
          </p:nvPicPr>
          <p:blipFill>
            <a:blip r:embed="rId5"/>
            <a:srcRect/>
            <a:stretch>
              <a:fillRect/>
            </a:stretch>
          </p:blipFill>
          <p:spPr bwMode="auto">
            <a:xfrm>
              <a:off x="5105400" y="4191000"/>
              <a:ext cx="3048000" cy="1714500"/>
            </a:xfrm>
            <a:prstGeom prst="rect">
              <a:avLst/>
            </a:prstGeom>
            <a:noFill/>
            <a:ln w="6350">
              <a:solidFill>
                <a:schemeClr val="tx1"/>
              </a:solidFill>
            </a:ln>
          </p:spPr>
        </p:pic>
        <p:sp>
          <p:nvSpPr>
            <p:cNvPr id="19" name="TextBox 18"/>
            <p:cNvSpPr txBox="1"/>
            <p:nvPr/>
          </p:nvSpPr>
          <p:spPr>
            <a:xfrm flipH="1">
              <a:off x="4953000" y="5943600"/>
              <a:ext cx="3276600" cy="369332"/>
            </a:xfrm>
            <a:prstGeom prst="rect">
              <a:avLst/>
            </a:prstGeom>
            <a:noFill/>
          </p:spPr>
          <p:txBody>
            <a:bodyPr wrap="square" rtlCol="0">
              <a:spAutoFit/>
            </a:bodyPr>
            <a:lstStyle/>
            <a:p>
              <a:pPr algn="ctr"/>
              <a:r>
                <a:rPr lang="en-US" b="1" dirty="0" smtClean="0"/>
                <a:t>PRAIMARY VERTICAL DAMPER</a:t>
              </a:r>
              <a:endParaRPr lang="en-US" b="1" dirty="0"/>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 y="76200"/>
            <a:ext cx="8458200" cy="707886"/>
          </a:xfrm>
          <a:prstGeom prst="rect">
            <a:avLst/>
          </a:prstGeom>
          <a:noFill/>
        </p:spPr>
        <p:txBody>
          <a:bodyPr wrap="square" rtlCol="0">
            <a:spAutoFit/>
          </a:bodyPr>
          <a:lstStyle/>
          <a:p>
            <a:r>
              <a:rPr lang="en-US" sz="40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Technical  Characteristics</a:t>
            </a:r>
            <a:endParaRPr lang="en-US" sz="4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5" name="TextBox 4"/>
          <p:cNvSpPr txBox="1"/>
          <p:nvPr/>
        </p:nvSpPr>
        <p:spPr>
          <a:xfrm>
            <a:off x="152400" y="762000"/>
            <a:ext cx="4267200" cy="523220"/>
          </a:xfrm>
          <a:prstGeom prst="rect">
            <a:avLst/>
          </a:prstGeom>
          <a:noFill/>
        </p:spPr>
        <p:txBody>
          <a:bodyPr wrap="square" rtlCol="0">
            <a:spAutoFit/>
          </a:bodyPr>
          <a:lstStyle/>
          <a:p>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End Mounting Types</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26" name="AutoShape 2" descr="blob:https://web.whatsapp.com/86fad326-880a-4c7e-a397-bee3f039753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blob:https://web.whatsapp.com/86fad326-880a-4c7e-a397-bee3f039753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blob:https://web.whatsapp.com/86fad326-880a-4c7e-a397-bee3f0397538"/>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blob:https://web.whatsapp.com/a74f40bc-a73c-4b50-a679-ae5f29f9be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4" name="AutoShape 10" descr="blob:https://web.whatsapp.com/a74f40bc-a73c-4b50-a679-ae5f29f9be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6" name="AutoShape 12" descr="blob:https://web.whatsapp.com/a74f40bc-a73c-4b50-a679-ae5f29f9be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8" name="AutoShape 14" descr="blob:https://web.whatsapp.com/a74f40bc-a73c-4b50-a679-ae5f29f9be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0" name="AutoShape 16" descr="blob:https://web.whatsapp.com/a74f40bc-a73c-4b50-a679-ae5f29f9be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2" name="AutoShape 18" descr="blob:https://web.whatsapp.com/a74f40bc-a73c-4b50-a679-ae5f29f9be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44" name="AutoShape 20" descr="blob:https://web.whatsapp.com/a74f40bc-a73c-4b50-a679-ae5f29f9bef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6" name="Picture 15" descr="WhatsApp Image 2023-06-22 at 19.46.15 (1).jpeg"/>
          <p:cNvPicPr>
            <a:picLocks noChangeAspect="1"/>
          </p:cNvPicPr>
          <p:nvPr/>
        </p:nvPicPr>
        <p:blipFill>
          <a:blip r:embed="rId2"/>
          <a:stretch>
            <a:fillRect/>
          </a:stretch>
        </p:blipFill>
        <p:spPr>
          <a:xfrm>
            <a:off x="533400" y="1371600"/>
            <a:ext cx="2895600" cy="2329838"/>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7" name="TextBox 16"/>
          <p:cNvSpPr txBox="1"/>
          <p:nvPr/>
        </p:nvSpPr>
        <p:spPr>
          <a:xfrm>
            <a:off x="914400" y="3733800"/>
            <a:ext cx="2438400" cy="400110"/>
          </a:xfrm>
          <a:prstGeom prst="rect">
            <a:avLst/>
          </a:prstGeom>
          <a:noFill/>
        </p:spPr>
        <p:txBody>
          <a:bodyPr wrap="square" rtlCol="0">
            <a:spAutoFit/>
          </a:bodyPr>
          <a:lstStyle/>
          <a:p>
            <a:r>
              <a:rPr lang="en-US" sz="2000" b="1" dirty="0" smtClean="0"/>
              <a:t>Rubber Bush Type</a:t>
            </a:r>
            <a:endParaRPr lang="en-US" sz="2000" b="1" dirty="0"/>
          </a:p>
        </p:txBody>
      </p:sp>
      <p:pic>
        <p:nvPicPr>
          <p:cNvPr id="18" name="Picture 17" descr="WhatsApp Image 2023-06-22 at 19.46.15.jpeg"/>
          <p:cNvPicPr>
            <a:picLocks noChangeAspect="1"/>
          </p:cNvPicPr>
          <p:nvPr/>
        </p:nvPicPr>
        <p:blipFill>
          <a:blip r:embed="rId3"/>
          <a:stretch>
            <a:fillRect/>
          </a:stretch>
        </p:blipFill>
        <p:spPr>
          <a:xfrm>
            <a:off x="5105400" y="1295400"/>
            <a:ext cx="2926080" cy="238380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TextBox 19"/>
          <p:cNvSpPr txBox="1"/>
          <p:nvPr/>
        </p:nvSpPr>
        <p:spPr>
          <a:xfrm>
            <a:off x="5638800" y="3714690"/>
            <a:ext cx="2667000" cy="400110"/>
          </a:xfrm>
          <a:prstGeom prst="rect">
            <a:avLst/>
          </a:prstGeom>
          <a:noFill/>
        </p:spPr>
        <p:txBody>
          <a:bodyPr wrap="square" rtlCol="0">
            <a:spAutoFit/>
          </a:bodyPr>
          <a:lstStyle/>
          <a:p>
            <a:r>
              <a:rPr lang="en-US" sz="2000" b="1" dirty="0" smtClean="0"/>
              <a:t>Silent Block Type</a:t>
            </a:r>
            <a:endParaRPr lang="en-US" sz="2000" b="1" dirty="0"/>
          </a:p>
        </p:txBody>
      </p:sp>
      <p:sp>
        <p:nvSpPr>
          <p:cNvPr id="21" name="TextBox 20"/>
          <p:cNvSpPr txBox="1"/>
          <p:nvPr/>
        </p:nvSpPr>
        <p:spPr>
          <a:xfrm>
            <a:off x="228600" y="4343400"/>
            <a:ext cx="4191000" cy="523220"/>
          </a:xfrm>
          <a:prstGeom prst="rect">
            <a:avLst/>
          </a:prstGeom>
          <a:noFill/>
        </p:spPr>
        <p:txBody>
          <a:bodyPr wrap="square" rtlCol="0">
            <a:spAutoFit/>
          </a:bodyPr>
          <a:lstStyle/>
          <a:p>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Damping force range</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2" name="TextBox 21"/>
          <p:cNvSpPr txBox="1"/>
          <p:nvPr/>
        </p:nvSpPr>
        <p:spPr>
          <a:xfrm>
            <a:off x="4648200" y="4343400"/>
            <a:ext cx="4343400" cy="954107"/>
          </a:xfrm>
          <a:prstGeom prst="rect">
            <a:avLst/>
          </a:prstGeom>
          <a:noFill/>
        </p:spPr>
        <p:txBody>
          <a:bodyPr wrap="square" rtlCol="0">
            <a:spAutoFit/>
          </a:bodyPr>
          <a:lstStyle/>
          <a:p>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Dimensional  Range for </a:t>
            </a:r>
          </a:p>
          <a:p>
            <a:r>
              <a:rPr lang="en-US" sz="28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Dampers (Fitment  Lengths)</a:t>
            </a: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23" name="TextBox 22"/>
          <p:cNvSpPr txBox="1"/>
          <p:nvPr/>
        </p:nvSpPr>
        <p:spPr>
          <a:xfrm>
            <a:off x="228600" y="4876800"/>
            <a:ext cx="4267200" cy="400110"/>
          </a:xfrm>
          <a:prstGeom prst="rect">
            <a:avLst/>
          </a:prstGeom>
          <a:noFill/>
        </p:spPr>
        <p:txBody>
          <a:bodyPr wrap="square" rtlCol="0">
            <a:spAutoFit/>
          </a:bodyPr>
          <a:lstStyle/>
          <a:p>
            <a:r>
              <a:rPr lang="en-US" sz="2000" dirty="0" smtClean="0"/>
              <a:t>100kg to 1567kg @0.1m/sec velocity.</a:t>
            </a:r>
            <a:endParaRPr lang="en-US" sz="2000" dirty="0"/>
          </a:p>
        </p:txBody>
      </p:sp>
      <p:sp>
        <p:nvSpPr>
          <p:cNvPr id="26" name="TextBox 25"/>
          <p:cNvSpPr txBox="1"/>
          <p:nvPr/>
        </p:nvSpPr>
        <p:spPr>
          <a:xfrm>
            <a:off x="228600" y="5238690"/>
            <a:ext cx="4191000" cy="400110"/>
          </a:xfrm>
          <a:prstGeom prst="rect">
            <a:avLst/>
          </a:prstGeom>
          <a:noFill/>
        </p:spPr>
        <p:txBody>
          <a:bodyPr wrap="square" rtlCol="0">
            <a:spAutoFit/>
          </a:bodyPr>
          <a:lstStyle/>
          <a:p>
            <a:r>
              <a:rPr lang="en-US" sz="2000" dirty="0" smtClean="0"/>
              <a:t>434kg to 2041kg @0.3m/sec velocity.</a:t>
            </a:r>
            <a:endParaRPr lang="en-US" sz="2000" dirty="0"/>
          </a:p>
        </p:txBody>
      </p:sp>
      <p:sp>
        <p:nvSpPr>
          <p:cNvPr id="27" name="TextBox 26"/>
          <p:cNvSpPr txBox="1"/>
          <p:nvPr/>
        </p:nvSpPr>
        <p:spPr>
          <a:xfrm>
            <a:off x="228600" y="5562600"/>
            <a:ext cx="4267200" cy="646331"/>
          </a:xfrm>
          <a:prstGeom prst="rect">
            <a:avLst/>
          </a:prstGeom>
          <a:noFill/>
        </p:spPr>
        <p:txBody>
          <a:bodyPr wrap="square" rtlCol="0">
            <a:spAutoFit/>
          </a:bodyPr>
          <a:lstStyle/>
          <a:p>
            <a:r>
              <a:rPr lang="en-US" dirty="0" smtClean="0"/>
              <a:t>Low speed (0.01m/s) with higher damping force values.</a:t>
            </a:r>
            <a:endParaRPr lang="en-US" dirty="0"/>
          </a:p>
        </p:txBody>
      </p:sp>
      <p:sp>
        <p:nvSpPr>
          <p:cNvPr id="28" name="TextBox 27"/>
          <p:cNvSpPr txBox="1"/>
          <p:nvPr/>
        </p:nvSpPr>
        <p:spPr>
          <a:xfrm>
            <a:off x="228600" y="6172200"/>
            <a:ext cx="3886200" cy="369332"/>
          </a:xfrm>
          <a:prstGeom prst="rect">
            <a:avLst/>
          </a:prstGeom>
          <a:noFill/>
        </p:spPr>
        <p:txBody>
          <a:bodyPr wrap="square" rtlCol="0">
            <a:spAutoFit/>
          </a:bodyPr>
          <a:lstStyle/>
          <a:p>
            <a:r>
              <a:rPr lang="en-US" dirty="0" smtClean="0"/>
              <a:t>Multi speed damping characteristics.</a:t>
            </a:r>
            <a:endParaRPr lang="en-US" dirty="0"/>
          </a:p>
        </p:txBody>
      </p:sp>
      <p:sp>
        <p:nvSpPr>
          <p:cNvPr id="29" name="TextBox 28"/>
          <p:cNvSpPr txBox="1"/>
          <p:nvPr/>
        </p:nvSpPr>
        <p:spPr>
          <a:xfrm>
            <a:off x="4648200" y="5334000"/>
            <a:ext cx="4267200" cy="400110"/>
          </a:xfrm>
          <a:prstGeom prst="rect">
            <a:avLst/>
          </a:prstGeom>
          <a:noFill/>
        </p:spPr>
        <p:txBody>
          <a:bodyPr wrap="square" rtlCol="0">
            <a:spAutoFit/>
          </a:bodyPr>
          <a:lstStyle/>
          <a:p>
            <a:r>
              <a:rPr lang="en-US" sz="2000" dirty="0" smtClean="0"/>
              <a:t>Extended Length 385mm to 1083mm.</a:t>
            </a:r>
            <a:endParaRPr lang="en-US" sz="2000" dirty="0"/>
          </a:p>
        </p:txBody>
      </p:sp>
      <p:sp>
        <p:nvSpPr>
          <p:cNvPr id="31" name="TextBox 30"/>
          <p:cNvSpPr txBox="1"/>
          <p:nvPr/>
        </p:nvSpPr>
        <p:spPr>
          <a:xfrm>
            <a:off x="4648200" y="5715000"/>
            <a:ext cx="3962400" cy="369332"/>
          </a:xfrm>
          <a:prstGeom prst="rect">
            <a:avLst/>
          </a:prstGeom>
          <a:noFill/>
        </p:spPr>
        <p:txBody>
          <a:bodyPr wrap="square" rtlCol="0">
            <a:spAutoFit/>
          </a:bodyPr>
          <a:lstStyle/>
          <a:p>
            <a:r>
              <a:rPr lang="en-US" dirty="0" smtClean="0"/>
              <a:t>Collapsed Length 294mm to 703mm.</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1005</TotalTime>
  <Words>797</Words>
  <Application>Microsoft Office PowerPoint</Application>
  <PresentationFormat>On-screen Show (4:3)</PresentationFormat>
  <Paragraphs>154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40</cp:revision>
  <dcterms:created xsi:type="dcterms:W3CDTF">2023-06-20T14:15:26Z</dcterms:created>
  <dcterms:modified xsi:type="dcterms:W3CDTF">2023-07-12T07:21:12Z</dcterms:modified>
</cp:coreProperties>
</file>