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59" r:id="rId4"/>
    <p:sldId id="278" r:id="rId5"/>
    <p:sldId id="261" r:id="rId6"/>
    <p:sldId id="262" r:id="rId7"/>
    <p:sldId id="263" r:id="rId8"/>
    <p:sldId id="264" r:id="rId9"/>
    <p:sldId id="265" r:id="rId10"/>
    <p:sldId id="266" r:id="rId11"/>
    <p:sldId id="280" r:id="rId12"/>
    <p:sldId id="268" r:id="rId13"/>
    <p:sldId id="269" r:id="rId14"/>
    <p:sldId id="271" r:id="rId15"/>
    <p:sldId id="270"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4" d="100"/>
          <a:sy n="74"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06-Dec-16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mathinsight.org/definition/network_node" TargetMode="External"/><Relationship Id="rId7" Type="http://schemas.openxmlformats.org/officeDocument/2006/relationships/image" Target="../media/image4.png"/><Relationship Id="rId2" Type="http://schemas.openxmlformats.org/officeDocument/2006/relationships/hyperlink" Target="http://mathinsight.org/definition/network" TargetMode="External"/><Relationship Id="rId1" Type="http://schemas.openxmlformats.org/officeDocument/2006/relationships/slideLayout" Target="../slideLayouts/slideLayout2.xml"/><Relationship Id="rId6" Type="http://schemas.openxmlformats.org/officeDocument/2006/relationships/hyperlink" Target="http://mathinsight.org/definition/graph" TargetMode="External"/><Relationship Id="rId5" Type="http://schemas.openxmlformats.org/officeDocument/2006/relationships/hyperlink" Target="http://mathinsight.org/definition/network_edge" TargetMode="External"/><Relationship Id="rId4" Type="http://schemas.openxmlformats.org/officeDocument/2006/relationships/hyperlink" Target="http://mathinsight.org/definition/graph_vertex"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onvolution" TargetMode="External"/><Relationship Id="rId7" Type="http://schemas.openxmlformats.org/officeDocument/2006/relationships/hyperlink" Target="https://en.wikipedia.org/wiki/Engineering" TargetMode="External"/><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 Id="rId6" Type="http://schemas.openxmlformats.org/officeDocument/2006/relationships/hyperlink" Target="https://en.wikipedia.org/wiki/Science" TargetMode="External"/><Relationship Id="rId5" Type="http://schemas.openxmlformats.org/officeDocument/2006/relationships/hyperlink" Target="https://en.wikipedia.org/wiki/Image_processing" TargetMode="External"/><Relationship Id="rId4" Type="http://schemas.openxmlformats.org/officeDocument/2006/relationships/hyperlink" Target="https://en.wikipedia.org/wiki/Signal_process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9852338" cy="2228045"/>
          </a:xfrm>
        </p:spPr>
        <p:txBody>
          <a:bodyPr/>
          <a:lstStyle/>
          <a:p>
            <a:r>
              <a:rPr lang="en-US" b="1" dirty="0">
                <a:latin typeface="Adobe Caslon Pro Bold" panose="0205070206050A020403" pitchFamily="18" charset="0"/>
              </a:rPr>
              <a:t>Deconvolution of directed networks</a:t>
            </a:r>
          </a:p>
        </p:txBody>
      </p:sp>
      <p:sp>
        <p:nvSpPr>
          <p:cNvPr id="3" name="Subtitle 2"/>
          <p:cNvSpPr>
            <a:spLocks noGrp="1"/>
          </p:cNvSpPr>
          <p:nvPr>
            <p:ph type="subTitle" idx="1"/>
          </p:nvPr>
        </p:nvSpPr>
        <p:spPr>
          <a:xfrm>
            <a:off x="4571999" y="2228046"/>
            <a:ext cx="7392474" cy="3563154"/>
          </a:xfrm>
        </p:spPr>
        <p:txBody>
          <a:bodyPr>
            <a:normAutofit fontScale="62500" lnSpcReduction="20000"/>
          </a:bodyPr>
          <a:lstStyle/>
          <a:p>
            <a:pPr algn="l"/>
            <a:r>
              <a:rPr lang="en-US" dirty="0"/>
              <a:t>											</a:t>
            </a:r>
          </a:p>
          <a:p>
            <a:pPr algn="l"/>
            <a:r>
              <a:rPr lang="en-US" sz="3200" dirty="0">
                <a:latin typeface="Times New Roman" panose="02020603050405020304" pitchFamily="18" charset="0"/>
                <a:ea typeface="Adobe Ming Std L" panose="02020300000000000000" pitchFamily="18" charset="-128"/>
                <a:cs typeface="Times New Roman" panose="02020603050405020304" pitchFamily="18" charset="0"/>
              </a:rPr>
              <a:t>Under the supervision of </a:t>
            </a:r>
          </a:p>
          <a:p>
            <a:pPr algn="l"/>
            <a:r>
              <a:rPr lang="en-US" sz="3200" dirty="0">
                <a:latin typeface="Times New Roman" panose="02020603050405020304" pitchFamily="18" charset="0"/>
                <a:ea typeface="Adobe Ming Std L" panose="02020300000000000000" pitchFamily="18" charset="-128"/>
                <a:cs typeface="Times New Roman" panose="02020603050405020304" pitchFamily="18" charset="0"/>
              </a:rPr>
              <a:t>Dr.  Malay Bhattacharyya</a:t>
            </a:r>
          </a:p>
          <a:p>
            <a:pPr algn="l"/>
            <a:endParaRPr lang="en-US" sz="1900" b="1" dirty="0">
              <a:latin typeface="Adobe Ming Std L" panose="02020300000000000000" pitchFamily="18" charset="-128"/>
              <a:ea typeface="Adobe Ming Std L" panose="02020300000000000000" pitchFamily="18" charset="-128"/>
            </a:endParaRPr>
          </a:p>
          <a:p>
            <a:pPr algn="l"/>
            <a:endParaRPr lang="en-US" sz="1900" b="1" dirty="0">
              <a:latin typeface="Adobe Ming Std L" panose="02020300000000000000" pitchFamily="18" charset="-128"/>
              <a:ea typeface="Adobe Ming Std L" panose="02020300000000000000" pitchFamily="18" charset="-128"/>
            </a:endParaRPr>
          </a:p>
          <a:p>
            <a:pPr algn="l"/>
            <a:endParaRPr lang="en-US" sz="1900" b="1" dirty="0">
              <a:latin typeface="Adobe Ming Std L" panose="02020300000000000000" pitchFamily="18" charset="-128"/>
              <a:ea typeface="Adobe Ming Std L" panose="02020300000000000000" pitchFamily="18" charset="-128"/>
            </a:endParaRPr>
          </a:p>
          <a:p>
            <a:pPr algn="l"/>
            <a:endParaRPr lang="en-US" sz="1900" b="1" dirty="0">
              <a:latin typeface="Adobe Ming Std L" panose="02020300000000000000" pitchFamily="18" charset="-128"/>
              <a:ea typeface="Adobe Ming Std L" panose="02020300000000000000" pitchFamily="18" charset="-128"/>
            </a:endParaRPr>
          </a:p>
          <a:p>
            <a:pPr algn="l"/>
            <a:endParaRPr lang="en-US" sz="1900" b="1" dirty="0">
              <a:latin typeface="Adobe Ming Std L" panose="02020300000000000000" pitchFamily="18" charset="-128"/>
              <a:ea typeface="Adobe Ming Std L" panose="02020300000000000000" pitchFamily="18" charset="-128"/>
            </a:endParaRPr>
          </a:p>
          <a:p>
            <a:pPr algn="l"/>
            <a:r>
              <a:rPr lang="en-US" sz="1900" b="1" dirty="0">
                <a:latin typeface="Adobe Ming Std L" panose="02020300000000000000" pitchFamily="18" charset="-128"/>
                <a:ea typeface="Adobe Ming Std L" panose="02020300000000000000" pitchFamily="18" charset="-128"/>
              </a:rPr>
              <a:t>											</a:t>
            </a:r>
            <a:r>
              <a:rPr lang="en-US" sz="2300" b="1" dirty="0">
                <a:latin typeface="Adobe Ming Std L" panose="02020300000000000000" pitchFamily="18" charset="-128"/>
                <a:ea typeface="Adobe Ming Std L" panose="02020300000000000000" pitchFamily="18" charset="-128"/>
              </a:rPr>
              <a:t>BY – </a:t>
            </a:r>
          </a:p>
          <a:p>
            <a:pPr algn="l"/>
            <a:r>
              <a:rPr lang="en-US" sz="2300" b="1" dirty="0">
                <a:latin typeface="Adobe Ming Std L" panose="02020300000000000000" pitchFamily="18" charset="-128"/>
                <a:ea typeface="Adobe Ming Std L" panose="02020300000000000000" pitchFamily="18" charset="-128"/>
              </a:rPr>
              <a:t>											Kishlay verma</a:t>
            </a:r>
          </a:p>
          <a:p>
            <a:pPr algn="l"/>
            <a:r>
              <a:rPr lang="en-US" sz="2300" b="1" dirty="0">
                <a:latin typeface="Adobe Ming Std L" panose="02020300000000000000" pitchFamily="18" charset="-128"/>
                <a:ea typeface="Adobe Ming Std L" panose="02020300000000000000" pitchFamily="18" charset="-128"/>
              </a:rPr>
              <a:t>											Seema kumari</a:t>
            </a:r>
          </a:p>
          <a:p>
            <a:pPr algn="l"/>
            <a:r>
              <a:rPr lang="en-US" sz="2300" b="1" dirty="0">
                <a:latin typeface="Adobe Ming Std L" panose="02020300000000000000" pitchFamily="18" charset="-128"/>
                <a:ea typeface="Adobe Ming Std L" panose="02020300000000000000" pitchFamily="18" charset="-128"/>
              </a:rPr>
              <a:t>											Ravi krit</a:t>
            </a:r>
            <a:r>
              <a:rPr lang="en-US" sz="1900" b="1" dirty="0"/>
              <a:t>i</a:t>
            </a:r>
          </a:p>
        </p:txBody>
      </p:sp>
    </p:spTree>
    <p:extLst>
      <p:ext uri="{BB962C8B-B14F-4D97-AF65-F5344CB8AC3E}">
        <p14:creationId xmlns:p14="http://schemas.microsoft.com/office/powerpoint/2010/main" val="2754044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860" y="248991"/>
            <a:ext cx="11506199" cy="1456267"/>
          </a:xfrm>
        </p:spPr>
        <p:txBody>
          <a:bodyPr/>
          <a:lstStyle/>
          <a:p>
            <a:r>
              <a:rPr lang="en-US" dirty="0">
                <a:latin typeface="Times New Roman" panose="02020603050405020304" pitchFamily="18" charset="0"/>
                <a:cs typeface="Times New Roman" panose="02020603050405020304" pitchFamily="18" charset="0"/>
              </a:rPr>
              <a:t>some preliminaries of network theory… </a:t>
            </a:r>
          </a:p>
        </p:txBody>
      </p:sp>
      <p:sp>
        <p:nvSpPr>
          <p:cNvPr id="3" name="Content Placeholder 2"/>
          <p:cNvSpPr>
            <a:spLocks noGrp="1"/>
          </p:cNvSpPr>
          <p:nvPr>
            <p:ph idx="1"/>
          </p:nvPr>
        </p:nvSpPr>
        <p:spPr>
          <a:xfrm>
            <a:off x="685801" y="1506828"/>
            <a:ext cx="11072610" cy="5100033"/>
          </a:xfrm>
        </p:spPr>
        <p:txBody>
          <a:bodyPr>
            <a:normAutofit/>
          </a:bodyPr>
          <a:lstStyle/>
          <a:p>
            <a:r>
              <a:rPr lang="en-US" sz="2000" dirty="0">
                <a:latin typeface="Times New Roman" panose="02020603050405020304" pitchFamily="18" charset="0"/>
                <a:cs typeface="Times New Roman" panose="02020603050405020304" pitchFamily="18" charset="0"/>
              </a:rPr>
              <a:t>A network G consists of a set of vertices V = {v1,v2,v3,…,</a:t>
            </a:r>
            <a:r>
              <a:rPr lang="en-US" sz="2000" dirty="0" err="1">
                <a:latin typeface="Times New Roman" panose="02020603050405020304" pitchFamily="18" charset="0"/>
                <a:cs typeface="Times New Roman" panose="02020603050405020304" pitchFamily="18" charset="0"/>
              </a:rPr>
              <a:t>vn</a:t>
            </a:r>
            <a:r>
              <a:rPr lang="en-US" sz="2000" dirty="0">
                <a:latin typeface="Times New Roman" panose="02020603050405020304" pitchFamily="18" charset="0"/>
                <a:cs typeface="Times New Roman" panose="02020603050405020304" pitchFamily="18" charset="0"/>
              </a:rPr>
              <a:t>} and a set of edges E = {e1,e2,e3,…,</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forming a network .</a:t>
            </a:r>
          </a:p>
          <a:p>
            <a:r>
              <a:rPr lang="en-US" sz="2000" dirty="0">
                <a:latin typeface="Times New Roman" panose="02020603050405020304" pitchFamily="18" charset="0"/>
                <a:cs typeface="Times New Roman" panose="02020603050405020304" pitchFamily="18" charset="0"/>
              </a:rPr>
              <a:t>A directed network G(V,E) consists of an ordered pair of vertices (v1,v2) and changing the order of the vertices will change the direction of the edge in between the (v1,v2) vertices.</a:t>
            </a:r>
          </a:p>
          <a:p>
            <a:r>
              <a:rPr lang="en-US" sz="2000" dirty="0">
                <a:latin typeface="Times New Roman" panose="02020603050405020304" pitchFamily="18" charset="0"/>
                <a:cs typeface="Times New Roman" panose="02020603050405020304" pitchFamily="18" charset="0"/>
              </a:rPr>
              <a:t>Order of network : number of vertices in the network.</a:t>
            </a:r>
          </a:p>
          <a:p>
            <a:r>
              <a:rPr lang="en-US" sz="2000" dirty="0">
                <a:latin typeface="Times New Roman" panose="02020603050405020304" pitchFamily="18" charset="0"/>
                <a:cs typeface="Times New Roman" panose="02020603050405020304" pitchFamily="18" charset="0"/>
              </a:rPr>
              <a:t>Size of network : number of edges in the network.</a:t>
            </a:r>
          </a:p>
          <a:p>
            <a:r>
              <a:rPr lang="en-US" sz="2000" dirty="0">
                <a:latin typeface="Times New Roman" panose="02020603050405020304" pitchFamily="18" charset="0"/>
                <a:cs typeface="Times New Roman" panose="02020603050405020304" pitchFamily="18" charset="0"/>
              </a:rPr>
              <a:t>Indegree of vertex (</a:t>
            </a:r>
            <a:r>
              <a:rPr lang="en-US" sz="2000" dirty="0" err="1">
                <a:latin typeface="Times New Roman" panose="02020603050405020304" pitchFamily="18" charset="0"/>
                <a:cs typeface="Times New Roman" panose="02020603050405020304" pitchFamily="18" charset="0"/>
              </a:rPr>
              <a:t>deg</a:t>
            </a:r>
            <a:r>
              <a:rPr lang="en-US" sz="2000" strike="sngStrike"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(v)) : the number of edge incident on a vertex v.</a:t>
            </a:r>
          </a:p>
          <a:p>
            <a:r>
              <a:rPr lang="en-US" sz="2000" dirty="0">
                <a:latin typeface="Times New Roman" panose="02020603050405020304" pitchFamily="18" charset="0"/>
                <a:cs typeface="Times New Roman" panose="02020603050405020304" pitchFamily="18" charset="0"/>
              </a:rPr>
              <a:t>Outdegree of vertex (</a:t>
            </a:r>
            <a:r>
              <a:rPr lang="en-US" sz="2000" dirty="0" err="1">
                <a:latin typeface="Times New Roman" panose="02020603050405020304" pitchFamily="18" charset="0"/>
                <a:cs typeface="Times New Roman" panose="02020603050405020304" pitchFamily="18" charset="0"/>
              </a:rPr>
              <a:t>deg</a:t>
            </a:r>
            <a:r>
              <a:rPr lang="en-US" sz="2000" dirty="0">
                <a:latin typeface="Times New Roman" panose="02020603050405020304" pitchFamily="18" charset="0"/>
                <a:cs typeface="Times New Roman" panose="02020603050405020304" pitchFamily="18" charset="0"/>
              </a:rPr>
              <a:t>+(v)) : the number of edges coming out of the starting vertex v. </a:t>
            </a:r>
          </a:p>
          <a:p>
            <a:r>
              <a:rPr lang="en-US" sz="2000" dirty="0">
                <a:latin typeface="Times New Roman" panose="02020603050405020304" pitchFamily="18" charset="0"/>
                <a:cs typeface="Times New Roman" panose="02020603050405020304" pitchFamily="18" charset="0"/>
              </a:rPr>
              <a:t>Pendant vertex : vertex is of degree 1 or </a:t>
            </a:r>
            <a:r>
              <a:rPr lang="en-US" sz="2000" dirty="0" err="1">
                <a:latin typeface="Times New Roman" panose="02020603050405020304" pitchFamily="18" charset="0"/>
                <a:cs typeface="Times New Roman" panose="02020603050405020304" pitchFamily="18" charset="0"/>
              </a:rPr>
              <a:t>deg</a:t>
            </a:r>
            <a:r>
              <a:rPr lang="en-US" sz="2000" dirty="0">
                <a:latin typeface="Times New Roman" panose="02020603050405020304" pitchFamily="18" charset="0"/>
                <a:cs typeface="Times New Roman" panose="02020603050405020304" pitchFamily="18" charset="0"/>
              </a:rPr>
              <a:t>+(v) = 1.</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4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987380"/>
          </a:xfrm>
        </p:spPr>
        <p:txBody>
          <a:bodyPr/>
          <a:lstStyle/>
          <a:p>
            <a:r>
              <a:rPr lang="en-US" dirty="0">
                <a:latin typeface="Times New Roman" panose="02020603050405020304" pitchFamily="18" charset="0"/>
                <a:cs typeface="Times New Roman" panose="02020603050405020304" pitchFamily="18" charset="0"/>
              </a:rPr>
              <a:t>Combinatorial approach…</a:t>
            </a:r>
          </a:p>
        </p:txBody>
      </p:sp>
      <p:sp>
        <p:nvSpPr>
          <p:cNvPr id="3" name="Content Placeholder 2"/>
          <p:cNvSpPr>
            <a:spLocks noGrp="1"/>
          </p:cNvSpPr>
          <p:nvPr>
            <p:ph idx="1"/>
          </p:nvPr>
        </p:nvSpPr>
        <p:spPr>
          <a:xfrm>
            <a:off x="685801" y="1159099"/>
            <a:ext cx="10131425" cy="5409126"/>
          </a:xfrm>
        </p:spPr>
        <p:txBody>
          <a:bodyPr>
            <a:normAutofit/>
          </a:bodyPr>
          <a:lstStyle/>
          <a:p>
            <a:r>
              <a:rPr lang="en-US" sz="2000" dirty="0">
                <a:latin typeface="Times New Roman" panose="02020603050405020304" pitchFamily="18" charset="0"/>
                <a:cs typeface="Times New Roman" panose="02020603050405020304" pitchFamily="18" charset="0"/>
              </a:rPr>
              <a:t>A network can be divided into several components or subsets of edges and vertices which results in a subnetwork.</a:t>
            </a:r>
          </a:p>
          <a:p>
            <a:r>
              <a:rPr lang="en-US" sz="2000" dirty="0">
                <a:latin typeface="Times New Roman" panose="02020603050405020304" pitchFamily="18" charset="0"/>
                <a:cs typeface="Times New Roman" panose="02020603050405020304" pitchFamily="18" charset="0"/>
              </a:rPr>
              <a:t>Edges : Direct and Indirect type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b="1" dirty="0"/>
          </a:p>
          <a:p>
            <a:r>
              <a:rPr lang="en-US" b="1" dirty="0">
                <a:latin typeface="Times New Roman" panose="02020603050405020304" pitchFamily="18" charset="0"/>
                <a:cs typeface="Times New Roman" panose="02020603050405020304" pitchFamily="18" charset="0"/>
              </a:rPr>
              <a:t>Figure 1.</a:t>
            </a:r>
            <a:r>
              <a:rPr lang="en-US" dirty="0">
                <a:latin typeface="Times New Roman" panose="02020603050405020304" pitchFamily="18" charset="0"/>
                <a:cs typeface="Times New Roman" panose="02020603050405020304" pitchFamily="18" charset="0"/>
              </a:rPr>
              <a:t> Examples of transitivity and </a:t>
            </a:r>
            <a:r>
              <a:rPr lang="en-US" dirty="0" err="1">
                <a:latin typeface="Times New Roman" panose="02020603050405020304" pitchFamily="18" charset="0"/>
                <a:cs typeface="Times New Roman" panose="02020603050405020304" pitchFamily="18" charset="0"/>
              </a:rPr>
              <a:t>nontransitivity</a:t>
            </a:r>
            <a:r>
              <a:rPr lang="en-US" dirty="0">
                <a:latin typeface="Times New Roman" panose="02020603050405020304" pitchFamily="18" charset="0"/>
                <a:cs typeface="Times New Roman" panose="02020603050405020304" pitchFamily="18" charset="0"/>
              </a:rPr>
              <a:t>. (a) A transitive edge (a, c) formed due to the edges (a, b) and (a, c). (b) No edges are transitive. (c) No edges are transitive</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662842" y="3197112"/>
            <a:ext cx="1928452" cy="2030848"/>
          </a:xfrm>
          <a:prstGeom prst="rect">
            <a:avLst/>
          </a:prstGeom>
        </p:spPr>
      </p:pic>
      <p:pic>
        <p:nvPicPr>
          <p:cNvPr id="6" name="Picture 5"/>
          <p:cNvPicPr>
            <a:picLocks noChangeAspect="1"/>
          </p:cNvPicPr>
          <p:nvPr/>
        </p:nvPicPr>
        <p:blipFill>
          <a:blip r:embed="rId3"/>
          <a:stretch>
            <a:fillRect/>
          </a:stretch>
        </p:blipFill>
        <p:spPr>
          <a:xfrm>
            <a:off x="4928070" y="3178062"/>
            <a:ext cx="1846602" cy="2049898"/>
          </a:xfrm>
          <a:prstGeom prst="rect">
            <a:avLst/>
          </a:prstGeom>
        </p:spPr>
      </p:pic>
      <p:pic>
        <p:nvPicPr>
          <p:cNvPr id="7" name="Picture 6"/>
          <p:cNvPicPr>
            <a:picLocks noChangeAspect="1"/>
          </p:cNvPicPr>
          <p:nvPr/>
        </p:nvPicPr>
        <p:blipFill>
          <a:blip r:embed="rId4"/>
          <a:stretch>
            <a:fillRect/>
          </a:stretch>
        </p:blipFill>
        <p:spPr>
          <a:xfrm>
            <a:off x="8111448" y="3178062"/>
            <a:ext cx="1829442" cy="2030848"/>
          </a:xfrm>
          <a:prstGeom prst="rect">
            <a:avLst/>
          </a:prstGeom>
        </p:spPr>
      </p:pic>
    </p:spTree>
    <p:extLst>
      <p:ext uri="{BB962C8B-B14F-4D97-AF65-F5344CB8AC3E}">
        <p14:creationId xmlns:p14="http://schemas.microsoft.com/office/powerpoint/2010/main" val="12615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 calcmode="lin" valueType="num">
                                      <p:cBhvr additive="base">
                                        <p:cTn id="2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00507"/>
            <a:ext cx="10131425" cy="922986"/>
          </a:xfrm>
        </p:spPr>
        <p:txBody>
          <a:bodyPr/>
          <a:lstStyle/>
          <a:p>
            <a:r>
              <a:rPr lang="en-US" dirty="0">
                <a:latin typeface="Times New Roman" panose="02020603050405020304" pitchFamily="18" charset="0"/>
                <a:cs typeface="Times New Roman" panose="02020603050405020304" pitchFamily="18" charset="0"/>
              </a:rPr>
              <a:t>Continue…</a:t>
            </a:r>
          </a:p>
        </p:txBody>
      </p:sp>
      <p:sp>
        <p:nvSpPr>
          <p:cNvPr id="3" name="Content Placeholder 2"/>
          <p:cNvSpPr>
            <a:spLocks noGrp="1"/>
          </p:cNvSpPr>
          <p:nvPr>
            <p:ph idx="1"/>
          </p:nvPr>
        </p:nvSpPr>
        <p:spPr>
          <a:xfrm>
            <a:off x="685801" y="1223493"/>
            <a:ext cx="11330188" cy="5318975"/>
          </a:xfrm>
        </p:spPr>
        <p:txBody>
          <a:bodyPr>
            <a:normAutofit/>
          </a:bodyPr>
          <a:lstStyle/>
          <a:p>
            <a:r>
              <a:rPr lang="en-US" sz="2000" dirty="0">
                <a:latin typeface="Times New Roman" panose="02020603050405020304" pitchFamily="18" charset="0"/>
                <a:cs typeface="Times New Roman" panose="02020603050405020304" pitchFamily="18" charset="0"/>
              </a:rPr>
              <a:t>In order to implement the algorithm for removal of transitive edges from the network, there are some important theories that should be known a priori…</a:t>
            </a:r>
          </a:p>
          <a:p>
            <a:pPr marL="1257300" lvl="2" indent="-342900">
              <a:buFont typeface="+mj-lt"/>
              <a:buAutoNum type="arabicPeriod"/>
            </a:pPr>
            <a:r>
              <a:rPr lang="en-US" sz="2000" dirty="0">
                <a:latin typeface="Times New Roman" panose="02020603050405020304" pitchFamily="18" charset="0"/>
                <a:cs typeface="Times New Roman" panose="02020603050405020304" pitchFamily="18" charset="0"/>
              </a:rPr>
              <a:t>A pendant vertex cannot be a part of any transitive edge.</a:t>
            </a:r>
          </a:p>
          <a:p>
            <a:pPr marL="1257300" lvl="2" indent="-342900">
              <a:buFont typeface="+mj-lt"/>
              <a:buAutoNum type="arabicPeriod"/>
            </a:pPr>
            <a:r>
              <a:rPr lang="en-US" sz="2000" dirty="0">
                <a:latin typeface="Times New Roman" panose="02020603050405020304" pitchFamily="18" charset="0"/>
                <a:cs typeface="Times New Roman" panose="02020603050405020304" pitchFamily="18" charset="0"/>
              </a:rPr>
              <a:t>A directed edge in a subnetwork of order 3 is transitive if and only if the outdegree of its starting vertex and indegree of its ending vertex are both 2.</a:t>
            </a:r>
          </a:p>
          <a:p>
            <a:pPr marL="1257300" lvl="2" indent="-342900">
              <a:buFont typeface="+mj-lt"/>
              <a:buAutoNum type="arabicPeriod"/>
            </a:pPr>
            <a:r>
              <a:rPr lang="en-US" sz="2000" dirty="0">
                <a:latin typeface="Times New Roman" panose="02020603050405020304" pitchFamily="18" charset="0"/>
                <a:cs typeface="Times New Roman" panose="02020603050405020304" pitchFamily="18" charset="0"/>
              </a:rPr>
              <a:t>No directed edge in a subnetwork of order 4 and size 4, without having a pendant vertex, is transitive.</a:t>
            </a:r>
          </a:p>
          <a:p>
            <a:pPr marL="914400" lvl="2" indent="0">
              <a:buNone/>
            </a:pPr>
            <a:endParaRPr lang="en-US" sz="2000" dirty="0">
              <a:latin typeface="Times New Roman" panose="02020603050405020304" pitchFamily="18" charset="0"/>
              <a:cs typeface="Times New Roman" panose="02020603050405020304" pitchFamily="18" charset="0"/>
            </a:endParaRPr>
          </a:p>
          <a:p>
            <a:pPr marL="1257300" lvl="2"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1257300" lvl="2"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1257300" lvl="2"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914400" lvl="2" indent="0">
              <a:buNone/>
            </a:pPr>
            <a:r>
              <a:rPr lang="en-US" sz="2000" dirty="0"/>
              <a:t>       </a:t>
            </a:r>
            <a:r>
              <a:rPr lang="en-US" sz="2000" dirty="0">
                <a:latin typeface="Times New Roman" panose="02020603050405020304" pitchFamily="18" charset="0"/>
                <a:cs typeface="Times New Roman" panose="02020603050405020304" pitchFamily="18" charset="0"/>
              </a:rPr>
              <a:t>Figure 3: The subnetworks of order 4 and size 4. None of them contain a pendant vertex and   	hence none of them are transitive</a:t>
            </a:r>
            <a:r>
              <a:rPr lang="en-US" sz="1800" dirty="0">
                <a:latin typeface="Times New Roman" panose="02020603050405020304" pitchFamily="18" charset="0"/>
                <a:cs typeface="Times New Roman" panose="02020603050405020304" pitchFamily="18" charset="0"/>
              </a:rPr>
              <a:t>.</a:t>
            </a:r>
            <a:endParaRPr lang="en-US" dirty="0"/>
          </a:p>
        </p:txBody>
      </p:sp>
      <p:pic>
        <p:nvPicPr>
          <p:cNvPr id="4" name="Picture 3"/>
          <p:cNvPicPr>
            <a:picLocks noChangeAspect="1"/>
          </p:cNvPicPr>
          <p:nvPr/>
        </p:nvPicPr>
        <p:blipFill>
          <a:blip r:embed="rId2"/>
          <a:stretch>
            <a:fillRect/>
          </a:stretch>
        </p:blipFill>
        <p:spPr>
          <a:xfrm>
            <a:off x="2047741" y="4063284"/>
            <a:ext cx="9285667" cy="1504950"/>
          </a:xfrm>
          <a:prstGeom prst="rect">
            <a:avLst/>
          </a:prstGeom>
        </p:spPr>
      </p:pic>
    </p:spTree>
    <p:extLst>
      <p:ext uri="{BB962C8B-B14F-4D97-AF65-F5344CB8AC3E}">
        <p14:creationId xmlns:p14="http://schemas.microsoft.com/office/powerpoint/2010/main" val="302527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 calcmode="lin" valueType="num">
                                      <p:cBhvr additive="base">
                                        <p:cTn id="1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681" y="251137"/>
            <a:ext cx="10131425" cy="953037"/>
          </a:xfrm>
        </p:spPr>
        <p:txBody>
          <a:bodyPr/>
          <a:lstStyle/>
          <a:p>
            <a:r>
              <a:rPr lang="en-US" dirty="0">
                <a:latin typeface="Times New Roman" panose="02020603050405020304" pitchFamily="18" charset="0"/>
                <a:cs typeface="Times New Roman" panose="02020603050405020304" pitchFamily="18" charset="0"/>
              </a:rPr>
              <a:t>Continue…</a:t>
            </a:r>
          </a:p>
        </p:txBody>
      </p:sp>
      <p:sp>
        <p:nvSpPr>
          <p:cNvPr id="3" name="Content Placeholder 2"/>
          <p:cNvSpPr>
            <a:spLocks noGrp="1"/>
          </p:cNvSpPr>
          <p:nvPr>
            <p:ph idx="1"/>
          </p:nvPr>
        </p:nvSpPr>
        <p:spPr>
          <a:xfrm>
            <a:off x="801711" y="1300766"/>
            <a:ext cx="10943822" cy="5177306"/>
          </a:xfrm>
        </p:spPr>
        <p:txBody>
          <a:bodyPr>
            <a:normAutofit fontScale="85000" lnSpcReduction="20000"/>
          </a:bodyPr>
          <a:lstStyle/>
          <a:p>
            <a:pPr marL="0" indent="0">
              <a:buNone/>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 directed edge in a subnetwork of order 4 without any pendant vertex, and size 5 or 6 is transitive 	if and only if the outdegree of its starting vertex and indegree of its ending vertex are either 2 or 3.</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Figure illustrates an example of a subnetwork of order 4 and size 5 and 6  that contains the  			   transitive edge(dotted line). </a:t>
            </a:r>
          </a:p>
          <a:p>
            <a:endParaRPr lang="en-US" dirty="0"/>
          </a:p>
          <a:p>
            <a:endParaRPr lang="en-US" dirty="0"/>
          </a:p>
        </p:txBody>
      </p:sp>
      <p:pic>
        <p:nvPicPr>
          <p:cNvPr id="4" name="Picture 3"/>
          <p:cNvPicPr>
            <a:picLocks noChangeAspect="1"/>
          </p:cNvPicPr>
          <p:nvPr/>
        </p:nvPicPr>
        <p:blipFill>
          <a:blip r:embed="rId2"/>
          <a:stretch>
            <a:fillRect/>
          </a:stretch>
        </p:blipFill>
        <p:spPr>
          <a:xfrm>
            <a:off x="2047740" y="2020303"/>
            <a:ext cx="7778840" cy="1505286"/>
          </a:xfrm>
          <a:prstGeom prst="rect">
            <a:avLst/>
          </a:prstGeom>
        </p:spPr>
      </p:pic>
      <p:pic>
        <p:nvPicPr>
          <p:cNvPr id="5" name="Picture 4"/>
          <p:cNvPicPr>
            <a:picLocks noChangeAspect="1"/>
          </p:cNvPicPr>
          <p:nvPr/>
        </p:nvPicPr>
        <p:blipFill>
          <a:blip r:embed="rId3"/>
          <a:stretch>
            <a:fillRect/>
          </a:stretch>
        </p:blipFill>
        <p:spPr>
          <a:xfrm>
            <a:off x="2047740" y="3622181"/>
            <a:ext cx="7778840" cy="1616568"/>
          </a:xfrm>
          <a:prstGeom prst="rect">
            <a:avLst/>
          </a:prstGeom>
        </p:spPr>
      </p:pic>
    </p:spTree>
    <p:extLst>
      <p:ext uri="{BB962C8B-B14F-4D97-AF65-F5344CB8AC3E}">
        <p14:creationId xmlns:p14="http://schemas.microsoft.com/office/powerpoint/2010/main" val="290823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fade">
                                      <p:cBhvr>
                                        <p:cTn id="17" dur="1000"/>
                                        <p:tgtEl>
                                          <p:spTgt spid="3">
                                            <p:txEl>
                                              <p:pRg st="12" end="12"/>
                                            </p:txEl>
                                          </p:spTgt>
                                        </p:tgtEl>
                                      </p:cBhvr>
                                    </p:animEffect>
                                    <p:anim calcmode="lin" valueType="num">
                                      <p:cBhvr>
                                        <p:cTn id="1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133082"/>
            <a:ext cx="10131425" cy="1456267"/>
          </a:xfrm>
        </p:spPr>
        <p:txBody>
          <a:bodyPr/>
          <a:lstStyle/>
          <a:p>
            <a:r>
              <a:rPr lang="en-US" dirty="0">
                <a:latin typeface="Times New Roman" panose="02020603050405020304" pitchFamily="18" charset="0"/>
                <a:cs typeface="Times New Roman" panose="02020603050405020304" pitchFamily="18" charset="0"/>
              </a:rPr>
              <a:t>Proposed approach</a:t>
            </a:r>
          </a:p>
        </p:txBody>
      </p:sp>
      <p:pic>
        <p:nvPicPr>
          <p:cNvPr id="6" name="Content Placeholder 5"/>
          <p:cNvPicPr>
            <a:picLocks noGrp="1" noChangeAspect="1"/>
          </p:cNvPicPr>
          <p:nvPr>
            <p:ph idx="1"/>
          </p:nvPr>
        </p:nvPicPr>
        <p:blipFill>
          <a:blip r:embed="rId2"/>
          <a:stretch>
            <a:fillRect/>
          </a:stretch>
        </p:blipFill>
        <p:spPr>
          <a:xfrm>
            <a:off x="837127" y="1287887"/>
            <a:ext cx="10509160" cy="5215944"/>
          </a:xfrm>
          <a:prstGeom prst="rect">
            <a:avLst/>
          </a:prstGeom>
        </p:spPr>
      </p:pic>
    </p:spTree>
    <p:extLst>
      <p:ext uri="{BB962C8B-B14F-4D97-AF65-F5344CB8AC3E}">
        <p14:creationId xmlns:p14="http://schemas.microsoft.com/office/powerpoint/2010/main" val="267993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61870"/>
            <a:ext cx="10131425" cy="1167685"/>
          </a:xfrm>
        </p:spPr>
        <p:txBody>
          <a:bodyPr/>
          <a:lstStyle/>
          <a:p>
            <a:r>
              <a:rPr lang="en-US" dirty="0">
                <a:latin typeface="Times New Roman" panose="02020603050405020304" pitchFamily="18" charset="0"/>
                <a:cs typeface="Times New Roman" panose="02020603050405020304" pitchFamily="18" charset="0"/>
              </a:rPr>
              <a:t>Proposed approach</a:t>
            </a:r>
          </a:p>
        </p:txBody>
      </p:sp>
      <p:sp>
        <p:nvSpPr>
          <p:cNvPr id="5" name="Content Placeholder 4"/>
          <p:cNvSpPr>
            <a:spLocks noGrp="1"/>
          </p:cNvSpPr>
          <p:nvPr>
            <p:ph idx="1"/>
          </p:nvPr>
        </p:nvSpPr>
        <p:spPr>
          <a:xfrm>
            <a:off x="685801" y="1893194"/>
            <a:ext cx="11175641" cy="4657859"/>
          </a:xfrm>
        </p:spPr>
        <p:txBody>
          <a:bodyPr>
            <a:normAutofit/>
          </a:bodyPr>
          <a:lstStyle/>
          <a:p>
            <a:r>
              <a:rPr lang="en-US" sz="2000" dirty="0">
                <a:latin typeface="Times New Roman" panose="02020603050405020304" pitchFamily="18" charset="0"/>
                <a:cs typeface="Times New Roman" panose="02020603050405020304" pitchFamily="18" charset="0"/>
              </a:rPr>
              <a:t>In this approach, we basically permute all the possible induced subnetworks of order 4 in the given network (step 1)</a:t>
            </a:r>
          </a:p>
          <a:p>
            <a:r>
              <a:rPr lang="en-US" sz="2000" dirty="0">
                <a:latin typeface="Times New Roman" panose="02020603050405020304" pitchFamily="18" charset="0"/>
                <a:cs typeface="Times New Roman" panose="02020603050405020304" pitchFamily="18" charset="0"/>
              </a:rPr>
              <a:t>For each of them carry out a filtering approach successively (in steps 2-8). </a:t>
            </a:r>
          </a:p>
          <a:p>
            <a:r>
              <a:rPr lang="en-US" sz="2000" dirty="0">
                <a:latin typeface="Times New Roman" panose="02020603050405020304" pitchFamily="18" charset="0"/>
                <a:cs typeface="Times New Roman" panose="02020603050405020304" pitchFamily="18" charset="0"/>
              </a:rPr>
              <a:t>For every chosen subnetwork, we check whether it contains any pendant vertex or not (step 2). </a:t>
            </a:r>
          </a:p>
          <a:p>
            <a:r>
              <a:rPr lang="en-US" sz="2000" dirty="0">
                <a:latin typeface="Times New Roman" panose="02020603050405020304" pitchFamily="18" charset="0"/>
                <a:cs typeface="Times New Roman" panose="02020603050405020304" pitchFamily="18" charset="0"/>
              </a:rPr>
              <a:t>If this is satisfied, we again verify (step 3) whether the subnetwork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has more than 4 edges or not, thereby considering the possibilities of size either 5 or 6 (because the order is 4). </a:t>
            </a:r>
          </a:p>
          <a:p>
            <a:r>
              <a:rPr lang="en-US" sz="2000" dirty="0">
                <a:latin typeface="Times New Roman" panose="02020603050405020304" pitchFamily="18" charset="0"/>
                <a:cs typeface="Times New Roman" panose="02020603050405020304" pitchFamily="18" charset="0"/>
              </a:rPr>
              <a:t>In both the cases, we employ the 4</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theory to identify the transitive edges and remove them accordingly from the observed network (step 4(a) and (b)).</a:t>
            </a:r>
          </a:p>
          <a:p>
            <a:r>
              <a:rPr lang="en-US" sz="2000" dirty="0">
                <a:latin typeface="Times New Roman" panose="02020603050405020304" pitchFamily="18" charset="0"/>
                <a:cs typeface="Times New Roman" panose="02020603050405020304" pitchFamily="18" charset="0"/>
              </a:rPr>
              <a:t> Otherwise, if the subnetwork contains any pendant vertex (verified in step 5), we exclude that particular vertex from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to derive a subnetwork of order 3.</a:t>
            </a:r>
          </a:p>
          <a:p>
            <a:r>
              <a:rPr lang="en-US" sz="2000" dirty="0">
                <a:latin typeface="Times New Roman" panose="02020603050405020304" pitchFamily="18" charset="0"/>
                <a:cs typeface="Times New Roman" panose="02020603050405020304" pitchFamily="18" charset="0"/>
              </a:rPr>
              <a:t> By using 2</a:t>
            </a:r>
            <a:r>
              <a:rPr lang="en-US" sz="2000" baseline="30000" dirty="0">
                <a:latin typeface="Times New Roman" panose="02020603050405020304" pitchFamily="18" charset="0"/>
                <a:cs typeface="Times New Roman" panose="02020603050405020304" pitchFamily="18" charset="0"/>
              </a:rPr>
              <a:t>nd</a:t>
            </a:r>
            <a:r>
              <a:rPr lang="en-US" sz="2000" dirty="0">
                <a:latin typeface="Times New Roman" panose="02020603050405020304" pitchFamily="18" charset="0"/>
                <a:cs typeface="Times New Roman" panose="02020603050405020304" pitchFamily="18" charset="0"/>
              </a:rPr>
              <a:t> theorem(step 6), we remove the transitive edges from such subnetworks.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753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316" y="364902"/>
            <a:ext cx="10131425" cy="1219200"/>
          </a:xfrm>
        </p:spPr>
        <p:txBody>
          <a:bodyPr/>
          <a:lstStyle/>
          <a:p>
            <a:r>
              <a:rPr lang="en-US" dirty="0">
                <a:latin typeface="Times New Roman" panose="02020603050405020304" pitchFamily="18" charset="0"/>
                <a:cs typeface="Times New Roman" panose="02020603050405020304" pitchFamily="18" charset="0"/>
              </a:rPr>
              <a:t>Experimental result…</a:t>
            </a:r>
          </a:p>
        </p:txBody>
      </p:sp>
      <p:sp>
        <p:nvSpPr>
          <p:cNvPr id="3" name="Content Placeholder 2"/>
          <p:cNvSpPr>
            <a:spLocks noGrp="1"/>
          </p:cNvSpPr>
          <p:nvPr>
            <p:ph idx="1"/>
          </p:nvPr>
        </p:nvSpPr>
        <p:spPr>
          <a:xfrm>
            <a:off x="930499" y="1584101"/>
            <a:ext cx="11021095" cy="4778062"/>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For a given network model containing both direct and indirect relationships, using the different approaches discussed one can infer true relationships i.e. the direct ones from the observed network.</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Figure: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Original graph with direct and transitive edges (ii) red lines represent the corresponding transitive edges in the graph (iii) Final graph with only direct dependencies.</a:t>
            </a:r>
          </a:p>
        </p:txBody>
      </p:sp>
      <p:pic>
        <p:nvPicPr>
          <p:cNvPr id="4" name="Picture 3"/>
          <p:cNvPicPr>
            <a:picLocks noChangeAspect="1"/>
          </p:cNvPicPr>
          <p:nvPr/>
        </p:nvPicPr>
        <p:blipFill>
          <a:blip r:embed="rId2"/>
          <a:stretch>
            <a:fillRect/>
          </a:stretch>
        </p:blipFill>
        <p:spPr>
          <a:xfrm>
            <a:off x="1180027" y="2747239"/>
            <a:ext cx="3147275" cy="2287930"/>
          </a:xfrm>
          <a:prstGeom prst="rect">
            <a:avLst/>
          </a:prstGeom>
        </p:spPr>
      </p:pic>
      <p:pic>
        <p:nvPicPr>
          <p:cNvPr id="5" name="Picture 4"/>
          <p:cNvPicPr>
            <a:picLocks noChangeAspect="1"/>
          </p:cNvPicPr>
          <p:nvPr/>
        </p:nvPicPr>
        <p:blipFill>
          <a:blip r:embed="rId3"/>
          <a:stretch>
            <a:fillRect/>
          </a:stretch>
        </p:blipFill>
        <p:spPr>
          <a:xfrm>
            <a:off x="4688749" y="2747239"/>
            <a:ext cx="3314700" cy="2287930"/>
          </a:xfrm>
          <a:prstGeom prst="rect">
            <a:avLst/>
          </a:prstGeom>
        </p:spPr>
      </p:pic>
      <p:pic>
        <p:nvPicPr>
          <p:cNvPr id="6" name="Picture 5"/>
          <p:cNvPicPr>
            <a:picLocks noChangeAspect="1"/>
          </p:cNvPicPr>
          <p:nvPr/>
        </p:nvPicPr>
        <p:blipFill>
          <a:blip r:embed="rId4"/>
          <a:stretch>
            <a:fillRect/>
          </a:stretch>
        </p:blipFill>
        <p:spPr>
          <a:xfrm>
            <a:off x="8377776" y="2747239"/>
            <a:ext cx="3316242" cy="2287930"/>
          </a:xfrm>
          <a:prstGeom prst="rect">
            <a:avLst/>
          </a:prstGeom>
        </p:spPr>
      </p:pic>
    </p:spTree>
    <p:extLst>
      <p:ext uri="{BB962C8B-B14F-4D97-AF65-F5344CB8AC3E}">
        <p14:creationId xmlns:p14="http://schemas.microsoft.com/office/powerpoint/2010/main" val="245277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 calcmode="lin" valueType="num">
                                      <p:cBhvr additive="base">
                                        <p:cTn id="2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Some examples…</a:t>
            </a:r>
          </a:p>
        </p:txBody>
      </p:sp>
      <p:sp>
        <p:nvSpPr>
          <p:cNvPr id="3" name="Content Placeholder 2"/>
          <p:cNvSpPr>
            <a:spLocks noGrp="1"/>
          </p:cNvSpPr>
          <p:nvPr>
            <p:ph idx="1"/>
          </p:nvPr>
        </p:nvSpPr>
        <p:spPr>
          <a:xfrm>
            <a:off x="685801" y="1622739"/>
            <a:ext cx="11059731" cy="4829576"/>
          </a:xfrm>
        </p:spPr>
        <p:txBody>
          <a:bodyPr/>
          <a:lstStyle/>
          <a:p>
            <a:pPr marL="342900" indent="-342900">
              <a:buFont typeface="+mj-lt"/>
              <a:buAutoNum type="arabicPeriod"/>
            </a:pPr>
            <a:r>
              <a:rPr lang="en-US" sz="2000" u="sng" dirty="0">
                <a:latin typeface="Times New Roman" panose="02020603050405020304" pitchFamily="18" charset="0"/>
                <a:cs typeface="Times New Roman" panose="02020603050405020304" pitchFamily="18" charset="0"/>
              </a:rPr>
              <a:t>Inferring Gene Regulatory Networks </a:t>
            </a:r>
            <a:r>
              <a:rPr lang="en-US" sz="2000" dirty="0">
                <a:latin typeface="Times New Roman" panose="02020603050405020304" pitchFamily="18" charset="0"/>
                <a:cs typeface="Times New Roman" panose="02020603050405020304" pitchFamily="18" charset="0"/>
              </a:rPr>
              <a:t>: DREAM5 project, to predict direct regulatory interactions between a transcription factor and its target genes.</a:t>
            </a:r>
          </a:p>
          <a:p>
            <a:pPr marL="342900" indent="-342900">
              <a:buFont typeface="+mj-lt"/>
              <a:buAutoNum type="arabicPeriod"/>
            </a:pPr>
            <a:r>
              <a:rPr lang="en-US" sz="2000" u="sng" dirty="0">
                <a:latin typeface="Times New Roman" panose="02020603050405020304" pitchFamily="18" charset="0"/>
                <a:cs typeface="Times New Roman" panose="02020603050405020304" pitchFamily="18" charset="0"/>
              </a:rPr>
              <a:t>Inferring Protein Structural Constraints </a:t>
            </a:r>
            <a:r>
              <a:rPr lang="en-US" sz="2000" dirty="0">
                <a:latin typeface="Times New Roman" panose="02020603050405020304" pitchFamily="18" charset="0"/>
                <a:cs typeface="Times New Roman" panose="02020603050405020304" pitchFamily="18" charset="0"/>
              </a:rPr>
              <a:t>: Evaluate the performance of network deconvolution in inferring contact maps for ﬁfteen tested proteins in diﬀerent folding classes with sizes ranging from 50 to 260 residues.</a:t>
            </a:r>
          </a:p>
          <a:p>
            <a:pPr marL="342900" indent="-342900">
              <a:buFont typeface="+mj-lt"/>
              <a:buAutoNum type="arabicPeriod"/>
            </a:pPr>
            <a:r>
              <a:rPr lang="en-US" sz="2000" u="sng" dirty="0">
                <a:latin typeface="Times New Roman" panose="02020603050405020304" pitchFamily="18" charset="0"/>
                <a:cs typeface="Times New Roman" panose="02020603050405020304" pitchFamily="18" charset="0"/>
              </a:rPr>
              <a:t>Inferring Weak and Strong Collaboration Ties </a:t>
            </a:r>
            <a:r>
              <a:rPr lang="en-US" sz="2000" dirty="0">
                <a:latin typeface="Times New Roman" panose="02020603050405020304" pitchFamily="18" charset="0"/>
                <a:cs typeface="Times New Roman" panose="02020603050405020304" pitchFamily="18" charset="0"/>
              </a:rPr>
              <a:t>: Application of network deconvolution on an input adjacency matrix ranks edges based on their global importance in information spread through the network. Top ranking edges have greater inﬂuence on information spread in the network, while deletion of low ranking edges have a minor eﬀect on network information ﬂows. </a:t>
            </a:r>
          </a:p>
          <a:p>
            <a:pPr marL="342900" indent="-342900">
              <a:buFont typeface="+mj-lt"/>
              <a:buAutoNum type="arabicPeriod"/>
            </a:pPr>
            <a:endParaRPr lang="en-US" dirty="0"/>
          </a:p>
        </p:txBody>
      </p:sp>
    </p:spTree>
    <p:extLst>
      <p:ext uri="{BB962C8B-B14F-4D97-AF65-F5344CB8AC3E}">
        <p14:creationId xmlns:p14="http://schemas.microsoft.com/office/powerpoint/2010/main" val="3244718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Provides a general framework for computing direct dependencies in a network by use of observed similarities.  </a:t>
            </a:r>
          </a:p>
          <a:p>
            <a:r>
              <a:rPr lang="en-IN" sz="2000" dirty="0">
                <a:latin typeface="Times New Roman" panose="02020603050405020304" pitchFamily="18" charset="0"/>
                <a:cs typeface="Times New Roman" panose="02020603050405020304" pitchFamily="18" charset="0"/>
              </a:rPr>
              <a:t>Can recognize and remove spurious transitive edges due to indirect effects</a:t>
            </a:r>
          </a:p>
          <a:p>
            <a:r>
              <a:rPr lang="en-IN" sz="2000" dirty="0">
                <a:latin typeface="Times New Roman" panose="02020603050405020304" pitchFamily="18" charset="0"/>
                <a:cs typeface="Times New Roman" panose="02020603050405020304" pitchFamily="18" charset="0"/>
              </a:rPr>
              <a:t>Decrease edge weights that are overestimated owing to indirect relationships, and assign edge weights corresponding to direct dependencies to the remaining edges.</a:t>
            </a:r>
          </a:p>
          <a:p>
            <a:r>
              <a:rPr lang="en-IN" sz="2000" dirty="0">
                <a:latin typeface="Times New Roman" panose="02020603050405020304" pitchFamily="18" charset="0"/>
                <a:cs typeface="Times New Roman" panose="02020603050405020304" pitchFamily="18" charset="0"/>
              </a:rPr>
              <a:t>Can improve the quality of a broad range of observed networks that are tainted by indirect edge weights because of transitive effects.</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76763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fontScale="92500"/>
          </a:bodyPr>
          <a:lstStyle/>
          <a:p>
            <a:r>
              <a:rPr lang="en-US" sz="2000" dirty="0" err="1">
                <a:latin typeface="Times New Roman" panose="02020603050405020304" pitchFamily="18" charset="0"/>
                <a:cs typeface="Times New Roman" panose="02020603050405020304" pitchFamily="18" charset="0"/>
              </a:rPr>
              <a:t>Feizi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Soheil</a:t>
            </a:r>
            <a:r>
              <a:rPr lang="en-US" sz="2000" dirty="0">
                <a:latin typeface="Times New Roman" panose="02020603050405020304" pitchFamily="18" charset="0"/>
                <a:cs typeface="Times New Roman" panose="02020603050405020304" pitchFamily="18" charset="0"/>
              </a:rPr>
              <a:t>, et al. "Network deconvolution as a general method to distinguish direct dependencies in networks." Nature biotechnology 31.8 (2013): 726-733.</a:t>
            </a:r>
          </a:p>
          <a:p>
            <a:r>
              <a:rPr lang="en-US" sz="2000" dirty="0">
                <a:latin typeface="Times New Roman" panose="02020603050405020304" pitchFamily="18" charset="0"/>
                <a:cs typeface="Times New Roman" panose="02020603050405020304" pitchFamily="18" charset="0"/>
              </a:rPr>
              <a:t>Deo, </a:t>
            </a:r>
            <a:r>
              <a:rPr lang="en-US" sz="2000" dirty="0" err="1">
                <a:latin typeface="Times New Roman" panose="02020603050405020304" pitchFamily="18" charset="0"/>
                <a:cs typeface="Times New Roman" panose="02020603050405020304" pitchFamily="18" charset="0"/>
              </a:rPr>
              <a:t>Narsingh</a:t>
            </a:r>
            <a:r>
              <a:rPr lang="en-US" sz="2000" dirty="0">
                <a:latin typeface="Times New Roman" panose="02020603050405020304" pitchFamily="18" charset="0"/>
                <a:cs typeface="Times New Roman" panose="02020603050405020304" pitchFamily="18" charset="0"/>
              </a:rPr>
              <a:t>. Graph theory with applications to engineering and computer science. PHI Learning Pvt. Ltd., 2004.</a:t>
            </a:r>
          </a:p>
          <a:p>
            <a:r>
              <a:rPr lang="en-US" sz="2000" dirty="0">
                <a:latin typeface="Times New Roman" panose="02020603050405020304" pitchFamily="18" charset="0"/>
                <a:cs typeface="Times New Roman" panose="02020603050405020304" pitchFamily="18" charset="0"/>
              </a:rPr>
              <a:t>D. </a:t>
            </a:r>
            <a:r>
              <a:rPr lang="en-US" sz="2000" dirty="0" err="1">
                <a:latin typeface="Times New Roman" panose="02020603050405020304" pitchFamily="18" charset="0"/>
                <a:cs typeface="Times New Roman" panose="02020603050405020304" pitchFamily="18" charset="0"/>
              </a:rPr>
              <a:t>Marbach</a:t>
            </a:r>
            <a:r>
              <a:rPr lang="en-US" sz="2000" dirty="0">
                <a:latin typeface="Times New Roman" panose="02020603050405020304" pitchFamily="18" charset="0"/>
                <a:cs typeface="Times New Roman" panose="02020603050405020304" pitchFamily="18" charset="0"/>
              </a:rPr>
              <a:t>, et al. Wisdom of crowds for robust gene network inference. Nature Methods, 2012.</a:t>
            </a:r>
          </a:p>
          <a:p>
            <a:r>
              <a:rPr lang="en-US" sz="2000" dirty="0">
                <a:latin typeface="Times New Roman" panose="02020603050405020304" pitchFamily="18" charset="0"/>
                <a:cs typeface="Times New Roman" panose="02020603050405020304" pitchFamily="18" charset="0"/>
              </a:rPr>
              <a:t>J. J. Faith, B. </a:t>
            </a:r>
            <a:r>
              <a:rPr lang="en-US" sz="2000" dirty="0" err="1">
                <a:latin typeface="Times New Roman" panose="02020603050405020304" pitchFamily="18" charset="0"/>
                <a:cs typeface="Times New Roman" panose="02020603050405020304" pitchFamily="18" charset="0"/>
              </a:rPr>
              <a:t>Hayete</a:t>
            </a:r>
            <a:r>
              <a:rPr lang="en-US" sz="2000" dirty="0">
                <a:latin typeface="Times New Roman" panose="02020603050405020304" pitchFamily="18" charset="0"/>
                <a:cs typeface="Times New Roman" panose="02020603050405020304" pitchFamily="18" charset="0"/>
              </a:rPr>
              <a:t>, J. T. </a:t>
            </a:r>
            <a:r>
              <a:rPr lang="en-US" sz="2000" dirty="0" err="1">
                <a:latin typeface="Times New Roman" panose="02020603050405020304" pitchFamily="18" charset="0"/>
                <a:cs typeface="Times New Roman" panose="02020603050405020304" pitchFamily="18" charset="0"/>
              </a:rPr>
              <a:t>Thaden</a:t>
            </a:r>
            <a:r>
              <a:rPr lang="en-US" sz="2000" dirty="0">
                <a:latin typeface="Times New Roman" panose="02020603050405020304" pitchFamily="18" charset="0"/>
                <a:cs typeface="Times New Roman" panose="02020603050405020304" pitchFamily="18" charset="0"/>
              </a:rPr>
              <a:t>, I. </a:t>
            </a:r>
            <a:r>
              <a:rPr lang="en-US" sz="2000" dirty="0" err="1">
                <a:latin typeface="Times New Roman" panose="02020603050405020304" pitchFamily="18" charset="0"/>
                <a:cs typeface="Times New Roman" panose="02020603050405020304" pitchFamily="18" charset="0"/>
              </a:rPr>
              <a:t>Mogno,J</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Wierzbowski</a:t>
            </a:r>
            <a:r>
              <a:rPr lang="en-US" sz="2000" dirty="0">
                <a:latin typeface="Times New Roman" panose="02020603050405020304" pitchFamily="18" charset="0"/>
                <a:cs typeface="Times New Roman" panose="02020603050405020304" pitchFamily="18" charset="0"/>
              </a:rPr>
              <a:t>, and et al. Large-scale mapping and validation of </a:t>
            </a:r>
            <a:r>
              <a:rPr lang="en-US" sz="2000" dirty="0" err="1">
                <a:latin typeface="Times New Roman" panose="02020603050405020304" pitchFamily="18" charset="0"/>
                <a:cs typeface="Times New Roman" panose="02020603050405020304" pitchFamily="18" charset="0"/>
              </a:rPr>
              <a:t>escherichia</a:t>
            </a:r>
            <a:r>
              <a:rPr lang="en-US" sz="2000" dirty="0">
                <a:latin typeface="Times New Roman" panose="02020603050405020304" pitchFamily="18" charset="0"/>
                <a:cs typeface="Times New Roman" panose="02020603050405020304" pitchFamily="18" charset="0"/>
              </a:rPr>
              <a:t> coli transcriptional regulation from a compendium of expression profiles. </a:t>
            </a:r>
            <a:r>
              <a:rPr lang="en-US" sz="2000" dirty="0" err="1">
                <a:latin typeface="Times New Roman" panose="02020603050405020304" pitchFamily="18" charset="0"/>
                <a:cs typeface="Times New Roman" panose="02020603050405020304" pitchFamily="18" charset="0"/>
              </a:rPr>
              <a:t>PLoS</a:t>
            </a:r>
            <a:r>
              <a:rPr lang="en-US" sz="2000" dirty="0">
                <a:latin typeface="Times New Roman" panose="02020603050405020304" pitchFamily="18" charset="0"/>
                <a:cs typeface="Times New Roman" panose="02020603050405020304" pitchFamily="18" charset="0"/>
              </a:rPr>
              <a:t> Biology, 5:54–66, 2007.</a:t>
            </a:r>
          </a:p>
          <a:p>
            <a:r>
              <a:rPr lang="en-US" sz="2000" dirty="0">
                <a:latin typeface="Times New Roman" panose="02020603050405020304" pitchFamily="18" charset="0"/>
                <a:cs typeface="Times New Roman" panose="02020603050405020304" pitchFamily="18" charset="0"/>
              </a:rPr>
              <a:t>P. Meyer, D. </a:t>
            </a:r>
            <a:r>
              <a:rPr lang="en-US" sz="2000" dirty="0" err="1">
                <a:latin typeface="Times New Roman" panose="02020603050405020304" pitchFamily="18" charset="0"/>
                <a:cs typeface="Times New Roman" panose="02020603050405020304" pitchFamily="18" charset="0"/>
              </a:rPr>
              <a:t>Marbach</a:t>
            </a:r>
            <a:r>
              <a:rPr lang="en-US" sz="2000" dirty="0">
                <a:latin typeface="Times New Roman" panose="02020603050405020304" pitchFamily="18" charset="0"/>
                <a:cs typeface="Times New Roman" panose="02020603050405020304" pitchFamily="18" charset="0"/>
              </a:rPr>
              <a:t>, S. Roy, and M. </a:t>
            </a:r>
            <a:r>
              <a:rPr lang="en-US" sz="2000" dirty="0" err="1">
                <a:latin typeface="Times New Roman" panose="02020603050405020304" pitchFamily="18" charset="0"/>
                <a:cs typeface="Times New Roman" panose="02020603050405020304" pitchFamily="18" charset="0"/>
              </a:rPr>
              <a:t>Kellis</a:t>
            </a:r>
            <a:r>
              <a:rPr lang="en-US" sz="2000" dirty="0">
                <a:latin typeface="Times New Roman" panose="02020603050405020304" pitchFamily="18" charset="0"/>
                <a:cs typeface="Times New Roman" panose="02020603050405020304" pitchFamily="18" charset="0"/>
              </a:rPr>
              <a:t>. Information-theoretic inference of gene networks using backward elimination, 2010</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90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network?</a:t>
            </a:r>
          </a:p>
        </p:txBody>
      </p:sp>
      <p:sp>
        <p:nvSpPr>
          <p:cNvPr id="3" name="Content Placeholder 2"/>
          <p:cNvSpPr>
            <a:spLocks noGrp="1"/>
          </p:cNvSpPr>
          <p:nvPr>
            <p:ph idx="1"/>
          </p:nvPr>
        </p:nvSpPr>
        <p:spPr/>
        <p:txBody>
          <a:bodyPr>
            <a:normAutofit/>
          </a:bodyPr>
          <a:lstStyle/>
          <a:p>
            <a:r>
              <a:rPr lang="en-US" sz="2000" dirty="0"/>
              <a:t>A </a:t>
            </a:r>
            <a:r>
              <a:rPr lang="en-US" sz="2000" dirty="0">
                <a:hlinkClick r:id="rId2" tooltip="Network definition: A network is a set of objects (called vertices or nodes) that are connected together."/>
              </a:rPr>
              <a:t>network</a:t>
            </a:r>
            <a:r>
              <a:rPr lang="en-US" sz="2000" dirty="0"/>
              <a:t> is simply a collection of connected objects. </a:t>
            </a:r>
          </a:p>
          <a:p>
            <a:r>
              <a:rPr lang="en-US" sz="2000" dirty="0"/>
              <a:t>We refer to the objects as </a:t>
            </a:r>
            <a:r>
              <a:rPr lang="en-US" sz="2000" dirty="0">
                <a:hlinkClick r:id="rId3" tooltip="Node definition: A node of a network is one of the objects that are connected together."/>
              </a:rPr>
              <a:t>nodes</a:t>
            </a:r>
            <a:r>
              <a:rPr lang="en-US" sz="2000" dirty="0"/>
              <a:t> or </a:t>
            </a:r>
            <a:r>
              <a:rPr lang="en-US" sz="2000" dirty="0">
                <a:hlinkClick r:id="rId4" tooltip="Vertex definition: A vertex of a graph is one of the objects that are connected together."/>
              </a:rPr>
              <a:t>vertices</a:t>
            </a:r>
            <a:r>
              <a:rPr lang="en-US" sz="2000" dirty="0"/>
              <a:t>, and usually draw them as points.</a:t>
            </a:r>
          </a:p>
          <a:p>
            <a:r>
              <a:rPr lang="en-US" sz="2000" dirty="0"/>
              <a:t>We refer to the connections between the nodes as </a:t>
            </a:r>
            <a:r>
              <a:rPr lang="en-US" sz="2000" dirty="0">
                <a:hlinkClick r:id="rId5" tooltip="Edge definition: An edge of a network is one of the connections between the nodes (or vertices) of the network."/>
              </a:rPr>
              <a:t>edges</a:t>
            </a:r>
            <a:r>
              <a:rPr lang="en-US" sz="2000" dirty="0"/>
              <a:t>, and usually draw them as lines between points.</a:t>
            </a:r>
          </a:p>
          <a:p>
            <a:r>
              <a:rPr lang="en-US" sz="2000" dirty="0"/>
              <a:t>In mathematics, networks are often referred to as </a:t>
            </a:r>
            <a:r>
              <a:rPr lang="en-US" sz="2000" u="sng" dirty="0">
                <a:hlinkClick r:id="rId6" tooltip="Graph definition: By one definition, a graph is network, i.e., a set of objects (called vertices or nodes) that are connected together.  A graph can also refer to a function graph, i.e., a plot of a function."/>
              </a:rPr>
              <a:t>graphs</a:t>
            </a:r>
            <a:r>
              <a:rPr lang="en-US" sz="2000" u="sng" dirty="0"/>
              <a:t>.</a:t>
            </a:r>
          </a:p>
          <a:p>
            <a:r>
              <a:rPr lang="en-US" sz="2000" dirty="0"/>
              <a:t>Networks can represent all sorts of systems in the real world. For example, one could describe the Internet as a network where the nodes are computers or other devices and the edges are physical (or wireless, even) connections between the devices.</a:t>
            </a:r>
          </a:p>
          <a:p>
            <a:r>
              <a:rPr lang="en-US" sz="2000" dirty="0"/>
              <a:t>The World Wide Web is a huge network where the pages are nodes and links are the edges. </a:t>
            </a:r>
          </a:p>
        </p:txBody>
      </p:sp>
      <p:pic>
        <p:nvPicPr>
          <p:cNvPr id="7" name="Picture 6"/>
          <p:cNvPicPr>
            <a:picLocks noChangeAspect="1"/>
          </p:cNvPicPr>
          <p:nvPr/>
        </p:nvPicPr>
        <p:blipFill>
          <a:blip r:embed="rId7"/>
          <a:stretch>
            <a:fillRect/>
          </a:stretch>
        </p:blipFill>
        <p:spPr>
          <a:xfrm>
            <a:off x="9265142" y="339143"/>
            <a:ext cx="2733675" cy="2381250"/>
          </a:xfrm>
          <a:prstGeom prst="rect">
            <a:avLst/>
          </a:prstGeom>
        </p:spPr>
      </p:pic>
    </p:spTree>
    <p:extLst>
      <p:ext uri="{BB962C8B-B14F-4D97-AF65-F5344CB8AC3E}">
        <p14:creationId xmlns:p14="http://schemas.microsoft.com/office/powerpoint/2010/main" val="327625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2743200" lvl="6" indent="0">
              <a:buNone/>
            </a:pPr>
            <a:r>
              <a:rPr lang="en-US" sz="48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75435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84" y="5525035"/>
            <a:ext cx="10508133" cy="1125709"/>
          </a:xfrm>
        </p:spPr>
        <p:txBody>
          <a:bodyPr/>
          <a:lstStyle/>
          <a:p>
            <a:r>
              <a:rPr lang="en-US" sz="2000" dirty="0">
                <a:latin typeface="Times New Roman" panose="02020603050405020304" pitchFamily="18" charset="0"/>
                <a:cs typeface="Times New Roman" panose="02020603050405020304" pitchFamily="18" charset="0"/>
              </a:rPr>
              <a:t>Figure 1: Network of connections between devices within the Internet.</a:t>
            </a:r>
            <a:r>
              <a:rPr lang="en-US" dirty="0"/>
              <a:t> </a:t>
            </a:r>
          </a:p>
        </p:txBody>
      </p:sp>
      <p:pic>
        <p:nvPicPr>
          <p:cNvPr id="4" name="Content Placeholder 3"/>
          <p:cNvPicPr>
            <a:picLocks noGrp="1" noChangeAspect="1"/>
          </p:cNvPicPr>
          <p:nvPr>
            <p:ph idx="1"/>
          </p:nvPr>
        </p:nvPicPr>
        <p:blipFill>
          <a:blip r:embed="rId2"/>
          <a:stretch>
            <a:fillRect/>
          </a:stretch>
        </p:blipFill>
        <p:spPr>
          <a:xfrm>
            <a:off x="2536625" y="154546"/>
            <a:ext cx="7160652" cy="5370489"/>
          </a:xfrm>
        </p:spPr>
      </p:pic>
    </p:spTree>
    <p:extLst>
      <p:ext uri="{BB962C8B-B14F-4D97-AF65-F5344CB8AC3E}">
        <p14:creationId xmlns:p14="http://schemas.microsoft.com/office/powerpoint/2010/main" val="345177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469" y="222259"/>
            <a:ext cx="10131425" cy="1502581"/>
          </a:xfrm>
        </p:spPr>
        <p:txBody>
          <a:bodyPr/>
          <a:lstStyle/>
          <a:p>
            <a:r>
              <a:rPr lang="en-US" dirty="0">
                <a:latin typeface="Times New Roman" panose="02020603050405020304" pitchFamily="18" charset="0"/>
                <a:cs typeface="Times New Roman" panose="02020603050405020304" pitchFamily="18" charset="0"/>
              </a:rPr>
              <a:t>types of networks</a:t>
            </a:r>
          </a:p>
        </p:txBody>
      </p:sp>
      <p:sp>
        <p:nvSpPr>
          <p:cNvPr id="8" name="Content Placeholder 7"/>
          <p:cNvSpPr>
            <a:spLocks noGrp="1"/>
          </p:cNvSpPr>
          <p:nvPr>
            <p:ph idx="1"/>
          </p:nvPr>
        </p:nvSpPr>
        <p:spPr>
          <a:xfrm>
            <a:off x="827469" y="1210615"/>
            <a:ext cx="11137004" cy="4696496"/>
          </a:xfrm>
        </p:spPr>
        <p:txBody>
          <a:bodyPr>
            <a:normAutofit fontScale="925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Basically are of two types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Figure 2 : Directed Network 								Figure 3 : Undirected Network</a:t>
            </a:r>
          </a:p>
        </p:txBody>
      </p:sp>
      <p:pic>
        <p:nvPicPr>
          <p:cNvPr id="9" name="Content Placeholder 5"/>
          <p:cNvPicPr>
            <a:picLocks noChangeAspect="1"/>
          </p:cNvPicPr>
          <p:nvPr/>
        </p:nvPicPr>
        <p:blipFill>
          <a:blip r:embed="rId2"/>
          <a:stretch>
            <a:fillRect/>
          </a:stretch>
        </p:blipFill>
        <p:spPr>
          <a:xfrm>
            <a:off x="1067784" y="2120768"/>
            <a:ext cx="4804982" cy="2876190"/>
          </a:xfrm>
          <a:prstGeom prst="rect">
            <a:avLst/>
          </a:prstGeom>
        </p:spPr>
      </p:pic>
      <p:pic>
        <p:nvPicPr>
          <p:cNvPr id="10" name="Picture 9"/>
          <p:cNvPicPr>
            <a:picLocks noChangeAspect="1"/>
          </p:cNvPicPr>
          <p:nvPr/>
        </p:nvPicPr>
        <p:blipFill>
          <a:blip r:embed="rId3"/>
          <a:stretch>
            <a:fillRect/>
          </a:stretch>
        </p:blipFill>
        <p:spPr>
          <a:xfrm>
            <a:off x="6671770" y="2120768"/>
            <a:ext cx="4493699" cy="2876190"/>
          </a:xfrm>
          <a:prstGeom prst="rect">
            <a:avLst/>
          </a:prstGeom>
        </p:spPr>
      </p:pic>
    </p:spTree>
    <p:extLst>
      <p:ext uri="{BB962C8B-B14F-4D97-AF65-F5344CB8AC3E}">
        <p14:creationId xmlns:p14="http://schemas.microsoft.com/office/powerpoint/2010/main" val="298516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13" end="13"/>
                                            </p:txEl>
                                          </p:spTgt>
                                        </p:tgtEl>
                                        <p:attrNameLst>
                                          <p:attrName>style.visibility</p:attrName>
                                        </p:attrNameLst>
                                      </p:cBhvr>
                                      <p:to>
                                        <p:strVal val="visible"/>
                                      </p:to>
                                    </p:set>
                                    <p:anim calcmode="lin" valueType="num">
                                      <p:cBhvr additive="base">
                                        <p:cTn id="17"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469" y="427392"/>
            <a:ext cx="10131425" cy="1502581"/>
          </a:xfrm>
        </p:spPr>
        <p:txBody>
          <a:bodyPr/>
          <a:lstStyle/>
          <a:p>
            <a:r>
              <a:rPr lang="en-US" dirty="0">
                <a:latin typeface="Times New Roman" panose="02020603050405020304" pitchFamily="18" charset="0"/>
                <a:cs typeface="Times New Roman" panose="02020603050405020304" pitchFamily="18" charset="0"/>
              </a:rPr>
              <a:t>What is deconvolution?</a:t>
            </a:r>
          </a:p>
        </p:txBody>
      </p:sp>
      <p:sp>
        <p:nvSpPr>
          <p:cNvPr id="3" name="Content Placeholder 2"/>
          <p:cNvSpPr>
            <a:spLocks noGrp="1"/>
          </p:cNvSpPr>
          <p:nvPr>
            <p:ph idx="1"/>
          </p:nvPr>
        </p:nvSpPr>
        <p:spPr>
          <a:xfrm>
            <a:off x="827469" y="1719595"/>
            <a:ext cx="10750638" cy="4052671"/>
          </a:xfrm>
        </p:spPr>
        <p:txBody>
          <a:bodyPr>
            <a:normAutofit/>
          </a:bodyPr>
          <a:lstStyle/>
          <a:p>
            <a:r>
              <a:rPr lang="en-US" sz="2000" dirty="0"/>
              <a:t>Mathematically : an </a:t>
            </a:r>
            <a:r>
              <a:rPr lang="en-US" sz="2000" dirty="0">
                <a:hlinkClick r:id="rId2" tooltip="Algorithm"/>
              </a:rPr>
              <a:t>algorithm-based</a:t>
            </a:r>
            <a:r>
              <a:rPr lang="en-US" sz="2000" dirty="0"/>
              <a:t> process used to reverse the effects of </a:t>
            </a:r>
            <a:r>
              <a:rPr lang="en-US" sz="2000" dirty="0">
                <a:hlinkClick r:id="rId3" tooltip="Convolution"/>
              </a:rPr>
              <a:t>convolution</a:t>
            </a:r>
            <a:r>
              <a:rPr lang="en-US" sz="2000" dirty="0"/>
              <a:t> on recorded data.</a:t>
            </a:r>
          </a:p>
          <a:p>
            <a:r>
              <a:rPr lang="en-US" sz="2000" dirty="0"/>
              <a:t>Convolution is a mathematical way of combining two individual signals into a single signal. Deconvolution is the process of filtering a signal such that the original two signals that generated this signal can be reverted back. </a:t>
            </a:r>
          </a:p>
          <a:p>
            <a:r>
              <a:rPr lang="en-US" sz="2000" dirty="0"/>
              <a:t>Widely used in the techniques of </a:t>
            </a:r>
            <a:r>
              <a:rPr lang="en-US" sz="2000" dirty="0">
                <a:hlinkClick r:id="rId4" tooltip="Signal processing"/>
              </a:rPr>
              <a:t>signal processing</a:t>
            </a:r>
            <a:r>
              <a:rPr lang="en-US" sz="2000" dirty="0"/>
              <a:t> and </a:t>
            </a:r>
            <a:r>
              <a:rPr lang="en-US" sz="2000" dirty="0">
                <a:hlinkClick r:id="rId5" tooltip="Image processing"/>
              </a:rPr>
              <a:t>image processing</a:t>
            </a:r>
            <a:r>
              <a:rPr lang="en-US" sz="2000" dirty="0"/>
              <a:t>. </a:t>
            </a:r>
          </a:p>
          <a:p>
            <a:r>
              <a:rPr lang="en-US" sz="2000" dirty="0"/>
              <a:t>Because these techniques are in turn widely used in many </a:t>
            </a:r>
            <a:r>
              <a:rPr lang="en-US" sz="2000" dirty="0">
                <a:hlinkClick r:id="rId6" tooltip="Science"/>
              </a:rPr>
              <a:t>scientific</a:t>
            </a:r>
            <a:r>
              <a:rPr lang="en-US" sz="2000" dirty="0"/>
              <a:t> and </a:t>
            </a:r>
            <a:r>
              <a:rPr lang="en-US" sz="2000" dirty="0">
                <a:hlinkClick r:id="rId7" tooltip="Engineering"/>
              </a:rPr>
              <a:t>engineering</a:t>
            </a:r>
            <a:r>
              <a:rPr lang="en-US" sz="2000" dirty="0"/>
              <a:t> disciplines, deconvolution finds many applications.</a:t>
            </a:r>
          </a:p>
          <a:p>
            <a:r>
              <a:rPr lang="en-US" sz="2000" dirty="0"/>
              <a:t>Some of the applications are : </a:t>
            </a:r>
            <a:r>
              <a:rPr lang="en-US" sz="2000" dirty="0">
                <a:latin typeface="Times New Roman" panose="02020603050405020304" pitchFamily="18" charset="0"/>
                <a:cs typeface="Times New Roman" panose="02020603050405020304" pitchFamily="18" charset="0"/>
              </a:rPr>
              <a:t>Seismology, optics an other imaging, radio astronomy, Fourier transform aspects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040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network deconvolution?</a:t>
            </a:r>
          </a:p>
        </p:txBody>
      </p:sp>
      <p:sp>
        <p:nvSpPr>
          <p:cNvPr id="3" name="Content Placeholder 2"/>
          <p:cNvSpPr>
            <a:spLocks noGrp="1"/>
          </p:cNvSpPr>
          <p:nvPr>
            <p:ph idx="1"/>
          </p:nvPr>
        </p:nvSpPr>
        <p:spPr>
          <a:xfrm>
            <a:off x="685800" y="1446608"/>
            <a:ext cx="10131425" cy="3649133"/>
          </a:xfrm>
        </p:spPr>
        <p:txBody>
          <a:bodyPr>
            <a:normAutofit/>
          </a:bodyPr>
          <a:lstStyle/>
          <a:p>
            <a:r>
              <a:rPr lang="en-IN" sz="2000" dirty="0">
                <a:latin typeface="Times New Roman" panose="02020603050405020304" pitchFamily="18" charset="0"/>
                <a:cs typeface="Times New Roman" panose="02020603050405020304" pitchFamily="18" charset="0"/>
              </a:rPr>
              <a:t>Recognizing direct relationships between variables connected in a network is a pervasive problem in biological, social and information sciences as correlation-based networks contain numerous indirect relationships.</a:t>
            </a:r>
          </a:p>
          <a:p>
            <a:r>
              <a:rPr lang="en-US" sz="2000" dirty="0">
                <a:latin typeface="Times New Roman" panose="02020603050405020304" pitchFamily="18" charset="0"/>
                <a:cs typeface="Times New Roman" panose="02020603050405020304" pitchFamily="18" charset="0"/>
              </a:rPr>
              <a:t>It is equally appealing to filter out the noisy relations between different nodes in a directed network.</a:t>
            </a: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919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52839"/>
            <a:ext cx="10131425" cy="1456267"/>
          </a:xfrm>
        </p:spPr>
        <p:txBody>
          <a:bodyPr/>
          <a:lstStyle/>
          <a:p>
            <a:r>
              <a:rPr lang="en-US" dirty="0">
                <a:latin typeface="Times New Roman" panose="02020603050405020304" pitchFamily="18" charset="0"/>
                <a:cs typeface="Times New Roman" panose="02020603050405020304" pitchFamily="18" charset="0"/>
              </a:rPr>
              <a:t>What is network deconvolution?</a:t>
            </a:r>
          </a:p>
        </p:txBody>
      </p:sp>
      <p:sp>
        <p:nvSpPr>
          <p:cNvPr id="3" name="Content Placeholder 2"/>
          <p:cNvSpPr>
            <a:spLocks noGrp="1"/>
          </p:cNvSpPr>
          <p:nvPr>
            <p:ph idx="1"/>
          </p:nvPr>
        </p:nvSpPr>
        <p:spPr>
          <a:xfrm>
            <a:off x="685800" y="2562896"/>
            <a:ext cx="10131425" cy="4142705"/>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A general method for inferring direct effects from an observed correlation matrix containing both direct and indirect effects.</a:t>
            </a:r>
          </a:p>
          <a:p>
            <a:r>
              <a:rPr lang="en-US" sz="2000" dirty="0">
                <a:latin typeface="Times New Roman" panose="02020603050405020304" pitchFamily="18" charset="0"/>
                <a:cs typeface="Times New Roman" panose="02020603050405020304" pitchFamily="18" charset="0"/>
              </a:rPr>
              <a:t>Removing transitive effects from a network, thereby retrieving the noise-free original interactions.</a:t>
            </a:r>
          </a:p>
          <a:p>
            <a:r>
              <a:rPr lang="en-US" sz="2000" dirty="0">
                <a:latin typeface="Times New Roman" panose="02020603050405020304" pitchFamily="18" charset="0"/>
                <a:cs typeface="Times New Roman" panose="02020603050405020304" pitchFamily="18" charset="0"/>
              </a:rPr>
              <a:t>It is a systematic approach of computing direct dependencies in a network by use of local edge weights.</a:t>
            </a:r>
          </a:p>
          <a:p>
            <a:r>
              <a:rPr lang="en-IN" sz="2000" dirty="0">
                <a:latin typeface="Times New Roman" panose="02020603050405020304" pitchFamily="18" charset="0"/>
                <a:cs typeface="Times New Roman" panose="02020603050405020304" pitchFamily="18" charset="0"/>
              </a:rPr>
              <a:t>Widely applicable for computing direct dependencies in network science across diverse disciplines.</a:t>
            </a:r>
          </a:p>
          <a:p>
            <a:r>
              <a:rPr lang="en-US" sz="2000" dirty="0">
                <a:latin typeface="Times New Roman" panose="02020603050405020304" pitchFamily="18" charset="0"/>
                <a:cs typeface="Times New Roman" panose="02020603050405020304" pitchFamily="18" charset="0"/>
              </a:rPr>
              <a:t>Applications : distinguishing direct targets in gene expression regulatory networks; recognizing directly interacting amino-acid residues for protein structure prediction from sequence alignments; and distinguishing strong collaborations in co-authorship social networks using connectivity information alone.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208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51775"/>
          </a:xfrm>
        </p:spPr>
        <p:txBody>
          <a:bodyPr/>
          <a:lstStyle/>
          <a:p>
            <a:r>
              <a:rPr lang="en-US" dirty="0">
                <a:latin typeface="Times New Roman" panose="02020603050405020304" pitchFamily="18" charset="0"/>
                <a:cs typeface="Times New Roman" panose="02020603050405020304" pitchFamily="18" charset="0"/>
              </a:rPr>
              <a:t>Approaches…</a:t>
            </a:r>
          </a:p>
        </p:txBody>
      </p:sp>
      <p:sp>
        <p:nvSpPr>
          <p:cNvPr id="3" name="Content Placeholder 2"/>
          <p:cNvSpPr>
            <a:spLocks noGrp="1"/>
          </p:cNvSpPr>
          <p:nvPr>
            <p:ph idx="1"/>
          </p:nvPr>
        </p:nvSpPr>
        <p:spPr>
          <a:xfrm>
            <a:off x="685800" y="1545465"/>
            <a:ext cx="10131425" cy="4868214"/>
          </a:xfrm>
        </p:spPr>
        <p:txBody>
          <a:bodyPr>
            <a:normAutofit/>
          </a:bodyPr>
          <a:lstStyle/>
          <a:p>
            <a:r>
              <a:rPr lang="en-US" sz="2000" dirty="0">
                <a:latin typeface="Times New Roman" panose="02020603050405020304" pitchFamily="18" charset="0"/>
                <a:cs typeface="Times New Roman" panose="02020603050405020304" pitchFamily="18" charset="0"/>
              </a:rPr>
              <a:t>Several approaches have been proposed to infer direct dependencies among variables in a network.</a:t>
            </a:r>
          </a:p>
          <a:p>
            <a:r>
              <a:rPr lang="en-US" sz="2000" dirty="0">
                <a:latin typeface="Times New Roman" panose="02020603050405020304" pitchFamily="18" charset="0"/>
                <a:cs typeface="Times New Roman" panose="02020603050405020304" pitchFamily="18" charset="0"/>
              </a:rPr>
              <a:t>Partial correlations : used to characterize conditional relationships among small sets of variables.</a:t>
            </a:r>
          </a:p>
          <a:p>
            <a:r>
              <a:rPr lang="en-US" sz="2000" dirty="0">
                <a:latin typeface="Times New Roman" panose="02020603050405020304" pitchFamily="18" charset="0"/>
                <a:cs typeface="Times New Roman" panose="02020603050405020304" pitchFamily="18" charset="0"/>
              </a:rPr>
              <a:t>Probabilistic approaches, such as maximum entropy models : used to identify informative network edges.</a:t>
            </a:r>
          </a:p>
          <a:p>
            <a:r>
              <a:rPr lang="en-US" sz="2000" dirty="0">
                <a:latin typeface="Times New Roman" panose="02020603050405020304" pitchFamily="18" charset="0"/>
                <a:cs typeface="Times New Roman" panose="02020603050405020304" pitchFamily="18" charset="0"/>
              </a:rPr>
              <a:t>Graphical models and message-passing algorithms : to characterize direct information flows in a network.</a:t>
            </a:r>
          </a:p>
          <a:p>
            <a:r>
              <a:rPr lang="en-US" sz="2000" dirty="0">
                <a:latin typeface="Times New Roman" panose="02020603050405020304" pitchFamily="18" charset="0"/>
                <a:cs typeface="Times New Roman" panose="02020603050405020304" pitchFamily="18" charset="0"/>
              </a:rPr>
              <a:t>Variations of Granger causality : to capture the dynamic relationships among variables.</a:t>
            </a:r>
          </a:p>
          <a:p>
            <a:r>
              <a:rPr lang="en-US" sz="2000" dirty="0">
                <a:latin typeface="Times New Roman" panose="02020603050405020304" pitchFamily="18" charset="0"/>
                <a:cs typeface="Times New Roman" panose="02020603050405020304" pitchFamily="18" charset="0"/>
              </a:rPr>
              <a:t> Limitations : These methods are limited to relatively low-order interaction terms, or are computationally very expensive, or are designed for specific applications, thus limiting their applicability. </a:t>
            </a:r>
          </a:p>
        </p:txBody>
      </p:sp>
    </p:spTree>
    <p:extLst>
      <p:ext uri="{BB962C8B-B14F-4D97-AF65-F5344CB8AC3E}">
        <p14:creationId xmlns:p14="http://schemas.microsoft.com/office/powerpoint/2010/main" val="279811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Approach…</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One important and efficient approach is the combinatorial approach.</a:t>
            </a:r>
          </a:p>
          <a:p>
            <a:r>
              <a:rPr lang="en-US" sz="2000" dirty="0">
                <a:latin typeface="Times New Roman" panose="02020603050405020304" pitchFamily="18" charset="0"/>
                <a:cs typeface="Times New Roman" panose="02020603050405020304" pitchFamily="18" charset="0"/>
              </a:rPr>
              <a:t>It uses the basics of graph theory, where the vertices are the nodes and the edges are the links connecting the nodes.</a:t>
            </a:r>
          </a:p>
          <a:p>
            <a:r>
              <a:rPr lang="en-US" sz="2000" dirty="0">
                <a:latin typeface="Times New Roman" panose="02020603050405020304" pitchFamily="18" charset="0"/>
                <a:cs typeface="Times New Roman" panose="02020603050405020304" pitchFamily="18" charset="0"/>
              </a:rPr>
              <a:t>Initially, identify the subnetworks of smaller orders that may contribute to the transitivity in a network.</a:t>
            </a:r>
          </a:p>
          <a:p>
            <a:r>
              <a:rPr lang="en-US" sz="2000" dirty="0">
                <a:latin typeface="Times New Roman" panose="02020603050405020304" pitchFamily="18" charset="0"/>
                <a:cs typeface="Times New Roman" panose="02020603050405020304" pitchFamily="18" charset="0"/>
              </a:rPr>
              <a:t>After this, remove those edges that are transitive in the chosen subnetwork, from the original network.</a:t>
            </a:r>
          </a:p>
          <a:p>
            <a:r>
              <a:rPr lang="en-US" sz="2000" dirty="0">
                <a:latin typeface="Times New Roman" panose="02020603050405020304" pitchFamily="18" charset="0"/>
                <a:cs typeface="Times New Roman" panose="02020603050405020304" pitchFamily="18" charset="0"/>
              </a:rPr>
              <a:t>This algorithm uses certain theorems to remove those transitive edges.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54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490</TotalTime>
  <Words>1350</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Adobe Ming Std L</vt:lpstr>
      <vt:lpstr>Adobe Caslon Pro Bold</vt:lpstr>
      <vt:lpstr>Arial</vt:lpstr>
      <vt:lpstr>Calibri</vt:lpstr>
      <vt:lpstr>Calibri Light</vt:lpstr>
      <vt:lpstr>Times New Roman</vt:lpstr>
      <vt:lpstr>Celestial</vt:lpstr>
      <vt:lpstr>Deconvolution of directed networks</vt:lpstr>
      <vt:lpstr>What is network?</vt:lpstr>
      <vt:lpstr>Figure 1: Network of connections between devices within the Internet. </vt:lpstr>
      <vt:lpstr>types of networks</vt:lpstr>
      <vt:lpstr>What is deconvolution?</vt:lpstr>
      <vt:lpstr>why network deconvolution?</vt:lpstr>
      <vt:lpstr>What is network deconvolution?</vt:lpstr>
      <vt:lpstr>Approaches…</vt:lpstr>
      <vt:lpstr>Approach…</vt:lpstr>
      <vt:lpstr>some preliminaries of network theory… </vt:lpstr>
      <vt:lpstr>Combinatorial approach…</vt:lpstr>
      <vt:lpstr>Continue…</vt:lpstr>
      <vt:lpstr>Continue…</vt:lpstr>
      <vt:lpstr>Proposed approach</vt:lpstr>
      <vt:lpstr>Proposed approach</vt:lpstr>
      <vt:lpstr>Experimental result…</vt:lpstr>
      <vt:lpstr>Some examples…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Deconvolution of directed networks</dc:title>
  <dc:creator>Kishlay Verma</dc:creator>
  <cp:lastModifiedBy>Kishlay Verma</cp:lastModifiedBy>
  <cp:revision>36</cp:revision>
  <dcterms:created xsi:type="dcterms:W3CDTF">2016-12-04T14:00:47Z</dcterms:created>
  <dcterms:modified xsi:type="dcterms:W3CDTF">2016-12-05T19:42:34Z</dcterms:modified>
</cp:coreProperties>
</file>