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6"/>
  </p:notesMasterIdLst>
  <p:sldIdLst>
    <p:sldId id="256" r:id="rId2"/>
    <p:sldId id="275" r:id="rId3"/>
    <p:sldId id="285" r:id="rId4"/>
    <p:sldId id="286" r:id="rId5"/>
    <p:sldId id="287" r:id="rId6"/>
    <p:sldId id="288" r:id="rId7"/>
    <p:sldId id="290" r:id="rId8"/>
    <p:sldId id="266" r:id="rId9"/>
    <p:sldId id="291" r:id="rId10"/>
    <p:sldId id="282" r:id="rId11"/>
    <p:sldId id="283" r:id="rId12"/>
    <p:sldId id="284" r:id="rId13"/>
    <p:sldId id="273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591-0E53-45C1-B2A6-6E0720BA1AE7}" type="datetimeFigureOut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89711-9FAC-4BCB-B5DB-4C116581F5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01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9711-9FAC-4BCB-B5DB-4C116581F5E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9711-9FAC-4BCB-B5DB-4C116581F5E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9711-9FAC-4BCB-B5DB-4C116581F5E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9711-9FAC-4BCB-B5DB-4C116581F5E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87757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5950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2526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849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1241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361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82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6529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239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07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0970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6D188F1E-7F51-4C7C-9566-C826B75EB137}" type="datetime1">
              <a:rPr lang="zh-TW" altLang="en-US" smtClean="0"/>
              <a:pPr/>
              <a:t>2017/12/8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127E340-1092-4EB8-BBA4-4A3E2F6F7D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TW" sz="4600" b="1" dirty="0">
                <a:latin typeface="Times New Roman" pitchFamily="18" charset="0"/>
                <a:cs typeface="Times New Roman" pitchFamily="18" charset="0"/>
              </a:rPr>
              <a:t>Some Studies on Remote User Authentication Scheme</a:t>
            </a:r>
            <a:endParaRPr lang="zh-TW" altLang="en-US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5904657" cy="11521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          By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:-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	KISHLAY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VERMA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       SURAJ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1507-5254-4F2E-BF36-91A2CCF7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88" y="575765"/>
            <a:ext cx="7200900" cy="1485900"/>
          </a:xfrm>
        </p:spPr>
        <p:txBody>
          <a:bodyPr/>
          <a:lstStyle/>
          <a:p>
            <a:r>
              <a:rPr lang="en-IN" b="1" dirty="0"/>
              <a:t>User Registration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A198-4258-4C60-8DC0-E97CA415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8840"/>
            <a:ext cx="8335838" cy="4188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	</a:t>
            </a:r>
            <a:r>
              <a:rPr lang="en-IN" dirty="0" smtClean="0"/>
              <a:t> </a:t>
            </a:r>
            <a:r>
              <a:rPr lang="en-IN" sz="2000" dirty="0" smtClean="0"/>
              <a:t>(</a:t>
            </a:r>
            <a:r>
              <a:rPr lang="en-IN" sz="2000" dirty="0"/>
              <a:t>1) 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r>
              <a:rPr lang="en-IN" sz="2000" baseline="-25000" dirty="0"/>
              <a:t> </a:t>
            </a:r>
            <a:r>
              <a:rPr lang="en-IN" sz="2000" dirty="0"/>
              <a:t>,h(</a:t>
            </a:r>
            <a:r>
              <a:rPr lang="en-IN" sz="2000" dirty="0" err="1"/>
              <a:t>PW</a:t>
            </a:r>
            <a:r>
              <a:rPr lang="en-IN" sz="2000" baseline="-25000" dirty="0" err="1"/>
              <a:t>i</a:t>
            </a:r>
            <a:r>
              <a:rPr lang="en-IN" sz="2000" dirty="0" err="1"/>
              <a:t>⊕BIO</a:t>
            </a:r>
            <a:r>
              <a:rPr lang="en-IN" sz="2000" baseline="-25000" dirty="0" err="1"/>
              <a:t>i</a:t>
            </a:r>
            <a:r>
              <a:rPr lang="en-IN" sz="2000" dirty="0"/>
              <a:t>)                   </a:t>
            </a:r>
            <a:r>
              <a:rPr lang="en-IN" sz="2000" dirty="0" smtClean="0"/>
              <a:t>(</a:t>
            </a:r>
            <a:r>
              <a:rPr lang="en-IN" sz="2000" dirty="0"/>
              <a:t>2)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   </a:t>
            </a:r>
            <a:r>
              <a:rPr lang="en-IN" sz="2000" dirty="0" smtClean="0"/>
              <a:t> 1</a:t>
            </a:r>
            <a:r>
              <a:rPr lang="en-IN" sz="2000" dirty="0"/>
              <a:t>. A</a:t>
            </a:r>
            <a:r>
              <a:rPr lang="en-IN" sz="2000" baseline="-25000" dirty="0"/>
              <a:t>i</a:t>
            </a:r>
            <a:r>
              <a:rPr lang="en-IN" sz="2000" dirty="0"/>
              <a:t>=h(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r>
              <a:rPr lang="en-IN" sz="2000" dirty="0"/>
              <a:t>||x)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    </a:t>
            </a:r>
            <a:r>
              <a:rPr lang="en-IN" sz="2000" dirty="0" smtClean="0"/>
              <a:t>2</a:t>
            </a:r>
            <a:r>
              <a:rPr lang="en-IN" sz="2000" dirty="0"/>
              <a:t>. B</a:t>
            </a:r>
            <a:r>
              <a:rPr lang="en-IN" sz="2000" baseline="-25000" dirty="0"/>
              <a:t>i</a:t>
            </a:r>
            <a:r>
              <a:rPr lang="en-IN" sz="2000" dirty="0"/>
              <a:t>=h</a:t>
            </a:r>
            <a:r>
              <a:rPr lang="en-IN" sz="2000" baseline="30000" dirty="0"/>
              <a:t>2</a:t>
            </a:r>
            <a:r>
              <a:rPr lang="en-IN" sz="2000" dirty="0"/>
              <a:t>(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r>
              <a:rPr lang="en-IN" sz="2000" dirty="0"/>
              <a:t>||x)=h(A</a:t>
            </a:r>
            <a:r>
              <a:rPr lang="en-IN" sz="2000" baseline="-25000" dirty="0"/>
              <a:t>i</a:t>
            </a:r>
            <a:r>
              <a:rPr lang="en-IN" sz="2000" dirty="0"/>
              <a:t>)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   </a:t>
            </a:r>
            <a:r>
              <a:rPr lang="en-IN" sz="2000" dirty="0" smtClean="0"/>
              <a:t> </a:t>
            </a:r>
            <a:r>
              <a:rPr lang="en-IN" sz="2000" dirty="0"/>
              <a:t>3. C</a:t>
            </a:r>
            <a:r>
              <a:rPr lang="en-IN" sz="2000" baseline="-25000" dirty="0"/>
              <a:t>i</a:t>
            </a:r>
            <a:r>
              <a:rPr lang="en-IN" sz="2000" dirty="0"/>
              <a:t>=h(</a:t>
            </a:r>
            <a:r>
              <a:rPr lang="en-IN" sz="2000" dirty="0" err="1"/>
              <a:t>PW</a:t>
            </a:r>
            <a:r>
              <a:rPr lang="en-IN" sz="2000" baseline="-25000" dirty="0" err="1"/>
              <a:t>i</a:t>
            </a:r>
            <a:r>
              <a:rPr lang="en-IN" sz="2000" dirty="0" err="1"/>
              <a:t>⊕BIO</a:t>
            </a:r>
            <a:r>
              <a:rPr lang="en-IN" sz="2000" baseline="-25000" dirty="0" err="1"/>
              <a:t>i</a:t>
            </a:r>
            <a:r>
              <a:rPr lang="en-IN" sz="2000" dirty="0"/>
              <a:t>)⊕B</a:t>
            </a:r>
            <a:r>
              <a:rPr lang="en-IN" sz="2000" baseline="-25000" dirty="0"/>
              <a:t>i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                      </a:t>
            </a:r>
            <a:r>
              <a:rPr lang="en-IN" sz="2000" dirty="0" smtClean="0"/>
              <a:t>(</a:t>
            </a:r>
            <a:r>
              <a:rPr lang="en-IN" sz="2000" dirty="0"/>
              <a:t>3)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r>
              <a:rPr lang="en-IN" sz="2000" dirty="0" err="1"/>
              <a:t>,B</a:t>
            </a:r>
            <a:r>
              <a:rPr lang="en-IN" sz="2000" baseline="-25000" dirty="0" err="1"/>
              <a:t>i</a:t>
            </a:r>
            <a:r>
              <a:rPr lang="en-IN" sz="2000" dirty="0" err="1"/>
              <a:t>,C</a:t>
            </a:r>
            <a:r>
              <a:rPr lang="en-IN" sz="2000" baseline="-25000" dirty="0" err="1"/>
              <a:t>i</a:t>
            </a:r>
            <a:r>
              <a:rPr lang="en-IN" sz="2000" dirty="0" err="1"/>
              <a:t>,D</a:t>
            </a:r>
            <a:r>
              <a:rPr lang="en-IN" sz="2000" baseline="-25000" dirty="0" err="1"/>
              <a:t>i</a:t>
            </a:r>
            <a:r>
              <a:rPr lang="en-IN" sz="2000" dirty="0"/>
              <a:t> </a:t>
            </a:r>
            <a:r>
              <a:rPr lang="en-IN" sz="2000" dirty="0" smtClean="0"/>
              <a:t>		          </a:t>
            </a:r>
            <a:r>
              <a:rPr lang="en-IN" dirty="0" smtClean="0"/>
              <a:t>4</a:t>
            </a:r>
            <a:r>
              <a:rPr lang="en-IN" dirty="0"/>
              <a:t>.  D</a:t>
            </a:r>
            <a:r>
              <a:rPr lang="en-IN" baseline="-25000" dirty="0"/>
              <a:t>i</a:t>
            </a:r>
            <a:r>
              <a:rPr lang="en-IN" dirty="0"/>
              <a:t>=</a:t>
            </a:r>
            <a:r>
              <a:rPr lang="en-IN" dirty="0" err="1"/>
              <a:t>PSK⊕A</a:t>
            </a:r>
            <a:r>
              <a:rPr lang="en-IN" baseline="-25000" dirty="0" err="1"/>
              <a:t>i</a:t>
            </a:r>
            <a:r>
              <a:rPr lang="en-IN" sz="2000" dirty="0" smtClean="0"/>
              <a:t>              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     </a:t>
            </a:r>
            <a:endParaRPr lang="en-IN" sz="2000" baseline="-25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A2A1C-D9D8-427E-9E76-B8D84493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44FE6-95D5-4BB1-B05F-2DAF69EC0BEF}"/>
              </a:ext>
            </a:extLst>
          </p:cNvPr>
          <p:cNvSpPr/>
          <p:nvPr/>
        </p:nvSpPr>
        <p:spPr>
          <a:xfrm>
            <a:off x="827586" y="2061665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USER</a:t>
            </a:r>
            <a:r>
              <a:rPr lang="en-IN" baseline="-25000" dirty="0" err="1"/>
              <a:t>i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92A90-1B2E-4266-A659-4D45EE6D25E7}"/>
              </a:ext>
            </a:extLst>
          </p:cNvPr>
          <p:cNvSpPr/>
          <p:nvPr/>
        </p:nvSpPr>
        <p:spPr>
          <a:xfrm>
            <a:off x="6444208" y="204663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BD4B0D-B943-4428-8260-EC4814BE7343}"/>
              </a:ext>
            </a:extLst>
          </p:cNvPr>
          <p:cNvSpPr/>
          <p:nvPr/>
        </p:nvSpPr>
        <p:spPr>
          <a:xfrm>
            <a:off x="867217" y="4088260"/>
            <a:ext cx="1504914" cy="625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SMARTCARD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555775" y="2852936"/>
            <a:ext cx="30963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555775" y="4514949"/>
            <a:ext cx="327273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33F5-213C-4FD2-B6C2-725319A1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65" y="590694"/>
            <a:ext cx="7200900" cy="1485900"/>
          </a:xfrm>
        </p:spPr>
        <p:txBody>
          <a:bodyPr/>
          <a:lstStyle/>
          <a:p>
            <a:r>
              <a:rPr lang="en-IN" b="1" dirty="0"/>
              <a:t>Login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2A73-C22F-425D-8179-F8BB6F5A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12" y="1268760"/>
            <a:ext cx="8605184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  </a:t>
            </a:r>
            <a:r>
              <a:rPr lang="en-IN" sz="2000" dirty="0" smtClean="0"/>
              <a:t>       (</a:t>
            </a:r>
            <a:r>
              <a:rPr lang="en-IN" sz="2000" dirty="0"/>
              <a:t>1)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r>
              <a:rPr lang="en-IN" sz="2000" dirty="0" err="1"/>
              <a:t>,PW</a:t>
            </a:r>
            <a:r>
              <a:rPr lang="en-IN" sz="2000" baseline="-25000" dirty="0" err="1"/>
              <a:t>i</a:t>
            </a:r>
            <a:r>
              <a:rPr lang="en-IN" sz="2000" dirty="0" err="1"/>
              <a:t>,BIO</a:t>
            </a:r>
            <a:r>
              <a:rPr lang="en-IN" sz="2000" baseline="-25000" dirty="0" err="1"/>
              <a:t>i</a:t>
            </a:r>
            <a:r>
              <a:rPr lang="en-IN" sz="2000" dirty="0"/>
              <a:t>                 </a:t>
            </a:r>
            <a:r>
              <a:rPr lang="en-IN" sz="2000" dirty="0" smtClean="0"/>
              <a:t> </a:t>
            </a:r>
            <a:r>
              <a:rPr lang="en-IN" sz="2000" dirty="0"/>
              <a:t>(2)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</a:t>
            </a:r>
            <a:r>
              <a:rPr lang="en-IN" sz="2000" dirty="0" smtClean="0"/>
              <a:t>1</a:t>
            </a:r>
            <a:r>
              <a:rPr lang="en-IN" sz="2000" dirty="0"/>
              <a:t>. check 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</a:t>
            </a:r>
            <a:r>
              <a:rPr lang="en-IN" sz="2000" dirty="0" smtClean="0"/>
              <a:t>2</a:t>
            </a:r>
            <a:r>
              <a:rPr lang="en-IN" sz="2000" dirty="0"/>
              <a:t>. check h(</a:t>
            </a:r>
            <a:r>
              <a:rPr lang="en-IN" sz="2000" dirty="0" err="1"/>
              <a:t>PW</a:t>
            </a:r>
            <a:r>
              <a:rPr lang="en-IN" sz="2000" baseline="-25000" dirty="0" err="1"/>
              <a:t>i</a:t>
            </a:r>
            <a:r>
              <a:rPr lang="en-IN" sz="2000" dirty="0" err="1"/>
              <a:t>⊕B</a:t>
            </a:r>
            <a:r>
              <a:rPr lang="en-IN" sz="2000" baseline="-25000" dirty="0" err="1"/>
              <a:t>i</a:t>
            </a:r>
            <a:r>
              <a:rPr lang="en-IN" sz="2000" dirty="0"/>
              <a:t>) ⊕C</a:t>
            </a:r>
            <a:r>
              <a:rPr lang="en-IN" sz="2000" baseline="-25000" dirty="0"/>
              <a:t>i</a:t>
            </a:r>
            <a:r>
              <a:rPr lang="en-IN" sz="2000" dirty="0"/>
              <a:t> =B</a:t>
            </a:r>
            <a:r>
              <a:rPr lang="en-IN" sz="2000" baseline="-25000" dirty="0"/>
              <a:t>i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</a:t>
            </a:r>
            <a:r>
              <a:rPr lang="en-IN" sz="2000" dirty="0" smtClean="0"/>
              <a:t>3</a:t>
            </a:r>
            <a:r>
              <a:rPr lang="en-IN" sz="2000" dirty="0"/>
              <a:t>. Generate N</a:t>
            </a:r>
            <a:r>
              <a:rPr lang="en-IN" sz="2000" baseline="-25000" dirty="0"/>
              <a:t>1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</a:t>
            </a:r>
            <a:r>
              <a:rPr lang="en-IN" sz="2000" dirty="0" smtClean="0"/>
              <a:t>4</a:t>
            </a:r>
            <a:r>
              <a:rPr lang="en-IN" sz="2000" dirty="0"/>
              <a:t>.   M</a:t>
            </a:r>
            <a:r>
              <a:rPr lang="en-IN" sz="2000" baseline="-25000" dirty="0"/>
              <a:t>1</a:t>
            </a:r>
            <a:r>
              <a:rPr lang="en-IN" sz="2000" dirty="0"/>
              <a:t>=h(B</a:t>
            </a:r>
            <a:r>
              <a:rPr lang="en-IN" sz="2000" baseline="-25000" dirty="0"/>
              <a:t>i</a:t>
            </a:r>
            <a:r>
              <a:rPr lang="en-IN" sz="2000" dirty="0"/>
              <a:t>)⊕N</a:t>
            </a:r>
            <a:r>
              <a:rPr lang="en-IN" sz="2000" baseline="-25000" dirty="0"/>
              <a:t>1</a:t>
            </a:r>
            <a:r>
              <a:rPr lang="en-IN" sz="2000" dirty="0"/>
              <a:t> 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</a:t>
            </a:r>
            <a:r>
              <a:rPr lang="en-IN" sz="2000" dirty="0" smtClean="0"/>
              <a:t>5</a:t>
            </a:r>
            <a:r>
              <a:rPr lang="en-IN" sz="2000" dirty="0"/>
              <a:t>.   </a:t>
            </a:r>
            <a:r>
              <a:rPr lang="en-IN" sz="2000" dirty="0" err="1"/>
              <a:t>AID</a:t>
            </a:r>
            <a:r>
              <a:rPr lang="en-IN" sz="2000" baseline="-25000" dirty="0" err="1"/>
              <a:t>i</a:t>
            </a:r>
            <a:r>
              <a:rPr lang="en-IN" sz="2000" dirty="0"/>
              <a:t>=h(N</a:t>
            </a:r>
            <a:r>
              <a:rPr lang="en-IN" sz="2000" baseline="-25000" dirty="0"/>
              <a:t>1</a:t>
            </a:r>
            <a:r>
              <a:rPr lang="en-IN" sz="2000" dirty="0"/>
              <a:t>)⊕</a:t>
            </a:r>
            <a:r>
              <a:rPr lang="en-IN" sz="2000" dirty="0" err="1"/>
              <a:t>ID</a:t>
            </a:r>
            <a:r>
              <a:rPr lang="en-IN" sz="2000" baseline="-25000" dirty="0" err="1"/>
              <a:t>i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  </a:t>
            </a:r>
            <a:r>
              <a:rPr lang="en-IN" sz="2000" dirty="0" smtClean="0"/>
              <a:t>6</a:t>
            </a:r>
            <a:r>
              <a:rPr lang="en-IN" sz="2000" dirty="0"/>
              <a:t>.    M2=h(N</a:t>
            </a:r>
            <a:r>
              <a:rPr lang="en-IN" sz="2000" baseline="-25000" dirty="0"/>
              <a:t>1</a:t>
            </a:r>
            <a:r>
              <a:rPr lang="en-IN" sz="2000" dirty="0"/>
              <a:t>||</a:t>
            </a:r>
            <a:r>
              <a:rPr lang="en-IN" sz="2000" dirty="0" err="1"/>
              <a:t>AID</a:t>
            </a:r>
            <a:r>
              <a:rPr lang="en-IN" sz="2000" baseline="-25000" dirty="0" err="1"/>
              <a:t>i</a:t>
            </a:r>
            <a:r>
              <a:rPr lang="en-IN" sz="2000" dirty="0"/>
              <a:t>||D</a:t>
            </a:r>
            <a:r>
              <a:rPr lang="en-IN" sz="2000" baseline="-25000" dirty="0"/>
              <a:t>i</a:t>
            </a:r>
            <a:r>
              <a:rPr lang="en-IN" sz="2000" dirty="0"/>
              <a:t>)         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95576-A04D-46A6-A964-A96CDF7F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5B0C7-18B2-497A-B271-90349AF18BCF}"/>
              </a:ext>
            </a:extLst>
          </p:cNvPr>
          <p:cNvSpPr/>
          <p:nvPr/>
        </p:nvSpPr>
        <p:spPr>
          <a:xfrm>
            <a:off x="827584" y="2256639"/>
            <a:ext cx="1728192" cy="59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USER</a:t>
            </a:r>
            <a:r>
              <a:rPr lang="en-IN" baseline="-25000" dirty="0" err="1"/>
              <a:t>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A5410-75D1-49CC-836E-9D5F25FF93BB}"/>
              </a:ext>
            </a:extLst>
          </p:cNvPr>
          <p:cNvSpPr/>
          <p:nvPr/>
        </p:nvSpPr>
        <p:spPr>
          <a:xfrm>
            <a:off x="6084168" y="2213526"/>
            <a:ext cx="1728192" cy="59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SMARTCARD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99792" y="2924944"/>
            <a:ext cx="27363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E3FF-EB37-42DF-B78D-30AE8E3D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89989"/>
            <a:ext cx="7985320" cy="672788"/>
          </a:xfrm>
        </p:spPr>
        <p:txBody>
          <a:bodyPr>
            <a:noAutofit/>
          </a:bodyPr>
          <a:lstStyle/>
          <a:p>
            <a:r>
              <a:rPr lang="en-IN" b="1" dirty="0"/>
              <a:t>Authentication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9AA1-5C2B-435A-A1CB-5D0F1546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65037"/>
            <a:ext cx="8352928" cy="5740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</a:t>
            </a:r>
            <a:r>
              <a:rPr lang="en-IN" sz="1500" dirty="0"/>
              <a:t>(1)AID</a:t>
            </a:r>
            <a:r>
              <a:rPr lang="en-IN" sz="1500" baseline="-25000" dirty="0"/>
              <a:t>i</a:t>
            </a:r>
            <a:r>
              <a:rPr lang="en-IN" sz="1500" dirty="0"/>
              <a:t>,M</a:t>
            </a:r>
            <a:r>
              <a:rPr lang="en-IN" sz="1500" baseline="-25000" dirty="0"/>
              <a:t>1</a:t>
            </a:r>
            <a:r>
              <a:rPr lang="en-IN" sz="1500" dirty="0"/>
              <a:t>,M</a:t>
            </a:r>
            <a:r>
              <a:rPr lang="en-IN" sz="1500" baseline="-25000" dirty="0"/>
              <a:t>2</a:t>
            </a:r>
            <a:r>
              <a:rPr lang="en-IN" sz="1500" dirty="0"/>
              <a:t>,D</a:t>
            </a:r>
            <a:r>
              <a:rPr lang="en-IN" sz="1500" baseline="-25000" dirty="0"/>
              <a:t>i</a:t>
            </a:r>
            <a:r>
              <a:rPr lang="en-IN" sz="1500" dirty="0"/>
              <a:t> </a:t>
            </a:r>
            <a:r>
              <a:rPr lang="en-IN" sz="1400" dirty="0"/>
              <a:t>                             </a:t>
            </a:r>
            <a:r>
              <a:rPr lang="en-IN" sz="1400" dirty="0" smtClean="0"/>
              <a:t> </a:t>
            </a:r>
            <a:r>
              <a:rPr lang="en-IN" sz="1500" dirty="0" smtClean="0"/>
              <a:t>(</a:t>
            </a:r>
            <a:r>
              <a:rPr lang="en-IN" sz="1500" dirty="0"/>
              <a:t>2)</a:t>
            </a:r>
            <a:endParaRPr lang="en-IN" sz="1400" dirty="0"/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                       </a:t>
            </a:r>
            <a:r>
              <a:rPr lang="en-IN" sz="1500" dirty="0" smtClean="0"/>
              <a:t>	</a:t>
            </a:r>
            <a:r>
              <a:rPr lang="en-IN" sz="1500" dirty="0"/>
              <a:t>	</a:t>
            </a:r>
            <a:r>
              <a:rPr lang="en-IN" sz="1500" dirty="0" smtClean="0"/>
              <a:t>	1.A</a:t>
            </a:r>
            <a:r>
              <a:rPr lang="en-IN" sz="1500" baseline="-25000" dirty="0" smtClean="0"/>
              <a:t>i</a:t>
            </a:r>
            <a:r>
              <a:rPr lang="en-IN" sz="1500" dirty="0" smtClean="0"/>
              <a:t>=</a:t>
            </a:r>
            <a:r>
              <a:rPr lang="en-IN" sz="1500" dirty="0" err="1" smtClean="0"/>
              <a:t>D</a:t>
            </a:r>
            <a:r>
              <a:rPr lang="en-IN" sz="1500" baseline="-25000" dirty="0" err="1" smtClean="0"/>
              <a:t>i</a:t>
            </a:r>
            <a:r>
              <a:rPr lang="en-IN" sz="1500" dirty="0" err="1"/>
              <a:t>⊕PSK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                                                     </a:t>
            </a:r>
            <a:r>
              <a:rPr lang="en-IN" sz="1500" dirty="0" smtClean="0"/>
              <a:t>	2.N</a:t>
            </a:r>
            <a:r>
              <a:rPr lang="en-IN" sz="1500" baseline="-25000" dirty="0" smtClean="0"/>
              <a:t>1</a:t>
            </a:r>
            <a:r>
              <a:rPr lang="en-IN" sz="1500" dirty="0" smtClean="0"/>
              <a:t>=M</a:t>
            </a:r>
            <a:r>
              <a:rPr lang="en-IN" sz="1500" baseline="-25000" dirty="0" smtClean="0"/>
              <a:t>1</a:t>
            </a:r>
            <a:r>
              <a:rPr lang="en-IN" sz="1500" dirty="0"/>
              <a:t>⊕h</a:t>
            </a:r>
            <a:r>
              <a:rPr lang="en-IN" sz="1500" baseline="30000" dirty="0"/>
              <a:t>2</a:t>
            </a:r>
            <a:r>
              <a:rPr lang="en-IN" sz="1500" dirty="0"/>
              <a:t>(A</a:t>
            </a:r>
            <a:r>
              <a:rPr lang="en-IN" sz="1500" baseline="-25000" dirty="0"/>
              <a:t>i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                                                     </a:t>
            </a:r>
            <a:r>
              <a:rPr lang="en-IN" sz="1500" dirty="0" smtClean="0"/>
              <a:t>	3.check </a:t>
            </a:r>
            <a:r>
              <a:rPr lang="en-IN" sz="1500" dirty="0"/>
              <a:t>h(N</a:t>
            </a:r>
            <a:r>
              <a:rPr lang="en-IN" sz="1500" baseline="-25000" dirty="0"/>
              <a:t>1</a:t>
            </a:r>
            <a:r>
              <a:rPr lang="en-IN" sz="1500" dirty="0"/>
              <a:t>||AID</a:t>
            </a:r>
            <a:r>
              <a:rPr lang="en-IN" sz="1500" baseline="-25000" dirty="0"/>
              <a:t>i</a:t>
            </a:r>
            <a:r>
              <a:rPr lang="en-IN" sz="1500" dirty="0"/>
              <a:t>||D</a:t>
            </a:r>
            <a:r>
              <a:rPr lang="en-IN" sz="1500" baseline="-25000" dirty="0"/>
              <a:t>i</a:t>
            </a:r>
            <a:r>
              <a:rPr lang="en-IN" sz="1500" dirty="0"/>
              <a:t>)=M</a:t>
            </a:r>
            <a:r>
              <a:rPr lang="en-IN" sz="1500" baseline="-25000" dirty="0"/>
              <a:t>2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                                                    </a:t>
            </a:r>
            <a:r>
              <a:rPr lang="en-IN" sz="1500" dirty="0" smtClean="0"/>
              <a:t>	4.Generate </a:t>
            </a:r>
            <a:r>
              <a:rPr lang="en-IN" sz="1500" dirty="0"/>
              <a:t>N</a:t>
            </a:r>
            <a:r>
              <a:rPr lang="en-IN" sz="1500" baseline="-25000" dirty="0"/>
              <a:t>2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                                                      </a:t>
            </a:r>
            <a:r>
              <a:rPr lang="en-IN" sz="1500" dirty="0" smtClean="0"/>
              <a:t>	5.SK</a:t>
            </a:r>
            <a:r>
              <a:rPr lang="en-IN" sz="1500" baseline="-25000" dirty="0" smtClean="0"/>
              <a:t>ij</a:t>
            </a:r>
            <a:r>
              <a:rPr lang="en-IN" sz="1500" dirty="0" smtClean="0"/>
              <a:t>=h(N</a:t>
            </a:r>
            <a:r>
              <a:rPr lang="en-IN" sz="1500" baseline="-25000" dirty="0" smtClean="0"/>
              <a:t>1</a:t>
            </a:r>
            <a:r>
              <a:rPr lang="en-IN" sz="1500" dirty="0"/>
              <a:t>||N</a:t>
            </a:r>
            <a:r>
              <a:rPr lang="en-IN" sz="1500" baseline="-25000" dirty="0"/>
              <a:t>2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                                                       </a:t>
            </a:r>
            <a:r>
              <a:rPr lang="en-IN" sz="1500" dirty="0" smtClean="0"/>
              <a:t>	6.M</a:t>
            </a:r>
            <a:r>
              <a:rPr lang="en-IN" sz="1500" baseline="-25000" dirty="0" smtClean="0"/>
              <a:t>3</a:t>
            </a:r>
            <a:r>
              <a:rPr lang="en-IN" sz="1500" dirty="0" smtClean="0"/>
              <a:t>=N</a:t>
            </a:r>
            <a:r>
              <a:rPr lang="en-IN" sz="1500" baseline="-25000" dirty="0" smtClean="0"/>
              <a:t>2</a:t>
            </a:r>
            <a:r>
              <a:rPr lang="en-IN" sz="1500" dirty="0"/>
              <a:t>⊕h</a:t>
            </a:r>
            <a:r>
              <a:rPr lang="en-IN" sz="1500" baseline="30000" dirty="0"/>
              <a:t>2</a:t>
            </a:r>
            <a:r>
              <a:rPr lang="en-IN" sz="1500" dirty="0"/>
              <a:t>(N</a:t>
            </a:r>
            <a:r>
              <a:rPr lang="en-IN" sz="1500" baseline="-25000" dirty="0"/>
              <a:t>1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           </a:t>
            </a:r>
            <a:r>
              <a:rPr lang="en-IN" sz="1500" dirty="0" smtClean="0"/>
              <a:t>                                                  </a:t>
            </a:r>
            <a:r>
              <a:rPr lang="en-IN" sz="1500" dirty="0"/>
              <a:t>(3) SID</a:t>
            </a:r>
            <a:r>
              <a:rPr lang="en-IN" sz="1500" baseline="-25000" dirty="0"/>
              <a:t>j</a:t>
            </a:r>
            <a:r>
              <a:rPr lang="en-IN" sz="1500" dirty="0"/>
              <a:t>,M</a:t>
            </a:r>
            <a:r>
              <a:rPr lang="en-IN" sz="1500" baseline="-25000" dirty="0"/>
              <a:t>3</a:t>
            </a:r>
            <a:r>
              <a:rPr lang="en-IN" sz="1500" dirty="0"/>
              <a:t>,M </a:t>
            </a:r>
            <a:r>
              <a:rPr lang="en-IN" sz="1500" baseline="-25000" dirty="0"/>
              <a:t>4</a:t>
            </a:r>
            <a:r>
              <a:rPr lang="en-IN" sz="1500" dirty="0"/>
              <a:t>                                </a:t>
            </a:r>
            <a:r>
              <a:rPr lang="en-IN" sz="1500" dirty="0" smtClean="0"/>
              <a:t>	7</a:t>
            </a:r>
            <a:r>
              <a:rPr lang="en-IN" sz="1500" dirty="0"/>
              <a:t>. M</a:t>
            </a:r>
            <a:r>
              <a:rPr lang="en-IN" sz="1500" baseline="-25000" dirty="0"/>
              <a:t>4</a:t>
            </a:r>
            <a:r>
              <a:rPr lang="en-IN" sz="1500" dirty="0"/>
              <a:t>=h(SID</a:t>
            </a:r>
            <a:r>
              <a:rPr lang="en-IN" sz="1500" baseline="-25000" dirty="0"/>
              <a:t>j</a:t>
            </a:r>
            <a:r>
              <a:rPr lang="en-IN" sz="1500" dirty="0"/>
              <a:t>||N</a:t>
            </a:r>
            <a:r>
              <a:rPr lang="en-IN" sz="1500" baseline="-25000" dirty="0"/>
              <a:t>2</a:t>
            </a:r>
            <a:r>
              <a:rPr lang="en-IN" sz="1500" dirty="0" smtClean="0"/>
              <a:t>)</a:t>
            </a:r>
          </a:p>
          <a:p>
            <a:pPr marL="0" indent="0">
              <a:buNone/>
            </a:pPr>
            <a:r>
              <a:rPr lang="en-IN" sz="1500" dirty="0" smtClean="0"/>
              <a:t>        (4)</a:t>
            </a:r>
          </a:p>
          <a:p>
            <a:pPr marL="0" indent="0">
              <a:buNone/>
            </a:pPr>
            <a:r>
              <a:rPr lang="en-IN" sz="1500" dirty="0" smtClean="0"/>
              <a:t>         </a:t>
            </a:r>
            <a:r>
              <a:rPr lang="en-IN" sz="1500" dirty="0"/>
              <a:t>1.compute h</a:t>
            </a:r>
            <a:r>
              <a:rPr lang="en-IN" sz="1500" baseline="30000" dirty="0"/>
              <a:t>2</a:t>
            </a:r>
            <a:r>
              <a:rPr lang="en-IN" sz="1500" dirty="0"/>
              <a:t>(N</a:t>
            </a:r>
            <a:r>
              <a:rPr lang="en-IN" sz="1500" baseline="-25000" dirty="0"/>
              <a:t>1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         2.N</a:t>
            </a:r>
            <a:r>
              <a:rPr lang="en-IN" sz="1500" baseline="-25000" dirty="0"/>
              <a:t>2</a:t>
            </a:r>
            <a:r>
              <a:rPr lang="en-IN" sz="1500" dirty="0"/>
              <a:t>=M</a:t>
            </a:r>
            <a:r>
              <a:rPr lang="en-IN" sz="1500" baseline="-25000" dirty="0"/>
              <a:t>3</a:t>
            </a:r>
            <a:r>
              <a:rPr lang="en-IN" sz="1500" dirty="0"/>
              <a:t> ⊕h</a:t>
            </a:r>
            <a:r>
              <a:rPr lang="en-IN" sz="1500" baseline="30000" dirty="0"/>
              <a:t>2</a:t>
            </a:r>
            <a:r>
              <a:rPr lang="en-IN" sz="1500" dirty="0"/>
              <a:t>(N</a:t>
            </a:r>
            <a:r>
              <a:rPr lang="en-IN" sz="1500" baseline="-25000" dirty="0"/>
              <a:t>1</a:t>
            </a: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         3.check h(</a:t>
            </a:r>
            <a:r>
              <a:rPr lang="en-IN" sz="1500" dirty="0" err="1"/>
              <a:t>SID</a:t>
            </a:r>
            <a:r>
              <a:rPr lang="en-IN" sz="1500" baseline="-25000" dirty="0" err="1"/>
              <a:t>j</a:t>
            </a:r>
            <a:r>
              <a:rPr lang="en-IN" sz="1500" dirty="0"/>
              <a:t>||N</a:t>
            </a:r>
            <a:r>
              <a:rPr lang="en-IN" sz="1500" baseline="-25000" dirty="0"/>
              <a:t>2</a:t>
            </a:r>
            <a:r>
              <a:rPr lang="en-IN" sz="1500" dirty="0"/>
              <a:t>)=M</a:t>
            </a:r>
            <a:r>
              <a:rPr lang="en-IN" sz="1500" baseline="-25000" dirty="0"/>
              <a:t>4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         4. SK</a:t>
            </a:r>
            <a:r>
              <a:rPr lang="en-IN" sz="1500" baseline="-25000" dirty="0"/>
              <a:t>ij</a:t>
            </a:r>
            <a:r>
              <a:rPr lang="en-IN" sz="1500" dirty="0"/>
              <a:t>=h(N</a:t>
            </a:r>
            <a:r>
              <a:rPr lang="en-IN" sz="1500" baseline="-25000" dirty="0"/>
              <a:t>1</a:t>
            </a:r>
            <a:r>
              <a:rPr lang="en-IN" sz="1500" dirty="0"/>
              <a:t>||N</a:t>
            </a:r>
            <a:r>
              <a:rPr lang="en-IN" sz="1500" baseline="-25000" dirty="0"/>
              <a:t>2</a:t>
            </a:r>
            <a:r>
              <a:rPr lang="en-IN" sz="1500" dirty="0"/>
              <a:t>)                                (5)SK </a:t>
            </a:r>
            <a:r>
              <a:rPr lang="en-IN" sz="1500" baseline="-25000" dirty="0" err="1"/>
              <a:t>ij</a:t>
            </a:r>
            <a:r>
              <a:rPr lang="en-IN" sz="1500" dirty="0" err="1"/>
              <a:t>⊕h</a:t>
            </a:r>
            <a:r>
              <a:rPr lang="en-IN" sz="1500" dirty="0"/>
              <a:t>(N</a:t>
            </a:r>
            <a:r>
              <a:rPr lang="en-IN" sz="1500" baseline="-25000" dirty="0"/>
              <a:t>2</a:t>
            </a:r>
            <a:r>
              <a:rPr lang="en-IN" sz="1500" dirty="0"/>
              <a:t>)                          </a:t>
            </a:r>
            <a:r>
              <a:rPr lang="en-IN" sz="1500" dirty="0" smtClean="0"/>
              <a:t>(</a:t>
            </a:r>
            <a:r>
              <a:rPr lang="en-IN" sz="1500" dirty="0"/>
              <a:t>6)check h(N</a:t>
            </a:r>
            <a:r>
              <a:rPr lang="en-IN" sz="1500" baseline="-25000" dirty="0"/>
              <a:t>2</a:t>
            </a:r>
            <a:r>
              <a:rPr lang="en-IN" sz="15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0E81-F1FB-47B4-9B63-2A45266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F270E-A081-4144-A186-9594EF7437B5}"/>
              </a:ext>
            </a:extLst>
          </p:cNvPr>
          <p:cNvSpPr/>
          <p:nvPr/>
        </p:nvSpPr>
        <p:spPr>
          <a:xfrm>
            <a:off x="792716" y="1747300"/>
            <a:ext cx="1653912" cy="62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Smartcard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                                         </a:t>
            </a:r>
          </a:p>
          <a:p>
            <a:pPr algn="ctr"/>
            <a:r>
              <a:rPr lang="en-IN" dirty="0"/>
              <a:t> 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FDC26-3189-4955-8555-1AD21D1D23DC}"/>
              </a:ext>
            </a:extLst>
          </p:cNvPr>
          <p:cNvSpPr/>
          <p:nvPr/>
        </p:nvSpPr>
        <p:spPr>
          <a:xfrm>
            <a:off x="6209726" y="1776300"/>
            <a:ext cx="1653912" cy="62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555776" y="2276872"/>
            <a:ext cx="3215176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555776" y="4653136"/>
            <a:ext cx="32196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627784" y="6237312"/>
            <a:ext cx="3384377" cy="241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474024" cy="925513"/>
          </a:xfrm>
        </p:spPr>
        <p:txBody>
          <a:bodyPr/>
          <a:lstStyle/>
          <a:p>
            <a:pPr algn="l"/>
            <a:r>
              <a:rPr lang="en-US" altLang="zh-TW" b="1" dirty="0"/>
              <a:t>C</a:t>
            </a:r>
            <a:r>
              <a:rPr lang="en-US" altLang="zh-TW" sz="4000" b="1" dirty="0"/>
              <a:t>onclusions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916832"/>
            <a:ext cx="8208912" cy="4093915"/>
          </a:xfrm>
        </p:spPr>
        <p:txBody>
          <a:bodyPr/>
          <a:lstStyle/>
          <a:p>
            <a:pPr algn="just"/>
            <a:r>
              <a:rPr lang="en-US" altLang="zh-TW" dirty="0"/>
              <a:t>This scheme not only provides mutual authentication between the user and server , but also establishes a common session key to provide message confidentiality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This scheme </a:t>
            </a:r>
            <a:r>
              <a:rPr lang="en-US" altLang="zh-TW" dirty="0"/>
              <a:t>satisfies the </a:t>
            </a:r>
            <a:r>
              <a:rPr lang="en-US" altLang="zh-TW" dirty="0" smtClean="0"/>
              <a:t>various </a:t>
            </a:r>
            <a:r>
              <a:rPr lang="en-US" altLang="zh-TW" dirty="0"/>
              <a:t>security properties: anonymity, no verification tables, mutual authentication, resistance to forgery </a:t>
            </a:r>
            <a:r>
              <a:rPr lang="en-US" altLang="zh-TW" dirty="0" smtClean="0"/>
              <a:t>attacks, </a:t>
            </a:r>
            <a:r>
              <a:rPr lang="en-US" altLang="zh-TW" dirty="0"/>
              <a:t>resistance to modification attacks, resistance to replay </a:t>
            </a:r>
            <a:r>
              <a:rPr lang="en-US" altLang="zh-TW" dirty="0" smtClean="0"/>
              <a:t>attacks, resistance </a:t>
            </a:r>
            <a:r>
              <a:rPr lang="en-US" altLang="zh-TW" dirty="0"/>
              <a:t>to insider attacks, simple and secure choice and change of passwords, biometric template protection, and session key agreement. </a:t>
            </a:r>
          </a:p>
          <a:p>
            <a:pPr algn="just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27E340-1092-4EB8-BBA4-4A3E2F6F7DC1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07107"/>
            <a:ext cx="7200900" cy="1049685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Ming-Chin Chuang, </a:t>
            </a:r>
            <a:r>
              <a:rPr lang="en-US" dirty="0" err="1"/>
              <a:t>Meng</a:t>
            </a:r>
            <a:r>
              <a:rPr lang="en-US" dirty="0"/>
              <a:t> Chang Chen. An anonymous multi-server authenticated key agreement scheme based on trust computing using smart cards and biometric (2014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Lamport: Password authentication with insecure communication (1981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0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474024" cy="1485900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Need of Remote User Authentication</a:t>
            </a:r>
          </a:p>
          <a:p>
            <a:r>
              <a:rPr lang="en-US" altLang="zh-TW" dirty="0" smtClean="0"/>
              <a:t>What Remote User Authentication provides?</a:t>
            </a:r>
            <a:endParaRPr lang="en-US" altLang="zh-TW" dirty="0"/>
          </a:p>
          <a:p>
            <a:r>
              <a:rPr lang="en-US" altLang="zh-TW" dirty="0" smtClean="0"/>
              <a:t>Applied Approach</a:t>
            </a:r>
            <a:endParaRPr lang="en-US" altLang="zh-TW" dirty="0"/>
          </a:p>
          <a:p>
            <a:r>
              <a:rPr lang="en-US" altLang="zh-TW" dirty="0" smtClean="0"/>
              <a:t>Conclusions</a:t>
            </a:r>
          </a:p>
          <a:p>
            <a:r>
              <a:rPr lang="en-US" altLang="zh-TW" dirty="0" smtClean="0"/>
              <a:t>References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27E340-1092-4EB8-BBA4-4A3E2F6F7D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B24A-A60A-41A6-A5CF-071D86D0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9678"/>
            <a:ext cx="7744916" cy="4952492"/>
          </a:xfrm>
        </p:spPr>
        <p:txBody>
          <a:bodyPr/>
          <a:lstStyle/>
          <a:p>
            <a:pPr algn="l"/>
            <a:r>
              <a:rPr lang="en-IN" b="1" dirty="0" smtClean="0"/>
              <a:t>What </a:t>
            </a:r>
            <a:r>
              <a:rPr lang="en-IN" b="1" dirty="0"/>
              <a:t>is Remote User Authentication?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36CD-0114-4B51-93BB-58F7D24E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7"/>
            <a:ext cx="7886700" cy="411611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is a mechanism through which the remote server verifies the authenticity of a user over an insecure communication channel.</a:t>
            </a:r>
          </a:p>
          <a:p>
            <a:pPr algn="just"/>
            <a:r>
              <a:rPr lang="en-US" dirty="0"/>
              <a:t>In </a:t>
            </a:r>
            <a:r>
              <a:rPr lang="en-US" dirty="0" smtClean="0"/>
              <a:t>this scheme</a:t>
            </a:r>
            <a:r>
              <a:rPr lang="en-US" dirty="0"/>
              <a:t>, the user is assigned a smart card, which is being personalized by some </a:t>
            </a:r>
            <a:r>
              <a:rPr lang="en-US" dirty="0" smtClean="0"/>
              <a:t>parameters and </a:t>
            </a:r>
            <a:r>
              <a:rPr lang="en-US" dirty="0"/>
              <a:t>provide the legal users to use the resources of the remote </a:t>
            </a:r>
            <a:r>
              <a:rPr lang="en-US" dirty="0" smtClean="0"/>
              <a:t>system.</a:t>
            </a:r>
          </a:p>
          <a:p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5922-8C08-4ADF-AC5F-709639DC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45" y="4138304"/>
            <a:ext cx="2333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85800"/>
            <a:ext cx="7474024" cy="1485900"/>
          </a:xfrm>
        </p:spPr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604448" cy="4464546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/>
              <a:t>user authentication </a:t>
            </a:r>
            <a:r>
              <a:rPr lang="en-US" dirty="0" smtClean="0"/>
              <a:t>scheme incorporates :</a:t>
            </a:r>
            <a:endParaRPr lang="en-US" dirty="0"/>
          </a:p>
          <a:p>
            <a:pPr lvl="1"/>
            <a:r>
              <a:rPr lang="en-US" dirty="0" smtClean="0"/>
              <a:t>User Details(ID, Password, Biometrics etc.)</a:t>
            </a:r>
            <a:endParaRPr lang="en-US" dirty="0"/>
          </a:p>
          <a:p>
            <a:pPr lvl="1"/>
            <a:r>
              <a:rPr lang="en-US" dirty="0" smtClean="0"/>
              <a:t>Smart Card</a:t>
            </a:r>
            <a:endParaRPr lang="en-US" dirty="0"/>
          </a:p>
          <a:p>
            <a:pPr lvl="1"/>
            <a:r>
              <a:rPr lang="en-US" dirty="0" smtClean="0"/>
              <a:t>One-way hash functions</a:t>
            </a:r>
            <a:endParaRPr lang="en-US" dirty="0"/>
          </a:p>
          <a:p>
            <a:r>
              <a:rPr lang="en-IN" dirty="0" smtClean="0"/>
              <a:t>Techniques included in </a:t>
            </a:r>
            <a:r>
              <a:rPr lang="en-US" dirty="0"/>
              <a:t>Remote user authentication </a:t>
            </a:r>
            <a:r>
              <a:rPr lang="en-US" dirty="0" smtClean="0"/>
              <a:t>are :</a:t>
            </a:r>
          </a:p>
          <a:p>
            <a:pPr lvl="1"/>
            <a:r>
              <a:rPr lang="en-IN" dirty="0" smtClean="0"/>
              <a:t>2-factor Authentication : Using ID and Password</a:t>
            </a:r>
          </a:p>
          <a:p>
            <a:pPr lvl="1"/>
            <a:r>
              <a:rPr lang="en-IN" dirty="0" smtClean="0"/>
              <a:t>3-factor Authentication : Using ID, Password and OTP</a:t>
            </a:r>
          </a:p>
          <a:p>
            <a:pPr lvl="1"/>
            <a:r>
              <a:rPr lang="en-IN" dirty="0" smtClean="0"/>
              <a:t>4-factor Authentication : Using ID, Password, OTP and Biometric detail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85800"/>
            <a:ext cx="8352928" cy="1159024"/>
          </a:xfrm>
        </p:spPr>
        <p:txBody>
          <a:bodyPr/>
          <a:lstStyle/>
          <a:p>
            <a:r>
              <a:rPr lang="en-US" b="1" dirty="0" smtClean="0"/>
              <a:t>Why Remote User Authentication?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8064896" cy="417646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With the enormous increase in use of Internet services like in e-commerce system, Banking systems, ATMs etc., they have become more vulnerable to different types of attacks.</a:t>
            </a:r>
          </a:p>
          <a:p>
            <a:r>
              <a:rPr lang="en-US" dirty="0" smtClean="0"/>
              <a:t>Some of these attacks are….</a:t>
            </a:r>
          </a:p>
          <a:p>
            <a:pPr lvl="1"/>
            <a:r>
              <a:rPr lang="en-US" dirty="0" smtClean="0"/>
              <a:t>Denial Of Service Attack(Dos)</a:t>
            </a:r>
          </a:p>
          <a:p>
            <a:pPr lvl="1"/>
            <a:r>
              <a:rPr lang="en-US" dirty="0" smtClean="0"/>
              <a:t>Replay Attack</a:t>
            </a:r>
          </a:p>
          <a:p>
            <a:pPr lvl="1"/>
            <a:r>
              <a:rPr lang="en-US" dirty="0" smtClean="0"/>
              <a:t>Password </a:t>
            </a:r>
            <a:r>
              <a:rPr lang="en-US" dirty="0"/>
              <a:t>g</a:t>
            </a:r>
            <a:r>
              <a:rPr lang="en-US" dirty="0" smtClean="0"/>
              <a:t>uessing Attack</a:t>
            </a:r>
          </a:p>
          <a:p>
            <a:pPr lvl="1"/>
            <a:r>
              <a:rPr lang="en-US" dirty="0" smtClean="0"/>
              <a:t>Stolen-Verifier Attack</a:t>
            </a:r>
          </a:p>
          <a:p>
            <a:pPr lvl="1"/>
            <a:r>
              <a:rPr lang="en-US" dirty="0" smtClean="0"/>
              <a:t>Insider Attack and others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9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02940"/>
            <a:ext cx="8352928" cy="1485900"/>
          </a:xfrm>
        </p:spPr>
        <p:txBody>
          <a:bodyPr/>
          <a:lstStyle/>
          <a:p>
            <a:r>
              <a:rPr lang="en-US" b="1" dirty="0" smtClean="0"/>
              <a:t>Remote User Authentication provides…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7200900" cy="4320480"/>
          </a:xfrm>
        </p:spPr>
        <p:txBody>
          <a:bodyPr/>
          <a:lstStyle/>
          <a:p>
            <a:r>
              <a:rPr lang="en-US" dirty="0" smtClean="0"/>
              <a:t>User Requirements:</a:t>
            </a:r>
          </a:p>
          <a:p>
            <a:pPr lvl="1"/>
            <a:r>
              <a:rPr lang="en-US" dirty="0" smtClean="0"/>
              <a:t> Simple and Secure password choice and modification</a:t>
            </a:r>
          </a:p>
          <a:p>
            <a:pPr lvl="1"/>
            <a:r>
              <a:rPr lang="en-US" dirty="0" smtClean="0"/>
              <a:t> Single Registration</a:t>
            </a:r>
          </a:p>
          <a:p>
            <a:pPr lvl="1"/>
            <a:r>
              <a:rPr lang="en-US" dirty="0" smtClean="0"/>
              <a:t> Anonymity</a:t>
            </a:r>
          </a:p>
          <a:p>
            <a:r>
              <a:rPr lang="en-US" dirty="0" smtClean="0"/>
              <a:t>Security Requirements:</a:t>
            </a:r>
          </a:p>
          <a:p>
            <a:pPr lvl="1"/>
            <a:r>
              <a:rPr lang="en-US" dirty="0" smtClean="0"/>
              <a:t>Mutual Authentication</a:t>
            </a:r>
          </a:p>
          <a:p>
            <a:pPr lvl="1"/>
            <a:r>
              <a:rPr lang="en-US" dirty="0" smtClean="0"/>
              <a:t>No verification table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Session Key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0687"/>
            <a:ext cx="7474024" cy="1139873"/>
          </a:xfrm>
        </p:spPr>
        <p:txBody>
          <a:bodyPr/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64" y="1499096"/>
            <a:ext cx="8007796" cy="5170264"/>
          </a:xfrm>
        </p:spPr>
        <p:txBody>
          <a:bodyPr>
            <a:normAutofit/>
          </a:bodyPr>
          <a:lstStyle/>
          <a:p>
            <a:r>
              <a:rPr lang="en-US" dirty="0"/>
              <a:t>Main components of Remote user authentication are:</a:t>
            </a:r>
          </a:p>
          <a:p>
            <a:pPr lvl="1"/>
            <a:r>
              <a:rPr lang="en-US" dirty="0"/>
              <a:t>Registration Centre(RC) 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different phases of </a:t>
            </a:r>
            <a:r>
              <a:rPr lang="en-US" dirty="0"/>
              <a:t>Remote user authentication 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(i) Server Registration phase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User Registration phase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(iii) Login phase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(iv) Authentication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D28E1-04C3-475D-9F74-39B21CB9421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48" y="1891292"/>
            <a:ext cx="2702725" cy="2084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9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869560" cy="882352"/>
          </a:xfrm>
        </p:spPr>
        <p:txBody>
          <a:bodyPr/>
          <a:lstStyle/>
          <a:p>
            <a:pPr algn="l"/>
            <a:r>
              <a:rPr lang="en-US" altLang="zh-TW" b="1" dirty="0"/>
              <a:t>Notations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836712"/>
            <a:ext cx="8007796" cy="5760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--------------------------------------------------------------------------------------------------------------------------------------------------</a:t>
            </a:r>
            <a:endParaRPr lang="en-IN" dirty="0"/>
          </a:p>
          <a:p>
            <a:r>
              <a:rPr lang="en-IN" dirty="0"/>
              <a:t>X		A secret value of the registration centre</a:t>
            </a:r>
          </a:p>
          <a:p>
            <a:r>
              <a:rPr lang="en-IN" dirty="0"/>
              <a:t>RC		The registration centre</a:t>
            </a:r>
          </a:p>
          <a:p>
            <a:r>
              <a:rPr lang="en-IN" dirty="0" err="1"/>
              <a:t>ID</a:t>
            </a:r>
            <a:r>
              <a:rPr lang="en-IN" baseline="-25000" dirty="0" err="1"/>
              <a:t>i</a:t>
            </a:r>
            <a:r>
              <a:rPr lang="en-IN" dirty="0"/>
              <a:t>		The public identification of user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SID</a:t>
            </a:r>
            <a:r>
              <a:rPr lang="en-IN" baseline="-25000" dirty="0"/>
              <a:t>i</a:t>
            </a: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public identification of server j</a:t>
            </a:r>
          </a:p>
          <a:p>
            <a:r>
              <a:rPr lang="en-IN" dirty="0" err="1"/>
              <a:t>PW</a:t>
            </a:r>
            <a:r>
              <a:rPr lang="en-IN" baseline="-25000" dirty="0" err="1"/>
              <a:t>i</a:t>
            </a: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password of user i</a:t>
            </a:r>
          </a:p>
          <a:p>
            <a:r>
              <a:rPr lang="en-IN" dirty="0"/>
              <a:t>BIO</a:t>
            </a:r>
            <a:r>
              <a:rPr lang="en-IN" baseline="-25000" dirty="0"/>
              <a:t>i</a:t>
            </a: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biometrics information of user i</a:t>
            </a:r>
          </a:p>
          <a:p>
            <a:r>
              <a:rPr lang="en-IN" dirty="0"/>
              <a:t>AID</a:t>
            </a:r>
            <a:r>
              <a:rPr lang="en-IN" baseline="-25000" dirty="0"/>
              <a:t>i	</a:t>
            </a:r>
            <a:r>
              <a:rPr lang="en-IN" dirty="0" smtClean="0"/>
              <a:t>The </a:t>
            </a:r>
            <a:r>
              <a:rPr lang="en-IN" dirty="0"/>
              <a:t>anonymous identification of user i</a:t>
            </a:r>
          </a:p>
          <a:p>
            <a:r>
              <a:rPr lang="en-IN" dirty="0"/>
              <a:t>h()		A one-way collision-resistant hash function</a:t>
            </a:r>
          </a:p>
          <a:p>
            <a:r>
              <a:rPr lang="en-IN" dirty="0"/>
              <a:t>N</a:t>
            </a:r>
            <a:r>
              <a:rPr lang="en-IN" baseline="-25000" dirty="0"/>
              <a:t>i</a:t>
            </a:r>
            <a:r>
              <a:rPr lang="en-IN" dirty="0"/>
              <a:t>		A random number</a:t>
            </a:r>
          </a:p>
          <a:p>
            <a:r>
              <a:rPr lang="en-IN" dirty="0"/>
              <a:t>PSK	</a:t>
            </a:r>
            <a:r>
              <a:rPr lang="en-IN" dirty="0" smtClean="0"/>
              <a:t>A </a:t>
            </a:r>
            <a:r>
              <a:rPr lang="en-IN" dirty="0"/>
              <a:t>secure pre-shared key among authorized application servers and</a:t>
            </a:r>
          </a:p>
          <a:p>
            <a:pPr marL="987552" lvl="2" indent="0">
              <a:buNone/>
            </a:pPr>
            <a:r>
              <a:rPr lang="en-IN" dirty="0" smtClean="0"/>
              <a:t>	</a:t>
            </a:r>
            <a:r>
              <a:rPr lang="en-IN" sz="2100" dirty="0" smtClean="0"/>
              <a:t>the </a:t>
            </a:r>
            <a:r>
              <a:rPr lang="en-IN" sz="2100" dirty="0"/>
              <a:t>registration centre</a:t>
            </a:r>
          </a:p>
          <a:p>
            <a:r>
              <a:rPr lang="en-IN" dirty="0"/>
              <a:t>⊕		The bitwise XOR operator</a:t>
            </a:r>
          </a:p>
          <a:p>
            <a:r>
              <a:rPr lang="en-IN" dirty="0"/>
              <a:t>||		The string concatenation operator</a:t>
            </a:r>
          </a:p>
          <a:p>
            <a:r>
              <a:rPr lang="en-IN" dirty="0"/>
              <a:t>X -&gt; Y   	User X sends a message to user Y through a secure channel</a:t>
            </a:r>
          </a:p>
          <a:p>
            <a:r>
              <a:rPr lang="en-IN" dirty="0"/>
              <a:t>X -&gt; Y   	User X sends a message to user Y through a common channel</a:t>
            </a:r>
          </a:p>
          <a:p>
            <a:pPr marL="0" indent="0">
              <a:buNone/>
            </a:pPr>
            <a:r>
              <a:rPr lang="en-IN" dirty="0" smtClean="0"/>
              <a:t>---------------------------------------------------------------------------------------------------------------------------------------------------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27E340-1092-4EB8-BBA4-4A3E2F6F7DC1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方程式" r:id="rId4" imgW="391303" imgH="739129" progId="Equation.3">
                  <p:embed/>
                </p:oleObj>
              </mc:Choice>
              <mc:Fallback>
                <p:oleObj name="方程式" r:id="rId4" imgW="391303" imgH="73912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方程式" r:id="rId6" imgW="391303" imgH="739129" progId="Equation.3">
                  <p:embed/>
                </p:oleObj>
              </mc:Choice>
              <mc:Fallback>
                <p:oleObj name="方程式" r:id="rId6" imgW="391303" imgH="7391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07107"/>
            <a:ext cx="7200900" cy="1485900"/>
          </a:xfrm>
        </p:spPr>
        <p:txBody>
          <a:bodyPr/>
          <a:lstStyle/>
          <a:p>
            <a:pPr marL="0" indent="0"/>
            <a:r>
              <a:rPr lang="en-US" b="1" dirty="0"/>
              <a:t>Server Registration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request join  Message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reply with PSK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E340-1092-4EB8-BBA4-4A3E2F6F7DC1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403649" y="2924944"/>
            <a:ext cx="1512168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6312464" y="2930696"/>
            <a:ext cx="1584176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flipV="1">
            <a:off x="2905938" y="3857166"/>
            <a:ext cx="3269478" cy="281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2905938" y="4725145"/>
            <a:ext cx="339425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1680</TotalTime>
  <Words>434</Words>
  <Application>Microsoft Office PowerPoint</Application>
  <PresentationFormat>On-screen Show (4:3)</PresentationFormat>
  <Paragraphs>155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微軟正黑體</vt:lpstr>
      <vt:lpstr>Calibri</vt:lpstr>
      <vt:lpstr>標楷體</vt:lpstr>
      <vt:lpstr>Franklin Gothic Book</vt:lpstr>
      <vt:lpstr>新細明體</vt:lpstr>
      <vt:lpstr>Times New Roman</vt:lpstr>
      <vt:lpstr>Crop</vt:lpstr>
      <vt:lpstr>方程式</vt:lpstr>
      <vt:lpstr>Some Studies on Remote User Authentication Scheme</vt:lpstr>
      <vt:lpstr>Outline</vt:lpstr>
      <vt:lpstr>What is Remote User Authentication? </vt:lpstr>
      <vt:lpstr>Continue…</vt:lpstr>
      <vt:lpstr>Why Remote User Authentication?</vt:lpstr>
      <vt:lpstr>Remote User Authentication provides…</vt:lpstr>
      <vt:lpstr>Approach</vt:lpstr>
      <vt:lpstr>Notations</vt:lpstr>
      <vt:lpstr>Server Registration phase</vt:lpstr>
      <vt:lpstr>User Registration Phase</vt:lpstr>
      <vt:lpstr>Login Phase</vt:lpstr>
      <vt:lpstr>Authentication Phase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Remote User Authentication Scheme with Smart Cards</dc:title>
  <dc:creator>steven</dc:creator>
  <cp:lastModifiedBy>Kishlay Verma</cp:lastModifiedBy>
  <cp:revision>139</cp:revision>
  <dcterms:created xsi:type="dcterms:W3CDTF">2010-10-10T07:37:15Z</dcterms:created>
  <dcterms:modified xsi:type="dcterms:W3CDTF">2017-12-07T19:59:08Z</dcterms:modified>
</cp:coreProperties>
</file>