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2"/>
  </p:notesMasterIdLst>
  <p:handoutMasterIdLst>
    <p:handoutMasterId r:id="rId23"/>
  </p:handoutMasterIdLst>
  <p:sldIdLst>
    <p:sldId id="257" r:id="rId5"/>
    <p:sldId id="484" r:id="rId6"/>
    <p:sldId id="465" r:id="rId7"/>
    <p:sldId id="466" r:id="rId8"/>
    <p:sldId id="480" r:id="rId9"/>
    <p:sldId id="477" r:id="rId10"/>
    <p:sldId id="478" r:id="rId11"/>
    <p:sldId id="467" r:id="rId12"/>
    <p:sldId id="468" r:id="rId13"/>
    <p:sldId id="482" r:id="rId14"/>
    <p:sldId id="483" r:id="rId15"/>
    <p:sldId id="472" r:id="rId16"/>
    <p:sldId id="475" r:id="rId17"/>
    <p:sldId id="485" r:id="rId18"/>
    <p:sldId id="476" r:id="rId19"/>
    <p:sldId id="479" r:id="rId20"/>
    <p:sldId id="481" r:id="rId21"/>
  </p:sldIdLst>
  <p:sldSz cx="93599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C000"/>
    <a:srgbClr val="D9E171"/>
    <a:srgbClr val="CBE668"/>
    <a:srgbClr val="898989"/>
    <a:srgbClr val="003371"/>
    <a:srgbClr val="A5A5A5"/>
    <a:srgbClr val="94BEE3"/>
    <a:srgbClr val="5E9D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8" autoAdjust="0"/>
    <p:restoredTop sz="95501" autoAdjust="0"/>
  </p:normalViewPr>
  <p:slideViewPr>
    <p:cSldViewPr snapToGrid="0">
      <p:cViewPr varScale="1">
        <p:scale>
          <a:sx n="108" d="100"/>
          <a:sy n="108" d="100"/>
        </p:scale>
        <p:origin x="472" y="52"/>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C4404D-F99B-49AA-A92B-950F8CA8C610}" type="datetimeFigureOut">
              <a:rPr lang="en-IN" smtClean="0"/>
              <a:t>16-05-2024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5F1C04-E5F2-4709-9630-CF651492E700}" type="slidenum">
              <a:rPr lang="en-IN" smtClean="0"/>
              <a:t>‹#›</a:t>
            </a:fld>
            <a:endParaRPr lang="en-IN" dirty="0"/>
          </a:p>
        </p:txBody>
      </p:sp>
    </p:spTree>
    <p:extLst>
      <p:ext uri="{BB962C8B-B14F-4D97-AF65-F5344CB8AC3E}">
        <p14:creationId xmlns:p14="http://schemas.microsoft.com/office/powerpoint/2010/main" val="2709837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6BC5B-24D7-498D-908F-742EB98CA126}" type="datetimeFigureOut">
              <a:rPr lang="en-US" smtClean="0"/>
              <a:t>5/16/2024</a:t>
            </a:fld>
            <a:endParaRPr lang="en-US" dirty="0"/>
          </a:p>
        </p:txBody>
      </p:sp>
      <p:sp>
        <p:nvSpPr>
          <p:cNvPr id="4" name="Slide Image Placeholder 3"/>
          <p:cNvSpPr>
            <a:spLocks noGrp="1" noRot="1" noChangeAspect="1"/>
          </p:cNvSpPr>
          <p:nvPr>
            <p:ph type="sldImg" idx="2"/>
          </p:nvPr>
        </p:nvSpPr>
        <p:spPr>
          <a:xfrm>
            <a:off x="1323975" y="1143000"/>
            <a:ext cx="42100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D9925-7D10-471A-A597-4979BD16AF8B}" type="slidenum">
              <a:rPr lang="en-US" smtClean="0"/>
              <a:t>‹#›</a:t>
            </a:fld>
            <a:endParaRPr lang="en-US" dirty="0"/>
          </a:p>
        </p:txBody>
      </p:sp>
    </p:spTree>
    <p:extLst>
      <p:ext uri="{BB962C8B-B14F-4D97-AF65-F5344CB8AC3E}">
        <p14:creationId xmlns:p14="http://schemas.microsoft.com/office/powerpoint/2010/main" val="225176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1993" y="1122363"/>
            <a:ext cx="7955915"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69988" y="3602038"/>
            <a:ext cx="701992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solidFill>
                  <a:schemeClr val="bg1"/>
                </a:solidFill>
              </a:defRPr>
            </a:lvl1pPr>
          </a:lstStyle>
          <a:p>
            <a:fld id="{D5EF3662-BFFE-42ED-A95F-673365FC00A4}" type="datetime1">
              <a:rPr lang="en-US" smtClean="0"/>
              <a:pPr/>
              <a:t>5/16/2024</a:t>
            </a:fld>
            <a:endParaRPr lang="en-US" dirty="0"/>
          </a:p>
        </p:txBody>
      </p:sp>
      <p:sp>
        <p:nvSpPr>
          <p:cNvPr id="5" name="Footer Placeholder 4"/>
          <p:cNvSpPr>
            <a:spLocks noGrp="1"/>
          </p:cNvSpPr>
          <p:nvPr>
            <p:ph type="ftr" sz="quarter" idx="11"/>
          </p:nvPr>
        </p:nvSpPr>
        <p:spPr>
          <a:xfrm>
            <a:off x="3063133" y="6096000"/>
            <a:ext cx="3158966" cy="23195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b="1">
                <a:solidFill>
                  <a:schemeClr val="bg1"/>
                </a:solidFill>
              </a:defRPr>
            </a:lvl1pPr>
          </a:lstStyle>
          <a:p>
            <a:fld id="{A92B6674-624B-4B17-82AE-B129D9FAF652}" type="slidenum">
              <a:rPr lang="en-US" smtClean="0"/>
              <a:pPr/>
              <a:t>‹#›</a:t>
            </a:fld>
            <a:endParaRPr lang="en-US" dirty="0"/>
          </a:p>
        </p:txBody>
      </p:sp>
    </p:spTree>
    <p:extLst>
      <p:ext uri="{BB962C8B-B14F-4D97-AF65-F5344CB8AC3E}">
        <p14:creationId xmlns:p14="http://schemas.microsoft.com/office/powerpoint/2010/main" val="319257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7524" y="363535"/>
            <a:ext cx="8072914"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43493" y="1825625"/>
            <a:ext cx="8072914" cy="19705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0DBE5-522A-4CEA-903E-D76851F533D0}" type="datetime1">
              <a:rPr lang="en-US" smtClean="0"/>
              <a:t>5/16/2024</a:t>
            </a:fld>
            <a:endParaRPr lang="en-US" dirty="0"/>
          </a:p>
        </p:txBody>
      </p:sp>
      <p:sp>
        <p:nvSpPr>
          <p:cNvPr id="5" name="Footer Placeholder 4"/>
          <p:cNvSpPr>
            <a:spLocks noGrp="1"/>
          </p:cNvSpPr>
          <p:nvPr>
            <p:ph type="ftr" sz="quarter" idx="11"/>
          </p:nvPr>
        </p:nvSpPr>
        <p:spPr>
          <a:xfrm>
            <a:off x="3063133" y="6096000"/>
            <a:ext cx="3158966" cy="23195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92B6674-624B-4B17-82AE-B129D9FAF652}" type="slidenum">
              <a:rPr lang="en-US" smtClean="0"/>
              <a:pPr/>
              <a:t>‹#›</a:t>
            </a:fld>
            <a:endParaRPr lang="en-US" dirty="0"/>
          </a:p>
        </p:txBody>
      </p:sp>
    </p:spTree>
    <p:extLst>
      <p:ext uri="{BB962C8B-B14F-4D97-AF65-F5344CB8AC3E}">
        <p14:creationId xmlns:p14="http://schemas.microsoft.com/office/powerpoint/2010/main" val="1214006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32674" y="6563655"/>
            <a:ext cx="2105978" cy="231957"/>
          </a:xfrm>
          <a:prstGeom prst="rect">
            <a:avLst/>
          </a:prstGeom>
        </p:spPr>
        <p:txBody>
          <a:bodyPr vert="horz" lIns="91440" tIns="45720" rIns="91440" bIns="45720" rtlCol="0" anchor="ctr"/>
          <a:lstStyle>
            <a:lvl1pPr algn="l">
              <a:defRPr sz="1200">
                <a:solidFill>
                  <a:schemeClr val="tx1">
                    <a:tint val="75000"/>
                  </a:schemeClr>
                </a:solidFill>
              </a:defRPr>
            </a:lvl1pPr>
          </a:lstStyle>
          <a:p>
            <a:fld id="{6622D6AB-1918-4C79-B1FE-6BE19521790F}" type="datetime1">
              <a:rPr lang="en-US" smtClean="0"/>
              <a:t>5/16/2024</a:t>
            </a:fld>
            <a:endParaRPr lang="en-US" dirty="0"/>
          </a:p>
        </p:txBody>
      </p:sp>
      <p:sp>
        <p:nvSpPr>
          <p:cNvPr id="6" name="Slide Number Placeholder 5"/>
          <p:cNvSpPr>
            <a:spLocks noGrp="1"/>
          </p:cNvSpPr>
          <p:nvPr>
            <p:ph type="sldNum" sz="quarter" idx="4"/>
          </p:nvPr>
        </p:nvSpPr>
        <p:spPr>
          <a:xfrm>
            <a:off x="7117242" y="6563238"/>
            <a:ext cx="2105978" cy="187184"/>
          </a:xfrm>
          <a:prstGeom prst="rect">
            <a:avLst/>
          </a:prstGeom>
        </p:spPr>
        <p:txBody>
          <a:bodyPr vert="horz" lIns="91440" tIns="45720" rIns="91440" bIns="45720" rtlCol="0" anchor="ctr"/>
          <a:lstStyle>
            <a:lvl1pPr algn="r">
              <a:defRPr sz="1200">
                <a:solidFill>
                  <a:schemeClr val="tx1">
                    <a:tint val="75000"/>
                  </a:schemeClr>
                </a:solidFill>
              </a:defRPr>
            </a:lvl1pPr>
          </a:lstStyle>
          <a:p>
            <a:fld id="{A92B6674-624B-4B17-82AE-B129D9FAF652}" type="slidenum">
              <a:rPr lang="en-US" smtClean="0"/>
              <a:t>‹#›</a:t>
            </a:fld>
            <a:endParaRPr lang="en-US" dirty="0"/>
          </a:p>
        </p:txBody>
      </p:sp>
      <p:sp>
        <p:nvSpPr>
          <p:cNvPr id="8" name="Rectangle 7">
            <a:extLst>
              <a:ext uri="{FF2B5EF4-FFF2-40B4-BE49-F238E27FC236}">
                <a16:creationId xmlns:a16="http://schemas.microsoft.com/office/drawing/2014/main" id="{63C03254-DE18-432B-A035-F7D6E0FF8D09}"/>
              </a:ext>
            </a:extLst>
          </p:cNvPr>
          <p:cNvSpPr/>
          <p:nvPr userDrawn="1"/>
        </p:nvSpPr>
        <p:spPr>
          <a:xfrm rot="5400000">
            <a:off x="4532675" y="2030777"/>
            <a:ext cx="294765" cy="9359687"/>
          </a:xfrm>
          <a:prstGeom prst="rect">
            <a:avLst/>
          </a:prstGeom>
          <a:solidFill>
            <a:srgbClr val="003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57" dirty="0"/>
          </a:p>
        </p:txBody>
      </p:sp>
      <p:sp>
        <p:nvSpPr>
          <p:cNvPr id="9" name="Rectangle 8"/>
          <p:cNvSpPr/>
          <p:nvPr userDrawn="1"/>
        </p:nvSpPr>
        <p:spPr>
          <a:xfrm>
            <a:off x="0" y="4615"/>
            <a:ext cx="9359900" cy="55931"/>
          </a:xfrm>
          <a:prstGeom prst="rect">
            <a:avLst/>
          </a:prstGeom>
          <a:solidFill>
            <a:srgbClr val="D5D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57" dirty="0"/>
          </a:p>
        </p:txBody>
      </p:sp>
      <p:pic>
        <p:nvPicPr>
          <p:cNvPr id="10" name="Picture 9"/>
          <p:cNvPicPr>
            <a:picLocks noChangeAspect="1"/>
          </p:cNvPicPr>
          <p:nvPr userDrawn="1"/>
        </p:nvPicPr>
        <p:blipFill>
          <a:blip r:embed="rId4"/>
          <a:stretch>
            <a:fillRect/>
          </a:stretch>
        </p:blipFill>
        <p:spPr>
          <a:xfrm>
            <a:off x="3377130" y="1277070"/>
            <a:ext cx="2401806" cy="971128"/>
          </a:xfrm>
          <a:prstGeom prst="rect">
            <a:avLst/>
          </a:prstGeom>
        </p:spPr>
      </p:pic>
      <p:pic>
        <p:nvPicPr>
          <p:cNvPr id="11" name="Picture 10">
            <a:extLst>
              <a:ext uri="{FF2B5EF4-FFF2-40B4-BE49-F238E27FC236}">
                <a16:creationId xmlns:a16="http://schemas.microsoft.com/office/drawing/2014/main" id="{5DD7A98B-8529-4B7A-8A8E-A490BA671C4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197635" y="223911"/>
            <a:ext cx="1037543" cy="847665"/>
          </a:xfrm>
          <a:prstGeom prst="rect">
            <a:avLst/>
          </a:prstGeom>
        </p:spPr>
      </p:pic>
      <p:pic>
        <p:nvPicPr>
          <p:cNvPr id="13" name="Picture 12" descr="Letter_fotter">
            <a:extLst>
              <a:ext uri="{FF2B5EF4-FFF2-40B4-BE49-F238E27FC236}">
                <a16:creationId xmlns:a16="http://schemas.microsoft.com/office/drawing/2014/main" id="{7F676A10-41B5-4758-7D71-BADB059CF517}"/>
              </a:ext>
            </a:extLst>
          </p:cNvPr>
          <p:cNvPicPr/>
          <p:nvPr userDrawn="1"/>
        </p:nvPicPr>
        <p:blipFill rotWithShape="1">
          <a:blip r:embed="rId6" cstate="print">
            <a:extLst>
              <a:ext uri="{28A0092B-C50C-407E-A947-70E740481C1C}">
                <a14:useLocalDpi xmlns:a14="http://schemas.microsoft.com/office/drawing/2010/main" val="0"/>
              </a:ext>
            </a:extLst>
          </a:blip>
          <a:srcRect b="55931"/>
          <a:stretch/>
        </p:blipFill>
        <p:spPr bwMode="auto">
          <a:xfrm>
            <a:off x="-4932" y="6162060"/>
            <a:ext cx="9359899" cy="302786"/>
          </a:xfrm>
          <a:prstGeom prst="rect">
            <a:avLst/>
          </a:prstGeom>
          <a:noFill/>
          <a:ln>
            <a:noFill/>
          </a:ln>
        </p:spPr>
      </p:pic>
      <p:sp>
        <p:nvSpPr>
          <p:cNvPr id="2" name="TextBox 1"/>
          <p:cNvSpPr txBox="1"/>
          <p:nvPr userDrawn="1"/>
        </p:nvSpPr>
        <p:spPr>
          <a:xfrm>
            <a:off x="3617636" y="6529118"/>
            <a:ext cx="2438400" cy="338554"/>
          </a:xfrm>
          <a:prstGeom prst="rect">
            <a:avLst/>
          </a:prstGeom>
          <a:noFill/>
        </p:spPr>
        <p:txBody>
          <a:bodyPr wrap="square" rtlCol="0">
            <a:spAutoFit/>
          </a:bodyPr>
          <a:lstStyle/>
          <a:p>
            <a:r>
              <a:rPr lang="en-IN" sz="1600" b="1" i="1" dirty="0">
                <a:solidFill>
                  <a:schemeClr val="bg1"/>
                </a:solidFill>
              </a:rPr>
              <a:t>dituniversity.edu.in</a:t>
            </a:r>
            <a:endParaRPr lang="en-IN" b="1" i="1" dirty="0">
              <a:solidFill>
                <a:schemeClr val="bg1"/>
              </a:solidFill>
            </a:endParaRPr>
          </a:p>
        </p:txBody>
      </p:sp>
      <p:pic>
        <p:nvPicPr>
          <p:cNvPr id="12" name="Picture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6049" y="70999"/>
            <a:ext cx="1445196" cy="1335127"/>
          </a:xfrm>
          <a:prstGeom prst="rect">
            <a:avLst/>
          </a:prstGeom>
        </p:spPr>
      </p:pic>
    </p:spTree>
    <p:extLst>
      <p:ext uri="{BB962C8B-B14F-4D97-AF65-F5344CB8AC3E}">
        <p14:creationId xmlns:p14="http://schemas.microsoft.com/office/powerpoint/2010/main" val="4157047802"/>
      </p:ext>
    </p:extLst>
  </p:cSld>
  <p:clrMap bg1="lt1" tx1="dk1" bg2="lt2" tx2="dk2" accent1="accent1" accent2="accent2" accent3="accent3" accent4="accent4" accent5="accent5" accent6="accent6" hlink="hlink" folHlink="folHlink"/>
  <p:sldLayoutIdLst>
    <p:sldLayoutId id="2147483721" r:id="rId1"/>
    <p:sldLayoutId id="214748372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1993" y="235975"/>
            <a:ext cx="7955915" cy="3982064"/>
          </a:xfrm>
        </p:spPr>
        <p:txBody>
          <a:bodyPr/>
          <a:lstStyle/>
          <a:p>
            <a:br>
              <a:rPr lang="en-US" sz="2400" b="1" dirty="0"/>
            </a:br>
            <a:r>
              <a:rPr lang="en-US" sz="4000" dirty="0">
                <a:latin typeface="Times New Roman" panose="02020603050405020304" pitchFamily="18" charset="0"/>
                <a:cs typeface="Times New Roman" panose="02020603050405020304" pitchFamily="18" charset="0"/>
              </a:rPr>
              <a:t>UCF439</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Capstone Project</a:t>
            </a:r>
            <a:br>
              <a:rPr lang="en-US" sz="44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Recognition of Medical Imaging Pattern Using Machine Learning and Deep Learning Techniques</a:t>
            </a:r>
            <a:br>
              <a:rPr lang="en-US" sz="4400"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Group No. 158</a:t>
            </a:r>
            <a:br>
              <a:rPr lang="en-US" sz="5400" b="1" dirty="0"/>
            </a:br>
            <a:endParaRPr lang="en-US" sz="5400" b="1" dirty="0"/>
          </a:p>
        </p:txBody>
      </p:sp>
      <p:sp>
        <p:nvSpPr>
          <p:cNvPr id="5" name="Slide Number Placeholder 4"/>
          <p:cNvSpPr>
            <a:spLocks noGrp="1"/>
          </p:cNvSpPr>
          <p:nvPr>
            <p:ph type="sldNum" sz="quarter" idx="12"/>
          </p:nvPr>
        </p:nvSpPr>
        <p:spPr/>
        <p:txBody>
          <a:bodyPr/>
          <a:lstStyle/>
          <a:p>
            <a:fld id="{363711EE-9E4C-4117-BC72-5ACC3BA95E69}" type="slidenum">
              <a:rPr lang="en-US">
                <a:solidFill>
                  <a:prstClr val="black">
                    <a:tint val="75000"/>
                  </a:prstClr>
                </a:solidFill>
                <a:latin typeface="Calibri" panose="020F0502020204030204"/>
              </a:rPr>
              <a:pPr/>
              <a:t>1</a:t>
            </a:fld>
            <a:endParaRPr lang="en-US" dirty="0">
              <a:solidFill>
                <a:prstClr val="black">
                  <a:tint val="75000"/>
                </a:prstClr>
              </a:solidFill>
              <a:latin typeface="Calibri" panose="020F0502020204030204"/>
            </a:endParaRPr>
          </a:p>
        </p:txBody>
      </p:sp>
      <p:sp>
        <p:nvSpPr>
          <p:cNvPr id="3" name="Rectangle 2"/>
          <p:cNvSpPr/>
          <p:nvPr/>
        </p:nvSpPr>
        <p:spPr>
          <a:xfrm>
            <a:off x="2339975" y="2551837"/>
            <a:ext cx="4679950" cy="646331"/>
          </a:xfrm>
          <a:prstGeom prst="rect">
            <a:avLst/>
          </a:prstGeom>
        </p:spPr>
        <p:txBody>
          <a:bodyPr>
            <a:spAutoFit/>
          </a:bodyPr>
          <a:lstStyle/>
          <a:p>
            <a:r>
              <a:rPr lang="en-US" dirty="0"/>
              <a:t> </a:t>
            </a:r>
          </a:p>
          <a:p>
            <a:endParaRPr lang="en-US" dirty="0"/>
          </a:p>
        </p:txBody>
      </p:sp>
      <p:sp>
        <p:nvSpPr>
          <p:cNvPr id="9" name="TextBox 8"/>
          <p:cNvSpPr txBox="1"/>
          <p:nvPr/>
        </p:nvSpPr>
        <p:spPr>
          <a:xfrm>
            <a:off x="5074571" y="4031054"/>
            <a:ext cx="37056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Kislay  Raj (1000015210)</a:t>
            </a:r>
          </a:p>
          <a:p>
            <a:r>
              <a:rPr lang="en-US" dirty="0">
                <a:latin typeface="Times New Roman" panose="02020603050405020304" pitchFamily="18" charset="0"/>
                <a:cs typeface="Times New Roman" panose="02020603050405020304" pitchFamily="18" charset="0"/>
              </a:rPr>
              <a:t>Anmol Bansal (1000015216)</a:t>
            </a:r>
          </a:p>
          <a:p>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3477" y="4031054"/>
            <a:ext cx="3335204" cy="92333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Supervisor Name : </a:t>
            </a:r>
          </a:p>
          <a:p>
            <a:r>
              <a:rPr lang="en-US" sz="2000" b="1" dirty="0">
                <a:latin typeface="Times New Roman" panose="02020603050405020304" pitchFamily="18" charset="0"/>
                <a:cs typeface="Times New Roman" panose="02020603050405020304" pitchFamily="18" charset="0"/>
              </a:rPr>
              <a:t>Sumedha Bhardwaj </a:t>
            </a:r>
          </a:p>
          <a:p>
            <a:r>
              <a:rPr lang="en-US" sz="1400" dirty="0">
                <a:latin typeface="Times New Roman" panose="02020603050405020304" pitchFamily="18" charset="0"/>
                <a:cs typeface="Times New Roman" panose="02020603050405020304" pitchFamily="18" charset="0"/>
              </a:rPr>
              <a:t>sumedha.bhardwaj@dituniversity.edu.in</a:t>
            </a:r>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104103" y="5230760"/>
            <a:ext cx="6381136" cy="13324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7270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B7A91-4392-F5AC-99F8-7FBD15B44762}"/>
              </a:ext>
            </a:extLst>
          </p:cNvPr>
          <p:cNvSpPr>
            <a:spLocks noGrp="1"/>
          </p:cNvSpPr>
          <p:nvPr>
            <p:ph idx="1"/>
          </p:nvPr>
        </p:nvSpPr>
        <p:spPr>
          <a:xfrm>
            <a:off x="563175" y="1380781"/>
            <a:ext cx="8072914" cy="4519570"/>
          </a:xfrm>
        </p:spPr>
        <p:txBody>
          <a:bodyPr/>
          <a:lstStyle/>
          <a:p>
            <a:pPr marL="0" indent="0">
              <a:buNone/>
            </a:pPr>
            <a:r>
              <a:rPr lang="en-US" dirty="0"/>
              <a:t> </a:t>
            </a:r>
            <a:r>
              <a:rPr lang="en-US" b="1" dirty="0"/>
              <a:t>Classification</a:t>
            </a:r>
          </a:p>
          <a:p>
            <a:pPr algn="just">
              <a:lnSpc>
                <a:spcPct val="100000"/>
              </a:lnSpc>
              <a:buFont typeface="Wingdings" panose="05000000000000000000" pitchFamily="2" charset="2"/>
              <a:buChar char="v"/>
            </a:pPr>
            <a:r>
              <a:rPr lang="en-US" sz="1800" dirty="0"/>
              <a:t>Feature extraction with VGG16 captures visual patterns in images.</a:t>
            </a:r>
          </a:p>
          <a:p>
            <a:pPr algn="just">
              <a:lnSpc>
                <a:spcPct val="100000"/>
              </a:lnSpc>
              <a:buFont typeface="Wingdings" panose="05000000000000000000" pitchFamily="2" charset="2"/>
              <a:buChar char="v"/>
            </a:pPr>
            <a:r>
              <a:rPr lang="en-US" sz="1800" dirty="0"/>
              <a:t>After feature extraction , the next stage is classification using a custom classifier.</a:t>
            </a:r>
          </a:p>
          <a:p>
            <a:pPr algn="just">
              <a:lnSpc>
                <a:spcPct val="100000"/>
              </a:lnSpc>
              <a:buFont typeface="Wingdings" panose="05000000000000000000" pitchFamily="2" charset="2"/>
              <a:buChar char="v"/>
            </a:pPr>
            <a:r>
              <a:rPr lang="en-US" sz="1800" dirty="0"/>
              <a:t>Custom classifier maps extracted features to labels.</a:t>
            </a:r>
          </a:p>
          <a:p>
            <a:pPr algn="just">
              <a:lnSpc>
                <a:spcPct val="100000"/>
              </a:lnSpc>
              <a:buFont typeface="Wingdings" panose="05000000000000000000" pitchFamily="2" charset="2"/>
              <a:buChar char="v"/>
            </a:pPr>
            <a:r>
              <a:rPr lang="en-US" sz="1800" dirty="0"/>
              <a:t>Custom classifier architecture includes:</a:t>
            </a:r>
          </a:p>
          <a:p>
            <a:pPr lvl="1" algn="just">
              <a:lnSpc>
                <a:spcPct val="150000"/>
              </a:lnSpc>
            </a:pPr>
            <a:r>
              <a:rPr lang="en-US" sz="1600" dirty="0"/>
              <a:t>Rescaling layer for normalizing pixel values.</a:t>
            </a:r>
          </a:p>
          <a:p>
            <a:pPr lvl="1" algn="just">
              <a:lnSpc>
                <a:spcPct val="150000"/>
              </a:lnSpc>
            </a:pPr>
            <a:r>
              <a:rPr lang="en-US" sz="1600" dirty="0"/>
              <a:t>Flattening layer for one-dimensional representation.</a:t>
            </a:r>
          </a:p>
          <a:p>
            <a:pPr lvl="1" algn="just">
              <a:lnSpc>
                <a:spcPct val="150000"/>
              </a:lnSpc>
            </a:pPr>
            <a:r>
              <a:rPr lang="en-US" sz="1600" dirty="0"/>
              <a:t>Dense layers(4 layers) with </a:t>
            </a:r>
            <a:r>
              <a:rPr lang="en-US" sz="1600" dirty="0" err="1"/>
              <a:t>ReLU</a:t>
            </a:r>
            <a:r>
              <a:rPr lang="en-US" sz="1600" dirty="0"/>
              <a:t> activation for pattern learning.</a:t>
            </a:r>
          </a:p>
          <a:p>
            <a:pPr lvl="1" algn="just">
              <a:lnSpc>
                <a:spcPct val="150000"/>
              </a:lnSpc>
            </a:pPr>
            <a:r>
              <a:rPr lang="en-US" sz="1600" dirty="0"/>
              <a:t>Dropout layers (dropout rates: 0.7 and 0.5) combat overfitting.</a:t>
            </a:r>
          </a:p>
          <a:p>
            <a:pPr lvl="1" algn="just">
              <a:lnSpc>
                <a:spcPct val="150000"/>
              </a:lnSpc>
            </a:pPr>
            <a:r>
              <a:rPr lang="en-US" sz="1600" dirty="0"/>
              <a:t>Output layer with </a:t>
            </a:r>
            <a:r>
              <a:rPr lang="en-US" sz="1600" dirty="0" err="1"/>
              <a:t>softmax</a:t>
            </a:r>
            <a:r>
              <a:rPr lang="en-US" sz="1600" dirty="0"/>
              <a:t> activation for multi-class prediction.</a:t>
            </a:r>
          </a:p>
          <a:p>
            <a:pPr marL="0" indent="0">
              <a:buNone/>
            </a:pPr>
            <a:endParaRPr lang="en-US" b="1" dirty="0"/>
          </a:p>
        </p:txBody>
      </p:sp>
      <p:sp>
        <p:nvSpPr>
          <p:cNvPr id="4" name="Slide Number Placeholder 3">
            <a:extLst>
              <a:ext uri="{FF2B5EF4-FFF2-40B4-BE49-F238E27FC236}">
                <a16:creationId xmlns:a16="http://schemas.microsoft.com/office/drawing/2014/main" id="{4A414DE4-33FD-F4D8-7A53-BB6E35F28CFD}"/>
              </a:ext>
            </a:extLst>
          </p:cNvPr>
          <p:cNvSpPr>
            <a:spLocks noGrp="1"/>
          </p:cNvSpPr>
          <p:nvPr>
            <p:ph type="sldNum" sz="quarter" idx="12"/>
          </p:nvPr>
        </p:nvSpPr>
        <p:spPr/>
        <p:txBody>
          <a:bodyPr/>
          <a:lstStyle/>
          <a:p>
            <a:fld id="{A92B6674-624B-4B17-82AE-B129D9FAF652}" type="slidenum">
              <a:rPr lang="en-US" smtClean="0"/>
              <a:pPr/>
              <a:t>10</a:t>
            </a:fld>
            <a:endParaRPr lang="en-US" dirty="0"/>
          </a:p>
        </p:txBody>
      </p:sp>
    </p:spTree>
    <p:extLst>
      <p:ext uri="{BB962C8B-B14F-4D97-AF65-F5344CB8AC3E}">
        <p14:creationId xmlns:p14="http://schemas.microsoft.com/office/powerpoint/2010/main" val="58315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EC98D-FCF1-59AE-3E61-B7DDB38AB348}"/>
              </a:ext>
            </a:extLst>
          </p:cNvPr>
          <p:cNvSpPr>
            <a:spLocks noGrp="1"/>
          </p:cNvSpPr>
          <p:nvPr>
            <p:ph idx="1"/>
          </p:nvPr>
        </p:nvSpPr>
        <p:spPr>
          <a:xfrm>
            <a:off x="705277" y="1362245"/>
            <a:ext cx="8072914" cy="3438353"/>
          </a:xfrm>
        </p:spPr>
        <p:txBody>
          <a:bodyPr/>
          <a:lstStyle/>
          <a:p>
            <a:pPr algn="just">
              <a:lnSpc>
                <a:spcPct val="100000"/>
              </a:lnSpc>
              <a:buFont typeface="Wingdings" panose="05000000000000000000" pitchFamily="2" charset="2"/>
              <a:buChar char="v"/>
            </a:pPr>
            <a:r>
              <a:rPr lang="en-US" sz="1800" dirty="0"/>
              <a:t>Rescaling normalizes pixel values to [0, 1] range.</a:t>
            </a:r>
          </a:p>
          <a:p>
            <a:pPr algn="just">
              <a:lnSpc>
                <a:spcPct val="100000"/>
              </a:lnSpc>
              <a:buFont typeface="Wingdings" panose="05000000000000000000" pitchFamily="2" charset="2"/>
              <a:buChar char="v"/>
            </a:pPr>
            <a:r>
              <a:rPr lang="en-US" sz="1800" dirty="0"/>
              <a:t>Flattening transforms features into one-dimensional array.</a:t>
            </a:r>
          </a:p>
          <a:p>
            <a:pPr algn="just">
              <a:lnSpc>
                <a:spcPct val="100000"/>
              </a:lnSpc>
              <a:buFont typeface="Wingdings" panose="05000000000000000000" pitchFamily="2" charset="2"/>
              <a:buChar char="v"/>
            </a:pPr>
            <a:r>
              <a:rPr lang="en-US" sz="1800" dirty="0"/>
              <a:t>Dense layers learn complex patterns and relationships.</a:t>
            </a:r>
          </a:p>
          <a:p>
            <a:pPr algn="just">
              <a:lnSpc>
                <a:spcPct val="100000"/>
              </a:lnSpc>
              <a:buFont typeface="Wingdings" panose="05000000000000000000" pitchFamily="2" charset="2"/>
              <a:buChar char="v"/>
            </a:pPr>
            <a:r>
              <a:rPr lang="en-US" sz="1800" dirty="0"/>
              <a:t>Dropout layers prevent over-reliance on specific features.</a:t>
            </a:r>
          </a:p>
          <a:p>
            <a:pPr algn="just">
              <a:lnSpc>
                <a:spcPct val="100000"/>
              </a:lnSpc>
              <a:buFont typeface="Wingdings" panose="05000000000000000000" pitchFamily="2" charset="2"/>
              <a:buChar char="v"/>
            </a:pPr>
            <a:r>
              <a:rPr lang="en-US" sz="1800" dirty="0" err="1"/>
              <a:t>Softmax</a:t>
            </a:r>
            <a:r>
              <a:rPr lang="en-US" sz="1800" dirty="0"/>
              <a:t> activation computes class probabilities.</a:t>
            </a:r>
          </a:p>
          <a:p>
            <a:pPr algn="just">
              <a:lnSpc>
                <a:spcPct val="100000"/>
              </a:lnSpc>
              <a:buFont typeface="Wingdings" panose="05000000000000000000" pitchFamily="2" charset="2"/>
              <a:buChar char="v"/>
            </a:pPr>
            <a:r>
              <a:rPr lang="en-US" sz="1800" dirty="0"/>
              <a:t>Output layer produces probability vector for class predictions.</a:t>
            </a:r>
          </a:p>
          <a:p>
            <a:pPr marL="0" indent="0">
              <a:buNone/>
            </a:pPr>
            <a:endParaRPr lang="en-US" sz="1800" dirty="0"/>
          </a:p>
        </p:txBody>
      </p:sp>
      <p:sp>
        <p:nvSpPr>
          <p:cNvPr id="4" name="Slide Number Placeholder 3">
            <a:extLst>
              <a:ext uri="{FF2B5EF4-FFF2-40B4-BE49-F238E27FC236}">
                <a16:creationId xmlns:a16="http://schemas.microsoft.com/office/drawing/2014/main" id="{C177836E-7456-99C0-40C3-A0EF2922A588}"/>
              </a:ext>
            </a:extLst>
          </p:cNvPr>
          <p:cNvSpPr>
            <a:spLocks noGrp="1"/>
          </p:cNvSpPr>
          <p:nvPr>
            <p:ph type="sldNum" sz="quarter" idx="12"/>
          </p:nvPr>
        </p:nvSpPr>
        <p:spPr/>
        <p:txBody>
          <a:bodyPr/>
          <a:lstStyle/>
          <a:p>
            <a:fld id="{A92B6674-624B-4B17-82AE-B129D9FAF652}" type="slidenum">
              <a:rPr lang="en-US" smtClean="0"/>
              <a:pPr/>
              <a:t>11</a:t>
            </a:fld>
            <a:endParaRPr lang="en-US" dirty="0"/>
          </a:p>
        </p:txBody>
      </p:sp>
      <p:pic>
        <p:nvPicPr>
          <p:cNvPr id="6" name="Picture 5">
            <a:extLst>
              <a:ext uri="{FF2B5EF4-FFF2-40B4-BE49-F238E27FC236}">
                <a16:creationId xmlns:a16="http://schemas.microsoft.com/office/drawing/2014/main" id="{CC13C85A-F462-E4BD-CFE2-B2C006100D71}"/>
              </a:ext>
            </a:extLst>
          </p:cNvPr>
          <p:cNvPicPr>
            <a:picLocks noChangeAspect="1"/>
          </p:cNvPicPr>
          <p:nvPr/>
        </p:nvPicPr>
        <p:blipFill>
          <a:blip r:embed="rId2"/>
          <a:stretch>
            <a:fillRect/>
          </a:stretch>
        </p:blipFill>
        <p:spPr>
          <a:xfrm>
            <a:off x="845214" y="3921722"/>
            <a:ext cx="7169519" cy="1757751"/>
          </a:xfrm>
          <a:prstGeom prst="rect">
            <a:avLst/>
          </a:prstGeom>
        </p:spPr>
      </p:pic>
      <p:sp>
        <p:nvSpPr>
          <p:cNvPr id="8" name="TextBox 7">
            <a:extLst>
              <a:ext uri="{FF2B5EF4-FFF2-40B4-BE49-F238E27FC236}">
                <a16:creationId xmlns:a16="http://schemas.microsoft.com/office/drawing/2014/main" id="{1CDEB565-92F7-F89A-5A3E-2B4F84C14B2C}"/>
              </a:ext>
            </a:extLst>
          </p:cNvPr>
          <p:cNvSpPr txBox="1"/>
          <p:nvPr/>
        </p:nvSpPr>
        <p:spPr>
          <a:xfrm>
            <a:off x="4741734" y="4312508"/>
            <a:ext cx="1556836" cy="307777"/>
          </a:xfrm>
          <a:prstGeom prst="rect">
            <a:avLst/>
          </a:prstGeom>
          <a:noFill/>
        </p:spPr>
        <p:txBody>
          <a:bodyPr wrap="none" rtlCol="0">
            <a:spAutoFit/>
          </a:bodyPr>
          <a:lstStyle/>
          <a:p>
            <a:r>
              <a:rPr lang="en-US" sz="1400" b="1" dirty="0"/>
              <a:t>Custom Classifier</a:t>
            </a:r>
          </a:p>
        </p:txBody>
      </p:sp>
      <p:sp>
        <p:nvSpPr>
          <p:cNvPr id="9" name="TextBox 8">
            <a:extLst>
              <a:ext uri="{FF2B5EF4-FFF2-40B4-BE49-F238E27FC236}">
                <a16:creationId xmlns:a16="http://schemas.microsoft.com/office/drawing/2014/main" id="{4CC920B5-D48C-4830-BAC3-BA6EA74BF952}"/>
              </a:ext>
            </a:extLst>
          </p:cNvPr>
          <p:cNvSpPr txBox="1"/>
          <p:nvPr/>
        </p:nvSpPr>
        <p:spPr>
          <a:xfrm>
            <a:off x="3206579" y="5525584"/>
            <a:ext cx="2462534" cy="253916"/>
          </a:xfrm>
          <a:prstGeom prst="rect">
            <a:avLst/>
          </a:prstGeom>
          <a:noFill/>
        </p:spPr>
        <p:txBody>
          <a:bodyPr wrap="none" rtlCol="0">
            <a:spAutoFit/>
          </a:bodyPr>
          <a:lstStyle/>
          <a:p>
            <a:r>
              <a:rPr lang="en-US" sz="1050" dirty="0"/>
              <a:t>Figure 3 Flow of the proposed mechanism</a:t>
            </a:r>
          </a:p>
        </p:txBody>
      </p:sp>
    </p:spTree>
    <p:extLst>
      <p:ext uri="{BB962C8B-B14F-4D97-AF65-F5344CB8AC3E}">
        <p14:creationId xmlns:p14="http://schemas.microsoft.com/office/powerpoint/2010/main" val="78532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61D9-3576-E063-0262-19AAA02752CB}"/>
              </a:ext>
            </a:extLst>
          </p:cNvPr>
          <p:cNvSpPr>
            <a:spLocks noGrp="1"/>
          </p:cNvSpPr>
          <p:nvPr>
            <p:ph type="title"/>
          </p:nvPr>
        </p:nvSpPr>
        <p:spPr>
          <a:xfrm>
            <a:off x="630195" y="1109562"/>
            <a:ext cx="6197643" cy="915917"/>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18B40F8-E014-4F68-9911-C5F4F214D832}"/>
              </a:ext>
            </a:extLst>
          </p:cNvPr>
          <p:cNvSpPr>
            <a:spLocks noGrp="1"/>
          </p:cNvSpPr>
          <p:nvPr>
            <p:ph idx="1"/>
          </p:nvPr>
        </p:nvSpPr>
        <p:spPr>
          <a:xfrm>
            <a:off x="630195" y="1912750"/>
            <a:ext cx="7821827" cy="3653969"/>
          </a:xfrm>
        </p:spPr>
        <p:txBody>
          <a:bodyPr/>
          <a:lstStyle/>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The training progressed steadily over the epochs, with a gradual decrease in both training and validation loss.</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The final model achieved a validation loss of approximately 21% and a validation accuracy of approximately 94.67%.</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The confusion matrix in Fig 5. signify the model's robust performance in classifying abnormality patterns within MRI images.</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Overall, the presented results showcase the effectiveness of the developed  model in automated abnormality detection from MRI images, with implications for improving patient care outcomes in clinical practice.</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The consistency between training and validation metrics throughout the epochs suggests that the model generalizes well to unseen data.</a:t>
            </a:r>
          </a:p>
          <a:p>
            <a:pPr>
              <a:buFont typeface="Wingdings" panose="05000000000000000000" pitchFamily="2" charset="2"/>
              <a:buChar char="v"/>
            </a:pPr>
            <a:endParaRPr lang="en-US" sz="1535"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04B204-41A5-78D7-57D7-2EF867E43F22}"/>
              </a:ext>
            </a:extLst>
          </p:cNvPr>
          <p:cNvSpPr>
            <a:spLocks noGrp="1"/>
          </p:cNvSpPr>
          <p:nvPr>
            <p:ph type="sldNum" sz="quarter" idx="12"/>
          </p:nvPr>
        </p:nvSpPr>
        <p:spPr/>
        <p:txBody>
          <a:bodyPr/>
          <a:lstStyle/>
          <a:p>
            <a:pPr defTabSz="350992"/>
            <a:fld id="{A92B6674-624B-4B17-82AE-B129D9FAF652}" type="slidenum">
              <a:rPr lang="en-US">
                <a:solidFill>
                  <a:prstClr val="black">
                    <a:tint val="75000"/>
                  </a:prstClr>
                </a:solidFill>
                <a:latin typeface="Times New Roman"/>
              </a:rPr>
              <a:pPr defTabSz="350992"/>
              <a:t>12</a:t>
            </a:fld>
            <a:endParaRPr lang="en-US" dirty="0">
              <a:solidFill>
                <a:prstClr val="black">
                  <a:tint val="75000"/>
                </a:prstClr>
              </a:solidFill>
              <a:latin typeface="Times New Roman"/>
            </a:endParaRPr>
          </a:p>
        </p:txBody>
      </p:sp>
    </p:spTree>
    <p:extLst>
      <p:ext uri="{BB962C8B-B14F-4D97-AF65-F5344CB8AC3E}">
        <p14:creationId xmlns:p14="http://schemas.microsoft.com/office/powerpoint/2010/main" val="157917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9AF09-24A3-AB22-27F2-E2C158DAB7B4}"/>
              </a:ext>
            </a:extLst>
          </p:cNvPr>
          <p:cNvSpPr>
            <a:spLocks noGrp="1"/>
          </p:cNvSpPr>
          <p:nvPr>
            <p:ph idx="1"/>
          </p:nvPr>
        </p:nvSpPr>
        <p:spPr>
          <a:xfrm>
            <a:off x="827731" y="4022380"/>
            <a:ext cx="7704437" cy="1740592"/>
          </a:xfrm>
        </p:spPr>
        <p:txBody>
          <a:bodyPr/>
          <a:lstStyle/>
          <a:p>
            <a:pPr marL="0" indent="0">
              <a:buNone/>
            </a:pPr>
            <a:endParaRPr lang="en-US" sz="1535"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Fig 4 illustrates the trajectory of training and validation loss over the course of training.</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The curve showcases the decreasing trend of loss over epochs, indicating the model's learning process and convergence to optimal performance.</a:t>
            </a:r>
          </a:p>
        </p:txBody>
      </p:sp>
      <p:sp>
        <p:nvSpPr>
          <p:cNvPr id="4" name="Slide Number Placeholder 3">
            <a:extLst>
              <a:ext uri="{FF2B5EF4-FFF2-40B4-BE49-F238E27FC236}">
                <a16:creationId xmlns:a16="http://schemas.microsoft.com/office/drawing/2014/main" id="{CE197EEE-7A7C-85A0-FE94-3BAD2011AAD6}"/>
              </a:ext>
            </a:extLst>
          </p:cNvPr>
          <p:cNvSpPr>
            <a:spLocks noGrp="1"/>
          </p:cNvSpPr>
          <p:nvPr>
            <p:ph type="sldNum" sz="quarter" idx="12"/>
          </p:nvPr>
        </p:nvSpPr>
        <p:spPr/>
        <p:txBody>
          <a:bodyPr/>
          <a:lstStyle/>
          <a:p>
            <a:pPr defTabSz="350992"/>
            <a:fld id="{A92B6674-624B-4B17-82AE-B129D9FAF652}" type="slidenum">
              <a:rPr lang="en-US">
                <a:solidFill>
                  <a:prstClr val="black">
                    <a:tint val="75000"/>
                  </a:prstClr>
                </a:solidFill>
                <a:latin typeface="Times New Roman"/>
              </a:rPr>
              <a:pPr defTabSz="350992"/>
              <a:t>13</a:t>
            </a:fld>
            <a:endParaRPr lang="en-US" dirty="0">
              <a:solidFill>
                <a:prstClr val="black">
                  <a:tint val="75000"/>
                </a:prstClr>
              </a:solidFill>
              <a:latin typeface="Times New Roman"/>
            </a:endParaRPr>
          </a:p>
        </p:txBody>
      </p:sp>
      <p:sp>
        <p:nvSpPr>
          <p:cNvPr id="2" name="TextBox 1">
            <a:extLst>
              <a:ext uri="{FF2B5EF4-FFF2-40B4-BE49-F238E27FC236}">
                <a16:creationId xmlns:a16="http://schemas.microsoft.com/office/drawing/2014/main" id="{42818A47-B060-1C5A-46A7-3F3FAD706661}"/>
              </a:ext>
            </a:extLst>
          </p:cNvPr>
          <p:cNvSpPr txBox="1"/>
          <p:nvPr/>
        </p:nvSpPr>
        <p:spPr>
          <a:xfrm>
            <a:off x="2204028" y="3540021"/>
            <a:ext cx="1781026" cy="400110"/>
          </a:xfrm>
          <a:prstGeom prst="rect">
            <a:avLst/>
          </a:prstGeom>
          <a:noFill/>
        </p:spPr>
        <p:txBody>
          <a:bodyPr wrap="square" rtlCol="0">
            <a:spAutoFit/>
          </a:bodyPr>
          <a:lstStyle/>
          <a:p>
            <a:pPr defTabSz="350992"/>
            <a:r>
              <a:rPr lang="en-US" sz="1000" dirty="0">
                <a:solidFill>
                  <a:prstClr val="black"/>
                </a:solidFill>
                <a:latin typeface="Times New Roman"/>
              </a:rPr>
              <a:t>Fig 4  Loss curve of training and validation</a:t>
            </a:r>
          </a:p>
        </p:txBody>
      </p:sp>
      <p:sp>
        <p:nvSpPr>
          <p:cNvPr id="5" name="TextBox 4">
            <a:extLst>
              <a:ext uri="{FF2B5EF4-FFF2-40B4-BE49-F238E27FC236}">
                <a16:creationId xmlns:a16="http://schemas.microsoft.com/office/drawing/2014/main" id="{E860A2C8-F9A5-D213-6D1E-29176CC1A20A}"/>
              </a:ext>
            </a:extLst>
          </p:cNvPr>
          <p:cNvSpPr txBox="1"/>
          <p:nvPr/>
        </p:nvSpPr>
        <p:spPr>
          <a:xfrm>
            <a:off x="5610694" y="3588658"/>
            <a:ext cx="1393268" cy="246221"/>
          </a:xfrm>
          <a:prstGeom prst="rect">
            <a:avLst/>
          </a:prstGeom>
          <a:noFill/>
        </p:spPr>
        <p:txBody>
          <a:bodyPr wrap="square" rtlCol="0">
            <a:spAutoFit/>
          </a:bodyPr>
          <a:lstStyle/>
          <a:p>
            <a:pPr defTabSz="350992"/>
            <a:r>
              <a:rPr lang="en-US" sz="1000" dirty="0">
                <a:solidFill>
                  <a:prstClr val="black"/>
                </a:solidFill>
                <a:latin typeface="Times New Roman"/>
              </a:rPr>
              <a:t>Fig 5 Confusion Matrix</a:t>
            </a:r>
          </a:p>
        </p:txBody>
      </p:sp>
      <p:pic>
        <p:nvPicPr>
          <p:cNvPr id="6" name="Picture 5">
            <a:extLst>
              <a:ext uri="{FF2B5EF4-FFF2-40B4-BE49-F238E27FC236}">
                <a16:creationId xmlns:a16="http://schemas.microsoft.com/office/drawing/2014/main" id="{419DE8AD-9892-30C6-FA39-BAAEB6389F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7642" y="1111905"/>
            <a:ext cx="3062962" cy="2206074"/>
          </a:xfrm>
          <a:prstGeom prst="rect">
            <a:avLst/>
          </a:prstGeom>
          <a:noFill/>
          <a:ln>
            <a:noFill/>
          </a:ln>
        </p:spPr>
      </p:pic>
      <p:pic>
        <p:nvPicPr>
          <p:cNvPr id="7" name="Picture 6">
            <a:extLst>
              <a:ext uri="{FF2B5EF4-FFF2-40B4-BE49-F238E27FC236}">
                <a16:creationId xmlns:a16="http://schemas.microsoft.com/office/drawing/2014/main" id="{CBC1BF9B-6998-4050-2E7B-D7EF3B529E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6615" y="1235676"/>
            <a:ext cx="2612926" cy="2082303"/>
          </a:xfrm>
          <a:prstGeom prst="rect">
            <a:avLst/>
          </a:prstGeom>
          <a:noFill/>
          <a:ln>
            <a:noFill/>
          </a:ln>
        </p:spPr>
      </p:pic>
    </p:spTree>
    <p:extLst>
      <p:ext uri="{BB962C8B-B14F-4D97-AF65-F5344CB8AC3E}">
        <p14:creationId xmlns:p14="http://schemas.microsoft.com/office/powerpoint/2010/main" val="37197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2B6674-624B-4B17-82AE-B129D9FAF652}" type="slidenum">
              <a:rPr lang="en-US" smtClean="0"/>
              <a:t>14</a:t>
            </a:fld>
            <a:endParaRPr lang="en-US"/>
          </a:p>
        </p:txBody>
      </p:sp>
      <p:sp>
        <p:nvSpPr>
          <p:cNvPr id="5" name="Title 3"/>
          <p:cNvSpPr>
            <a:spLocks noGrp="1"/>
          </p:cNvSpPr>
          <p:nvPr>
            <p:ph type="title"/>
          </p:nvPr>
        </p:nvSpPr>
        <p:spPr>
          <a:xfrm>
            <a:off x="1363530" y="500063"/>
            <a:ext cx="8074025" cy="1325562"/>
          </a:xfrm>
        </p:spPr>
        <p:txBody>
          <a:bodyPr lIns="91440" tIns="45720" rIns="91440" bIns="45720" anchor="t"/>
          <a:lstStyle/>
          <a:p>
            <a:r>
              <a:rPr lang="en-IN" b="1" dirty="0">
                <a:latin typeface="Times New Roman" panose="02020603050405020304"/>
                <a:cs typeface="Times New Roman" panose="02020603050405020304"/>
              </a:rPr>
              <a:t>Project Timeline</a:t>
            </a:r>
            <a:endParaRPr lang="en-IN"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516737" y="1465380"/>
            <a:ext cx="8493208" cy="4538933"/>
          </a:xfrm>
        </p:spPr>
        <p:txBody>
          <a:bodyPr lIns="91440" tIns="45720" rIns="91440" bIns="45720" anchor="t"/>
          <a:lstStyle/>
          <a:p>
            <a:pPr>
              <a:buFont typeface="Wingdings" panose="05000000000000000000" pitchFamily="2" charset="2"/>
              <a:buChar char="v"/>
            </a:pPr>
            <a:r>
              <a:rPr lang="en-IN" sz="2000" dirty="0">
                <a:solidFill>
                  <a:srgbClr val="111111"/>
                </a:solidFill>
                <a:ea typeface="+mn-lt"/>
                <a:cs typeface="+mn-lt"/>
              </a:rPr>
              <a:t>Project Initiation and Research (Week 1)</a:t>
            </a:r>
          </a:p>
          <a:p>
            <a:pPr>
              <a:buFont typeface="Wingdings" panose="05000000000000000000" pitchFamily="2" charset="2"/>
              <a:buChar char="v"/>
            </a:pPr>
            <a:r>
              <a:rPr lang="en-IN" sz="2000" dirty="0">
                <a:solidFill>
                  <a:srgbClr val="111111"/>
                </a:solidFill>
                <a:ea typeface="+mn-lt"/>
                <a:cs typeface="+mn-lt"/>
              </a:rPr>
              <a:t>Model Architecture Design (Week 3)</a:t>
            </a:r>
          </a:p>
          <a:p>
            <a:pPr>
              <a:buFont typeface="Wingdings" panose="05000000000000000000" pitchFamily="2" charset="2"/>
              <a:buChar char="v"/>
            </a:pPr>
            <a:r>
              <a:rPr lang="en-IN" sz="2000" dirty="0">
                <a:solidFill>
                  <a:srgbClr val="111111"/>
                </a:solidFill>
                <a:ea typeface="+mn-lt"/>
                <a:cs typeface="+mn-lt"/>
              </a:rPr>
              <a:t>Feature Extraction (Week 4)</a:t>
            </a:r>
          </a:p>
          <a:p>
            <a:pPr>
              <a:buFont typeface="Wingdings" panose="05000000000000000000" pitchFamily="2" charset="2"/>
              <a:buChar char="v"/>
            </a:pPr>
            <a:r>
              <a:rPr lang="en-IN" sz="2000" dirty="0">
                <a:solidFill>
                  <a:srgbClr val="111111"/>
                </a:solidFill>
                <a:ea typeface="+mn-lt"/>
                <a:cs typeface="Calibri" panose="020F0502020204030204"/>
              </a:rPr>
              <a:t>Classification</a:t>
            </a:r>
            <a:r>
              <a:rPr lang="en-IN" sz="2000" dirty="0">
                <a:solidFill>
                  <a:srgbClr val="111111"/>
                </a:solidFill>
                <a:ea typeface="+mn-lt"/>
                <a:cs typeface="+mn-lt"/>
              </a:rPr>
              <a:t> (Week 5)</a:t>
            </a:r>
          </a:p>
          <a:p>
            <a:pPr>
              <a:buFont typeface="Wingdings" panose="05000000000000000000" pitchFamily="2" charset="2"/>
              <a:buChar char="v"/>
            </a:pPr>
            <a:r>
              <a:rPr lang="en-IN" sz="2000" dirty="0">
                <a:solidFill>
                  <a:srgbClr val="111111"/>
                </a:solidFill>
                <a:ea typeface="+mn-lt"/>
                <a:cs typeface="+mn-lt"/>
              </a:rPr>
              <a:t>Evaluation and Testing (Week 7)</a:t>
            </a:r>
          </a:p>
          <a:p>
            <a:pPr>
              <a:buFont typeface="Wingdings" panose="05000000000000000000" pitchFamily="2" charset="2"/>
              <a:buChar char="v"/>
            </a:pPr>
            <a:r>
              <a:rPr lang="en-IN" sz="2000" dirty="0">
                <a:solidFill>
                  <a:srgbClr val="111111"/>
                </a:solidFill>
                <a:ea typeface="+mn-lt"/>
                <a:cs typeface="+mn-lt"/>
              </a:rPr>
              <a:t>Project Report (Week 9)</a:t>
            </a:r>
          </a:p>
          <a:p>
            <a:pPr>
              <a:buFont typeface="Wingdings" panose="05000000000000000000" pitchFamily="2" charset="2"/>
              <a:buChar char="v"/>
            </a:pPr>
            <a:r>
              <a:rPr lang="en-IN" sz="2000" dirty="0">
                <a:solidFill>
                  <a:srgbClr val="111111"/>
                </a:solidFill>
                <a:ea typeface="+mn-lt"/>
                <a:cs typeface="+mn-lt"/>
              </a:rPr>
              <a:t>Presentation (Week 10)</a:t>
            </a:r>
            <a:endParaRPr lang="en-IN" sz="2000" dirty="0">
              <a:solidFill>
                <a:srgbClr val="111111"/>
              </a:solidFill>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0A54-FBB7-96EE-EBC4-22BE8FA9B7B4}"/>
              </a:ext>
            </a:extLst>
          </p:cNvPr>
          <p:cNvSpPr>
            <a:spLocks noGrp="1"/>
          </p:cNvSpPr>
          <p:nvPr>
            <p:ph type="title"/>
          </p:nvPr>
        </p:nvSpPr>
        <p:spPr>
          <a:xfrm>
            <a:off x="919599" y="1192786"/>
            <a:ext cx="6197643" cy="1017646"/>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84A9C82-86BB-6CF2-9203-711B1684183B}"/>
              </a:ext>
            </a:extLst>
          </p:cNvPr>
          <p:cNvSpPr>
            <a:spLocks noGrp="1"/>
          </p:cNvSpPr>
          <p:nvPr>
            <p:ph idx="1"/>
          </p:nvPr>
        </p:nvSpPr>
        <p:spPr>
          <a:xfrm>
            <a:off x="889687" y="2030503"/>
            <a:ext cx="7624118" cy="4199216"/>
          </a:xfrm>
        </p:spPr>
        <p:txBody>
          <a:bodyPr/>
          <a:lstStyle/>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In summary, our CNN model  showcased strong performance with a test accuracy of approximately 93.51% and a test loss of around 0.29. </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Its high accuracy and low loss metrics signify its potential clinical utility for assisting healthcare professionals in diagnosis and treatment planning. Future research could focus on refining the model architecture.</a:t>
            </a:r>
          </a:p>
          <a:p>
            <a:pPr algn="just">
              <a:buFont typeface="Wingdings" panose="05000000000000000000" pitchFamily="2" charset="2"/>
              <a:buChar char="v"/>
            </a:pPr>
            <a:r>
              <a:rPr lang="en-US" sz="1535" dirty="0">
                <a:latin typeface="Times New Roman" panose="02020603050405020304" pitchFamily="18" charset="0"/>
                <a:cs typeface="Times New Roman" panose="02020603050405020304" pitchFamily="18" charset="0"/>
              </a:rPr>
              <a:t> Overall, our study presents a promising approach to automated abnormality detection in MRI images, promising to enhance diagnostic precision and patient care outcomes.</a:t>
            </a:r>
          </a:p>
          <a:p>
            <a:pPr marL="0" indent="0" algn="just">
              <a:buNone/>
            </a:pPr>
            <a:endParaRPr lang="en-US" sz="1535"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Future Work</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Experiment with different algorithms using more MRI images for improved accuracy.</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Explore feature reduction techniques to optimize execution time.</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Development of a web based Application which will be user-friendly and could help doctors analyze the MRI scans easily.</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Expanding the work to not only classify brain but also neck , spinal cord and heart.</a:t>
            </a:r>
          </a:p>
        </p:txBody>
      </p:sp>
      <p:sp>
        <p:nvSpPr>
          <p:cNvPr id="4" name="Slide Number Placeholder 3">
            <a:extLst>
              <a:ext uri="{FF2B5EF4-FFF2-40B4-BE49-F238E27FC236}">
                <a16:creationId xmlns:a16="http://schemas.microsoft.com/office/drawing/2014/main" id="{F51B0186-3248-D747-C1FF-545C73334D98}"/>
              </a:ext>
            </a:extLst>
          </p:cNvPr>
          <p:cNvSpPr>
            <a:spLocks noGrp="1"/>
          </p:cNvSpPr>
          <p:nvPr>
            <p:ph type="sldNum" sz="quarter" idx="12"/>
          </p:nvPr>
        </p:nvSpPr>
        <p:spPr/>
        <p:txBody>
          <a:bodyPr/>
          <a:lstStyle/>
          <a:p>
            <a:pPr defTabSz="350992"/>
            <a:fld id="{A92B6674-624B-4B17-82AE-B129D9FAF652}" type="slidenum">
              <a:rPr lang="en-US">
                <a:solidFill>
                  <a:prstClr val="black">
                    <a:tint val="75000"/>
                  </a:prstClr>
                </a:solidFill>
                <a:latin typeface="Times New Roman"/>
              </a:rPr>
              <a:pPr defTabSz="350992"/>
              <a:t>15</a:t>
            </a:fld>
            <a:endParaRPr lang="en-US" dirty="0">
              <a:solidFill>
                <a:prstClr val="black">
                  <a:tint val="75000"/>
                </a:prstClr>
              </a:solidFill>
              <a:latin typeface="Times New Roman"/>
            </a:endParaRPr>
          </a:p>
        </p:txBody>
      </p:sp>
    </p:spTree>
    <p:extLst>
      <p:ext uri="{BB962C8B-B14F-4D97-AF65-F5344CB8AC3E}">
        <p14:creationId xmlns:p14="http://schemas.microsoft.com/office/powerpoint/2010/main" val="407376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499D-7E19-978C-E416-95E465D74EBE}"/>
              </a:ext>
            </a:extLst>
          </p:cNvPr>
          <p:cNvSpPr>
            <a:spLocks noGrp="1"/>
          </p:cNvSpPr>
          <p:nvPr>
            <p:ph type="title"/>
          </p:nvPr>
        </p:nvSpPr>
        <p:spPr>
          <a:xfrm>
            <a:off x="1286986" y="363535"/>
            <a:ext cx="8072914" cy="1325563"/>
          </a:xfrm>
        </p:spPr>
        <p:txBody>
          <a:bodyPr/>
          <a:lstStyle/>
          <a:p>
            <a:r>
              <a:rPr lang="en-US" b="1" dirty="0"/>
              <a:t>References</a:t>
            </a:r>
          </a:p>
        </p:txBody>
      </p:sp>
      <p:sp>
        <p:nvSpPr>
          <p:cNvPr id="3" name="Content Placeholder 2">
            <a:extLst>
              <a:ext uri="{FF2B5EF4-FFF2-40B4-BE49-F238E27FC236}">
                <a16:creationId xmlns:a16="http://schemas.microsoft.com/office/drawing/2014/main" id="{B6B80BE8-DDD4-D034-DADB-59646B3044D3}"/>
              </a:ext>
            </a:extLst>
          </p:cNvPr>
          <p:cNvSpPr>
            <a:spLocks noGrp="1"/>
          </p:cNvSpPr>
          <p:nvPr>
            <p:ph idx="1"/>
          </p:nvPr>
        </p:nvSpPr>
        <p:spPr>
          <a:xfrm>
            <a:off x="548978" y="1293670"/>
            <a:ext cx="8072914" cy="4651959"/>
          </a:xfrm>
        </p:spPr>
        <p:txBody>
          <a:bodyPr/>
          <a:lstStyle/>
          <a:p>
            <a:pPr algn="just">
              <a:lnSpc>
                <a:spcPct val="100000"/>
              </a:lnSpc>
              <a:buFont typeface="Wingdings" panose="05000000000000000000" pitchFamily="2" charset="2"/>
              <a:buChar char="v"/>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1800" b="0" i="0" u="none" strike="noStrike" dirty="0">
                <a:solidFill>
                  <a:srgbClr val="000000"/>
                </a:solidFill>
                <a:effectLst/>
                <a:latin typeface="Aptos Narrow" panose="020B0004020202020204" pitchFamily="34" charset="0"/>
              </a:rPr>
              <a:t> O. T. Khan and D. Rajeswari, "Brain Tumor detection Using Machine Learning and Deep Learning Approaches," 2022 International Conference on Advances in Computing, Communication and Applied Informatics (ACCAI), Chennai, India, 2022, pp. 1-7, </a:t>
            </a:r>
            <a:r>
              <a:rPr lang="en-US" sz="1800" b="0" i="0" u="none" strike="noStrike" dirty="0" err="1">
                <a:solidFill>
                  <a:srgbClr val="000000"/>
                </a:solidFill>
                <a:effectLst/>
                <a:latin typeface="Aptos Narrow" panose="020B0004020202020204" pitchFamily="34" charset="0"/>
              </a:rPr>
              <a:t>doi</a:t>
            </a:r>
            <a:r>
              <a:rPr lang="en-US" sz="1800" b="0" i="0" u="none" strike="noStrike" dirty="0">
                <a:solidFill>
                  <a:srgbClr val="000000"/>
                </a:solidFill>
                <a:effectLst/>
                <a:latin typeface="Aptos Narrow" panose="020B0004020202020204" pitchFamily="34" charset="0"/>
              </a:rPr>
              <a:t>: 10.1109/ACCAI53970.2022.9752502.</a:t>
            </a:r>
          </a:p>
          <a:p>
            <a:pPr algn="just">
              <a:lnSpc>
                <a:spcPct val="100000"/>
              </a:lnSpc>
              <a:buFont typeface="Wingdings" panose="05000000000000000000" pitchFamily="2" charset="2"/>
              <a:buChar char="v"/>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 </a:t>
            </a:r>
            <a:r>
              <a:rPr lang="en-US" sz="1800" b="0" i="0" u="none" strike="noStrike" dirty="0">
                <a:solidFill>
                  <a:srgbClr val="000000"/>
                </a:solidFill>
                <a:effectLst/>
                <a:latin typeface="Aptos Narrow" panose="020B0004020202020204" pitchFamily="34" charset="0"/>
              </a:rPr>
              <a:t>Y. H. Liu, “Feature Extraction and Image Recognition with Convolutional Neural Networks,” Journal of Physics: Conference Series, vol. 1087, p. 062032, Sep. 2018, doi: 10.1088/1742-6596/1087/6/062032.</a:t>
            </a:r>
            <a:r>
              <a:rPr lang="en-US" sz="1200" dirty="0"/>
              <a:t> </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[3]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R.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C.Patil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and A. Bhalchandra, “Brain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tumour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extraction from MRI images using MATLAB”, International Journal of Electronics, Communication and Soft Computing Science &amp; Engineering  (IJECSCSE), vol. 2, no. 1, (2012), p. 1</a:t>
            </a:r>
            <a:r>
              <a:rPr lang="en-US" sz="18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[4] </a:t>
            </a:r>
            <a:r>
              <a:rPr lang="en-US" sz="1800" b="0" i="0" u="none" strike="noStrike" dirty="0">
                <a:solidFill>
                  <a:srgbClr val="000000"/>
                </a:solidFill>
                <a:effectLst/>
                <a:latin typeface="Aptos Narrow" panose="020B0004020202020204" pitchFamily="34" charset="0"/>
              </a:rPr>
              <a:t>M. Assam, H. Kanwal, U. Farooq, S. K. Shah, A. Mehmood, and G. S. Choi, “An efficient classification of MRI brain images,” IEEE Access, vol. 9, pp. 33313–33322, Jan. 2021, </a:t>
            </a:r>
            <a:r>
              <a:rPr lang="en-US" sz="1800" b="0" i="0" u="none" strike="noStrike" dirty="0" err="1">
                <a:solidFill>
                  <a:srgbClr val="000000"/>
                </a:solidFill>
                <a:effectLst/>
                <a:latin typeface="Aptos Narrow" panose="020B0004020202020204" pitchFamily="34" charset="0"/>
              </a:rPr>
              <a:t>doi</a:t>
            </a:r>
            <a:r>
              <a:rPr lang="en-US" sz="1800" b="0" i="0" u="none" strike="noStrike" dirty="0">
                <a:solidFill>
                  <a:srgbClr val="000000"/>
                </a:solidFill>
                <a:effectLst/>
                <a:latin typeface="Aptos Narrow" panose="020B0004020202020204" pitchFamily="34" charset="0"/>
              </a:rPr>
              <a:t>: 10.1109/access.2021.3061487.</a:t>
            </a:r>
          </a:p>
          <a:p>
            <a:pPr algn="just">
              <a:lnSpc>
                <a:spcPct val="100000"/>
              </a:lnSpc>
              <a:buFont typeface="Wingdings" panose="05000000000000000000" pitchFamily="2" charset="2"/>
              <a:buChar char="v"/>
            </a:pPr>
            <a:r>
              <a:rPr lang="en-US" sz="1800" dirty="0">
                <a:solidFill>
                  <a:srgbClr val="000000"/>
                </a:solidFill>
                <a:latin typeface="Aptos Narrow" panose="020B0004020202020204" pitchFamily="34" charset="0"/>
                <a:cs typeface="Times New Roman" panose="02020603050405020304" pitchFamily="18" charset="0"/>
              </a:rPr>
              <a:t>[5] </a:t>
            </a:r>
            <a:r>
              <a:rPr lang="en-US" sz="1800" b="0" i="0" u="none" strike="noStrike" dirty="0">
                <a:solidFill>
                  <a:srgbClr val="000000"/>
                </a:solidFill>
                <a:effectLst/>
                <a:latin typeface="Aptos Narrow" panose="020B0004020202020204" pitchFamily="34" charset="0"/>
              </a:rPr>
              <a:t>Y. Zhang, Z. Dong, L. Wu and S. Wang, "A hybrid method for MRI brain image classification", Expert Syst. Appl., vol. 38, no. 8, pp. 10049-10053, Aug. 2011.</a:t>
            </a:r>
            <a:r>
              <a:rPr lang="en-US" sz="1200" dirty="0"/>
              <a:t>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4A44F88-A4B4-17F7-2C09-D8720B8996DF}"/>
              </a:ext>
            </a:extLst>
          </p:cNvPr>
          <p:cNvSpPr>
            <a:spLocks noGrp="1"/>
          </p:cNvSpPr>
          <p:nvPr>
            <p:ph type="sldNum" sz="quarter" idx="12"/>
          </p:nvPr>
        </p:nvSpPr>
        <p:spPr/>
        <p:txBody>
          <a:bodyPr/>
          <a:lstStyle/>
          <a:p>
            <a:fld id="{A92B6674-624B-4B17-82AE-B129D9FAF652}" type="slidenum">
              <a:rPr lang="en-US" smtClean="0"/>
              <a:pPr/>
              <a:t>16</a:t>
            </a:fld>
            <a:endParaRPr lang="en-US" dirty="0"/>
          </a:p>
        </p:txBody>
      </p:sp>
    </p:spTree>
    <p:extLst>
      <p:ext uri="{BB962C8B-B14F-4D97-AF65-F5344CB8AC3E}">
        <p14:creationId xmlns:p14="http://schemas.microsoft.com/office/powerpoint/2010/main" val="192604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3FCDA-F6C6-ED9D-990B-CAD76C13D00A}"/>
              </a:ext>
            </a:extLst>
          </p:cNvPr>
          <p:cNvSpPr>
            <a:spLocks noGrp="1"/>
          </p:cNvSpPr>
          <p:nvPr>
            <p:ph idx="1"/>
          </p:nvPr>
        </p:nvSpPr>
        <p:spPr>
          <a:xfrm>
            <a:off x="643493" y="1343993"/>
            <a:ext cx="8179231" cy="4840564"/>
          </a:xfrm>
        </p:spPr>
        <p:txBody>
          <a:bodyPr/>
          <a:lstStyle/>
          <a:p>
            <a:pPr algn="just">
              <a:lnSpc>
                <a:spcPct val="100000"/>
              </a:lnSpc>
              <a:buFont typeface="Wingdings" panose="05000000000000000000" pitchFamily="2" charset="2"/>
              <a:buChar char="v"/>
            </a:pPr>
            <a:r>
              <a:rPr lang="en-US" sz="1800" dirty="0"/>
              <a:t>[6] Rajeshwar Nalbalwar, Umakant Majhi, Raj Patil ,Prof.Sudhanshu Gonge 2014 Detection of Brain Tumor by using ANN International Journal of Research in Advent Technology</a:t>
            </a:r>
          </a:p>
          <a:p>
            <a:pPr algn="just">
              <a:lnSpc>
                <a:spcPct val="100000"/>
              </a:lnSpc>
              <a:buFont typeface="Wingdings" panose="05000000000000000000" pitchFamily="2" charset="2"/>
              <a:buChar char="v"/>
            </a:pPr>
            <a:r>
              <a:rPr lang="en-US" sz="1800" dirty="0"/>
              <a:t>[7] </a:t>
            </a:r>
            <a:r>
              <a:rPr lang="en-US" sz="1800" dirty="0" err="1"/>
              <a:t>Raheleh</a:t>
            </a:r>
            <a:r>
              <a:rPr lang="en-US" sz="1800" dirty="0"/>
              <a:t> </a:t>
            </a:r>
            <a:r>
              <a:rPr lang="en-US" sz="1800" dirty="0" err="1"/>
              <a:t>Hashemzehi</a:t>
            </a:r>
            <a:r>
              <a:rPr lang="en-US" sz="1800" dirty="0"/>
              <a:t>, Seyyed Javad Seyyed Mahdavi, Maryam </a:t>
            </a:r>
            <a:r>
              <a:rPr lang="en-US" sz="1800" dirty="0" err="1"/>
              <a:t>Kheirabadi</a:t>
            </a:r>
            <a:r>
              <a:rPr lang="en-US" sz="1800" dirty="0"/>
              <a:t>, </a:t>
            </a:r>
            <a:r>
              <a:rPr lang="en-US" sz="1800" dirty="0" err="1"/>
              <a:t>Seyed</a:t>
            </a:r>
            <a:r>
              <a:rPr lang="en-US" sz="1800" dirty="0"/>
              <a:t> Reza </a:t>
            </a:r>
            <a:r>
              <a:rPr lang="en-US" sz="1800" dirty="0" err="1"/>
              <a:t>Kamel,Detection</a:t>
            </a:r>
            <a:r>
              <a:rPr lang="en-US" sz="1800" dirty="0"/>
              <a:t> of brain tumors from MRI images base on deep learning using hybrid model CNN and </a:t>
            </a:r>
            <a:r>
              <a:rPr lang="en-US" sz="1800" dirty="0" err="1"/>
              <a:t>NADE,Biocybernetics</a:t>
            </a:r>
            <a:r>
              <a:rPr lang="en-US" sz="1800" dirty="0"/>
              <a:t> and Biomedical </a:t>
            </a:r>
            <a:r>
              <a:rPr lang="en-US" sz="1800" dirty="0" err="1"/>
              <a:t>Engineering,Volume</a:t>
            </a:r>
            <a:r>
              <a:rPr lang="en-US" sz="1800" dirty="0"/>
              <a:t> 40, Issue 3,2020,Pages 1225-1232,ISSN 0208-5216, https://doi.org/10.1016/j.bbe.2020.06.001.</a:t>
            </a:r>
          </a:p>
          <a:p>
            <a:pPr algn="just">
              <a:lnSpc>
                <a:spcPct val="100000"/>
              </a:lnSpc>
              <a:buFont typeface="Wingdings" panose="05000000000000000000" pitchFamily="2" charset="2"/>
              <a:buChar char="v"/>
            </a:pPr>
            <a:r>
              <a:rPr lang="en-US" sz="1800" dirty="0"/>
              <a:t>[8] </a:t>
            </a:r>
            <a:r>
              <a:rPr lang="en-US" sz="1800" dirty="0" err="1"/>
              <a:t>Lahmiri</a:t>
            </a:r>
            <a:r>
              <a:rPr lang="en-US" sz="1800" dirty="0"/>
              <a:t> S, </a:t>
            </a:r>
            <a:r>
              <a:rPr lang="en-US" sz="1800" dirty="0" err="1"/>
              <a:t>Boukadoum</a:t>
            </a:r>
            <a:r>
              <a:rPr lang="en-US" sz="1800" dirty="0"/>
              <a:t> M. New approach for automatic classification of Alzheimer's disease, mild cognitive impairment and healthy brain magnetic resonance images. </a:t>
            </a:r>
            <a:r>
              <a:rPr lang="en-US" sz="1800" dirty="0" err="1"/>
              <a:t>Healthc</a:t>
            </a:r>
            <a:r>
              <a:rPr lang="en-US" sz="1800" dirty="0"/>
              <a:t> Technol Lett. 2014 Jun 16;1(1):32-6. </a:t>
            </a:r>
            <a:r>
              <a:rPr lang="en-US" sz="1800" dirty="0" err="1"/>
              <a:t>doi</a:t>
            </a:r>
            <a:r>
              <a:rPr lang="en-US" sz="1800" dirty="0"/>
              <a:t>: 10.1049/htl.2013.0022. PMID: 26609373; PMCID: PMC4611877.</a:t>
            </a:r>
          </a:p>
          <a:p>
            <a:pPr>
              <a:lnSpc>
                <a:spcPct val="100000"/>
              </a:lnSpc>
              <a:buFont typeface="Wingdings" panose="05000000000000000000" pitchFamily="2" charset="2"/>
              <a:buChar char="v"/>
            </a:pPr>
            <a:r>
              <a:rPr lang="en-US" sz="1800" dirty="0"/>
              <a:t> [9] https://www.kaggle.com/datasets/masoudnickparvar/brain-tumor-mri-dataset?utm_medium=social&amp;utm_campaign=kaggle-dataset-share&amp;utm_source=linkedin</a:t>
            </a:r>
          </a:p>
        </p:txBody>
      </p:sp>
      <p:sp>
        <p:nvSpPr>
          <p:cNvPr id="4" name="Slide Number Placeholder 3">
            <a:extLst>
              <a:ext uri="{FF2B5EF4-FFF2-40B4-BE49-F238E27FC236}">
                <a16:creationId xmlns:a16="http://schemas.microsoft.com/office/drawing/2014/main" id="{FA7DC2BA-7E45-CACA-DBB1-61DB52BC7E22}"/>
              </a:ext>
            </a:extLst>
          </p:cNvPr>
          <p:cNvSpPr>
            <a:spLocks noGrp="1"/>
          </p:cNvSpPr>
          <p:nvPr>
            <p:ph type="sldNum" sz="quarter" idx="12"/>
          </p:nvPr>
        </p:nvSpPr>
        <p:spPr/>
        <p:txBody>
          <a:bodyPr/>
          <a:lstStyle/>
          <a:p>
            <a:fld id="{A92B6674-624B-4B17-82AE-B129D9FAF652}" type="slidenum">
              <a:rPr lang="en-US" smtClean="0"/>
              <a:pPr/>
              <a:t>17</a:t>
            </a:fld>
            <a:endParaRPr lang="en-US" dirty="0"/>
          </a:p>
        </p:txBody>
      </p:sp>
    </p:spTree>
    <p:extLst>
      <p:ext uri="{BB962C8B-B14F-4D97-AF65-F5344CB8AC3E}">
        <p14:creationId xmlns:p14="http://schemas.microsoft.com/office/powerpoint/2010/main" val="362210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2B6674-624B-4B17-82AE-B129D9FAF652}" type="slidenum">
              <a:rPr lang="en-US" smtClean="0"/>
              <a:t>2</a:t>
            </a:fld>
            <a:endParaRPr lang="en-US"/>
          </a:p>
        </p:txBody>
      </p:sp>
      <p:sp>
        <p:nvSpPr>
          <p:cNvPr id="5" name="Title 3"/>
          <p:cNvSpPr>
            <a:spLocks noGrp="1"/>
          </p:cNvSpPr>
          <p:nvPr>
            <p:ph type="title"/>
          </p:nvPr>
        </p:nvSpPr>
        <p:spPr>
          <a:xfrm>
            <a:off x="1363530" y="500063"/>
            <a:ext cx="8074025" cy="1325562"/>
          </a:xfrm>
        </p:spPr>
        <p:txBody>
          <a:bodyPr/>
          <a:lstStyle/>
          <a:p>
            <a:r>
              <a:rPr lang="en-IN" b="1" dirty="0">
                <a:latin typeface="Times New Roman" panose="02020603050405020304" pitchFamily="18" charset="0"/>
                <a:cs typeface="Times New Roman" panose="02020603050405020304" pitchFamily="18" charset="0"/>
              </a:rPr>
              <a:t>Presentation</a:t>
            </a:r>
            <a:r>
              <a:rPr lang="en-IN" b="1" dirty="0"/>
              <a:t> </a:t>
            </a:r>
            <a:r>
              <a:rPr lang="en-IN" b="1" dirty="0">
                <a:latin typeface="Times New Roman" panose="02020603050405020304" pitchFamily="18" charset="0"/>
                <a:cs typeface="Times New Roman" panose="02020603050405020304" pitchFamily="18" charset="0"/>
              </a:rPr>
              <a:t>Outline</a:t>
            </a:r>
          </a:p>
        </p:txBody>
      </p:sp>
      <p:sp>
        <p:nvSpPr>
          <p:cNvPr id="6" name="Content Placeholder 5"/>
          <p:cNvSpPr>
            <a:spLocks noGrp="1"/>
          </p:cNvSpPr>
          <p:nvPr>
            <p:ph idx="1"/>
          </p:nvPr>
        </p:nvSpPr>
        <p:spPr>
          <a:xfrm>
            <a:off x="643493" y="1560154"/>
            <a:ext cx="8072914" cy="3985224"/>
          </a:xfrm>
        </p:spPr>
        <p:txBody>
          <a:bodyPr lIns="91440" tIns="45720" rIns="91440" bIns="45720" anchor="t"/>
          <a:lstStyle/>
          <a:p>
            <a:pPr>
              <a:buFont typeface="Wingdings" panose="05000000000000000000" pitchFamily="2" charset="2"/>
              <a:buChar char="v"/>
            </a:pPr>
            <a:r>
              <a:rPr lang="en-IN" sz="2400" dirty="0">
                <a:cs typeface="Calibri" panose="020F0502020204030204"/>
              </a:rPr>
              <a:t>Introduction</a:t>
            </a:r>
          </a:p>
          <a:p>
            <a:pPr>
              <a:buFont typeface="Wingdings" panose="05000000000000000000" pitchFamily="2" charset="2"/>
              <a:buChar char="v"/>
            </a:pPr>
            <a:r>
              <a:rPr lang="en-IN" sz="2400" dirty="0">
                <a:cs typeface="Calibri" panose="020F0502020204030204"/>
              </a:rPr>
              <a:t>Literature Study</a:t>
            </a:r>
          </a:p>
          <a:p>
            <a:pPr>
              <a:buFont typeface="Wingdings" panose="05000000000000000000" pitchFamily="2" charset="2"/>
              <a:buChar char="v"/>
            </a:pPr>
            <a:r>
              <a:rPr lang="en-IN" sz="2400" dirty="0">
                <a:cs typeface="Calibri" panose="020F0502020204030204"/>
              </a:rPr>
              <a:t>Motivation</a:t>
            </a:r>
          </a:p>
          <a:p>
            <a:pPr>
              <a:buFont typeface="Wingdings" panose="05000000000000000000" pitchFamily="2" charset="2"/>
              <a:buChar char="v"/>
            </a:pPr>
            <a:r>
              <a:rPr lang="en-IN" sz="2400" dirty="0">
                <a:cs typeface="Calibri" panose="020F0502020204030204"/>
              </a:rPr>
              <a:t>Dataset</a:t>
            </a:r>
          </a:p>
          <a:p>
            <a:pPr>
              <a:buFont typeface="Wingdings" panose="05000000000000000000" pitchFamily="2" charset="2"/>
              <a:buChar char="v"/>
            </a:pPr>
            <a:r>
              <a:rPr lang="en-IN" sz="2400" dirty="0">
                <a:cs typeface="Calibri" panose="020F0502020204030204"/>
              </a:rPr>
              <a:t>Methodology</a:t>
            </a:r>
          </a:p>
          <a:p>
            <a:pPr>
              <a:buFont typeface="Wingdings" panose="05000000000000000000" pitchFamily="2" charset="2"/>
              <a:buChar char="v"/>
            </a:pPr>
            <a:r>
              <a:rPr lang="en-IN" sz="2400" dirty="0">
                <a:cs typeface="Calibri" panose="020F0502020204030204"/>
              </a:rPr>
              <a:t>Result</a:t>
            </a:r>
          </a:p>
          <a:p>
            <a:pPr>
              <a:buFont typeface="Wingdings" panose="05000000000000000000" pitchFamily="2" charset="2"/>
              <a:buChar char="v"/>
            </a:pPr>
            <a:r>
              <a:rPr lang="en-IN" sz="2400" dirty="0">
                <a:cs typeface="Calibri" panose="020F0502020204030204"/>
              </a:rPr>
              <a:t>Project Timeline</a:t>
            </a:r>
          </a:p>
          <a:p>
            <a:pPr>
              <a:buFont typeface="Wingdings" panose="05000000000000000000" pitchFamily="2" charset="2"/>
              <a:buChar char="v"/>
            </a:pPr>
            <a:r>
              <a:rPr lang="en-IN" sz="2400" dirty="0">
                <a:cs typeface="Calibri" panose="020F0502020204030204"/>
              </a:rPr>
              <a:t>Conclusion and Future Work</a:t>
            </a:r>
          </a:p>
          <a:p>
            <a:endParaRPr lang="en-IN"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408CE-37CB-9E02-5962-58B0077C88F9}"/>
              </a:ext>
            </a:extLst>
          </p:cNvPr>
          <p:cNvSpPr>
            <a:spLocks noGrp="1"/>
          </p:cNvSpPr>
          <p:nvPr>
            <p:ph type="sldNum" sz="quarter" idx="12"/>
          </p:nvPr>
        </p:nvSpPr>
        <p:spPr/>
        <p:txBody>
          <a:bodyPr/>
          <a:lstStyle/>
          <a:p>
            <a:fld id="{A92B6674-624B-4B17-82AE-B129D9FAF652}" type="slidenum">
              <a:rPr lang="en-US" smtClean="0"/>
              <a:pPr/>
              <a:t>3</a:t>
            </a:fld>
            <a:endParaRPr lang="en-US" dirty="0"/>
          </a:p>
        </p:txBody>
      </p:sp>
      <p:sp>
        <p:nvSpPr>
          <p:cNvPr id="5" name="Title 3">
            <a:extLst>
              <a:ext uri="{FF2B5EF4-FFF2-40B4-BE49-F238E27FC236}">
                <a16:creationId xmlns:a16="http://schemas.microsoft.com/office/drawing/2014/main" id="{8E0F7E75-6B95-6F36-DE04-927EFE5E9E59}"/>
              </a:ext>
            </a:extLst>
          </p:cNvPr>
          <p:cNvSpPr>
            <a:spLocks noGrp="1"/>
          </p:cNvSpPr>
          <p:nvPr>
            <p:ph type="title"/>
          </p:nvPr>
        </p:nvSpPr>
        <p:spPr>
          <a:xfrm>
            <a:off x="1363530" y="500063"/>
            <a:ext cx="8074025" cy="1325562"/>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76F75BE4-CA15-48F2-8E7B-EE8F3EDE4933}"/>
              </a:ext>
            </a:extLst>
          </p:cNvPr>
          <p:cNvSpPr>
            <a:spLocks noGrp="1"/>
          </p:cNvSpPr>
          <p:nvPr>
            <p:ph idx="1"/>
          </p:nvPr>
        </p:nvSpPr>
        <p:spPr>
          <a:xfrm>
            <a:off x="596297" y="1601450"/>
            <a:ext cx="8072914" cy="4185818"/>
          </a:xfrm>
        </p:spPr>
        <p:txBody>
          <a:bodyPr/>
          <a:lstStyle/>
          <a:p>
            <a:pPr>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B</a:t>
            </a:r>
            <a:r>
              <a:rPr lang="en-US" sz="1800" dirty="0">
                <a:solidFill>
                  <a:srgbClr val="000000"/>
                </a:solidFill>
                <a:effectLst/>
                <a:latin typeface="Times New Roman" panose="02020603050405020304" pitchFamily="18" charset="0"/>
                <a:ea typeface="Times New Roman" panose="02020603050405020304" pitchFamily="18" charset="0"/>
              </a:rPr>
              <a:t>rain tumors are the most common tumors in humans, research on brain tumors is very important.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Advancements in machine learning and image processing for automated brain tumor detection from MRI images.[1]</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Objective to develop a robust algorithm for precise brain tumor detection using deep learning architectures, image segmentation techniques, and computational algorithms.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Aim to create a reliable and efficient system for identifying and delineating brain tumors within MRI scans.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Harnessing the information in MRI data to empower healthcare professionals with advanced diagnostic tools.[8]</a:t>
            </a:r>
          </a:p>
        </p:txBody>
      </p:sp>
    </p:spTree>
    <p:extLst>
      <p:ext uri="{BB962C8B-B14F-4D97-AF65-F5344CB8AC3E}">
        <p14:creationId xmlns:p14="http://schemas.microsoft.com/office/powerpoint/2010/main" val="3321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A22E-D423-789A-7764-A83EB129A3EF}"/>
              </a:ext>
            </a:extLst>
          </p:cNvPr>
          <p:cNvSpPr>
            <a:spLocks noGrp="1"/>
          </p:cNvSpPr>
          <p:nvPr>
            <p:ph type="title"/>
          </p:nvPr>
        </p:nvSpPr>
        <p:spPr>
          <a:xfrm>
            <a:off x="1286986" y="500063"/>
            <a:ext cx="8072914" cy="784286"/>
          </a:xfrm>
        </p:spPr>
        <p:txBody>
          <a:bodyPr/>
          <a:lstStyle/>
          <a:p>
            <a:r>
              <a:rPr lang="en-US" b="1" dirty="0">
                <a:latin typeface="Times New Roman" panose="02020603050405020304" pitchFamily="18" charset="0"/>
                <a:cs typeface="Times New Roman" panose="02020603050405020304" pitchFamily="18" charset="0"/>
              </a:rPr>
              <a:t>Literature Study</a:t>
            </a:r>
          </a:p>
        </p:txBody>
      </p:sp>
      <p:graphicFrame>
        <p:nvGraphicFramePr>
          <p:cNvPr id="5" name="Content Placeholder 4">
            <a:extLst>
              <a:ext uri="{FF2B5EF4-FFF2-40B4-BE49-F238E27FC236}">
                <a16:creationId xmlns:a16="http://schemas.microsoft.com/office/drawing/2014/main" id="{DD58656D-6DA5-CD1A-E015-D856550DD079}"/>
              </a:ext>
            </a:extLst>
          </p:cNvPr>
          <p:cNvGraphicFramePr>
            <a:graphicFrameLocks noGrp="1"/>
          </p:cNvGraphicFramePr>
          <p:nvPr>
            <p:ph idx="1"/>
            <p:extLst>
              <p:ext uri="{D42A27DB-BD31-4B8C-83A1-F6EECF244321}">
                <p14:modId xmlns:p14="http://schemas.microsoft.com/office/powerpoint/2010/main" val="3154000735"/>
              </p:ext>
            </p:extLst>
          </p:nvPr>
        </p:nvGraphicFramePr>
        <p:xfrm>
          <a:off x="552196" y="1241100"/>
          <a:ext cx="8074026" cy="4948576"/>
        </p:xfrm>
        <a:graphic>
          <a:graphicData uri="http://schemas.openxmlformats.org/drawingml/2006/table">
            <a:tbl>
              <a:tblPr firstRow="1" bandRow="1">
                <a:tableStyleId>{5C22544A-7EE6-4342-B048-85BDC9FD1C3A}</a:tableStyleId>
              </a:tblPr>
              <a:tblGrid>
                <a:gridCol w="494827">
                  <a:extLst>
                    <a:ext uri="{9D8B030D-6E8A-4147-A177-3AD203B41FA5}">
                      <a16:colId xmlns:a16="http://schemas.microsoft.com/office/drawing/2014/main" val="2423713604"/>
                    </a:ext>
                  </a:extLst>
                </a:gridCol>
                <a:gridCol w="467670">
                  <a:extLst>
                    <a:ext uri="{9D8B030D-6E8A-4147-A177-3AD203B41FA5}">
                      <a16:colId xmlns:a16="http://schemas.microsoft.com/office/drawing/2014/main" val="1484420376"/>
                    </a:ext>
                  </a:extLst>
                </a:gridCol>
                <a:gridCol w="1279350">
                  <a:extLst>
                    <a:ext uri="{9D8B030D-6E8A-4147-A177-3AD203B41FA5}">
                      <a16:colId xmlns:a16="http://schemas.microsoft.com/office/drawing/2014/main" val="2135757380"/>
                    </a:ext>
                  </a:extLst>
                </a:gridCol>
                <a:gridCol w="3232846">
                  <a:extLst>
                    <a:ext uri="{9D8B030D-6E8A-4147-A177-3AD203B41FA5}">
                      <a16:colId xmlns:a16="http://schemas.microsoft.com/office/drawing/2014/main" val="1859533239"/>
                    </a:ext>
                  </a:extLst>
                </a:gridCol>
                <a:gridCol w="1598725">
                  <a:extLst>
                    <a:ext uri="{9D8B030D-6E8A-4147-A177-3AD203B41FA5}">
                      <a16:colId xmlns:a16="http://schemas.microsoft.com/office/drawing/2014/main" val="3356962895"/>
                    </a:ext>
                  </a:extLst>
                </a:gridCol>
                <a:gridCol w="1000608">
                  <a:extLst>
                    <a:ext uri="{9D8B030D-6E8A-4147-A177-3AD203B41FA5}">
                      <a16:colId xmlns:a16="http://schemas.microsoft.com/office/drawing/2014/main" val="543604329"/>
                    </a:ext>
                  </a:extLst>
                </a:gridCol>
              </a:tblGrid>
              <a:tr h="406566">
                <a:tc>
                  <a:txBody>
                    <a:bodyPr/>
                    <a:lstStyle/>
                    <a:p>
                      <a:r>
                        <a:rPr lang="en-US" sz="1000" dirty="0">
                          <a:latin typeface="Times New Roman" panose="02020603050405020304" pitchFamily="18" charset="0"/>
                          <a:cs typeface="Times New Roman" panose="02020603050405020304" pitchFamily="18" charset="0"/>
                        </a:rPr>
                        <a:t>S.No</a:t>
                      </a:r>
                    </a:p>
                  </a:txBody>
                  <a:tcPr/>
                </a:tc>
                <a:tc>
                  <a:txBody>
                    <a:bodyPr/>
                    <a:lstStyle/>
                    <a:p>
                      <a:r>
                        <a:rPr lang="en-US" sz="1000" dirty="0"/>
                        <a:t>Year</a:t>
                      </a:r>
                    </a:p>
                  </a:txBody>
                  <a:tcPr/>
                </a:tc>
                <a:tc>
                  <a:txBody>
                    <a:bodyPr/>
                    <a:lstStyle/>
                    <a:p>
                      <a:pPr algn="ctr"/>
                      <a:r>
                        <a:rPr lang="en-US" sz="1000" dirty="0"/>
                        <a:t>Author</a:t>
                      </a:r>
                    </a:p>
                  </a:txBody>
                  <a:tcPr/>
                </a:tc>
                <a:tc>
                  <a:txBody>
                    <a:bodyPr/>
                    <a:lstStyle/>
                    <a:p>
                      <a:pPr algn="ctr"/>
                      <a:r>
                        <a:rPr lang="en-US" sz="1000" dirty="0"/>
                        <a:t>Summary</a:t>
                      </a:r>
                    </a:p>
                  </a:txBody>
                  <a:tcPr/>
                </a:tc>
                <a:tc>
                  <a:txBody>
                    <a:bodyPr/>
                    <a:lstStyle/>
                    <a:p>
                      <a:pPr algn="ctr"/>
                      <a:r>
                        <a:rPr lang="en-US" sz="1000" dirty="0"/>
                        <a:t>Tools</a:t>
                      </a:r>
                    </a:p>
                  </a:txBody>
                  <a:tcPr/>
                </a:tc>
                <a:tc>
                  <a:txBody>
                    <a:bodyPr/>
                    <a:lstStyle/>
                    <a:p>
                      <a:pPr algn="ctr"/>
                      <a:r>
                        <a:rPr lang="en-US" sz="1000" dirty="0"/>
                        <a:t>Performance Metrics</a:t>
                      </a:r>
                    </a:p>
                  </a:txBody>
                  <a:tcPr/>
                </a:tc>
                <a:extLst>
                  <a:ext uri="{0D108BD9-81ED-4DB2-BD59-A6C34878D82A}">
                    <a16:rowId xmlns:a16="http://schemas.microsoft.com/office/drawing/2014/main" val="2007114663"/>
                  </a:ext>
                </a:extLst>
              </a:tr>
              <a:tr h="719310">
                <a:tc>
                  <a:txBody>
                    <a:bodyPr/>
                    <a:lstStyle/>
                    <a:p>
                      <a:r>
                        <a:rPr lang="en-US" sz="1000" dirty="0">
                          <a:latin typeface="Times New Roman" panose="02020603050405020304" pitchFamily="18" charset="0"/>
                          <a:cs typeface="Times New Roman" panose="02020603050405020304" pitchFamily="18" charset="0"/>
                        </a:rPr>
                        <a:t>1.</a:t>
                      </a:r>
                    </a:p>
                  </a:txBody>
                  <a:tcPr/>
                </a:tc>
                <a:tc>
                  <a:txBody>
                    <a:bodyPr/>
                    <a:lstStyle/>
                    <a:p>
                      <a:pPr algn="ctr"/>
                      <a:r>
                        <a:rPr lang="en-US" sz="1000" baseline="0" dirty="0">
                          <a:latin typeface="Times New Roman" panose="02020603050405020304" pitchFamily="18" charset="0"/>
                        </a:rPr>
                        <a:t>2012</a:t>
                      </a:r>
                    </a:p>
                  </a:txBody>
                  <a:tcPr anchor="ctr"/>
                </a:tc>
                <a:tc>
                  <a:txBody>
                    <a:bodyPr/>
                    <a:lstStyle/>
                    <a:p>
                      <a:pPr algn="ctr"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Rajesh C.Patil, Dr A.S. Bhalachandra</a:t>
                      </a:r>
                    </a:p>
                  </a:txBody>
                  <a:tcPr marL="6350" marR="6350" marT="6350" marB="0" anchor="ctr"/>
                </a:tc>
                <a:tc>
                  <a:txBody>
                    <a:bodyPr/>
                    <a:lstStyle/>
                    <a:p>
                      <a:pPr algn="just"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This paper refers to the brain tumor segmentation from MR images .Here Pre-processing of images is done to remove noise and image enhancement .Better method is proposed for image segmentation [3]</a:t>
                      </a:r>
                    </a:p>
                  </a:txBody>
                  <a:tcPr marL="6350" marR="6350" marT="6350" marB="0" anchor="ctr"/>
                </a:tc>
                <a:tc>
                  <a:txBody>
                    <a:bodyPr/>
                    <a:lstStyle/>
                    <a:p>
                      <a:pPr algn="ctr"/>
                      <a:r>
                        <a:rPr lang="en-US" sz="1000" dirty="0"/>
                        <a:t>MATLAB</a:t>
                      </a:r>
                    </a:p>
                  </a:txBody>
                  <a:tcPr/>
                </a:tc>
                <a:tc>
                  <a:txBody>
                    <a:bodyPr/>
                    <a:lstStyle/>
                    <a:p>
                      <a:r>
                        <a:rPr lang="en-US" sz="1000" dirty="0"/>
                        <a:t>N/A</a:t>
                      </a:r>
                    </a:p>
                  </a:txBody>
                  <a:tcPr/>
                </a:tc>
                <a:extLst>
                  <a:ext uri="{0D108BD9-81ED-4DB2-BD59-A6C34878D82A}">
                    <a16:rowId xmlns:a16="http://schemas.microsoft.com/office/drawing/2014/main" val="2788656348"/>
                  </a:ext>
                </a:extLst>
              </a:tr>
              <a:tr h="719310">
                <a:tc>
                  <a:txBody>
                    <a:bodyPr/>
                    <a:lstStyle/>
                    <a:p>
                      <a:r>
                        <a:rPr lang="en-US" sz="1000" dirty="0">
                          <a:latin typeface="+mn-lt"/>
                        </a:rPr>
                        <a:t>2.</a:t>
                      </a:r>
                    </a:p>
                  </a:txBody>
                  <a:tcPr/>
                </a:tc>
                <a:tc>
                  <a:txBody>
                    <a:bodyPr/>
                    <a:lstStyle/>
                    <a:p>
                      <a:pPr algn="ctr"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2018</a:t>
                      </a: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dirty="0"/>
                        <a:t>Yu Han LIU</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just"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The thorough recognition process of the CNN is presented in this paper. CNN manages to scan images and extract objects’ features with much lower compute cost. Furthermore, pooling enhances the robustness of the network upon spatial variances.[2]</a:t>
                      </a:r>
                    </a:p>
                  </a:txBody>
                  <a:tcPr marL="6350" marR="6350" marT="6350" marB="0" anchor="ctr"/>
                </a:tc>
                <a:tc>
                  <a:txBody>
                    <a:bodyPr/>
                    <a:lstStyle/>
                    <a:p>
                      <a:pPr algn="ctr"/>
                      <a:r>
                        <a:rPr lang="en-US" sz="1050" b="0" i="0" kern="1200" dirty="0">
                          <a:solidFill>
                            <a:schemeClr val="dk1"/>
                          </a:solidFill>
                          <a:effectLst/>
                          <a:latin typeface="+mn-lt"/>
                          <a:ea typeface="+mn-ea"/>
                          <a:cs typeface="+mn-cs"/>
                        </a:rPr>
                        <a:t>LeNet-5</a:t>
                      </a:r>
                      <a:endParaRPr lang="en-US" sz="1050" dirty="0"/>
                    </a:p>
                  </a:txBody>
                  <a:tcPr/>
                </a:tc>
                <a:tc>
                  <a:txBody>
                    <a:bodyPr/>
                    <a:lstStyle/>
                    <a:p>
                      <a:r>
                        <a:rPr lang="en-US" sz="1000" dirty="0"/>
                        <a:t>N/A</a:t>
                      </a:r>
                    </a:p>
                  </a:txBody>
                  <a:tcPr/>
                </a:tc>
                <a:extLst>
                  <a:ext uri="{0D108BD9-81ED-4DB2-BD59-A6C34878D82A}">
                    <a16:rowId xmlns:a16="http://schemas.microsoft.com/office/drawing/2014/main" val="3748300833"/>
                  </a:ext>
                </a:extLst>
              </a:tr>
              <a:tr h="380504">
                <a:tc>
                  <a:txBody>
                    <a:bodyPr/>
                    <a:lstStyle/>
                    <a:p>
                      <a:r>
                        <a:rPr lang="en-US" sz="1000" dirty="0">
                          <a:latin typeface="+mn-lt"/>
                        </a:rPr>
                        <a:t>3.</a:t>
                      </a:r>
                    </a:p>
                  </a:txBody>
                  <a:tcPr/>
                </a:tc>
                <a:tc>
                  <a:txBody>
                    <a:bodyPr/>
                    <a:lstStyle/>
                    <a:p>
                      <a:pPr algn="ctr"/>
                      <a:r>
                        <a:rPr lang="en-US" sz="1000" dirty="0"/>
                        <a:t>2020</a:t>
                      </a:r>
                    </a:p>
                  </a:txBody>
                  <a:tcPr anchor="ctr"/>
                </a:tc>
                <a:tc>
                  <a:txBody>
                    <a:bodyPr/>
                    <a:lstStyle/>
                    <a:p>
                      <a:r>
                        <a:rPr lang="en-US" sz="1000" dirty="0"/>
                        <a:t>Raheleh Hashemzehi, Seyyed Javad Seyyed Mahdavi, Maryam. Kheirabadi ,Seyed Reza Kamel</a:t>
                      </a:r>
                      <a:endParaRPr lang="en-US" sz="1000" b="1" i="0" u="sng" kern="1200" dirty="0">
                        <a:solidFill>
                          <a:schemeClr val="tx1"/>
                        </a:solidFill>
                        <a:effectLst/>
                        <a:latin typeface="+mn-lt"/>
                        <a:ea typeface="+mn-ea"/>
                        <a:cs typeface="+mn-cs"/>
                      </a:endParaRPr>
                    </a:p>
                  </a:txBody>
                  <a:tcPr/>
                </a:tc>
                <a:tc>
                  <a:txBody>
                    <a:bodyPr/>
                    <a:lstStyle/>
                    <a:p>
                      <a:pPr algn="just" fontAlgn="ctr"/>
                      <a:r>
                        <a:rPr lang="en-US" sz="1000" b="0" i="0" kern="1200" dirty="0">
                          <a:solidFill>
                            <a:schemeClr val="dk1"/>
                          </a:solidFill>
                          <a:effectLst/>
                          <a:latin typeface="+mn-lt"/>
                          <a:ea typeface="+mn-ea"/>
                          <a:cs typeface="+mn-cs"/>
                        </a:rPr>
                        <a:t>A classification model for brain tumor MR images was performed with a hybrid architecture of neural autoregressive distribution estimation and a convolutional neural network that not only removes undesired features and smooths the boundary of brain tumors but also extract beneficial features for image classification. [7]</a:t>
                      </a:r>
                      <a:endParaRPr lang="en-US" sz="4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a:r>
                        <a:rPr lang="en-US" sz="1000" dirty="0"/>
                        <a:t>CNN and NADE</a:t>
                      </a:r>
                    </a:p>
                  </a:txBody>
                  <a:tcPr/>
                </a:tc>
                <a:tc>
                  <a:txBody>
                    <a:bodyPr/>
                    <a:lstStyle/>
                    <a:p>
                      <a:r>
                        <a:rPr lang="en-US" sz="1000" dirty="0"/>
                        <a:t>Accuracy:95%</a:t>
                      </a:r>
                    </a:p>
                  </a:txBody>
                  <a:tcPr/>
                </a:tc>
                <a:extLst>
                  <a:ext uri="{0D108BD9-81ED-4DB2-BD59-A6C34878D82A}">
                    <a16:rowId xmlns:a16="http://schemas.microsoft.com/office/drawing/2014/main" val="371198604"/>
                  </a:ext>
                </a:extLst>
              </a:tr>
              <a:tr h="380504">
                <a:tc>
                  <a:txBody>
                    <a:bodyPr/>
                    <a:lstStyle/>
                    <a:p>
                      <a:r>
                        <a:rPr lang="en-US" sz="1000" dirty="0">
                          <a:latin typeface="+mn-lt"/>
                        </a:rPr>
                        <a:t>4.</a:t>
                      </a:r>
                    </a:p>
                  </a:txBody>
                  <a:tcPr/>
                </a:tc>
                <a:tc>
                  <a:txBody>
                    <a:bodyPr/>
                    <a:lstStyle/>
                    <a:p>
                      <a:pPr algn="ctr"/>
                      <a:r>
                        <a:rPr lang="en-US" sz="1000" dirty="0"/>
                        <a:t>2021</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P Gokila Brindha, M Kavinraj , P Manivasakam and P Prasanth</a:t>
                      </a:r>
                    </a:p>
                  </a:txBody>
                  <a:tcPr/>
                </a:tc>
                <a:tc>
                  <a:txBody>
                    <a:bodyPr/>
                    <a:lstStyle/>
                    <a:p>
                      <a:pPr algn="just" fontAlgn="t"/>
                      <a:r>
                        <a:rPr lang="en-US" sz="1050" b="0" i="0" u="none" strike="noStrike" dirty="0">
                          <a:solidFill>
                            <a:srgbClr val="000000"/>
                          </a:solidFill>
                          <a:effectLst/>
                          <a:latin typeface="Times New Roman" panose="02020603050405020304" pitchFamily="18" charset="0"/>
                          <a:cs typeface="Times New Roman" panose="02020603050405020304" pitchFamily="18" charset="0"/>
                        </a:rPr>
                        <a:t>A self defined ANN and CNN is applied in detecting the presence of brain tumor and their performance is analyzed. It has different layers of neurons which is connected together. There will be one input and output layer whereas there may be any number of hidden layers.</a:t>
                      </a:r>
                    </a:p>
                  </a:txBody>
                  <a:tcPr marL="6350" marR="6350" marT="6350" marB="0"/>
                </a:tc>
                <a:tc>
                  <a:txBody>
                    <a:bodyPr/>
                    <a:lstStyle/>
                    <a:p>
                      <a:pPr algn="ctr"/>
                      <a:r>
                        <a:rPr lang="en-US" sz="1000" dirty="0"/>
                        <a:t>Convolve layer , Max Pooling</a:t>
                      </a:r>
                    </a:p>
                    <a:p>
                      <a:endParaRPr lang="en-US" dirty="0"/>
                    </a:p>
                  </a:txBody>
                  <a:tcPr/>
                </a:tc>
                <a:tc>
                  <a:txBody>
                    <a:bodyPr/>
                    <a:lstStyle/>
                    <a:p>
                      <a:r>
                        <a:rPr lang="en-US" sz="1000" dirty="0"/>
                        <a:t>ANN Accuracy=80.7</a:t>
                      </a:r>
                    </a:p>
                    <a:p>
                      <a:r>
                        <a:rPr lang="en-US" sz="1000" dirty="0"/>
                        <a:t>CNN Accuracy=89%</a:t>
                      </a:r>
                    </a:p>
                    <a:p>
                      <a:endParaRPr lang="en-US" dirty="0"/>
                    </a:p>
                  </a:txBody>
                  <a:tcPr/>
                </a:tc>
                <a:extLst>
                  <a:ext uri="{0D108BD9-81ED-4DB2-BD59-A6C34878D82A}">
                    <a16:rowId xmlns:a16="http://schemas.microsoft.com/office/drawing/2014/main" val="2711459514"/>
                  </a:ext>
                </a:extLst>
              </a:tr>
              <a:tr h="719310">
                <a:tc>
                  <a:txBody>
                    <a:bodyPr/>
                    <a:lstStyle/>
                    <a:p>
                      <a:r>
                        <a:rPr lang="en-US" sz="1000" dirty="0">
                          <a:latin typeface="+mn-lt"/>
                        </a:rPr>
                        <a:t>5.</a:t>
                      </a:r>
                    </a:p>
                  </a:txBody>
                  <a:tcPr/>
                </a:tc>
                <a:tc>
                  <a:txBody>
                    <a:bodyPr/>
                    <a:lstStyle/>
                    <a:p>
                      <a:pPr algn="ctr"/>
                      <a:r>
                        <a:rPr lang="en-US" sz="1050" dirty="0"/>
                        <a:t>2011</a:t>
                      </a:r>
                    </a:p>
                  </a:txBody>
                  <a:tcPr anchor="ctr"/>
                </a:tc>
                <a:tc>
                  <a:txBody>
                    <a:bodyPr/>
                    <a:lstStyle/>
                    <a:p>
                      <a:r>
                        <a:rPr lang="en-US" sz="1000" dirty="0"/>
                        <a:t>Yudong Zhang , Zhengchao Dong ,Lenan Wu, Shuihua Wang</a:t>
                      </a:r>
                    </a:p>
                  </a:txBody>
                  <a:tcPr/>
                </a:tc>
                <a:tc>
                  <a:txBody>
                    <a:bodyPr/>
                    <a:lstStyle/>
                    <a:p>
                      <a:pPr algn="just"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 Proposed a new method for the classification of T2-weighted brain MRI images that consists of three stages. In the first stage  it extracts 1024 features from each image by using DWT. These features are reduced to 19 features, in stage 2 using PCA. The reduced set of 19 features is, then, feed to an ANN classifier in third stage, for the classification. It achieved good results in terms of accuracy.[5]</a:t>
                      </a:r>
                    </a:p>
                  </a:txBody>
                  <a:tcPr marL="6350" marR="6350" marT="6350" marB="0" anchor="b"/>
                </a:tc>
                <a:tc>
                  <a:txBody>
                    <a:bodyPr/>
                    <a:lstStyle/>
                    <a:p>
                      <a:pPr algn="ctr"/>
                      <a:r>
                        <a:rPr lang="en-US" sz="1000" b="0" i="0" kern="1200" dirty="0">
                          <a:solidFill>
                            <a:schemeClr val="dk1"/>
                          </a:solidFill>
                          <a:effectLst/>
                          <a:latin typeface="+mn-lt"/>
                          <a:ea typeface="+mn-ea"/>
                          <a:cs typeface="+mn-cs"/>
                        </a:rPr>
                        <a:t>Scaled conjugate gradient (SCG) </a:t>
                      </a:r>
                      <a:endParaRPr lang="en-US" sz="1000" dirty="0"/>
                    </a:p>
                  </a:txBody>
                  <a:tcPr/>
                </a:tc>
                <a:tc>
                  <a:txBody>
                    <a:bodyPr/>
                    <a:lstStyle/>
                    <a:p>
                      <a:r>
                        <a:rPr lang="en-US" sz="1000" dirty="0"/>
                        <a:t>Accuracy:100%</a:t>
                      </a:r>
                    </a:p>
                  </a:txBody>
                  <a:tcPr/>
                </a:tc>
                <a:extLst>
                  <a:ext uri="{0D108BD9-81ED-4DB2-BD59-A6C34878D82A}">
                    <a16:rowId xmlns:a16="http://schemas.microsoft.com/office/drawing/2014/main" val="3071202453"/>
                  </a:ext>
                </a:extLst>
              </a:tr>
            </a:tbl>
          </a:graphicData>
        </a:graphic>
      </p:graphicFrame>
      <p:sp>
        <p:nvSpPr>
          <p:cNvPr id="4" name="Slide Number Placeholder 3">
            <a:extLst>
              <a:ext uri="{FF2B5EF4-FFF2-40B4-BE49-F238E27FC236}">
                <a16:creationId xmlns:a16="http://schemas.microsoft.com/office/drawing/2014/main" id="{10F294DF-15C6-D3EE-9E44-0CE19AB6EEE1}"/>
              </a:ext>
            </a:extLst>
          </p:cNvPr>
          <p:cNvSpPr>
            <a:spLocks noGrp="1"/>
          </p:cNvSpPr>
          <p:nvPr>
            <p:ph type="sldNum" sz="quarter" idx="12"/>
          </p:nvPr>
        </p:nvSpPr>
        <p:spPr/>
        <p:txBody>
          <a:bodyPr/>
          <a:lstStyle/>
          <a:p>
            <a:fld id="{A92B6674-624B-4B17-82AE-B129D9FAF652}" type="slidenum">
              <a:rPr lang="en-US" smtClean="0"/>
              <a:pPr/>
              <a:t>4</a:t>
            </a:fld>
            <a:endParaRPr lang="en-US" dirty="0"/>
          </a:p>
        </p:txBody>
      </p:sp>
    </p:spTree>
    <p:extLst>
      <p:ext uri="{BB962C8B-B14F-4D97-AF65-F5344CB8AC3E}">
        <p14:creationId xmlns:p14="http://schemas.microsoft.com/office/powerpoint/2010/main" val="107090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A22E-D423-789A-7764-A83EB129A3EF}"/>
              </a:ext>
            </a:extLst>
          </p:cNvPr>
          <p:cNvSpPr>
            <a:spLocks noGrp="1"/>
          </p:cNvSpPr>
          <p:nvPr>
            <p:ph type="title"/>
          </p:nvPr>
        </p:nvSpPr>
        <p:spPr>
          <a:xfrm>
            <a:off x="1286986" y="500063"/>
            <a:ext cx="8072914" cy="784286"/>
          </a:xfrm>
        </p:spPr>
        <p:txBody>
          <a:bodyPr/>
          <a:lstStyle/>
          <a:p>
            <a:r>
              <a:rPr lang="en-US" b="1" dirty="0">
                <a:latin typeface="Times New Roman" panose="02020603050405020304" pitchFamily="18" charset="0"/>
                <a:cs typeface="Times New Roman" panose="02020603050405020304" pitchFamily="18" charset="0"/>
              </a:rPr>
              <a:t>Literature Study</a:t>
            </a:r>
          </a:p>
        </p:txBody>
      </p:sp>
      <p:graphicFrame>
        <p:nvGraphicFramePr>
          <p:cNvPr id="5" name="Content Placeholder 4">
            <a:extLst>
              <a:ext uri="{FF2B5EF4-FFF2-40B4-BE49-F238E27FC236}">
                <a16:creationId xmlns:a16="http://schemas.microsoft.com/office/drawing/2014/main" id="{DD58656D-6DA5-CD1A-E015-D856550DD079}"/>
              </a:ext>
            </a:extLst>
          </p:cNvPr>
          <p:cNvGraphicFramePr>
            <a:graphicFrameLocks noGrp="1"/>
          </p:cNvGraphicFramePr>
          <p:nvPr>
            <p:ph idx="1"/>
            <p:extLst>
              <p:ext uri="{D42A27DB-BD31-4B8C-83A1-F6EECF244321}">
                <p14:modId xmlns:p14="http://schemas.microsoft.com/office/powerpoint/2010/main" val="1381787662"/>
              </p:ext>
            </p:extLst>
          </p:nvPr>
        </p:nvGraphicFramePr>
        <p:xfrm>
          <a:off x="538236" y="1337013"/>
          <a:ext cx="8133816" cy="5106822"/>
        </p:xfrm>
        <a:graphic>
          <a:graphicData uri="http://schemas.openxmlformats.org/drawingml/2006/table">
            <a:tbl>
              <a:tblPr firstRow="1" bandRow="1">
                <a:tableStyleId>{5C22544A-7EE6-4342-B048-85BDC9FD1C3A}</a:tableStyleId>
              </a:tblPr>
              <a:tblGrid>
                <a:gridCol w="498492">
                  <a:extLst>
                    <a:ext uri="{9D8B030D-6E8A-4147-A177-3AD203B41FA5}">
                      <a16:colId xmlns:a16="http://schemas.microsoft.com/office/drawing/2014/main" val="2423713604"/>
                    </a:ext>
                  </a:extLst>
                </a:gridCol>
                <a:gridCol w="471133">
                  <a:extLst>
                    <a:ext uri="{9D8B030D-6E8A-4147-A177-3AD203B41FA5}">
                      <a16:colId xmlns:a16="http://schemas.microsoft.com/office/drawing/2014/main" val="1484420376"/>
                    </a:ext>
                  </a:extLst>
                </a:gridCol>
                <a:gridCol w="1288824">
                  <a:extLst>
                    <a:ext uri="{9D8B030D-6E8A-4147-A177-3AD203B41FA5}">
                      <a16:colId xmlns:a16="http://schemas.microsoft.com/office/drawing/2014/main" val="2135757380"/>
                    </a:ext>
                  </a:extLst>
                </a:gridCol>
                <a:gridCol w="3256786">
                  <a:extLst>
                    <a:ext uri="{9D8B030D-6E8A-4147-A177-3AD203B41FA5}">
                      <a16:colId xmlns:a16="http://schemas.microsoft.com/office/drawing/2014/main" val="1859533239"/>
                    </a:ext>
                  </a:extLst>
                </a:gridCol>
                <a:gridCol w="1610564">
                  <a:extLst>
                    <a:ext uri="{9D8B030D-6E8A-4147-A177-3AD203B41FA5}">
                      <a16:colId xmlns:a16="http://schemas.microsoft.com/office/drawing/2014/main" val="3356962895"/>
                    </a:ext>
                  </a:extLst>
                </a:gridCol>
                <a:gridCol w="1008017">
                  <a:extLst>
                    <a:ext uri="{9D8B030D-6E8A-4147-A177-3AD203B41FA5}">
                      <a16:colId xmlns:a16="http://schemas.microsoft.com/office/drawing/2014/main" val="543604329"/>
                    </a:ext>
                  </a:extLst>
                </a:gridCol>
              </a:tblGrid>
              <a:tr h="372339">
                <a:tc>
                  <a:txBody>
                    <a:bodyPr/>
                    <a:lstStyle/>
                    <a:p>
                      <a:r>
                        <a:rPr lang="en-US" sz="1000" dirty="0">
                          <a:latin typeface="Times New Roman" panose="02020603050405020304" pitchFamily="18" charset="0"/>
                          <a:cs typeface="Times New Roman" panose="02020603050405020304" pitchFamily="18" charset="0"/>
                        </a:rPr>
                        <a:t>S.No</a:t>
                      </a:r>
                    </a:p>
                  </a:txBody>
                  <a:tcPr/>
                </a:tc>
                <a:tc>
                  <a:txBody>
                    <a:bodyPr/>
                    <a:lstStyle/>
                    <a:p>
                      <a:r>
                        <a:rPr lang="en-US" sz="1000" dirty="0"/>
                        <a:t>Year</a:t>
                      </a:r>
                    </a:p>
                  </a:txBody>
                  <a:tcPr/>
                </a:tc>
                <a:tc>
                  <a:txBody>
                    <a:bodyPr/>
                    <a:lstStyle/>
                    <a:p>
                      <a:pPr algn="ctr"/>
                      <a:r>
                        <a:rPr lang="en-US" sz="1000" dirty="0"/>
                        <a:t>Author</a:t>
                      </a:r>
                    </a:p>
                  </a:txBody>
                  <a:tcPr/>
                </a:tc>
                <a:tc>
                  <a:txBody>
                    <a:bodyPr/>
                    <a:lstStyle/>
                    <a:p>
                      <a:pPr algn="ctr"/>
                      <a:r>
                        <a:rPr lang="en-US" sz="1000" dirty="0"/>
                        <a:t>Summary</a:t>
                      </a:r>
                    </a:p>
                  </a:txBody>
                  <a:tcPr/>
                </a:tc>
                <a:tc>
                  <a:txBody>
                    <a:bodyPr/>
                    <a:lstStyle/>
                    <a:p>
                      <a:pPr algn="ctr"/>
                      <a:r>
                        <a:rPr lang="en-US" sz="1000" dirty="0"/>
                        <a:t>Tools</a:t>
                      </a:r>
                    </a:p>
                  </a:txBody>
                  <a:tcPr/>
                </a:tc>
                <a:tc>
                  <a:txBody>
                    <a:bodyPr/>
                    <a:lstStyle/>
                    <a:p>
                      <a:pPr algn="ctr"/>
                      <a:r>
                        <a:rPr lang="en-US" sz="1000" dirty="0"/>
                        <a:t>Performance Metrics</a:t>
                      </a:r>
                    </a:p>
                  </a:txBody>
                  <a:tcPr/>
                </a:tc>
                <a:extLst>
                  <a:ext uri="{0D108BD9-81ED-4DB2-BD59-A6C34878D82A}">
                    <a16:rowId xmlns:a16="http://schemas.microsoft.com/office/drawing/2014/main" val="2007114663"/>
                  </a:ext>
                </a:extLst>
              </a:tr>
              <a:tr h="578796">
                <a:tc>
                  <a:txBody>
                    <a:bodyPr/>
                    <a:lstStyle/>
                    <a:p>
                      <a:r>
                        <a:rPr lang="en-US" sz="1000" dirty="0">
                          <a:latin typeface="+mj-lt"/>
                        </a:rPr>
                        <a:t>6.</a:t>
                      </a:r>
                    </a:p>
                  </a:txBody>
                  <a:tcPr/>
                </a:tc>
                <a:tc>
                  <a:txBody>
                    <a:bodyPr/>
                    <a:lstStyle/>
                    <a:p>
                      <a:r>
                        <a:rPr lang="en-US" sz="1000" dirty="0"/>
                        <a:t>2011</a:t>
                      </a:r>
                    </a:p>
                  </a:txBody>
                  <a:tcP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M. F. B. Othman, N. B. Abdullah and N. F. B. Kamal</a:t>
                      </a:r>
                    </a:p>
                  </a:txBody>
                  <a:tcPr marL="6350" marR="6350" marT="6350" marB="0" anchor="ctr"/>
                </a:tc>
                <a:tc>
                  <a:txBody>
                    <a:bodyPr/>
                    <a:lstStyle/>
                    <a:p>
                      <a:pPr algn="l" fontAlgn="t"/>
                      <a:r>
                        <a:rPr lang="en-US" sz="1000" b="0" i="0" u="none" strike="noStrike" dirty="0">
                          <a:solidFill>
                            <a:srgbClr val="000000"/>
                          </a:solidFill>
                          <a:effectLst/>
                          <a:latin typeface="Times New Roman" panose="02020603050405020304" pitchFamily="18" charset="0"/>
                          <a:cs typeface="Times New Roman" panose="02020603050405020304" pitchFamily="18" charset="0"/>
                        </a:rPr>
                        <a:t>This model have used SVM to differentiate between the normal and abnormal MRI images. DWT is one the most powerful mathematical tool, which uses dyadic scales and positions, and it implements wavelet transform .</a:t>
                      </a:r>
                    </a:p>
                  </a:txBody>
                  <a:tcPr marL="6350" marR="6350" marT="6350" marB="0"/>
                </a:tc>
                <a:tc>
                  <a:txBody>
                    <a:bodyPr/>
                    <a:lstStyle/>
                    <a:p>
                      <a:r>
                        <a:rPr lang="en-US" sz="1000" dirty="0"/>
                        <a:t>SVM,DWT</a:t>
                      </a:r>
                    </a:p>
                  </a:txBody>
                  <a:tcPr/>
                </a:tc>
                <a:tc>
                  <a:txBody>
                    <a:bodyPr/>
                    <a:lstStyle/>
                    <a:p>
                      <a:r>
                        <a:rPr lang="en-US" sz="1000" dirty="0"/>
                        <a:t>N/A</a:t>
                      </a:r>
                    </a:p>
                  </a:txBody>
                  <a:tcPr/>
                </a:tc>
                <a:extLst>
                  <a:ext uri="{0D108BD9-81ED-4DB2-BD59-A6C34878D82A}">
                    <a16:rowId xmlns:a16="http://schemas.microsoft.com/office/drawing/2014/main" val="1579152344"/>
                  </a:ext>
                </a:extLst>
              </a:tr>
              <a:tr h="1008418">
                <a:tc>
                  <a:txBody>
                    <a:bodyPr/>
                    <a:lstStyle/>
                    <a:p>
                      <a:r>
                        <a:rPr lang="en-US" sz="1000" dirty="0">
                          <a:latin typeface="+mj-lt"/>
                        </a:rPr>
                        <a:t>7.</a:t>
                      </a:r>
                    </a:p>
                  </a:txBody>
                  <a:tcPr/>
                </a:tc>
                <a:tc>
                  <a:txBody>
                    <a:bodyPr/>
                    <a:lstStyle/>
                    <a:p>
                      <a:r>
                        <a:rPr lang="en-US" sz="1000" dirty="0"/>
                        <a:t>2011</a:t>
                      </a:r>
                    </a:p>
                  </a:txBody>
                  <a:tcPr anchor="ctr"/>
                </a:tc>
                <a:tc>
                  <a:txBody>
                    <a:bodyPr/>
                    <a:lstStyle/>
                    <a:p>
                      <a:pPr algn="l"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S. Lahmiri and M. Boukadoum</a:t>
                      </a:r>
                    </a:p>
                  </a:txBody>
                  <a:tcPr marL="6350" marR="6350" marT="6350" marB="0" anchor="ctr"/>
                </a:tc>
                <a:tc>
                  <a:txBody>
                    <a:bodyPr/>
                    <a:lstStyle/>
                    <a:p>
                      <a:pPr algn="l"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Proposed an automated approach to classify healthy images and those which are affected by diseases such as Glioma, Tumor and Alzheimer. DWT is used to extract optimal features from sub-bands LH and HL. Three classifiers PNN, KNN, Learning Vector Quantization (LVQ), combined in a single SVM, were used for the classification to improve the precision and effectiveness. [8]</a:t>
                      </a:r>
                    </a:p>
                  </a:txBody>
                  <a:tcPr marL="6350" marR="6350" marT="6350" marB="0" anchor="b"/>
                </a:tc>
                <a:tc>
                  <a:txBody>
                    <a:bodyPr/>
                    <a:lstStyle/>
                    <a:p>
                      <a:r>
                        <a:rPr lang="en-US" sz="1050" dirty="0"/>
                        <a:t>PNN,KNN and LVQ </a:t>
                      </a:r>
                    </a:p>
                  </a:txBody>
                  <a:tcPr/>
                </a:tc>
                <a:tc>
                  <a:txBody>
                    <a:bodyPr/>
                    <a:lstStyle/>
                    <a:p>
                      <a:r>
                        <a:rPr lang="en-US" sz="1000" dirty="0"/>
                        <a:t>Accuracy:96.91%</a:t>
                      </a:r>
                    </a:p>
                  </a:txBody>
                  <a:tcPr/>
                </a:tc>
                <a:extLst>
                  <a:ext uri="{0D108BD9-81ED-4DB2-BD59-A6C34878D82A}">
                    <a16:rowId xmlns:a16="http://schemas.microsoft.com/office/drawing/2014/main" val="1043478202"/>
                  </a:ext>
                </a:extLst>
              </a:tr>
              <a:tr h="1008418">
                <a:tc>
                  <a:txBody>
                    <a:bodyPr/>
                    <a:lstStyle/>
                    <a:p>
                      <a:r>
                        <a:rPr lang="en-US" sz="1000" dirty="0">
                          <a:latin typeface="+mj-lt"/>
                        </a:rPr>
                        <a:t>8.</a:t>
                      </a:r>
                    </a:p>
                  </a:txBody>
                  <a:tcPr/>
                </a:tc>
                <a:tc>
                  <a:txBody>
                    <a:bodyPr/>
                    <a:lstStyle/>
                    <a:p>
                      <a:r>
                        <a:rPr lang="en-US" sz="1000" dirty="0"/>
                        <a:t>2014</a:t>
                      </a:r>
                    </a:p>
                  </a:txBody>
                  <a:tcPr anchor="ctr"/>
                </a:tc>
                <a:tc>
                  <a:txBody>
                    <a:bodyPr/>
                    <a:lstStyle/>
                    <a:p>
                      <a:pPr algn="l" fontAlgn="b"/>
                      <a:r>
                        <a:rPr lang="sv-SE" sz="1000" b="0" i="0" u="none" strike="noStrike" dirty="0">
                          <a:solidFill>
                            <a:srgbClr val="000000"/>
                          </a:solidFill>
                          <a:effectLst/>
                          <a:latin typeface="Times New Roman" panose="02020603050405020304" pitchFamily="18" charset="0"/>
                          <a:cs typeface="Times New Roman" panose="02020603050405020304" pitchFamily="18" charset="0"/>
                        </a:rPr>
                        <a:t>H. B. Nandpuru, S. S. Salankar and V. R. Bora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 Proposed a robotized technique to differentiate between effected and healthy MRI images. Median filter was used for the removal of salt-and-pepper noise, and unwanted components such as scalp and skull. For assessment purposes, they used Linear Kernels (LKs), Quadratic Kernels (QKs) and Polynomial Kernels (PKs), whose accuracy was 74%, 84%, and 76%, respectively.</a:t>
                      </a:r>
                    </a:p>
                  </a:txBody>
                  <a:tcPr marL="6350" marR="6350" marT="6350" marB="0" anchor="b"/>
                </a:tc>
                <a:tc>
                  <a:txBody>
                    <a:bodyPr/>
                    <a:lstStyle/>
                    <a:p>
                      <a:r>
                        <a:rPr lang="en-US" sz="1000" dirty="0"/>
                        <a:t>SVM</a:t>
                      </a:r>
                    </a:p>
                  </a:txBody>
                  <a:tcPr/>
                </a:tc>
                <a:tc>
                  <a:txBody>
                    <a:bodyPr/>
                    <a:lstStyle/>
                    <a:p>
                      <a:r>
                        <a:rPr lang="en-US" sz="1000" dirty="0"/>
                        <a:t>N/A</a:t>
                      </a:r>
                    </a:p>
                  </a:txBody>
                  <a:tcPr/>
                </a:tc>
                <a:extLst>
                  <a:ext uri="{0D108BD9-81ED-4DB2-BD59-A6C34878D82A}">
                    <a16:rowId xmlns:a16="http://schemas.microsoft.com/office/drawing/2014/main" val="1082820378"/>
                  </a:ext>
                </a:extLst>
              </a:tr>
              <a:tr h="974166">
                <a:tc>
                  <a:txBody>
                    <a:bodyPr/>
                    <a:lstStyle/>
                    <a:p>
                      <a:r>
                        <a:rPr lang="en-US" sz="1000" dirty="0">
                          <a:latin typeface="+mj-lt"/>
                        </a:rPr>
                        <a:t>9</a:t>
                      </a:r>
                    </a:p>
                  </a:txBody>
                  <a:tcPr/>
                </a:tc>
                <a:tc>
                  <a:txBody>
                    <a:bodyPr/>
                    <a:lstStyle/>
                    <a:p>
                      <a:r>
                        <a:rPr lang="en-US" sz="1000" dirty="0"/>
                        <a:t>2012</a:t>
                      </a:r>
                    </a:p>
                  </a:txBody>
                  <a:tcPr anchor="ctr"/>
                </a:tc>
                <a:tc>
                  <a:txBody>
                    <a:bodyPr/>
                    <a:lstStyle/>
                    <a:p>
                      <a:pPr algn="l"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Bhausaheb Shinde, </a:t>
                      </a:r>
                      <a:r>
                        <a:rPr lang="en-US" sz="1000" b="0" i="0" u="none" strike="noStrike" dirty="0" err="1">
                          <a:solidFill>
                            <a:srgbClr val="000000"/>
                          </a:solidFill>
                          <a:effectLst/>
                          <a:latin typeface="Times New Roman" panose="02020603050405020304" pitchFamily="18" charset="0"/>
                          <a:cs typeface="Times New Roman" panose="02020603050405020304" pitchFamily="18" charset="0"/>
                        </a:rPr>
                        <a:t>Dnyandeo</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000" b="0" i="0" u="none" strike="noStrike" dirty="0" err="1">
                          <a:solidFill>
                            <a:srgbClr val="000000"/>
                          </a:solidFill>
                          <a:effectLst/>
                          <a:latin typeface="Times New Roman" panose="02020603050405020304" pitchFamily="18" charset="0"/>
                          <a:cs typeface="Times New Roman" panose="02020603050405020304" pitchFamily="18" charset="0"/>
                        </a:rPr>
                        <a:t>Mhaske</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  and A.R. Dani</a:t>
                      </a:r>
                    </a:p>
                  </a:txBody>
                  <a:tcPr marL="6350" marR="6350" marT="6350" marB="0" anchor="ctr"/>
                </a:tc>
                <a:tc>
                  <a:txBody>
                    <a:bodyPr/>
                    <a:lstStyle/>
                    <a:p>
                      <a:pPr algn="just" fontAlgn="b"/>
                      <a:r>
                        <a:rPr lang="en-US" sz="1000" b="0" i="0" u="none" strike="noStrike" dirty="0">
                          <a:solidFill>
                            <a:srgbClr val="000000"/>
                          </a:solidFill>
                          <a:effectLst/>
                          <a:latin typeface="Times New Roman" panose="02020603050405020304" pitchFamily="18" charset="0"/>
                          <a:cs typeface="Times New Roman" panose="02020603050405020304" pitchFamily="18" charset="0"/>
                        </a:rPr>
                        <a:t>Proposed a technique of detecting and removing noise from MRI images. The Salt &amp; Pepper noises had been detected  and also removed  from the  medical images by applying the various filtering techniques like Median Filtering, Adaptive Filtering and Average Filtering.</a:t>
                      </a:r>
                    </a:p>
                  </a:txBody>
                  <a:tcPr marL="6350" marR="6350" marT="6350" marB="0" anchor="ctr"/>
                </a:tc>
                <a:tc>
                  <a:txBody>
                    <a:bodyPr/>
                    <a:lstStyle/>
                    <a:p>
                      <a:r>
                        <a:rPr lang="en-US" sz="1000" dirty="0"/>
                        <a:t>NA</a:t>
                      </a:r>
                    </a:p>
                  </a:txBody>
                  <a:tcPr/>
                </a:tc>
                <a:tc>
                  <a:txBody>
                    <a:bodyPr/>
                    <a:lstStyle/>
                    <a:p>
                      <a:r>
                        <a:rPr lang="en-US" sz="1000" dirty="0"/>
                        <a:t>NA</a:t>
                      </a:r>
                    </a:p>
                  </a:txBody>
                  <a:tcPr/>
                </a:tc>
                <a:extLst>
                  <a:ext uri="{0D108BD9-81ED-4DB2-BD59-A6C34878D82A}">
                    <a16:rowId xmlns:a16="http://schemas.microsoft.com/office/drawing/2014/main" val="3575654040"/>
                  </a:ext>
                </a:extLst>
              </a:tr>
              <a:tr h="974166">
                <a:tc>
                  <a:txBody>
                    <a:bodyPr/>
                    <a:lstStyle/>
                    <a:p>
                      <a:pPr marL="0" marR="0">
                        <a:lnSpc>
                          <a:spcPct val="107000"/>
                        </a:lnSpc>
                        <a:spcBef>
                          <a:spcPts val="0"/>
                        </a:spcBef>
                        <a:spcAft>
                          <a:spcPts val="800"/>
                        </a:spcAft>
                      </a:pPr>
                      <a:r>
                        <a:rPr lang="en-US" sz="1100" kern="100" dirty="0">
                          <a:solidFill>
                            <a:srgbClr val="000000"/>
                          </a:solidFill>
                          <a:effectLst/>
                          <a:highlight>
                            <a:srgbClr val="D2DEEF"/>
                          </a:highlight>
                          <a:latin typeface="+mn-lt"/>
                          <a:ea typeface="Calibri" panose="020F0502020204030204" pitchFamily="34" charset="0"/>
                          <a:cs typeface="Times New Roman" panose="02020603050405020304" pitchFamily="18" charset="0"/>
                        </a:rPr>
                        <a:t>10</a:t>
                      </a:r>
                      <a:endParaRPr lang="en-US" sz="1100" kern="100" dirty="0">
                        <a:effectLst/>
                        <a:highlight>
                          <a:srgbClr val="D2DEEF"/>
                        </a:highligh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050" kern="100" dirty="0">
                          <a:solidFill>
                            <a:srgbClr val="000000"/>
                          </a:solidFill>
                          <a:effectLst/>
                          <a:highlight>
                            <a:srgbClr val="D2DEEF"/>
                          </a:highlight>
                          <a:latin typeface="+mn-lt"/>
                          <a:ea typeface="Calibri" panose="020F0502020204030204" pitchFamily="34" charset="0"/>
                          <a:cs typeface="Times New Roman" panose="02020603050405020304" pitchFamily="18" charset="0"/>
                        </a:rPr>
                        <a:t>2021</a:t>
                      </a:r>
                      <a:endParaRPr lang="en-US" sz="1050" kern="100" dirty="0">
                        <a:effectLst/>
                        <a:highlight>
                          <a:srgbClr val="D2DEEF"/>
                        </a:highlight>
                        <a:latin typeface="+mn-lt"/>
                        <a:ea typeface="Calibri" panose="020F0502020204030204" pitchFamily="34" charset="0"/>
                        <a:cs typeface="Times New Roman" panose="02020603050405020304" pitchFamily="18" charset="0"/>
                      </a:endParaRPr>
                    </a:p>
                  </a:txBody>
                  <a:tcPr anchor="ctr"/>
                </a:tc>
                <a:tc>
                  <a:txBody>
                    <a:bodyPr/>
                    <a:lstStyle/>
                    <a:p>
                      <a:pPr marL="0" marR="0">
                        <a:lnSpc>
                          <a:spcPct val="107000"/>
                        </a:lnSpc>
                        <a:spcBef>
                          <a:spcPts val="0"/>
                        </a:spcBef>
                        <a:spcAft>
                          <a:spcPts val="800"/>
                        </a:spcAft>
                      </a:pPr>
                      <a:r>
                        <a:rPr lang="en-US" sz="1050" kern="100" dirty="0">
                          <a:solidFill>
                            <a:srgbClr val="000000"/>
                          </a:solidFill>
                          <a:effectLst/>
                          <a:latin typeface="+mn-lt"/>
                          <a:ea typeface="Calibri" panose="020F0502020204030204" pitchFamily="34" charset="0"/>
                          <a:cs typeface="Times New Roman" panose="02020603050405020304" pitchFamily="18" charset="0"/>
                        </a:rPr>
                        <a:t>M. Assam, H. Kanwal, U. Farooq, S. K. Shah, A. Mehmood, and G. S. Choi</a:t>
                      </a:r>
                      <a:endParaRPr lang="en-US" sz="1050" kern="100" dirty="0">
                        <a:effectLst/>
                        <a:highlight>
                          <a:srgbClr val="D2DEEF"/>
                        </a:highlight>
                        <a:latin typeface="+mn-lt"/>
                        <a:ea typeface="Calibri" panose="020F0502020204030204" pitchFamily="34" charset="0"/>
                        <a:cs typeface="Times New Roman" panose="02020603050405020304" pitchFamily="18" charset="0"/>
                      </a:endParaRPr>
                    </a:p>
                  </a:txBody>
                  <a:tcPr/>
                </a:tc>
                <a:tc>
                  <a:txBody>
                    <a:bodyPr/>
                    <a:lstStyle/>
                    <a:p>
                      <a:pPr marL="0" marR="0" algn="just">
                        <a:lnSpc>
                          <a:spcPct val="107000"/>
                        </a:lnSpc>
                        <a:spcBef>
                          <a:spcPts val="0"/>
                        </a:spcBef>
                        <a:spcAft>
                          <a:spcPts val="800"/>
                        </a:spcAft>
                      </a:pPr>
                      <a:r>
                        <a:rPr lang="en-US" sz="1050" kern="100" dirty="0">
                          <a:solidFill>
                            <a:srgbClr val="000000"/>
                          </a:solidFill>
                          <a:effectLst/>
                          <a:latin typeface="+mn-lt"/>
                          <a:ea typeface="Calibri" panose="020F0502020204030204" pitchFamily="34" charset="0"/>
                          <a:cs typeface="Times New Roman" panose="02020603050405020304" pitchFamily="18" charset="0"/>
                        </a:rPr>
                        <a:t>Suggested a new mechanism to differentiate MRI brain images into normal and abnormal using individual and hybrid classifiers. The proposed technique used an individual classifier called: Feed Forward - ANN (FF-ANN), and two hybrid classifiers[4]</a:t>
                      </a:r>
                      <a:endParaRPr lang="en-US" sz="1050" kern="100" dirty="0">
                        <a:effectLst/>
                        <a:highlight>
                          <a:srgbClr val="D2DEEF"/>
                        </a:highlight>
                        <a:latin typeface="+mn-lt"/>
                        <a:ea typeface="Calibri" panose="020F0502020204030204" pitchFamily="34" charset="0"/>
                        <a:cs typeface="Times New Roman" panose="02020603050405020304" pitchFamily="18" charset="0"/>
                      </a:endParaRPr>
                    </a:p>
                  </a:txBody>
                  <a:tcPr marL="6350" marR="6350" marT="6350" marB="0" anchor="b"/>
                </a:tc>
                <a:tc>
                  <a:txBody>
                    <a:bodyPr/>
                    <a:lstStyle/>
                    <a:p>
                      <a:pPr marL="0" marR="0">
                        <a:lnSpc>
                          <a:spcPct val="107000"/>
                        </a:lnSpc>
                        <a:spcBef>
                          <a:spcPts val="0"/>
                        </a:spcBef>
                        <a:spcAft>
                          <a:spcPts val="800"/>
                        </a:spcAft>
                      </a:pPr>
                      <a:r>
                        <a:rPr lang="en-US" sz="1100" kern="100" dirty="0">
                          <a:effectLst/>
                          <a:highlight>
                            <a:srgbClr val="D2DEEF"/>
                          </a:highlight>
                          <a:latin typeface="Calibri" panose="020F0502020204030204" pitchFamily="34" charset="0"/>
                          <a:ea typeface="Calibri" panose="020F0502020204030204" pitchFamily="34" charset="0"/>
                          <a:cs typeface="Times New Roman" panose="02020603050405020304" pitchFamily="18" charset="0"/>
                        </a:rPr>
                        <a:t> FF-ANN</a:t>
                      </a:r>
                    </a:p>
                    <a:p>
                      <a:pPr marL="0" marR="0">
                        <a:lnSpc>
                          <a:spcPct val="107000"/>
                        </a:lnSpc>
                        <a:spcBef>
                          <a:spcPts val="0"/>
                        </a:spcBef>
                        <a:spcAft>
                          <a:spcPts val="800"/>
                        </a:spcAft>
                      </a:pPr>
                      <a:endParaRPr lang="en-US" sz="1100" kern="100" dirty="0">
                        <a:effectLst/>
                        <a:highlight>
                          <a:srgbClr val="D2DEEF"/>
                        </a:highligh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050" kern="100" dirty="0">
                          <a:solidFill>
                            <a:srgbClr val="000000"/>
                          </a:solidFill>
                          <a:effectLst/>
                          <a:highlight>
                            <a:srgbClr val="D2DEEF"/>
                          </a:highlight>
                          <a:latin typeface="+mn-lt"/>
                          <a:ea typeface="Calibri" panose="020F0502020204030204" pitchFamily="34" charset="0"/>
                          <a:cs typeface="Times New Roman" panose="02020603050405020304" pitchFamily="18" charset="0"/>
                        </a:rPr>
                        <a:t>N/A</a:t>
                      </a:r>
                      <a:endParaRPr lang="en-US" sz="1050" kern="100" dirty="0">
                        <a:effectLst/>
                        <a:highlight>
                          <a:srgbClr val="D2DEEF"/>
                        </a:highligh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729714907"/>
                  </a:ext>
                </a:extLst>
              </a:tr>
            </a:tbl>
          </a:graphicData>
        </a:graphic>
      </p:graphicFrame>
      <p:sp>
        <p:nvSpPr>
          <p:cNvPr id="4" name="Slide Number Placeholder 3">
            <a:extLst>
              <a:ext uri="{FF2B5EF4-FFF2-40B4-BE49-F238E27FC236}">
                <a16:creationId xmlns:a16="http://schemas.microsoft.com/office/drawing/2014/main" id="{10F294DF-15C6-D3EE-9E44-0CE19AB6EEE1}"/>
              </a:ext>
            </a:extLst>
          </p:cNvPr>
          <p:cNvSpPr>
            <a:spLocks noGrp="1"/>
          </p:cNvSpPr>
          <p:nvPr>
            <p:ph type="sldNum" sz="quarter" idx="12"/>
          </p:nvPr>
        </p:nvSpPr>
        <p:spPr/>
        <p:txBody>
          <a:bodyPr/>
          <a:lstStyle/>
          <a:p>
            <a:fld id="{A92B6674-624B-4B17-82AE-B129D9FAF652}" type="slidenum">
              <a:rPr lang="en-US" smtClean="0"/>
              <a:pPr/>
              <a:t>5</a:t>
            </a:fld>
            <a:endParaRPr lang="en-US" dirty="0"/>
          </a:p>
        </p:txBody>
      </p:sp>
    </p:spTree>
    <p:extLst>
      <p:ext uri="{BB962C8B-B14F-4D97-AF65-F5344CB8AC3E}">
        <p14:creationId xmlns:p14="http://schemas.microsoft.com/office/powerpoint/2010/main" val="324963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12B3-4F86-5E91-CD57-4C6F9AFB396C}"/>
              </a:ext>
            </a:extLst>
          </p:cNvPr>
          <p:cNvSpPr>
            <a:spLocks noGrp="1"/>
          </p:cNvSpPr>
          <p:nvPr>
            <p:ph type="title"/>
          </p:nvPr>
        </p:nvSpPr>
        <p:spPr>
          <a:xfrm>
            <a:off x="1345052" y="363535"/>
            <a:ext cx="7495385" cy="1325563"/>
          </a:xfrm>
        </p:spPr>
        <p:txBody>
          <a:bodyPr/>
          <a:lstStyle/>
          <a:p>
            <a:r>
              <a:rPr lang="en-US"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52D8DE1F-9933-60D9-BD12-0B6C6B90A4C8}"/>
              </a:ext>
            </a:extLst>
          </p:cNvPr>
          <p:cNvSpPr>
            <a:spLocks noGrp="1"/>
          </p:cNvSpPr>
          <p:nvPr>
            <p:ph idx="1"/>
          </p:nvPr>
        </p:nvSpPr>
        <p:spPr>
          <a:xfrm>
            <a:off x="643493" y="1825624"/>
            <a:ext cx="8072914" cy="3530989"/>
          </a:xfrm>
        </p:spPr>
        <p:txBody>
          <a:bodyPr/>
          <a:lstStyle/>
          <a:p>
            <a:pPr>
              <a:lnSpc>
                <a:spcPct val="100000"/>
              </a:lnSpc>
              <a:buFont typeface="Wingdings" panose="05000000000000000000" pitchFamily="2" charset="2"/>
              <a:buChar char="v"/>
            </a:pPr>
            <a:r>
              <a:rPr lang="en-US" sz="2000" dirty="0"/>
              <a:t>High prevalence of brain tumors and their impact on patient outcomes.</a:t>
            </a:r>
          </a:p>
          <a:p>
            <a:pPr>
              <a:lnSpc>
                <a:spcPct val="100000"/>
              </a:lnSpc>
              <a:buFont typeface="Wingdings" panose="05000000000000000000" pitchFamily="2" charset="2"/>
              <a:buChar char="v"/>
            </a:pPr>
            <a:r>
              <a:rPr lang="en-US" sz="2000" dirty="0"/>
              <a:t>Potential of automated brain tumor detection using advanced machine learning and image processing techniques.</a:t>
            </a:r>
          </a:p>
        </p:txBody>
      </p:sp>
      <p:sp>
        <p:nvSpPr>
          <p:cNvPr id="4" name="Slide Number Placeholder 3">
            <a:extLst>
              <a:ext uri="{FF2B5EF4-FFF2-40B4-BE49-F238E27FC236}">
                <a16:creationId xmlns:a16="http://schemas.microsoft.com/office/drawing/2014/main" id="{0804E44C-113C-DE5E-C685-FAE33FC986C1}"/>
              </a:ext>
            </a:extLst>
          </p:cNvPr>
          <p:cNvSpPr>
            <a:spLocks noGrp="1"/>
          </p:cNvSpPr>
          <p:nvPr>
            <p:ph type="sldNum" sz="quarter" idx="12"/>
          </p:nvPr>
        </p:nvSpPr>
        <p:spPr/>
        <p:txBody>
          <a:bodyPr/>
          <a:lstStyle/>
          <a:p>
            <a:fld id="{A92B6674-624B-4B17-82AE-B129D9FAF652}" type="slidenum">
              <a:rPr lang="en-US" smtClean="0"/>
              <a:pPr/>
              <a:t>6</a:t>
            </a:fld>
            <a:endParaRPr lang="en-US" dirty="0"/>
          </a:p>
        </p:txBody>
      </p:sp>
    </p:spTree>
    <p:extLst>
      <p:ext uri="{BB962C8B-B14F-4D97-AF65-F5344CB8AC3E}">
        <p14:creationId xmlns:p14="http://schemas.microsoft.com/office/powerpoint/2010/main" val="122683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CF71-EEFE-0DDF-5DB1-AA7703F86948}"/>
              </a:ext>
            </a:extLst>
          </p:cNvPr>
          <p:cNvSpPr>
            <a:spLocks noGrp="1"/>
          </p:cNvSpPr>
          <p:nvPr>
            <p:ph type="title"/>
          </p:nvPr>
        </p:nvSpPr>
        <p:spPr>
          <a:xfrm>
            <a:off x="1286986" y="339938"/>
            <a:ext cx="7231682" cy="1325563"/>
          </a:xfrm>
        </p:spPr>
        <p:txBody>
          <a:bodyPr/>
          <a:lstStyle/>
          <a:p>
            <a:r>
              <a:rPr lang="en-US"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97806B83-886D-0936-233B-53D9C6519149}"/>
              </a:ext>
            </a:extLst>
          </p:cNvPr>
          <p:cNvSpPr>
            <a:spLocks noGrp="1"/>
          </p:cNvSpPr>
          <p:nvPr>
            <p:ph idx="1"/>
          </p:nvPr>
        </p:nvSpPr>
        <p:spPr>
          <a:xfrm>
            <a:off x="577536" y="1927184"/>
            <a:ext cx="4146783" cy="4002938"/>
          </a:xfrm>
        </p:spPr>
        <p:txBody>
          <a:bodyPr/>
          <a:lstStyle/>
          <a:p>
            <a:pPr>
              <a:lnSpc>
                <a:spcPct val="1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Brain MRI images used for research was obtained from a open-source platform.</a:t>
            </a:r>
            <a:r>
              <a:rPr lang="en-US" sz="1800" dirty="0">
                <a:latin typeface="Times New Roman" panose="02020603050405020304" pitchFamily="18" charset="0"/>
                <a:cs typeface="Times New Roman" panose="02020603050405020304" pitchFamily="18" charset="0"/>
              </a:rPr>
              <a:t>[9]</a:t>
            </a:r>
            <a:endParaRPr lang="en-US"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There are total 7023 images ,each with a resolution of 512 X 512 .</a:t>
            </a:r>
          </a:p>
          <a:p>
            <a:pPr>
              <a:lnSpc>
                <a:spcPct val="1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Figure 1 shows the sample scans of brain which are categorized as: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glioma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meningioma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no tumor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pituitary</a:t>
            </a:r>
          </a:p>
        </p:txBody>
      </p:sp>
      <p:sp>
        <p:nvSpPr>
          <p:cNvPr id="4" name="Slide Number Placeholder 3">
            <a:extLst>
              <a:ext uri="{FF2B5EF4-FFF2-40B4-BE49-F238E27FC236}">
                <a16:creationId xmlns:a16="http://schemas.microsoft.com/office/drawing/2014/main" id="{8637F9AE-D128-135C-BBFA-78C2729C2C56}"/>
              </a:ext>
            </a:extLst>
          </p:cNvPr>
          <p:cNvSpPr>
            <a:spLocks noGrp="1"/>
          </p:cNvSpPr>
          <p:nvPr>
            <p:ph type="sldNum" sz="quarter" idx="12"/>
          </p:nvPr>
        </p:nvSpPr>
        <p:spPr/>
        <p:txBody>
          <a:bodyPr/>
          <a:lstStyle/>
          <a:p>
            <a:fld id="{A92B6674-624B-4B17-82AE-B129D9FAF652}" type="slidenum">
              <a:rPr lang="en-US" smtClean="0"/>
              <a:pPr/>
              <a:t>7</a:t>
            </a:fld>
            <a:endParaRPr lang="en-US" dirty="0"/>
          </a:p>
        </p:txBody>
      </p:sp>
      <p:pic>
        <p:nvPicPr>
          <p:cNvPr id="1030" name="Picture 6">
            <a:extLst>
              <a:ext uri="{FF2B5EF4-FFF2-40B4-BE49-F238E27FC236}">
                <a16:creationId xmlns:a16="http://schemas.microsoft.com/office/drawing/2014/main" id="{5F1FC61F-7D7C-8761-EBFC-86E8A99E07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4616245" y="1813914"/>
            <a:ext cx="4026883" cy="35899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C43322-2B1C-FCF2-A151-400D7851F957}"/>
              </a:ext>
            </a:extLst>
          </p:cNvPr>
          <p:cNvSpPr txBox="1"/>
          <p:nvPr/>
        </p:nvSpPr>
        <p:spPr>
          <a:xfrm>
            <a:off x="5231453" y="5442875"/>
            <a:ext cx="30589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1. Brains tumor sample images</a:t>
            </a:r>
          </a:p>
        </p:txBody>
      </p:sp>
      <p:sp>
        <p:nvSpPr>
          <p:cNvPr id="5" name="Right Brace 4">
            <a:extLst>
              <a:ext uri="{FF2B5EF4-FFF2-40B4-BE49-F238E27FC236}">
                <a16:creationId xmlns:a16="http://schemas.microsoft.com/office/drawing/2014/main" id="{04ECF6B3-8B4C-E6F6-80FD-8A9BFEB6A8D1}"/>
              </a:ext>
            </a:extLst>
          </p:cNvPr>
          <p:cNvSpPr/>
          <p:nvPr/>
        </p:nvSpPr>
        <p:spPr>
          <a:xfrm>
            <a:off x="8763028" y="1968821"/>
            <a:ext cx="217250" cy="649200"/>
          </a:xfrm>
          <a:prstGeom prst="rightBrace">
            <a:avLst/>
          </a:prstGeom>
          <a:noFill/>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74F8B959-FE39-3054-FAA2-53F2244623F9}"/>
              </a:ext>
            </a:extLst>
          </p:cNvPr>
          <p:cNvSpPr/>
          <p:nvPr/>
        </p:nvSpPr>
        <p:spPr>
          <a:xfrm>
            <a:off x="8763028" y="2846341"/>
            <a:ext cx="217250" cy="649200"/>
          </a:xfrm>
          <a:prstGeom prst="rightBrace">
            <a:avLst/>
          </a:prstGeom>
          <a:noFill/>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C91E970A-47C5-7195-1AC5-126026B610D3}"/>
              </a:ext>
            </a:extLst>
          </p:cNvPr>
          <p:cNvSpPr/>
          <p:nvPr/>
        </p:nvSpPr>
        <p:spPr>
          <a:xfrm>
            <a:off x="8763028" y="3723861"/>
            <a:ext cx="217250" cy="649200"/>
          </a:xfrm>
          <a:prstGeom prst="rightBrace">
            <a:avLst>
              <a:gd name="adj1" fmla="val 8333"/>
              <a:gd name="adj2" fmla="val 50952"/>
            </a:avLst>
          </a:prstGeom>
          <a:noFill/>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5DCB071C-B4B1-3112-3B2D-E0CE6B8569EB}"/>
              </a:ext>
            </a:extLst>
          </p:cNvPr>
          <p:cNvSpPr/>
          <p:nvPr/>
        </p:nvSpPr>
        <p:spPr>
          <a:xfrm>
            <a:off x="8763028" y="4660535"/>
            <a:ext cx="217250" cy="649200"/>
          </a:xfrm>
          <a:prstGeom prst="rightBrace">
            <a:avLst/>
          </a:prstGeom>
          <a:noFill/>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900A3BC-4B70-F8C9-5E01-04638C96283E}"/>
              </a:ext>
            </a:extLst>
          </p:cNvPr>
          <p:cNvSpPr txBox="1"/>
          <p:nvPr/>
        </p:nvSpPr>
        <p:spPr>
          <a:xfrm>
            <a:off x="9005970" y="2108755"/>
            <a:ext cx="217250" cy="369332"/>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4EBCB34E-BDC1-0040-0EF2-78F030338F12}"/>
              </a:ext>
            </a:extLst>
          </p:cNvPr>
          <p:cNvSpPr txBox="1"/>
          <p:nvPr/>
        </p:nvSpPr>
        <p:spPr>
          <a:xfrm>
            <a:off x="9005970" y="2960319"/>
            <a:ext cx="217250" cy="369332"/>
          </a:xfrm>
          <a:prstGeom prst="rect">
            <a:avLst/>
          </a:prstGeom>
          <a:noFill/>
        </p:spPr>
        <p:txBody>
          <a:bodyPr wrap="square" rtlCol="0">
            <a:spAutoFit/>
          </a:bodyPr>
          <a:lstStyle/>
          <a:p>
            <a:r>
              <a:rPr lang="en-US" dirty="0"/>
              <a:t>b</a:t>
            </a:r>
          </a:p>
        </p:txBody>
      </p:sp>
      <p:sp>
        <p:nvSpPr>
          <p:cNvPr id="12" name="TextBox 11">
            <a:extLst>
              <a:ext uri="{FF2B5EF4-FFF2-40B4-BE49-F238E27FC236}">
                <a16:creationId xmlns:a16="http://schemas.microsoft.com/office/drawing/2014/main" id="{94521894-3510-3995-83C8-3F31011B20E1}"/>
              </a:ext>
            </a:extLst>
          </p:cNvPr>
          <p:cNvSpPr txBox="1"/>
          <p:nvPr/>
        </p:nvSpPr>
        <p:spPr>
          <a:xfrm>
            <a:off x="9005970" y="3811883"/>
            <a:ext cx="217250" cy="369332"/>
          </a:xfrm>
          <a:prstGeom prst="rect">
            <a:avLst/>
          </a:prstGeom>
          <a:noFill/>
        </p:spPr>
        <p:txBody>
          <a:bodyPr wrap="square" rtlCol="0">
            <a:spAutoFit/>
          </a:bodyPr>
          <a:lstStyle/>
          <a:p>
            <a:r>
              <a:rPr lang="en-US" dirty="0"/>
              <a:t>c</a:t>
            </a:r>
          </a:p>
        </p:txBody>
      </p:sp>
      <p:sp>
        <p:nvSpPr>
          <p:cNvPr id="13" name="TextBox 12">
            <a:extLst>
              <a:ext uri="{FF2B5EF4-FFF2-40B4-BE49-F238E27FC236}">
                <a16:creationId xmlns:a16="http://schemas.microsoft.com/office/drawing/2014/main" id="{B8A714E6-CC80-92FD-3CEE-4C290ED80246}"/>
              </a:ext>
            </a:extLst>
          </p:cNvPr>
          <p:cNvSpPr txBox="1"/>
          <p:nvPr/>
        </p:nvSpPr>
        <p:spPr>
          <a:xfrm>
            <a:off x="9005970" y="4761779"/>
            <a:ext cx="217250"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10000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CC4A-0BFD-DB6A-6F74-20BCAA2FFB21}"/>
              </a:ext>
            </a:extLst>
          </p:cNvPr>
          <p:cNvSpPr>
            <a:spLocks noGrp="1"/>
          </p:cNvSpPr>
          <p:nvPr>
            <p:ph type="title"/>
          </p:nvPr>
        </p:nvSpPr>
        <p:spPr>
          <a:xfrm>
            <a:off x="1286986" y="446968"/>
            <a:ext cx="8072914" cy="1080965"/>
          </a:xfrm>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42558B33-0CF4-4733-4C96-CC97E3B23B7B}"/>
              </a:ext>
            </a:extLst>
          </p:cNvPr>
          <p:cNvSpPr>
            <a:spLocks noGrp="1"/>
          </p:cNvSpPr>
          <p:nvPr>
            <p:ph idx="1"/>
          </p:nvPr>
        </p:nvSpPr>
        <p:spPr>
          <a:xfrm>
            <a:off x="643493" y="1527933"/>
            <a:ext cx="8072914" cy="4262509"/>
          </a:xfrm>
        </p:spPr>
        <p:txBody>
          <a:bodyPr/>
          <a:lstStyle/>
          <a:p>
            <a:pPr marL="0" indent="0">
              <a:buNone/>
            </a:pPr>
            <a:r>
              <a:rPr lang="en-US" sz="2000" b="1" dirty="0">
                <a:latin typeface="Times New Roman" panose="02020603050405020304" pitchFamily="18" charset="0"/>
                <a:cs typeface="Times New Roman" panose="02020603050405020304" pitchFamily="18" charset="0"/>
              </a:rPr>
              <a:t>Data Preprocessing :</a:t>
            </a:r>
          </a:p>
          <a:p>
            <a:pPr algn="just">
              <a:lnSpc>
                <a:spcPct val="1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Prior to model training, the MRI image data undergo preprocessing steps, including normalization and resizing to ensure uniformity.</a:t>
            </a:r>
          </a:p>
          <a:p>
            <a:pPr algn="just">
              <a:lnSpc>
                <a:spcPct val="100000"/>
              </a:lnSpc>
              <a:buFont typeface="Wingdings" panose="05000000000000000000" pitchFamily="2" charset="2"/>
              <a:buChar char="v"/>
            </a:pPr>
            <a:r>
              <a:rPr lang="en-US" sz="2000" dirty="0">
                <a:solidFill>
                  <a:srgbClr val="000000"/>
                </a:solidFill>
                <a:ea typeface="Times New Roman" panose="02020603050405020304" pitchFamily="18" charset="0"/>
              </a:rPr>
              <a:t>T</a:t>
            </a:r>
            <a:r>
              <a:rPr lang="en-US" sz="2000" dirty="0">
                <a:solidFill>
                  <a:srgbClr val="000000"/>
                </a:solidFill>
                <a:effectLst/>
                <a:ea typeface="Times New Roman" panose="02020603050405020304" pitchFamily="18" charset="0"/>
              </a:rPr>
              <a:t>he image is first cropped to remove excess edges in the image, and then, in the preliminary stage, a median filter[4] is used to remove salt and pepper noise .</a:t>
            </a:r>
          </a:p>
          <a:p>
            <a:pPr algn="just">
              <a:lnSpc>
                <a:spcPct val="100000"/>
              </a:lnSpc>
              <a:buFont typeface="Wingdings" panose="05000000000000000000" pitchFamily="2" charset="2"/>
              <a:buChar char="v"/>
            </a:pPr>
            <a:r>
              <a:rPr lang="en-US" sz="2000" dirty="0">
                <a:cs typeface="Times New Roman" panose="02020603050405020304" pitchFamily="18" charset="0"/>
              </a:rPr>
              <a:t>The resulting image is cleared of unwanted objects and noise and converted into a color (RGB) image.</a:t>
            </a:r>
          </a:p>
          <a:p>
            <a:pPr algn="just">
              <a:lnSpc>
                <a:spcPct val="1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After preprocessing , the images are stored in a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array with proper labeling to ensure the data is properly fed to the training module.</a:t>
            </a:r>
          </a:p>
        </p:txBody>
      </p:sp>
      <p:sp>
        <p:nvSpPr>
          <p:cNvPr id="4" name="Slide Number Placeholder 3">
            <a:extLst>
              <a:ext uri="{FF2B5EF4-FFF2-40B4-BE49-F238E27FC236}">
                <a16:creationId xmlns:a16="http://schemas.microsoft.com/office/drawing/2014/main" id="{B9DD70EF-7C11-13DB-395B-950E903FDCBC}"/>
              </a:ext>
            </a:extLst>
          </p:cNvPr>
          <p:cNvSpPr>
            <a:spLocks noGrp="1"/>
          </p:cNvSpPr>
          <p:nvPr>
            <p:ph type="sldNum" sz="quarter" idx="12"/>
          </p:nvPr>
        </p:nvSpPr>
        <p:spPr/>
        <p:txBody>
          <a:bodyPr/>
          <a:lstStyle/>
          <a:p>
            <a:fld id="{A92B6674-624B-4B17-82AE-B129D9FAF652}" type="slidenum">
              <a:rPr lang="en-US" smtClean="0"/>
              <a:pPr/>
              <a:t>8</a:t>
            </a:fld>
            <a:endParaRPr lang="en-US" dirty="0"/>
          </a:p>
        </p:txBody>
      </p:sp>
    </p:spTree>
    <p:extLst>
      <p:ext uri="{BB962C8B-B14F-4D97-AF65-F5344CB8AC3E}">
        <p14:creationId xmlns:p14="http://schemas.microsoft.com/office/powerpoint/2010/main" val="71469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EA2C7-B08A-E9E4-CD0C-ACC25D3D1E22}"/>
              </a:ext>
            </a:extLst>
          </p:cNvPr>
          <p:cNvSpPr>
            <a:spLocks noGrp="1"/>
          </p:cNvSpPr>
          <p:nvPr>
            <p:ph idx="1"/>
          </p:nvPr>
        </p:nvSpPr>
        <p:spPr>
          <a:xfrm>
            <a:off x="625794" y="1223890"/>
            <a:ext cx="3897615" cy="4876043"/>
          </a:xfrm>
        </p:spPr>
        <p:txBody>
          <a:bodyPr/>
          <a:lstStyle/>
          <a:p>
            <a:pPr marL="0" indent="0">
              <a:buNone/>
            </a:pPr>
            <a:r>
              <a:rPr lang="en-US" sz="2000" b="1" dirty="0">
                <a:latin typeface="Times New Roman" panose="02020603050405020304" pitchFamily="18" charset="0"/>
                <a:cs typeface="Times New Roman" panose="02020603050405020304" pitchFamily="18" charset="0"/>
              </a:rPr>
              <a:t>Feature Extraction:</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this work , feature extraction process using a pre-trained VGG16 convolutional neural network (CNN) model was used.</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These values are activation values indicating how strongly each feature is present in the respective image.</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Column ‘A’ captures some specific high-level information from the image, possibly related to the primary subject or dominant object in the image.</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Column ‘C’ capture lower-level details like edges or textures.</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Column ‘D’ represents specific color or brightness characteristics</a:t>
            </a:r>
          </a:p>
        </p:txBody>
      </p:sp>
      <p:sp>
        <p:nvSpPr>
          <p:cNvPr id="4" name="Slide Number Placeholder 3">
            <a:extLst>
              <a:ext uri="{FF2B5EF4-FFF2-40B4-BE49-F238E27FC236}">
                <a16:creationId xmlns:a16="http://schemas.microsoft.com/office/drawing/2014/main" id="{926DF48F-85D6-6536-C539-A4E5D9025B28}"/>
              </a:ext>
            </a:extLst>
          </p:cNvPr>
          <p:cNvSpPr>
            <a:spLocks noGrp="1"/>
          </p:cNvSpPr>
          <p:nvPr>
            <p:ph type="sldNum" sz="quarter" idx="12"/>
          </p:nvPr>
        </p:nvSpPr>
        <p:spPr/>
        <p:txBody>
          <a:bodyPr/>
          <a:lstStyle/>
          <a:p>
            <a:fld id="{A92B6674-624B-4B17-82AE-B129D9FAF652}" type="slidenum">
              <a:rPr lang="en-US" smtClean="0"/>
              <a:pPr/>
              <a:t>9</a:t>
            </a:fld>
            <a:endParaRPr lang="en-US" dirty="0"/>
          </a:p>
        </p:txBody>
      </p:sp>
      <p:pic>
        <p:nvPicPr>
          <p:cNvPr id="6" name="Picture 5">
            <a:extLst>
              <a:ext uri="{FF2B5EF4-FFF2-40B4-BE49-F238E27FC236}">
                <a16:creationId xmlns:a16="http://schemas.microsoft.com/office/drawing/2014/main" id="{7CCF336B-812F-B3D2-463A-32CE6C7D3949}"/>
              </a:ext>
            </a:extLst>
          </p:cNvPr>
          <p:cNvPicPr>
            <a:picLocks noChangeAspect="1"/>
          </p:cNvPicPr>
          <p:nvPr/>
        </p:nvPicPr>
        <p:blipFill>
          <a:blip r:embed="rId2"/>
          <a:stretch>
            <a:fillRect/>
          </a:stretch>
        </p:blipFill>
        <p:spPr>
          <a:xfrm>
            <a:off x="4679950" y="1579485"/>
            <a:ext cx="4364853" cy="3208757"/>
          </a:xfrm>
          <a:prstGeom prst="rect">
            <a:avLst/>
          </a:prstGeom>
        </p:spPr>
      </p:pic>
      <p:sp>
        <p:nvSpPr>
          <p:cNvPr id="2" name="TextBox 1">
            <a:extLst>
              <a:ext uri="{FF2B5EF4-FFF2-40B4-BE49-F238E27FC236}">
                <a16:creationId xmlns:a16="http://schemas.microsoft.com/office/drawing/2014/main" id="{A97C92D7-3FFA-A4FB-74E0-F17D2FFCADA6}"/>
              </a:ext>
            </a:extLst>
          </p:cNvPr>
          <p:cNvSpPr txBox="1"/>
          <p:nvPr/>
        </p:nvSpPr>
        <p:spPr>
          <a:xfrm>
            <a:off x="5961942" y="4895918"/>
            <a:ext cx="2601994" cy="253916"/>
          </a:xfrm>
          <a:prstGeom prst="rect">
            <a:avLst/>
          </a:prstGeom>
          <a:noFill/>
        </p:spPr>
        <p:txBody>
          <a:bodyPr wrap="none" rtlCol="0">
            <a:spAutoFit/>
          </a:bodyPr>
          <a:lstStyle/>
          <a:p>
            <a:r>
              <a:rPr lang="en-US" sz="1050" dirty="0"/>
              <a:t>Figure 2   csv file showing extracted features</a:t>
            </a:r>
          </a:p>
        </p:txBody>
      </p:sp>
    </p:spTree>
    <p:extLst>
      <p:ext uri="{BB962C8B-B14F-4D97-AF65-F5344CB8AC3E}">
        <p14:creationId xmlns:p14="http://schemas.microsoft.com/office/powerpoint/2010/main" val="24983336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marks xmlns="1e99c86d-4ed0-42bd-8dbf-2eb0a6c7f85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F44A1BD8E9484A9D02E5DC2895DF08" ma:contentTypeVersion="1" ma:contentTypeDescription="Create a new document." ma:contentTypeScope="" ma:versionID="5035d5ef53bbf8b89dfe923b53f9255e">
  <xsd:schema xmlns:xsd="http://www.w3.org/2001/XMLSchema" xmlns:xs="http://www.w3.org/2001/XMLSchema" xmlns:p="http://schemas.microsoft.com/office/2006/metadata/properties" xmlns:ns2="1e99c86d-4ed0-42bd-8dbf-2eb0a6c7f85b" targetNamespace="http://schemas.microsoft.com/office/2006/metadata/properties" ma:root="true" ma:fieldsID="66561fb707f2bbc3e36f1910499e75ea" ns2:_="">
    <xsd:import namespace="1e99c86d-4ed0-42bd-8dbf-2eb0a6c7f85b"/>
    <xsd:element name="properties">
      <xsd:complexType>
        <xsd:sequence>
          <xsd:element name="documentManagement">
            <xsd:complexType>
              <xsd:all>
                <xsd:element ref="ns2:Remark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99c86d-4ed0-42bd-8dbf-2eb0a6c7f85b" elementFormDefault="qualified">
    <xsd:import namespace="http://schemas.microsoft.com/office/2006/documentManagement/types"/>
    <xsd:import namespace="http://schemas.microsoft.com/office/infopath/2007/PartnerControls"/>
    <xsd:element name="Remarks" ma:index="8" nillable="true" ma:displayName="Remarks" ma:format="Dropdown" ma:internalName="Remark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EA62BC-0E8F-4021-9E95-E9D2BA46A2CD}">
  <ds:schemaRefs>
    <ds:schemaRef ds:uri="http://www.w3.org/XML/1998/namespace"/>
    <ds:schemaRef ds:uri="1e99c86d-4ed0-42bd-8dbf-2eb0a6c7f85b"/>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29A4774-8036-4B06-8CCA-C28E413F5A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99c86d-4ed0-42bd-8dbf-2eb0a6c7f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CB9E76-432D-46EF-90FA-83DA6ABC93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19348</TotalTime>
  <Words>2205</Words>
  <Application>Microsoft Office PowerPoint</Application>
  <PresentationFormat>Custom</PresentationFormat>
  <Paragraphs>196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 Narrow</vt:lpstr>
      <vt:lpstr>Arial</vt:lpstr>
      <vt:lpstr>Calibri</vt:lpstr>
      <vt:lpstr>Times New Roman</vt:lpstr>
      <vt:lpstr>Wingdings</vt:lpstr>
      <vt:lpstr>Office Theme</vt:lpstr>
      <vt:lpstr> UCF439  Capstone Project Recognition of Medical Imaging Pattern Using Machine Learning and Deep Learning Techniques  Group No. 158 </vt:lpstr>
      <vt:lpstr>Presentation Outline</vt:lpstr>
      <vt:lpstr>Introduction</vt:lpstr>
      <vt:lpstr>Literature Study</vt:lpstr>
      <vt:lpstr>Literature Study</vt:lpstr>
      <vt:lpstr>Motivation</vt:lpstr>
      <vt:lpstr>Dataset</vt:lpstr>
      <vt:lpstr>Methodology</vt:lpstr>
      <vt:lpstr>PowerPoint Presentation</vt:lpstr>
      <vt:lpstr>PowerPoint Presentation</vt:lpstr>
      <vt:lpstr>PowerPoint Presentation</vt:lpstr>
      <vt:lpstr>Results</vt:lpstr>
      <vt:lpstr>PowerPoint Presentation</vt:lpstr>
      <vt:lpstr>Project Timeline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dc:creator>
  <cp:lastModifiedBy>Hansika -</cp:lastModifiedBy>
  <cp:revision>1015</cp:revision>
  <dcterms:created xsi:type="dcterms:W3CDTF">2021-02-02T04:51:59Z</dcterms:created>
  <dcterms:modified xsi:type="dcterms:W3CDTF">2024-05-17T05:27:01Z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0x0101006FF44A1BD8E9484A9D02E5DC2895DF08</vt:lpwstr>
  </property>
</Properties>
</file>