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0" r:id="rId1"/>
  </p:sldMasterIdLst>
  <p:notesMasterIdLst>
    <p:notesMasterId r:id="rId20"/>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F7A4140-63DC-F344-A409-C957767F52E7}">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6"/>
  </p:normalViewPr>
  <p:slideViewPr>
    <p:cSldViewPr snapToGrid="0" snapToObjects="1">
      <p:cViewPr varScale="1">
        <p:scale>
          <a:sx n="76" d="100"/>
          <a:sy n="76" d="100"/>
        </p:scale>
        <p:origin x="216"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84252-5830-4E40-BF35-BCAB7CC3D7DE}" type="datetimeFigureOut">
              <a:rPr lang="en-US" smtClean="0"/>
              <a:t>5/25/20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2FF77-6EA8-4C42-A36B-CFE75BD79D3F}" type="slidenum">
              <a:rPr lang="en-US" smtClean="0"/>
              <a:t>‹#›</a:t>
            </a:fld>
            <a:endParaRPr lang="en-US"/>
          </a:p>
        </p:txBody>
      </p:sp>
    </p:spTree>
    <p:extLst>
      <p:ext uri="{BB962C8B-B14F-4D97-AF65-F5344CB8AC3E}">
        <p14:creationId xmlns:p14="http://schemas.microsoft.com/office/powerpoint/2010/main" val="10641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12FF77-6EA8-4C42-A36B-CFE75BD79D3F}" type="slidenum">
              <a:rPr lang="en-US" smtClean="0"/>
              <a:t>11</a:t>
            </a:fld>
            <a:endParaRPr lang="en-US"/>
          </a:p>
        </p:txBody>
      </p:sp>
    </p:spTree>
    <p:extLst>
      <p:ext uri="{BB962C8B-B14F-4D97-AF65-F5344CB8AC3E}">
        <p14:creationId xmlns:p14="http://schemas.microsoft.com/office/powerpoint/2010/main" val="40411314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A8201-C035-2D48-904E-45CB93FBB8DA}"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C37E8F8-9F00-2B43-BD67-EA62089C39A2}" type="slidenum">
              <a:rPr lang="en-US" smtClean="0"/>
              <a:t>‹#›</a:t>
            </a:fld>
            <a:endParaRPr lang="en-US"/>
          </a:p>
        </p:txBody>
      </p:sp>
    </p:spTree>
    <p:extLst>
      <p:ext uri="{BB962C8B-B14F-4D97-AF65-F5344CB8AC3E}">
        <p14:creationId xmlns:p14="http://schemas.microsoft.com/office/powerpoint/2010/main" val="121700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A8201-C035-2D48-904E-45CB93FBB8DA}"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E8F8-9F00-2B43-BD67-EA62089C39A2}" type="slidenum">
              <a:rPr lang="en-US" smtClean="0"/>
              <a:t>‹#›</a:t>
            </a:fld>
            <a:endParaRPr lang="en-US"/>
          </a:p>
        </p:txBody>
      </p:sp>
    </p:spTree>
    <p:extLst>
      <p:ext uri="{BB962C8B-B14F-4D97-AF65-F5344CB8AC3E}">
        <p14:creationId xmlns:p14="http://schemas.microsoft.com/office/powerpoint/2010/main" val="346561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A8201-C035-2D48-904E-45CB93FBB8DA}"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E8F8-9F00-2B43-BD67-EA62089C39A2}" type="slidenum">
              <a:rPr lang="en-US" smtClean="0"/>
              <a:t>‹#›</a:t>
            </a:fld>
            <a:endParaRPr lang="en-US"/>
          </a:p>
        </p:txBody>
      </p:sp>
    </p:spTree>
    <p:extLst>
      <p:ext uri="{BB962C8B-B14F-4D97-AF65-F5344CB8AC3E}">
        <p14:creationId xmlns:p14="http://schemas.microsoft.com/office/powerpoint/2010/main" val="26891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A8201-C035-2D48-904E-45CB93FBB8DA}"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E8F8-9F00-2B43-BD67-EA62089C39A2}" type="slidenum">
              <a:rPr lang="en-US" smtClean="0"/>
              <a:t>‹#›</a:t>
            </a:fld>
            <a:endParaRPr lang="en-US"/>
          </a:p>
        </p:txBody>
      </p:sp>
    </p:spTree>
    <p:extLst>
      <p:ext uri="{BB962C8B-B14F-4D97-AF65-F5344CB8AC3E}">
        <p14:creationId xmlns:p14="http://schemas.microsoft.com/office/powerpoint/2010/main" val="337973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8A8201-C035-2D48-904E-45CB93FBB8DA}" type="datetimeFigureOut">
              <a:rPr lang="en-US" smtClean="0"/>
              <a:t>5/25/20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C37E8F8-9F00-2B43-BD67-EA62089C39A2}" type="slidenum">
              <a:rPr lang="en-US" smtClean="0"/>
              <a:t>‹#›</a:t>
            </a:fld>
            <a:endParaRPr lang="en-US"/>
          </a:p>
        </p:txBody>
      </p:sp>
    </p:spTree>
    <p:extLst>
      <p:ext uri="{BB962C8B-B14F-4D97-AF65-F5344CB8AC3E}">
        <p14:creationId xmlns:p14="http://schemas.microsoft.com/office/powerpoint/2010/main" val="164671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A8201-C035-2D48-904E-45CB93FBB8DA}" type="datetimeFigureOut">
              <a:rPr lang="en-US" smtClean="0"/>
              <a:t>5/25/20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7E8F8-9F00-2B43-BD67-EA62089C39A2}" type="slidenum">
              <a:rPr lang="en-US" smtClean="0"/>
              <a:t>‹#›</a:t>
            </a:fld>
            <a:endParaRPr lang="en-US"/>
          </a:p>
        </p:txBody>
      </p:sp>
    </p:spTree>
    <p:extLst>
      <p:ext uri="{BB962C8B-B14F-4D97-AF65-F5344CB8AC3E}">
        <p14:creationId xmlns:p14="http://schemas.microsoft.com/office/powerpoint/2010/main" val="101865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A8201-C035-2D48-904E-45CB93FBB8DA}" type="datetimeFigureOut">
              <a:rPr lang="en-US" smtClean="0"/>
              <a:t>5/25/20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7E8F8-9F00-2B43-BD67-EA62089C39A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3131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8A8201-C035-2D48-904E-45CB93FBB8DA}" type="datetimeFigureOut">
              <a:rPr lang="en-US" smtClean="0"/>
              <a:t>5/25/20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7E8F8-9F00-2B43-BD67-EA62089C39A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496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A8201-C035-2D48-904E-45CB93FBB8DA}" type="datetimeFigureOut">
              <a:rPr lang="en-US" smtClean="0"/>
              <a:t>5/25/20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7E8F8-9F00-2B43-BD67-EA62089C39A2}" type="slidenum">
              <a:rPr lang="en-US" smtClean="0"/>
              <a:t>‹#›</a:t>
            </a:fld>
            <a:endParaRPr lang="en-US"/>
          </a:p>
        </p:txBody>
      </p:sp>
    </p:spTree>
    <p:extLst>
      <p:ext uri="{BB962C8B-B14F-4D97-AF65-F5344CB8AC3E}">
        <p14:creationId xmlns:p14="http://schemas.microsoft.com/office/powerpoint/2010/main" val="269239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A8201-C035-2D48-904E-45CB93FBB8DA}" type="datetimeFigureOut">
              <a:rPr lang="en-US" smtClean="0"/>
              <a:t>5/25/20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C37E8F8-9F00-2B43-BD67-EA62089C39A2}" type="slidenum">
              <a:rPr lang="en-US" smtClean="0"/>
              <a:t>‹#›</a:t>
            </a:fld>
            <a:endParaRPr lang="en-US"/>
          </a:p>
        </p:txBody>
      </p:sp>
    </p:spTree>
    <p:extLst>
      <p:ext uri="{BB962C8B-B14F-4D97-AF65-F5344CB8AC3E}">
        <p14:creationId xmlns:p14="http://schemas.microsoft.com/office/powerpoint/2010/main" val="236808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A8201-C035-2D48-904E-45CB93FBB8DA}" type="datetimeFigureOut">
              <a:rPr lang="en-US" smtClean="0"/>
              <a:t>5/25/20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C37E8F8-9F00-2B43-BD67-EA62089C39A2}" type="slidenum">
              <a:rPr lang="en-US" smtClean="0"/>
              <a:t>‹#›</a:t>
            </a:fld>
            <a:endParaRPr lang="en-US"/>
          </a:p>
        </p:txBody>
      </p:sp>
    </p:spTree>
    <p:extLst>
      <p:ext uri="{BB962C8B-B14F-4D97-AF65-F5344CB8AC3E}">
        <p14:creationId xmlns:p14="http://schemas.microsoft.com/office/powerpoint/2010/main" val="12444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8A8201-C035-2D48-904E-45CB93FBB8DA}" type="datetimeFigureOut">
              <a:rPr lang="en-US" smtClean="0"/>
              <a:t>5/25/20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C37E8F8-9F00-2B43-BD67-EA62089C39A2}" type="slidenum">
              <a:rPr lang="en-US" smtClean="0"/>
              <a:t>‹#›</a:t>
            </a:fld>
            <a:endParaRPr lang="en-US"/>
          </a:p>
        </p:txBody>
      </p:sp>
    </p:spTree>
    <p:extLst>
      <p:ext uri="{BB962C8B-B14F-4D97-AF65-F5344CB8AC3E}">
        <p14:creationId xmlns:p14="http://schemas.microsoft.com/office/powerpoint/2010/main" val="276532605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henriqueyamahata/bank-marketing" TargetMode="External"/><Relationship Id="rId2" Type="http://schemas.openxmlformats.org/officeDocument/2006/relationships/hyperlink" Target="http://localhost:8888/notebooks/Desktop/Thinkful/Python%20Files/AB%20TESTING%20CAP.ipynb#Experimental-Design-by-Krishna-Devabhaktuni"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2F3981-9402-B341-A0CE-F6BBADE4D68A}"/>
              </a:ext>
            </a:extLst>
          </p:cNvPr>
          <p:cNvSpPr/>
          <p:nvPr/>
        </p:nvSpPr>
        <p:spPr>
          <a:xfrm>
            <a:off x="2444663" y="1443841"/>
            <a:ext cx="7302674" cy="3970318"/>
          </a:xfrm>
          <a:prstGeom prst="rect">
            <a:avLst/>
          </a:prstGeom>
        </p:spPr>
        <p:txBody>
          <a:bodyPr wrap="square">
            <a:spAutoFit/>
          </a:bodyPr>
          <a:lstStyle/>
          <a:p>
            <a:pPr algn="ctr"/>
            <a:r>
              <a:rPr lang="en-CA" sz="6000" dirty="0">
                <a:solidFill>
                  <a:srgbClr val="000000"/>
                </a:solidFill>
                <a:effectLst/>
                <a:latin typeface="Avenir Next Condensed" panose="020B0506020202020204" pitchFamily="34" charset="0"/>
              </a:rPr>
              <a:t>Experimental Design</a:t>
            </a:r>
            <a:r>
              <a:rPr lang="en-CA" sz="4000" dirty="0">
                <a:solidFill>
                  <a:srgbClr val="000000"/>
                </a:solidFill>
                <a:effectLst/>
                <a:latin typeface="Avenir Next Condensed" panose="020B0506020202020204" pitchFamily="34" charset="0"/>
              </a:rPr>
              <a:t> </a:t>
            </a:r>
          </a:p>
          <a:p>
            <a:pPr algn="ctr"/>
            <a:r>
              <a:rPr lang="en-CA" sz="2400" dirty="0">
                <a:solidFill>
                  <a:srgbClr val="000000"/>
                </a:solidFill>
                <a:effectLst/>
                <a:latin typeface="Avenir Next Condensed" panose="020B0506020202020204" pitchFamily="34" charset="0"/>
              </a:rPr>
              <a:t>by Krishna </a:t>
            </a:r>
            <a:r>
              <a:rPr lang="en-CA" sz="2400" dirty="0" err="1">
                <a:solidFill>
                  <a:srgbClr val="000000"/>
                </a:solidFill>
                <a:effectLst/>
                <a:latin typeface="Avenir Next Condensed" panose="020B0506020202020204" pitchFamily="34" charset="0"/>
              </a:rPr>
              <a:t>Devabhaktuni</a:t>
            </a:r>
            <a:r>
              <a:rPr lang="en-CA" sz="2400" u="none" strike="noStrike" dirty="0">
                <a:solidFill>
                  <a:srgbClr val="296EAA"/>
                </a:solidFill>
                <a:effectLst/>
                <a:latin typeface="Avenir Next Condensed" panose="020B0506020202020204" pitchFamily="34" charset="0"/>
                <a:hlinkClick r:id="rId2"/>
              </a:rPr>
              <a:t>¶</a:t>
            </a:r>
            <a:endParaRPr lang="en-CA" sz="2400" dirty="0">
              <a:solidFill>
                <a:srgbClr val="000000"/>
              </a:solidFill>
              <a:effectLst/>
              <a:latin typeface="Avenir Next Condensed" panose="020B0506020202020204" pitchFamily="34" charset="0"/>
            </a:endParaRPr>
          </a:p>
          <a:p>
            <a:pPr algn="ctr"/>
            <a:r>
              <a:rPr lang="en-CA" u="sng" dirty="0">
                <a:solidFill>
                  <a:srgbClr val="296EAA"/>
                </a:solidFill>
                <a:effectLst/>
                <a:latin typeface="Avenir Next Condensed" panose="020B0506020202020204" pitchFamily="34" charset="0"/>
                <a:hlinkClick r:id="rId3"/>
              </a:rPr>
              <a:t>https://www.kaggle.com/henriqueyamahata/bank-marketing</a:t>
            </a:r>
            <a:endParaRPr lang="en-CA" dirty="0">
              <a:solidFill>
                <a:srgbClr val="000000"/>
              </a:solidFill>
              <a:effectLst/>
              <a:latin typeface="Avenir Next Condensed" panose="020B0506020202020204" pitchFamily="34" charset="0"/>
            </a:endParaRPr>
          </a:p>
          <a:p>
            <a:pPr algn="ctr"/>
            <a:endParaRPr lang="en-CA" sz="2400" dirty="0">
              <a:solidFill>
                <a:srgbClr val="000000"/>
              </a:solidFill>
              <a:effectLst/>
              <a:latin typeface="Avenir Next Condensed" panose="020B0506020202020204" pitchFamily="34" charset="0"/>
            </a:endParaRPr>
          </a:p>
          <a:p>
            <a:pPr algn="ctr"/>
            <a:endParaRPr lang="en-CA" sz="2400" dirty="0">
              <a:solidFill>
                <a:srgbClr val="000000"/>
              </a:solidFill>
              <a:latin typeface="Avenir Next Condensed" panose="020B0506020202020204" pitchFamily="34" charset="0"/>
            </a:endParaRPr>
          </a:p>
          <a:p>
            <a:pPr algn="ctr"/>
            <a:endParaRPr lang="en-CA" sz="2400" dirty="0">
              <a:solidFill>
                <a:srgbClr val="000000"/>
              </a:solidFill>
              <a:effectLst/>
              <a:latin typeface="Avenir Next Condensed" panose="020B0506020202020204" pitchFamily="34" charset="0"/>
            </a:endParaRPr>
          </a:p>
          <a:p>
            <a:pPr algn="ctr"/>
            <a:r>
              <a:rPr lang="en-CA" sz="2400" dirty="0">
                <a:solidFill>
                  <a:srgbClr val="000000"/>
                </a:solidFill>
                <a:effectLst/>
                <a:latin typeface="Avenir Next Condensed" panose="020B0506020202020204" pitchFamily="34" charset="0"/>
              </a:rPr>
              <a:t>Data Set Information: The data is related with direct marketing campaigns of a Portuguese banking institution. The marketing campaigns were based on phone calls.</a:t>
            </a:r>
          </a:p>
        </p:txBody>
      </p:sp>
    </p:spTree>
    <p:extLst>
      <p:ext uri="{BB962C8B-B14F-4D97-AF65-F5344CB8AC3E}">
        <p14:creationId xmlns:p14="http://schemas.microsoft.com/office/powerpoint/2010/main" val="1381815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551189-EC42-3E42-8DC8-DCECEB8E9195}"/>
              </a:ext>
            </a:extLst>
          </p:cNvPr>
          <p:cNvSpPr/>
          <p:nvPr/>
        </p:nvSpPr>
        <p:spPr>
          <a:xfrm>
            <a:off x="1828800" y="613601"/>
            <a:ext cx="9059333" cy="1785104"/>
          </a:xfrm>
          <a:prstGeom prst="rect">
            <a:avLst/>
          </a:prstGeom>
        </p:spPr>
        <p:txBody>
          <a:bodyPr wrap="square">
            <a:spAutoFit/>
          </a:bodyPr>
          <a:lstStyle/>
          <a:p>
            <a:pPr algn="ctr"/>
            <a:r>
              <a:rPr lang="en-CA" sz="2800" dirty="0">
                <a:latin typeface="Avenir Next Condensed" panose="020B0506020202020204" pitchFamily="34" charset="0"/>
              </a:rPr>
              <a:t>The Average Subscription rate of Married people in Summer is 0.08 </a:t>
            </a:r>
          </a:p>
          <a:p>
            <a:pPr algn="ctr"/>
            <a:r>
              <a:rPr lang="en-CA" sz="2800" dirty="0">
                <a:latin typeface="Avenir Next Condensed" panose="020B0506020202020204" pitchFamily="34" charset="0"/>
              </a:rPr>
              <a:t>The Average Subscription rate of Single people in Summer is 0.10</a:t>
            </a:r>
          </a:p>
          <a:p>
            <a:pPr algn="ctr"/>
            <a:endParaRPr lang="en-CA" dirty="0">
              <a:latin typeface="Avenir Next Condensed" panose="020B0506020202020204" pitchFamily="34" charset="0"/>
            </a:endParaRPr>
          </a:p>
          <a:p>
            <a:pPr algn="ctr"/>
            <a:r>
              <a:rPr lang="en-CA" dirty="0" err="1">
                <a:latin typeface="Avenir Next Condensed" panose="020B0506020202020204" pitchFamily="34" charset="0"/>
              </a:rPr>
              <a:t>Ttest_indResult</a:t>
            </a:r>
            <a:r>
              <a:rPr lang="en-CA" dirty="0">
                <a:latin typeface="Avenir Next Condensed" panose="020B0506020202020204" pitchFamily="34" charset="0"/>
              </a:rPr>
              <a:t>(statistic=7.165024230811873, </a:t>
            </a:r>
            <a:r>
              <a:rPr lang="en-CA" dirty="0" err="1">
                <a:latin typeface="Avenir Next Condensed" panose="020B0506020202020204" pitchFamily="34" charset="0"/>
              </a:rPr>
              <a:t>pvalue</a:t>
            </a:r>
            <a:r>
              <a:rPr lang="en-CA" dirty="0">
                <a:latin typeface="Avenir Next Condensed" panose="020B0506020202020204" pitchFamily="34" charset="0"/>
              </a:rPr>
              <a:t>=7.963954305898505e-13)</a:t>
            </a:r>
          </a:p>
          <a:p>
            <a:pPr algn="ctr"/>
            <a:endParaRPr lang="en-CA" dirty="0">
              <a:latin typeface="Avenir Next Condensed" panose="020B0506020202020204" pitchFamily="34" charset="0"/>
            </a:endParaRPr>
          </a:p>
        </p:txBody>
      </p:sp>
      <p:pic>
        <p:nvPicPr>
          <p:cNvPr id="3" name="Picture 2">
            <a:extLst>
              <a:ext uri="{FF2B5EF4-FFF2-40B4-BE49-F238E27FC236}">
                <a16:creationId xmlns:a16="http://schemas.microsoft.com/office/drawing/2014/main" id="{4AF25FE4-B9CE-B846-AF12-84361BEBEA44}"/>
              </a:ext>
            </a:extLst>
          </p:cNvPr>
          <p:cNvPicPr>
            <a:picLocks noChangeAspect="1"/>
          </p:cNvPicPr>
          <p:nvPr/>
        </p:nvPicPr>
        <p:blipFill>
          <a:blip r:embed="rId2">
            <a:duotone>
              <a:schemeClr val="accent1">
                <a:shade val="45000"/>
                <a:satMod val="135000"/>
              </a:schemeClr>
              <a:prstClr val="white"/>
            </a:duotone>
          </a:blip>
          <a:stretch>
            <a:fillRect/>
          </a:stretch>
        </p:blipFill>
        <p:spPr>
          <a:xfrm>
            <a:off x="3657600" y="2398705"/>
            <a:ext cx="4876800" cy="3149600"/>
          </a:xfrm>
          <a:prstGeom prst="rect">
            <a:avLst/>
          </a:prstGeom>
        </p:spPr>
      </p:pic>
      <p:sp>
        <p:nvSpPr>
          <p:cNvPr id="4" name="Rectangle 3">
            <a:extLst>
              <a:ext uri="{FF2B5EF4-FFF2-40B4-BE49-F238E27FC236}">
                <a16:creationId xmlns:a16="http://schemas.microsoft.com/office/drawing/2014/main" id="{32D09E28-F1FE-ED45-9485-8F21F0A3000F}"/>
              </a:ext>
            </a:extLst>
          </p:cNvPr>
          <p:cNvSpPr/>
          <p:nvPr/>
        </p:nvSpPr>
        <p:spPr>
          <a:xfrm>
            <a:off x="1828801" y="5591999"/>
            <a:ext cx="9059332" cy="369332"/>
          </a:xfrm>
          <a:prstGeom prst="rect">
            <a:avLst/>
          </a:prstGeom>
        </p:spPr>
        <p:txBody>
          <a:bodyPr wrap="square">
            <a:spAutoFit/>
          </a:bodyPr>
          <a:lstStyle/>
          <a:p>
            <a:pPr algn="ctr"/>
            <a:r>
              <a:rPr lang="en-CA" dirty="0">
                <a:solidFill>
                  <a:srgbClr val="000000"/>
                </a:solidFill>
                <a:latin typeface="Avenir Next Condensed" panose="020B0506020202020204" pitchFamily="34" charset="0"/>
              </a:rPr>
              <a:t>Although the subscription rate is higher in singles, we cannot see a significant difference between our groups</a:t>
            </a:r>
            <a:endParaRPr lang="en-CA" dirty="0">
              <a:solidFill>
                <a:srgbClr val="000000"/>
              </a:solidFill>
              <a:effectLst/>
              <a:latin typeface="Avenir Next Condensed" panose="020B0506020202020204" pitchFamily="34" charset="0"/>
            </a:endParaRPr>
          </a:p>
        </p:txBody>
      </p:sp>
    </p:spTree>
    <p:extLst>
      <p:ext uri="{BB962C8B-B14F-4D97-AF65-F5344CB8AC3E}">
        <p14:creationId xmlns:p14="http://schemas.microsoft.com/office/powerpoint/2010/main" val="311365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62890C-7760-6A47-A1E9-2CA29D093099}"/>
              </a:ext>
            </a:extLst>
          </p:cNvPr>
          <p:cNvPicPr>
            <a:picLocks noChangeAspect="1"/>
          </p:cNvPicPr>
          <p:nvPr/>
        </p:nvPicPr>
        <p:blipFill>
          <a:blip r:embed="rId3"/>
          <a:stretch>
            <a:fillRect/>
          </a:stretch>
        </p:blipFill>
        <p:spPr>
          <a:xfrm>
            <a:off x="3124200" y="533400"/>
            <a:ext cx="5943600" cy="5791200"/>
          </a:xfrm>
          <a:prstGeom prst="rect">
            <a:avLst/>
          </a:prstGeom>
        </p:spPr>
      </p:pic>
    </p:spTree>
    <p:extLst>
      <p:ext uri="{BB962C8B-B14F-4D97-AF65-F5344CB8AC3E}">
        <p14:creationId xmlns:p14="http://schemas.microsoft.com/office/powerpoint/2010/main" val="73120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C62BB9-FFBE-954A-9759-4B7F77CC3223}"/>
              </a:ext>
            </a:extLst>
          </p:cNvPr>
          <p:cNvSpPr/>
          <p:nvPr/>
        </p:nvSpPr>
        <p:spPr>
          <a:xfrm>
            <a:off x="1253067" y="982176"/>
            <a:ext cx="9685866" cy="4893647"/>
          </a:xfrm>
          <a:prstGeom prst="rect">
            <a:avLst/>
          </a:prstGeom>
        </p:spPr>
        <p:txBody>
          <a:bodyPr wrap="square">
            <a:spAutoFit/>
          </a:bodyPr>
          <a:lstStyle/>
          <a:p>
            <a:pPr algn="just"/>
            <a:r>
              <a:rPr lang="en-CA" sz="2400" dirty="0">
                <a:solidFill>
                  <a:srgbClr val="000000"/>
                </a:solidFill>
                <a:latin typeface="Avenir Next Condensed" panose="020B0506020202020204" pitchFamily="34" charset="0"/>
              </a:rPr>
              <a:t>We need to hold everything equal in order to compare 2 groups. We reduced seasonality by comparing summer months only, however, we need to compare similar age groups as well. In order to do that we compare ages 30 to 40 between the two groups</a:t>
            </a:r>
          </a:p>
          <a:p>
            <a:pPr marL="285750" indent="-285750" algn="just">
              <a:buFont typeface="Arial" panose="020B0604020202020204" pitchFamily="34" charset="0"/>
              <a:buChar char="•"/>
            </a:pPr>
            <a:endParaRPr lang="en-CA" sz="2400" dirty="0">
              <a:solidFill>
                <a:srgbClr val="000000"/>
              </a:solidFill>
              <a:effectLst/>
              <a:latin typeface="Avenir Next Condensed" panose="020B0506020202020204" pitchFamily="34" charset="0"/>
            </a:endParaRPr>
          </a:p>
          <a:p>
            <a:pPr marL="285750" indent="-285750" algn="just">
              <a:buFont typeface="Arial" panose="020B0604020202020204" pitchFamily="34" charset="0"/>
              <a:buChar char="•"/>
            </a:pPr>
            <a:endParaRPr lang="en-CA" sz="2400" dirty="0">
              <a:solidFill>
                <a:srgbClr val="000000"/>
              </a:solidFill>
              <a:latin typeface="Avenir Next Condensed" panose="020B0506020202020204" pitchFamily="34" charset="0"/>
            </a:endParaRPr>
          </a:p>
          <a:p>
            <a:pPr marL="285750" indent="-285750" algn="just">
              <a:buFont typeface="Arial" panose="020B0604020202020204" pitchFamily="34" charset="0"/>
              <a:buChar char="•"/>
            </a:pPr>
            <a:r>
              <a:rPr lang="en-CA" sz="2400" dirty="0">
                <a:latin typeface="Avenir Next Condensed" panose="020B0506020202020204" pitchFamily="34" charset="0"/>
              </a:rPr>
              <a:t>The Average Subscription rate of </a:t>
            </a:r>
            <a:r>
              <a:rPr lang="en-CA" sz="2400" dirty="0">
                <a:latin typeface="Avenir Next Condensed Medium" panose="020B0506020202020204" pitchFamily="34" charset="0"/>
              </a:rPr>
              <a:t>Married people </a:t>
            </a:r>
            <a:r>
              <a:rPr lang="en-CA" sz="2400" dirty="0">
                <a:latin typeface="Avenir Next Condensed" panose="020B0506020202020204" pitchFamily="34" charset="0"/>
              </a:rPr>
              <a:t>in Summer with age </a:t>
            </a:r>
            <a:r>
              <a:rPr lang="en-CA" sz="2400" dirty="0">
                <a:latin typeface="Avenir Next Condensed Medium" panose="020B0506020202020204" pitchFamily="34" charset="0"/>
              </a:rPr>
              <a:t>30-40 is 0.07 </a:t>
            </a:r>
          </a:p>
          <a:p>
            <a:pPr marL="285750" indent="-285750" algn="just">
              <a:buFont typeface="Arial" panose="020B0604020202020204" pitchFamily="34" charset="0"/>
              <a:buChar char="•"/>
            </a:pPr>
            <a:endParaRPr lang="en-CA" sz="2400" dirty="0">
              <a:latin typeface="Avenir Next Condensed" panose="020B0506020202020204" pitchFamily="34" charset="0"/>
            </a:endParaRPr>
          </a:p>
          <a:p>
            <a:pPr marL="285750" indent="-285750" algn="just">
              <a:buFont typeface="Arial" panose="020B0604020202020204" pitchFamily="34" charset="0"/>
              <a:buChar char="•"/>
            </a:pPr>
            <a:r>
              <a:rPr lang="en-CA" sz="2400" dirty="0">
                <a:latin typeface="Avenir Next Condensed" panose="020B0506020202020204" pitchFamily="34" charset="0"/>
              </a:rPr>
              <a:t>The Average Subscription rate of </a:t>
            </a:r>
            <a:r>
              <a:rPr lang="en-CA" sz="2400" dirty="0">
                <a:latin typeface="Avenir Next Condensed Medium" panose="020B0506020202020204" pitchFamily="34" charset="0"/>
              </a:rPr>
              <a:t>Single people </a:t>
            </a:r>
            <a:r>
              <a:rPr lang="en-CA" sz="2400" dirty="0">
                <a:latin typeface="Avenir Next Condensed" panose="020B0506020202020204" pitchFamily="34" charset="0"/>
              </a:rPr>
              <a:t>in Summer with age </a:t>
            </a:r>
            <a:r>
              <a:rPr lang="en-CA" sz="2400" dirty="0">
                <a:latin typeface="Avenir Next Condensed Medium" panose="020B0506020202020204" pitchFamily="34" charset="0"/>
              </a:rPr>
              <a:t>30-40 is 0.09</a:t>
            </a:r>
          </a:p>
          <a:p>
            <a:pPr marL="285750" indent="-285750" algn="just">
              <a:buFont typeface="Arial" panose="020B0604020202020204" pitchFamily="34" charset="0"/>
              <a:buChar char="•"/>
            </a:pPr>
            <a:endParaRPr lang="en-CA" sz="2400" dirty="0">
              <a:solidFill>
                <a:srgbClr val="000000"/>
              </a:solidFill>
              <a:effectLst/>
              <a:latin typeface="Avenir Next Condensed" panose="020B0506020202020204" pitchFamily="34" charset="0"/>
            </a:endParaRPr>
          </a:p>
          <a:p>
            <a:pPr marL="285750" indent="-285750" algn="just">
              <a:buFont typeface="Arial" panose="020B0604020202020204" pitchFamily="34" charset="0"/>
              <a:buChar char="•"/>
            </a:pPr>
            <a:r>
              <a:rPr lang="en-CA" sz="2400" dirty="0" err="1">
                <a:latin typeface="Avenir Next Condensed" panose="020B0506020202020204" pitchFamily="34" charset="0"/>
              </a:rPr>
              <a:t>Test_indResult</a:t>
            </a:r>
            <a:r>
              <a:rPr lang="en-CA" sz="2400" dirty="0">
                <a:latin typeface="Avenir Next Condensed" panose="020B0506020202020204" pitchFamily="34" charset="0"/>
              </a:rPr>
              <a:t>(statistic=3.234645895027084, </a:t>
            </a:r>
            <a:r>
              <a:rPr lang="en-CA" sz="2400" dirty="0" err="1">
                <a:latin typeface="Avenir Next Condensed" panose="020B0506020202020204" pitchFamily="34" charset="0"/>
              </a:rPr>
              <a:t>pvalue</a:t>
            </a:r>
            <a:r>
              <a:rPr lang="en-CA" sz="2400" dirty="0">
                <a:latin typeface="Avenir Next Condensed" panose="020B0506020202020204" pitchFamily="34" charset="0"/>
              </a:rPr>
              <a:t>=0.0012209880773163208)</a:t>
            </a:r>
          </a:p>
          <a:p>
            <a:pPr algn="just" fontAlgn="b"/>
            <a:br>
              <a:rPr lang="en-CA" sz="2400" dirty="0">
                <a:latin typeface="Avenir Next Condensed" panose="020B0506020202020204" pitchFamily="34" charset="0"/>
              </a:rPr>
            </a:br>
            <a:endParaRPr lang="en-CA" sz="2400" dirty="0">
              <a:latin typeface="Avenir Next Condensed" panose="020B0506020202020204" pitchFamily="34" charset="0"/>
            </a:endParaRPr>
          </a:p>
          <a:p>
            <a:pPr marL="285750" indent="-285750" algn="just">
              <a:buFont typeface="Arial" panose="020B0604020202020204" pitchFamily="34" charset="0"/>
              <a:buChar char="•"/>
            </a:pPr>
            <a:endParaRPr lang="en-CA" sz="2400" dirty="0">
              <a:solidFill>
                <a:srgbClr val="000000"/>
              </a:solidFill>
              <a:effectLst/>
              <a:latin typeface="Avenir Next Condensed" panose="020B0506020202020204" pitchFamily="34" charset="0"/>
            </a:endParaRPr>
          </a:p>
        </p:txBody>
      </p:sp>
    </p:spTree>
    <p:extLst>
      <p:ext uri="{BB962C8B-B14F-4D97-AF65-F5344CB8AC3E}">
        <p14:creationId xmlns:p14="http://schemas.microsoft.com/office/powerpoint/2010/main" val="270098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44D66C-CA04-3C49-BA14-DDC262B72596}"/>
              </a:ext>
            </a:extLst>
          </p:cNvPr>
          <p:cNvSpPr/>
          <p:nvPr/>
        </p:nvSpPr>
        <p:spPr>
          <a:xfrm>
            <a:off x="643466" y="385346"/>
            <a:ext cx="11192933" cy="890263"/>
          </a:xfrm>
          <a:prstGeom prst="rect">
            <a:avLst/>
          </a:prstGeom>
        </p:spPr>
        <p:txBody>
          <a:bodyPr wrap="square">
            <a:spAutoFit/>
          </a:bodyPr>
          <a:lstStyle/>
          <a:p>
            <a:pPr algn="ctr"/>
            <a:r>
              <a:rPr lang="en-CA" sz="2400" dirty="0">
                <a:solidFill>
                  <a:srgbClr val="000000"/>
                </a:solidFill>
                <a:latin typeface="Avenir Next Condensed Medium" panose="020B0506020202020204" pitchFamily="34" charset="0"/>
              </a:rPr>
              <a:t>We can now see the significant difference between the groups Married and Single. </a:t>
            </a:r>
          </a:p>
          <a:p>
            <a:pPr algn="ctr"/>
            <a:r>
              <a:rPr lang="en-CA" sz="4000" dirty="0">
                <a:solidFill>
                  <a:srgbClr val="000000"/>
                </a:solidFill>
                <a:latin typeface="Avenir Next Condensed Medium" panose="020B0506020202020204" pitchFamily="34" charset="0"/>
              </a:rPr>
              <a:t>Singles have higher subscription rate than Married people</a:t>
            </a:r>
            <a:endParaRPr lang="en-CA" sz="2800" dirty="0">
              <a:solidFill>
                <a:srgbClr val="000000"/>
              </a:solidFill>
              <a:effectLst/>
              <a:latin typeface="Avenir Next Condensed Medium" panose="020B0506020202020204" pitchFamily="34" charset="0"/>
            </a:endParaRPr>
          </a:p>
        </p:txBody>
      </p:sp>
      <p:pic>
        <p:nvPicPr>
          <p:cNvPr id="3" name="Picture 2">
            <a:extLst>
              <a:ext uri="{FF2B5EF4-FFF2-40B4-BE49-F238E27FC236}">
                <a16:creationId xmlns:a16="http://schemas.microsoft.com/office/drawing/2014/main" id="{AB82B845-4223-644F-B1D0-B1D35C4BBF8D}"/>
              </a:ext>
            </a:extLst>
          </p:cNvPr>
          <p:cNvPicPr>
            <a:picLocks noChangeAspect="1"/>
          </p:cNvPicPr>
          <p:nvPr/>
        </p:nvPicPr>
        <p:blipFill>
          <a:blip r:embed="rId2">
            <a:duotone>
              <a:schemeClr val="accent1">
                <a:shade val="45000"/>
                <a:satMod val="135000"/>
              </a:schemeClr>
              <a:prstClr val="white"/>
            </a:duotone>
          </a:blip>
          <a:stretch>
            <a:fillRect/>
          </a:stretch>
        </p:blipFill>
        <p:spPr>
          <a:xfrm>
            <a:off x="3251200" y="1803400"/>
            <a:ext cx="5689600" cy="4445000"/>
          </a:xfrm>
          <a:prstGeom prst="rect">
            <a:avLst/>
          </a:prstGeom>
        </p:spPr>
      </p:pic>
    </p:spTree>
    <p:extLst>
      <p:ext uri="{BB962C8B-B14F-4D97-AF65-F5344CB8AC3E}">
        <p14:creationId xmlns:p14="http://schemas.microsoft.com/office/powerpoint/2010/main" val="186673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B559AF-9591-A24F-AB6D-0AAC8C0E1BCF}"/>
              </a:ext>
            </a:extLst>
          </p:cNvPr>
          <p:cNvSpPr/>
          <p:nvPr/>
        </p:nvSpPr>
        <p:spPr>
          <a:xfrm>
            <a:off x="2931640" y="738199"/>
            <a:ext cx="6328720" cy="646331"/>
          </a:xfrm>
          <a:prstGeom prst="rect">
            <a:avLst/>
          </a:prstGeom>
        </p:spPr>
        <p:txBody>
          <a:bodyPr wrap="none">
            <a:spAutoFit/>
          </a:bodyPr>
          <a:lstStyle/>
          <a:p>
            <a:pPr algn="ctr"/>
            <a:r>
              <a:rPr lang="en-CA" sz="3600" dirty="0">
                <a:solidFill>
                  <a:srgbClr val="000000"/>
                </a:solidFill>
                <a:latin typeface="Avenir Next Condensed Medium" panose="020B0506020202020204" pitchFamily="34" charset="0"/>
              </a:rPr>
              <a:t> Comparing our Groups in November</a:t>
            </a:r>
            <a:endParaRPr lang="en-CA" sz="3600" dirty="0">
              <a:solidFill>
                <a:srgbClr val="000000"/>
              </a:solidFill>
              <a:effectLst/>
              <a:latin typeface="Avenir Next Condensed Medium" panose="020B0506020202020204" pitchFamily="34" charset="0"/>
            </a:endParaRPr>
          </a:p>
        </p:txBody>
      </p:sp>
      <p:sp>
        <p:nvSpPr>
          <p:cNvPr id="4" name="Rectangle 3">
            <a:extLst>
              <a:ext uri="{FF2B5EF4-FFF2-40B4-BE49-F238E27FC236}">
                <a16:creationId xmlns:a16="http://schemas.microsoft.com/office/drawing/2014/main" id="{10FF9601-AA41-0245-8950-1929F1CCC0C3}"/>
              </a:ext>
            </a:extLst>
          </p:cNvPr>
          <p:cNvSpPr/>
          <p:nvPr/>
        </p:nvSpPr>
        <p:spPr>
          <a:xfrm>
            <a:off x="1497098" y="2090172"/>
            <a:ext cx="9197804" cy="2677656"/>
          </a:xfrm>
          <a:prstGeom prst="rect">
            <a:avLst/>
          </a:prstGeom>
        </p:spPr>
        <p:txBody>
          <a:bodyPr wrap="square">
            <a:spAutoFit/>
          </a:bodyPr>
          <a:lstStyle/>
          <a:p>
            <a:pPr marL="285750" indent="-285750">
              <a:buFont typeface="Arial" panose="020B0604020202020204" pitchFamily="34" charset="0"/>
              <a:buChar char="•"/>
            </a:pPr>
            <a:r>
              <a:rPr lang="en-CA" sz="2800" dirty="0">
                <a:latin typeface="Avenir Next Condensed" panose="020B0506020202020204" pitchFamily="34" charset="0"/>
              </a:rPr>
              <a:t>The Average Subscription rate of </a:t>
            </a:r>
            <a:r>
              <a:rPr lang="en-CA" sz="2800" dirty="0">
                <a:latin typeface="Avenir Next Condensed Medium" panose="020B0506020202020204" pitchFamily="34" charset="0"/>
              </a:rPr>
              <a:t>Married people in November is 0.07 </a:t>
            </a:r>
          </a:p>
          <a:p>
            <a:pPr marL="285750" indent="-285750">
              <a:buFont typeface="Arial" panose="020B0604020202020204" pitchFamily="34" charset="0"/>
              <a:buChar char="•"/>
            </a:pPr>
            <a:endParaRPr lang="en-CA" sz="2800" dirty="0">
              <a:latin typeface="Avenir Next Condensed" panose="020B0506020202020204" pitchFamily="34" charset="0"/>
            </a:endParaRPr>
          </a:p>
          <a:p>
            <a:pPr marL="285750" indent="-285750">
              <a:buFont typeface="Arial" panose="020B0604020202020204" pitchFamily="34" charset="0"/>
              <a:buChar char="•"/>
            </a:pPr>
            <a:r>
              <a:rPr lang="en-CA" sz="2800" dirty="0">
                <a:latin typeface="Avenir Next Condensed" panose="020B0506020202020204" pitchFamily="34" charset="0"/>
              </a:rPr>
              <a:t>The Average Subscription rate of </a:t>
            </a:r>
            <a:r>
              <a:rPr lang="en-CA" sz="2800" dirty="0">
                <a:latin typeface="Avenir Next Condensed Medium" panose="020B0506020202020204" pitchFamily="34" charset="0"/>
              </a:rPr>
              <a:t>Single people in November is 0.10</a:t>
            </a:r>
          </a:p>
          <a:p>
            <a:pPr marL="285750" indent="-285750">
              <a:buFont typeface="Arial" panose="020B0604020202020204" pitchFamily="34" charset="0"/>
              <a:buChar char="•"/>
            </a:pPr>
            <a:endParaRPr lang="en-CA" sz="2800" dirty="0">
              <a:latin typeface="Avenir Next Condensed" panose="020B0506020202020204" pitchFamily="34" charset="0"/>
            </a:endParaRPr>
          </a:p>
          <a:p>
            <a:pPr marL="285750" indent="-285750">
              <a:buFont typeface="Arial" panose="020B0604020202020204" pitchFamily="34" charset="0"/>
              <a:buChar char="•"/>
            </a:pPr>
            <a:r>
              <a:rPr lang="en-CA" sz="2800" dirty="0" err="1">
                <a:latin typeface="Avenir Next Condensed" panose="020B0506020202020204" pitchFamily="34" charset="0"/>
              </a:rPr>
              <a:t>Ttest_indResult</a:t>
            </a:r>
            <a:r>
              <a:rPr lang="en-CA" sz="2800" dirty="0">
                <a:latin typeface="Avenir Next Condensed" panose="020B0506020202020204" pitchFamily="34" charset="0"/>
              </a:rPr>
              <a:t>(statistic=1.8205867426070397, </a:t>
            </a:r>
            <a:r>
              <a:rPr lang="en-CA" sz="2800" dirty="0" err="1">
                <a:latin typeface="Avenir Next Condensed" panose="020B0506020202020204" pitchFamily="34" charset="0"/>
              </a:rPr>
              <a:t>pvalue</a:t>
            </a:r>
            <a:r>
              <a:rPr lang="en-CA" sz="2800" dirty="0">
                <a:latin typeface="Avenir Next Condensed" panose="020B0506020202020204" pitchFamily="34" charset="0"/>
              </a:rPr>
              <a:t>=0.06883375951315605)</a:t>
            </a:r>
          </a:p>
        </p:txBody>
      </p:sp>
    </p:spTree>
    <p:extLst>
      <p:ext uri="{BB962C8B-B14F-4D97-AF65-F5344CB8AC3E}">
        <p14:creationId xmlns:p14="http://schemas.microsoft.com/office/powerpoint/2010/main" val="8971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656E3-8952-C647-B3D5-0619519651F9}"/>
              </a:ext>
            </a:extLst>
          </p:cNvPr>
          <p:cNvSpPr/>
          <p:nvPr/>
        </p:nvSpPr>
        <p:spPr>
          <a:xfrm>
            <a:off x="2192866" y="5064036"/>
            <a:ext cx="7806267" cy="830997"/>
          </a:xfrm>
          <a:prstGeom prst="rect">
            <a:avLst/>
          </a:prstGeom>
        </p:spPr>
        <p:txBody>
          <a:bodyPr wrap="square">
            <a:spAutoFit/>
          </a:bodyPr>
          <a:lstStyle/>
          <a:p>
            <a:r>
              <a:rPr lang="en-CA" sz="2400" dirty="0">
                <a:solidFill>
                  <a:srgbClr val="000000"/>
                </a:solidFill>
                <a:latin typeface="Avenir Next Condensed" panose="020B0506020202020204" pitchFamily="34" charset="0"/>
              </a:rPr>
              <a:t>Singles have high subscription rate in November as well, however, the p-value is a little higher than 0.05. Now lets compare the month of May</a:t>
            </a:r>
            <a:endParaRPr lang="en-CA" sz="2400" dirty="0">
              <a:solidFill>
                <a:srgbClr val="000000"/>
              </a:solidFill>
              <a:effectLst/>
              <a:latin typeface="Avenir Next Condensed" panose="020B0506020202020204" pitchFamily="34" charset="0"/>
            </a:endParaRPr>
          </a:p>
        </p:txBody>
      </p:sp>
      <p:pic>
        <p:nvPicPr>
          <p:cNvPr id="3" name="Picture 2">
            <a:extLst>
              <a:ext uri="{FF2B5EF4-FFF2-40B4-BE49-F238E27FC236}">
                <a16:creationId xmlns:a16="http://schemas.microsoft.com/office/drawing/2014/main" id="{AD716D24-8681-2C48-84BA-BE87BC746CCF}"/>
              </a:ext>
            </a:extLst>
          </p:cNvPr>
          <p:cNvPicPr>
            <a:picLocks noChangeAspect="1"/>
          </p:cNvPicPr>
          <p:nvPr/>
        </p:nvPicPr>
        <p:blipFill>
          <a:blip r:embed="rId2">
            <a:duotone>
              <a:schemeClr val="accent1">
                <a:shade val="45000"/>
                <a:satMod val="135000"/>
              </a:schemeClr>
              <a:prstClr val="white"/>
            </a:duotone>
          </a:blip>
          <a:stretch>
            <a:fillRect/>
          </a:stretch>
        </p:blipFill>
        <p:spPr>
          <a:xfrm>
            <a:off x="3695699" y="693297"/>
            <a:ext cx="4800600" cy="4235272"/>
          </a:xfrm>
          <a:prstGeom prst="rect">
            <a:avLst/>
          </a:prstGeom>
        </p:spPr>
      </p:pic>
    </p:spTree>
    <p:extLst>
      <p:ext uri="{BB962C8B-B14F-4D97-AF65-F5344CB8AC3E}">
        <p14:creationId xmlns:p14="http://schemas.microsoft.com/office/powerpoint/2010/main" val="3167673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CCD3F1-F9D5-094E-B7AA-F712FDC34841}"/>
              </a:ext>
            </a:extLst>
          </p:cNvPr>
          <p:cNvSpPr/>
          <p:nvPr/>
        </p:nvSpPr>
        <p:spPr>
          <a:xfrm>
            <a:off x="1778000" y="410402"/>
            <a:ext cx="9889067" cy="1754326"/>
          </a:xfrm>
          <a:prstGeom prst="rect">
            <a:avLst/>
          </a:prstGeom>
        </p:spPr>
        <p:txBody>
          <a:bodyPr wrap="square">
            <a:spAutoFit/>
          </a:bodyPr>
          <a:lstStyle/>
          <a:p>
            <a:r>
              <a:rPr lang="en-CA" sz="2800" dirty="0">
                <a:latin typeface="Avenir Next Condensed" panose="020B0506020202020204" pitchFamily="34" charset="0"/>
              </a:rPr>
              <a:t>The Average Subscription rate of </a:t>
            </a:r>
            <a:r>
              <a:rPr lang="en-CA" sz="2800" dirty="0">
                <a:latin typeface="Avenir Next Condensed Medium" panose="020B0506020202020204" pitchFamily="34" charset="0"/>
              </a:rPr>
              <a:t>Married people in May is 0.05</a:t>
            </a:r>
          </a:p>
          <a:p>
            <a:r>
              <a:rPr lang="en-CA" sz="2800" dirty="0">
                <a:latin typeface="Avenir Next Condensed" panose="020B0506020202020204" pitchFamily="34" charset="0"/>
              </a:rPr>
              <a:t>The Average Subscription rate of </a:t>
            </a:r>
            <a:r>
              <a:rPr lang="en-CA" sz="2800" dirty="0">
                <a:latin typeface="Avenir Next Condensed Medium" panose="020B0506020202020204" pitchFamily="34" charset="0"/>
              </a:rPr>
              <a:t>Single people in May is 0.08</a:t>
            </a:r>
          </a:p>
          <a:p>
            <a:endParaRPr lang="en-CA" sz="2800" dirty="0">
              <a:latin typeface="Avenir Next Condensed" panose="020B0506020202020204" pitchFamily="34" charset="0"/>
            </a:endParaRPr>
          </a:p>
          <a:p>
            <a:r>
              <a:rPr lang="en-CA" sz="2400" dirty="0" err="1">
                <a:latin typeface="Avenir Next Condensed" panose="020B0506020202020204" pitchFamily="34" charset="0"/>
              </a:rPr>
              <a:t>Ttest_indResult</a:t>
            </a:r>
            <a:r>
              <a:rPr lang="en-CA" sz="2400" dirty="0">
                <a:latin typeface="Avenir Next Condensed" panose="020B0506020202020204" pitchFamily="34" charset="0"/>
              </a:rPr>
              <a:t>(statistic=3.4311223741725865, </a:t>
            </a:r>
            <a:r>
              <a:rPr lang="en-CA" sz="2400" dirty="0" err="1">
                <a:latin typeface="Avenir Next Condensed" panose="020B0506020202020204" pitchFamily="34" charset="0"/>
              </a:rPr>
              <a:t>pvalue</a:t>
            </a:r>
            <a:r>
              <a:rPr lang="en-CA" sz="2400" dirty="0">
                <a:latin typeface="Avenir Next Condensed" panose="020B0506020202020204" pitchFamily="34" charset="0"/>
              </a:rPr>
              <a:t>=0.0006052369855814975)</a:t>
            </a:r>
          </a:p>
        </p:txBody>
      </p:sp>
      <p:pic>
        <p:nvPicPr>
          <p:cNvPr id="3" name="Picture 2">
            <a:extLst>
              <a:ext uri="{FF2B5EF4-FFF2-40B4-BE49-F238E27FC236}">
                <a16:creationId xmlns:a16="http://schemas.microsoft.com/office/drawing/2014/main" id="{854A026E-DCB8-1B4C-A79F-6E7C4AA2963C}"/>
              </a:ext>
            </a:extLst>
          </p:cNvPr>
          <p:cNvPicPr>
            <a:picLocks noChangeAspect="1"/>
          </p:cNvPicPr>
          <p:nvPr/>
        </p:nvPicPr>
        <p:blipFill>
          <a:blip r:embed="rId2">
            <a:duotone>
              <a:schemeClr val="accent1">
                <a:shade val="45000"/>
                <a:satMod val="135000"/>
              </a:schemeClr>
              <a:prstClr val="white"/>
            </a:duotone>
          </a:blip>
          <a:stretch>
            <a:fillRect/>
          </a:stretch>
        </p:blipFill>
        <p:spPr>
          <a:xfrm>
            <a:off x="2400299" y="2164728"/>
            <a:ext cx="7234767" cy="4413872"/>
          </a:xfrm>
          <a:prstGeom prst="rect">
            <a:avLst/>
          </a:prstGeom>
        </p:spPr>
      </p:pic>
    </p:spTree>
    <p:extLst>
      <p:ext uri="{BB962C8B-B14F-4D97-AF65-F5344CB8AC3E}">
        <p14:creationId xmlns:p14="http://schemas.microsoft.com/office/powerpoint/2010/main" val="404401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CD715D-0A29-6D40-8BB8-B4BBC5DABFAF}"/>
              </a:ext>
            </a:extLst>
          </p:cNvPr>
          <p:cNvSpPr/>
          <p:nvPr/>
        </p:nvSpPr>
        <p:spPr>
          <a:xfrm>
            <a:off x="1100666" y="1905506"/>
            <a:ext cx="9990667" cy="3046988"/>
          </a:xfrm>
          <a:prstGeom prst="rect">
            <a:avLst/>
          </a:prstGeom>
        </p:spPr>
        <p:txBody>
          <a:bodyPr wrap="square">
            <a:spAutoFit/>
          </a:bodyPr>
          <a:lstStyle/>
          <a:p>
            <a:pPr algn="just"/>
            <a:r>
              <a:rPr lang="en-CA" sz="3200" dirty="0">
                <a:solidFill>
                  <a:srgbClr val="000000"/>
                </a:solidFill>
                <a:latin typeface="Avenir Next Condensed" panose="020B0506020202020204" pitchFamily="34" charset="0"/>
              </a:rPr>
              <a:t>We have compared 2 major categories in our dataset with a response variable in various settings and compared the subscription rates and we can clearly see that the subscription rate of singles category is higher than subscription rate of the married people. In most of the conditions, the subscription rate is significantly different from other group. We have also visualized the differences using a point plot.</a:t>
            </a:r>
            <a:endParaRPr lang="en-CA" sz="3200" dirty="0">
              <a:solidFill>
                <a:srgbClr val="000000"/>
              </a:solidFill>
              <a:effectLst/>
              <a:latin typeface="Avenir Next Condensed" panose="020B0506020202020204" pitchFamily="34" charset="0"/>
            </a:endParaRPr>
          </a:p>
        </p:txBody>
      </p:sp>
    </p:spTree>
    <p:extLst>
      <p:ext uri="{BB962C8B-B14F-4D97-AF65-F5344CB8AC3E}">
        <p14:creationId xmlns:p14="http://schemas.microsoft.com/office/powerpoint/2010/main" val="1978205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00BA5B-6277-CC4A-8E26-7E893B0F9F74}"/>
              </a:ext>
            </a:extLst>
          </p:cNvPr>
          <p:cNvSpPr/>
          <p:nvPr/>
        </p:nvSpPr>
        <p:spPr>
          <a:xfrm>
            <a:off x="1117601" y="1228397"/>
            <a:ext cx="10481733" cy="4401205"/>
          </a:xfrm>
          <a:prstGeom prst="rect">
            <a:avLst/>
          </a:prstGeom>
        </p:spPr>
        <p:txBody>
          <a:bodyPr wrap="square">
            <a:spAutoFit/>
          </a:bodyPr>
          <a:lstStyle/>
          <a:p>
            <a:pPr algn="just"/>
            <a:r>
              <a:rPr lang="en-CA" sz="2800" dirty="0">
                <a:solidFill>
                  <a:srgbClr val="000000"/>
                </a:solidFill>
                <a:latin typeface="Avenir Next Condensed" panose="020B0506020202020204" pitchFamily="34" charset="0"/>
              </a:rPr>
              <a:t>We can suggest the </a:t>
            </a:r>
            <a:r>
              <a:rPr lang="en-CA" sz="2800" dirty="0" err="1">
                <a:solidFill>
                  <a:srgbClr val="000000"/>
                </a:solidFill>
                <a:latin typeface="Avenir Next Condensed" panose="020B0506020202020204" pitchFamily="34" charset="0"/>
              </a:rPr>
              <a:t>Portugese</a:t>
            </a:r>
            <a:r>
              <a:rPr lang="en-CA" sz="2800" dirty="0">
                <a:solidFill>
                  <a:srgbClr val="000000"/>
                </a:solidFill>
                <a:latin typeface="Avenir Next Condensed" panose="020B0506020202020204" pitchFamily="34" charset="0"/>
              </a:rPr>
              <a:t> Banking institution that our results conclude higher subscription rate in singles than Married people. In order to increase the subscription rate of the Married people we need to come up with different plans that are tailored for Married people. We may conduct some surveys with Married customers in order to create better plans that suits Married Customers. Also we need to find other ways to contact Married customers such as "Texting" and "Emailing" as Married customers may have limited time due to their busy schedules. We also suggest the bank customer service to be open during the weekends so that the Married customers can be contacted and it is also convenient for customers to resolve their queries during the weekend</a:t>
            </a:r>
            <a:endParaRPr lang="en-CA" sz="2800" dirty="0">
              <a:solidFill>
                <a:srgbClr val="000000"/>
              </a:solidFill>
              <a:effectLst/>
              <a:latin typeface="Avenir Next Condensed" panose="020B0506020202020204" pitchFamily="34" charset="0"/>
            </a:endParaRPr>
          </a:p>
        </p:txBody>
      </p:sp>
    </p:spTree>
    <p:extLst>
      <p:ext uri="{BB962C8B-B14F-4D97-AF65-F5344CB8AC3E}">
        <p14:creationId xmlns:p14="http://schemas.microsoft.com/office/powerpoint/2010/main" val="228589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018D3-CBFE-1641-8261-694624001593}"/>
              </a:ext>
            </a:extLst>
          </p:cNvPr>
          <p:cNvSpPr txBox="1"/>
          <p:nvPr/>
        </p:nvSpPr>
        <p:spPr>
          <a:xfrm>
            <a:off x="946759" y="1413063"/>
            <a:ext cx="10298481" cy="3323987"/>
          </a:xfrm>
          <a:prstGeom prst="rect">
            <a:avLst/>
          </a:prstGeom>
          <a:noFill/>
        </p:spPr>
        <p:txBody>
          <a:bodyPr wrap="square" rtlCol="0">
            <a:spAutoFit/>
          </a:bodyPr>
          <a:lstStyle/>
          <a:p>
            <a:r>
              <a:rPr lang="en-CA" sz="3000" dirty="0">
                <a:latin typeface="Avenir Next Condensed" panose="020B0506020202020204" pitchFamily="34" charset="0"/>
              </a:rPr>
              <a:t>We will be performing an A|B TEST and looking into how married and single people are subscribing based on the phone calls. By the end of this presentation, we are going to look at aspects like subscription rates of married and single people, whose subscription rates are better, what can we do to improve the subscription rates. We will be looking at mean subscription rates under various conditions, visualizing the subscription rates, we will also check if they are significantly different from one another</a:t>
            </a:r>
          </a:p>
        </p:txBody>
      </p:sp>
    </p:spTree>
    <p:extLst>
      <p:ext uri="{BB962C8B-B14F-4D97-AF65-F5344CB8AC3E}">
        <p14:creationId xmlns:p14="http://schemas.microsoft.com/office/powerpoint/2010/main" val="84265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018D3-CBFE-1641-8261-694624001593}"/>
              </a:ext>
            </a:extLst>
          </p:cNvPr>
          <p:cNvSpPr txBox="1"/>
          <p:nvPr/>
        </p:nvSpPr>
        <p:spPr>
          <a:xfrm>
            <a:off x="946759" y="920621"/>
            <a:ext cx="10298481" cy="5139869"/>
          </a:xfrm>
          <a:prstGeom prst="rect">
            <a:avLst/>
          </a:prstGeom>
          <a:noFill/>
        </p:spPr>
        <p:txBody>
          <a:bodyPr wrap="square" rtlCol="0">
            <a:spAutoFit/>
          </a:bodyPr>
          <a:lstStyle/>
          <a:p>
            <a:r>
              <a:rPr lang="en-CA" sz="3200" dirty="0">
                <a:latin typeface="Avenir Next Condensed Medium" panose="020B0506020202020204" pitchFamily="34" charset="0"/>
              </a:rPr>
              <a:t>Data Dictionary</a:t>
            </a:r>
          </a:p>
          <a:p>
            <a:endParaRPr lang="en-CA" sz="3200" dirty="0">
              <a:latin typeface="Avenir Next Condensed Medium" panose="020B0506020202020204" pitchFamily="34" charset="0"/>
            </a:endParaRPr>
          </a:p>
          <a:p>
            <a:r>
              <a:rPr lang="en-CA" sz="2400" dirty="0">
                <a:latin typeface="Avenir Next Condensed" panose="020B0506020202020204" pitchFamily="34" charset="0"/>
              </a:rPr>
              <a:t>Age (numeric)</a:t>
            </a:r>
          </a:p>
          <a:p>
            <a:r>
              <a:rPr lang="en-CA" sz="2400" dirty="0">
                <a:latin typeface="Avenir Next Condensed" panose="020B0506020202020204" pitchFamily="34" charset="0"/>
              </a:rPr>
              <a:t>Job : type of job (categorical: 'admin.', 'blue-collar', 'entrepreneur', 'housemaid', 'management', 'retired', 'self-employed', 'services', 'student', 'technician', 'unemployed', 'unknown')</a:t>
            </a:r>
          </a:p>
          <a:p>
            <a:r>
              <a:rPr lang="en-CA" sz="2400" dirty="0">
                <a:latin typeface="Avenir Next Condensed" panose="020B0506020202020204" pitchFamily="34" charset="0"/>
              </a:rPr>
              <a:t>Marital : marital status (categorical: 'divorced', 'married', 'single', 'unknown' ; note: 'divorced' means divorced or widowed)</a:t>
            </a:r>
          </a:p>
          <a:p>
            <a:r>
              <a:rPr lang="en-CA" sz="2400" dirty="0">
                <a:latin typeface="Avenir Next Condensed" panose="020B0506020202020204" pitchFamily="34" charset="0"/>
              </a:rPr>
              <a:t>Education (categorical: 'basic.4y', 'basic.6y', 'basic.9y', '</a:t>
            </a:r>
            <a:r>
              <a:rPr lang="en-CA" sz="2400" dirty="0" err="1">
                <a:latin typeface="Avenir Next Condensed" panose="020B0506020202020204" pitchFamily="34" charset="0"/>
              </a:rPr>
              <a:t>high.school</a:t>
            </a:r>
            <a:r>
              <a:rPr lang="en-CA" sz="2400" dirty="0">
                <a:latin typeface="Avenir Next Condensed" panose="020B0506020202020204" pitchFamily="34" charset="0"/>
              </a:rPr>
              <a:t>', 'illiterate', '</a:t>
            </a:r>
            <a:r>
              <a:rPr lang="en-CA" sz="2400" dirty="0" err="1">
                <a:latin typeface="Avenir Next Condensed" panose="020B0506020202020204" pitchFamily="34" charset="0"/>
              </a:rPr>
              <a:t>professional.course</a:t>
            </a:r>
            <a:r>
              <a:rPr lang="en-CA" sz="2400" dirty="0">
                <a:latin typeface="Avenir Next Condensed" panose="020B0506020202020204" pitchFamily="34" charset="0"/>
              </a:rPr>
              <a:t>', '</a:t>
            </a:r>
            <a:r>
              <a:rPr lang="en-CA" sz="2400" dirty="0" err="1">
                <a:latin typeface="Avenir Next Condensed" panose="020B0506020202020204" pitchFamily="34" charset="0"/>
              </a:rPr>
              <a:t>university.degree</a:t>
            </a:r>
            <a:r>
              <a:rPr lang="en-CA" sz="2400" dirty="0">
                <a:latin typeface="Avenir Next Condensed" panose="020B0506020202020204" pitchFamily="34" charset="0"/>
              </a:rPr>
              <a:t>', 'unknown')</a:t>
            </a:r>
          </a:p>
          <a:p>
            <a:r>
              <a:rPr lang="en-CA" sz="2400" dirty="0">
                <a:latin typeface="Avenir Next Condensed" panose="020B0506020202020204" pitchFamily="34" charset="0"/>
              </a:rPr>
              <a:t>Default: has credit in default? (categorical: 'no', 'yes', 'unknown')</a:t>
            </a:r>
          </a:p>
          <a:p>
            <a:r>
              <a:rPr lang="en-CA" sz="2400" dirty="0">
                <a:latin typeface="Avenir Next Condensed" panose="020B0506020202020204" pitchFamily="34" charset="0"/>
              </a:rPr>
              <a:t>Housing: has housing loan? (categorical: 'no', 'yes', 'unknown')</a:t>
            </a:r>
          </a:p>
          <a:p>
            <a:r>
              <a:rPr lang="en-CA" sz="2400" dirty="0">
                <a:latin typeface="Avenir Next Condensed" panose="020B0506020202020204" pitchFamily="34" charset="0"/>
              </a:rPr>
              <a:t>Loan: has personal loan? (categorical: 'no', 'yes', 'unknown')</a:t>
            </a:r>
          </a:p>
        </p:txBody>
      </p:sp>
    </p:spTree>
    <p:extLst>
      <p:ext uri="{BB962C8B-B14F-4D97-AF65-F5344CB8AC3E}">
        <p14:creationId xmlns:p14="http://schemas.microsoft.com/office/powerpoint/2010/main" val="402841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98FB02-1E71-C741-928F-78A019FF3068}"/>
              </a:ext>
            </a:extLst>
          </p:cNvPr>
          <p:cNvPicPr>
            <a:picLocks noChangeAspect="1"/>
          </p:cNvPicPr>
          <p:nvPr/>
        </p:nvPicPr>
        <p:blipFill>
          <a:blip r:embed="rId2">
            <a:duotone>
              <a:schemeClr val="accent1">
                <a:shade val="45000"/>
                <a:satMod val="135000"/>
              </a:schemeClr>
              <a:prstClr val="white"/>
            </a:duotone>
          </a:blip>
          <a:stretch>
            <a:fillRect/>
          </a:stretch>
        </p:blipFill>
        <p:spPr>
          <a:xfrm>
            <a:off x="2761175" y="1617133"/>
            <a:ext cx="6669650" cy="4434513"/>
          </a:xfrm>
          <a:prstGeom prst="rect">
            <a:avLst/>
          </a:prstGeom>
          <a:noFill/>
        </p:spPr>
      </p:pic>
      <p:sp>
        <p:nvSpPr>
          <p:cNvPr id="3" name="TextBox 2">
            <a:extLst>
              <a:ext uri="{FF2B5EF4-FFF2-40B4-BE49-F238E27FC236}">
                <a16:creationId xmlns:a16="http://schemas.microsoft.com/office/drawing/2014/main" id="{7EFC5C6D-0C82-0A4E-A5B3-71D28000A270}"/>
              </a:ext>
            </a:extLst>
          </p:cNvPr>
          <p:cNvSpPr txBox="1"/>
          <p:nvPr/>
        </p:nvSpPr>
        <p:spPr>
          <a:xfrm>
            <a:off x="1420072" y="677334"/>
            <a:ext cx="9351855" cy="523220"/>
          </a:xfrm>
          <a:prstGeom prst="rect">
            <a:avLst/>
          </a:prstGeom>
          <a:noFill/>
        </p:spPr>
        <p:txBody>
          <a:bodyPr wrap="none" rtlCol="0">
            <a:spAutoFit/>
          </a:bodyPr>
          <a:lstStyle/>
          <a:p>
            <a:pPr algn="ctr"/>
            <a:r>
              <a:rPr lang="en-US" sz="2800" dirty="0">
                <a:latin typeface="Avenir Next Condensed Medium" panose="020B0506020202020204" pitchFamily="34" charset="0"/>
              </a:rPr>
              <a:t>Histograms of Categories in Marital Variable(Married, Divorced, Single)</a:t>
            </a:r>
          </a:p>
        </p:txBody>
      </p:sp>
    </p:spTree>
    <p:extLst>
      <p:ext uri="{BB962C8B-B14F-4D97-AF65-F5344CB8AC3E}">
        <p14:creationId xmlns:p14="http://schemas.microsoft.com/office/powerpoint/2010/main" val="220225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437F6-30D3-A64D-BA51-3E56940E992C}"/>
              </a:ext>
            </a:extLst>
          </p:cNvPr>
          <p:cNvSpPr/>
          <p:nvPr/>
        </p:nvSpPr>
        <p:spPr>
          <a:xfrm>
            <a:off x="2514600" y="2397948"/>
            <a:ext cx="7162800" cy="2062103"/>
          </a:xfrm>
          <a:prstGeom prst="rect">
            <a:avLst/>
          </a:prstGeom>
        </p:spPr>
        <p:txBody>
          <a:bodyPr wrap="square">
            <a:spAutoFit/>
          </a:bodyPr>
          <a:lstStyle/>
          <a:p>
            <a:pPr algn="ctr"/>
            <a:r>
              <a:rPr lang="en-CA" sz="3200" dirty="0">
                <a:solidFill>
                  <a:srgbClr val="000000"/>
                </a:solidFill>
                <a:latin typeface="Avenir Next Condensed" panose="020B0506020202020204" pitchFamily="34" charset="0"/>
              </a:rPr>
              <a:t>A difference in sample size is not an issue for an independent samples t-test. Each sample is large enough and should give reliable estimates, given the data meets the rest of our assumptions</a:t>
            </a:r>
            <a:endParaRPr lang="en-CA" sz="3200" dirty="0">
              <a:solidFill>
                <a:srgbClr val="000000"/>
              </a:solidFill>
              <a:effectLst/>
              <a:latin typeface="Avenir Next Condensed" panose="020B0506020202020204" pitchFamily="34" charset="0"/>
            </a:endParaRPr>
          </a:p>
        </p:txBody>
      </p:sp>
    </p:spTree>
    <p:extLst>
      <p:ext uri="{BB962C8B-B14F-4D97-AF65-F5344CB8AC3E}">
        <p14:creationId xmlns:p14="http://schemas.microsoft.com/office/powerpoint/2010/main" val="111396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437F6-30D3-A64D-BA51-3E56940E992C}"/>
              </a:ext>
            </a:extLst>
          </p:cNvPr>
          <p:cNvSpPr/>
          <p:nvPr/>
        </p:nvSpPr>
        <p:spPr>
          <a:xfrm>
            <a:off x="2023533" y="1659285"/>
            <a:ext cx="8144933" cy="3539430"/>
          </a:xfrm>
          <a:prstGeom prst="rect">
            <a:avLst/>
          </a:prstGeom>
        </p:spPr>
        <p:txBody>
          <a:bodyPr wrap="square">
            <a:spAutoFit/>
          </a:bodyPr>
          <a:lstStyle/>
          <a:p>
            <a:pPr marL="342900" indent="-342900">
              <a:buFont typeface="Arial" panose="020B0604020202020204" pitchFamily="34" charset="0"/>
              <a:buChar char="•"/>
            </a:pPr>
            <a:r>
              <a:rPr lang="en-CA" sz="2800" dirty="0">
                <a:latin typeface="Avenir Next Condensed" panose="020B0506020202020204" pitchFamily="34" charset="0"/>
              </a:rPr>
              <a:t>The Average Subscription rate of Married people is 0.10 </a:t>
            </a:r>
          </a:p>
          <a:p>
            <a:endParaRPr lang="en-CA" sz="2800" dirty="0">
              <a:latin typeface="Avenir Next Condensed" panose="020B0506020202020204" pitchFamily="34" charset="0"/>
            </a:endParaRPr>
          </a:p>
          <a:p>
            <a:pPr marL="342900" indent="-342900">
              <a:buFont typeface="Arial" panose="020B0604020202020204" pitchFamily="34" charset="0"/>
              <a:buChar char="•"/>
            </a:pPr>
            <a:r>
              <a:rPr lang="en-CA" sz="2800" dirty="0">
                <a:latin typeface="Avenir Next Condensed" panose="020B0506020202020204" pitchFamily="34" charset="0"/>
              </a:rPr>
              <a:t>The Average Subscription rate of Single people is 0.14</a:t>
            </a:r>
          </a:p>
          <a:p>
            <a:pPr marL="342900" indent="-342900">
              <a:buFont typeface="Arial" panose="020B0604020202020204" pitchFamily="34" charset="0"/>
              <a:buChar char="•"/>
            </a:pPr>
            <a:endParaRPr lang="en-CA" sz="2800" dirty="0">
              <a:solidFill>
                <a:srgbClr val="000000"/>
              </a:solidFill>
              <a:effectLst/>
              <a:latin typeface="Avenir Next Condensed" panose="020B0506020202020204" pitchFamily="34" charset="0"/>
            </a:endParaRPr>
          </a:p>
          <a:p>
            <a:pPr marL="342900" indent="-342900">
              <a:buFont typeface="Arial" panose="020B0604020202020204" pitchFamily="34" charset="0"/>
              <a:buChar char="•"/>
            </a:pPr>
            <a:r>
              <a:rPr lang="en-CA" sz="2800" dirty="0">
                <a:latin typeface="Avenir Next Condensed" panose="020B0506020202020204" pitchFamily="34" charset="0"/>
              </a:rPr>
              <a:t>We can see that the subscription rate is higher in Single's, Let's perform a t-test and make sure if there is a significant difference in our groups</a:t>
            </a:r>
          </a:p>
          <a:p>
            <a:pPr marL="342900" indent="-342900">
              <a:buFont typeface="Arial" panose="020B0604020202020204" pitchFamily="34" charset="0"/>
              <a:buChar char="•"/>
            </a:pPr>
            <a:endParaRPr lang="en-CA" sz="2800" dirty="0">
              <a:solidFill>
                <a:srgbClr val="000000"/>
              </a:solidFill>
              <a:effectLst/>
              <a:latin typeface="Avenir Next Condensed" panose="020B0506020202020204" pitchFamily="34" charset="0"/>
            </a:endParaRPr>
          </a:p>
        </p:txBody>
      </p:sp>
    </p:spTree>
    <p:extLst>
      <p:ext uri="{BB962C8B-B14F-4D97-AF65-F5344CB8AC3E}">
        <p14:creationId xmlns:p14="http://schemas.microsoft.com/office/powerpoint/2010/main" val="295699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033AF8-E7A3-F64D-A93F-892180A9232C}"/>
              </a:ext>
            </a:extLst>
          </p:cNvPr>
          <p:cNvPicPr>
            <a:picLocks noChangeAspect="1"/>
          </p:cNvPicPr>
          <p:nvPr/>
        </p:nvPicPr>
        <p:blipFill>
          <a:blip r:embed="rId2">
            <a:duotone>
              <a:schemeClr val="accent1">
                <a:shade val="45000"/>
                <a:satMod val="135000"/>
              </a:schemeClr>
              <a:prstClr val="white"/>
            </a:duotone>
          </a:blip>
          <a:stretch>
            <a:fillRect/>
          </a:stretch>
        </p:blipFill>
        <p:spPr>
          <a:xfrm>
            <a:off x="2415115" y="1599174"/>
            <a:ext cx="6701367" cy="3846934"/>
          </a:xfrm>
          <a:prstGeom prst="rect">
            <a:avLst/>
          </a:prstGeom>
        </p:spPr>
      </p:pic>
      <p:sp>
        <p:nvSpPr>
          <p:cNvPr id="4" name="TextBox 3">
            <a:extLst>
              <a:ext uri="{FF2B5EF4-FFF2-40B4-BE49-F238E27FC236}">
                <a16:creationId xmlns:a16="http://schemas.microsoft.com/office/drawing/2014/main" id="{0CD5D879-1285-F44B-8DFD-57F03059D012}"/>
              </a:ext>
            </a:extLst>
          </p:cNvPr>
          <p:cNvSpPr txBox="1"/>
          <p:nvPr/>
        </p:nvSpPr>
        <p:spPr>
          <a:xfrm>
            <a:off x="897466" y="829733"/>
            <a:ext cx="9736667" cy="769441"/>
          </a:xfrm>
          <a:prstGeom prst="rect">
            <a:avLst/>
          </a:prstGeom>
          <a:noFill/>
        </p:spPr>
        <p:txBody>
          <a:bodyPr wrap="square" rtlCol="0">
            <a:spAutoFit/>
          </a:bodyPr>
          <a:lstStyle/>
          <a:p>
            <a:pPr algn="ctr"/>
            <a:r>
              <a:rPr lang="en-CA" sz="2400" dirty="0">
                <a:latin typeface="Avenir Next Condensed" panose="020B0506020202020204" pitchFamily="34" charset="0"/>
              </a:rPr>
              <a:t>Test </a:t>
            </a:r>
            <a:r>
              <a:rPr lang="en-CA" sz="2400" dirty="0" err="1">
                <a:latin typeface="Avenir Next Condensed" panose="020B0506020202020204" pitchFamily="34" charset="0"/>
              </a:rPr>
              <a:t>indResult</a:t>
            </a:r>
            <a:r>
              <a:rPr lang="en-CA" sz="2400" dirty="0">
                <a:latin typeface="Avenir Next Condensed" panose="020B0506020202020204" pitchFamily="34" charset="0"/>
              </a:rPr>
              <a:t>(statistic=-10.785981914415991, </a:t>
            </a:r>
            <a:r>
              <a:rPr lang="en-CA" sz="2400" dirty="0" err="1">
                <a:latin typeface="Avenir Next Condensed" panose="020B0506020202020204" pitchFamily="34" charset="0"/>
              </a:rPr>
              <a:t>pvalue</a:t>
            </a:r>
            <a:r>
              <a:rPr lang="en-CA" sz="2400" dirty="0">
                <a:latin typeface="Avenir Next Condensed" panose="020B0506020202020204" pitchFamily="34" charset="0"/>
              </a:rPr>
              <a:t>=4.4050099238429465e-27)</a:t>
            </a:r>
            <a:br>
              <a:rPr lang="en-CA" sz="2000" dirty="0">
                <a:latin typeface="Avenir Next Condensed" panose="020B0506020202020204" pitchFamily="34" charset="0"/>
              </a:rPr>
            </a:br>
            <a:endParaRPr lang="en-CA" sz="2000" dirty="0">
              <a:latin typeface="Avenir Next Condensed" panose="020B0506020202020204" pitchFamily="34" charset="0"/>
            </a:endParaRPr>
          </a:p>
        </p:txBody>
      </p:sp>
      <p:sp>
        <p:nvSpPr>
          <p:cNvPr id="5" name="Rectangle 4">
            <a:extLst>
              <a:ext uri="{FF2B5EF4-FFF2-40B4-BE49-F238E27FC236}">
                <a16:creationId xmlns:a16="http://schemas.microsoft.com/office/drawing/2014/main" id="{F76E7B3A-2E64-7741-9889-A3FCF1DF18C8}"/>
              </a:ext>
            </a:extLst>
          </p:cNvPr>
          <p:cNvSpPr/>
          <p:nvPr/>
        </p:nvSpPr>
        <p:spPr>
          <a:xfrm>
            <a:off x="3179234" y="5846217"/>
            <a:ext cx="6096000" cy="369332"/>
          </a:xfrm>
          <a:prstGeom prst="rect">
            <a:avLst/>
          </a:prstGeom>
        </p:spPr>
        <p:txBody>
          <a:bodyPr>
            <a:spAutoFit/>
          </a:bodyPr>
          <a:lstStyle/>
          <a:p>
            <a:pPr algn="ctr"/>
            <a:r>
              <a:rPr lang="en-CA" dirty="0">
                <a:solidFill>
                  <a:srgbClr val="000000"/>
                </a:solidFill>
                <a:latin typeface="Avenir Next Condensed" panose="020B0506020202020204" pitchFamily="34" charset="0"/>
              </a:rPr>
              <a:t>There is a significant difference between our groups</a:t>
            </a:r>
            <a:endParaRPr lang="en-CA" dirty="0">
              <a:solidFill>
                <a:srgbClr val="000000"/>
              </a:solidFill>
              <a:effectLst/>
              <a:latin typeface="Avenir Next Condensed" panose="020B0506020202020204" pitchFamily="34" charset="0"/>
            </a:endParaRPr>
          </a:p>
        </p:txBody>
      </p:sp>
    </p:spTree>
    <p:extLst>
      <p:ext uri="{BB962C8B-B14F-4D97-AF65-F5344CB8AC3E}">
        <p14:creationId xmlns:p14="http://schemas.microsoft.com/office/powerpoint/2010/main" val="334496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F71EF2-776E-754B-B9AF-FD6A87FF41EA}"/>
              </a:ext>
            </a:extLst>
          </p:cNvPr>
          <p:cNvPicPr>
            <a:picLocks noChangeAspect="1"/>
          </p:cNvPicPr>
          <p:nvPr/>
        </p:nvPicPr>
        <p:blipFill>
          <a:blip r:embed="rId2"/>
          <a:stretch>
            <a:fillRect/>
          </a:stretch>
        </p:blipFill>
        <p:spPr>
          <a:xfrm>
            <a:off x="1581150" y="889000"/>
            <a:ext cx="9029700" cy="5080000"/>
          </a:xfrm>
          <a:prstGeom prst="rect">
            <a:avLst/>
          </a:prstGeom>
        </p:spPr>
      </p:pic>
    </p:spTree>
    <p:extLst>
      <p:ext uri="{BB962C8B-B14F-4D97-AF65-F5344CB8AC3E}">
        <p14:creationId xmlns:p14="http://schemas.microsoft.com/office/powerpoint/2010/main" val="368055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9A5DA7-A4E7-C940-8B51-C2D935F53EF2}"/>
              </a:ext>
            </a:extLst>
          </p:cNvPr>
          <p:cNvSpPr/>
          <p:nvPr/>
        </p:nvSpPr>
        <p:spPr>
          <a:xfrm>
            <a:off x="1769533" y="2151727"/>
            <a:ext cx="8652933" cy="2554545"/>
          </a:xfrm>
          <a:prstGeom prst="rect">
            <a:avLst/>
          </a:prstGeom>
        </p:spPr>
        <p:txBody>
          <a:bodyPr wrap="square">
            <a:spAutoFit/>
          </a:bodyPr>
          <a:lstStyle/>
          <a:p>
            <a:pPr algn="ctr"/>
            <a:r>
              <a:rPr lang="en-CA" sz="3200" dirty="0">
                <a:solidFill>
                  <a:srgbClr val="000000"/>
                </a:solidFill>
                <a:latin typeface="Avenir Next Condensed Medium" panose="020B0506020202020204" pitchFamily="34" charset="0"/>
              </a:rPr>
              <a:t>The Overall Subscription rate is definitely higher, however, we need to think about seasonality. May be we were not able to contact Married people during Winter months due to their busy schedules. We will look into subscription rates during summer months only</a:t>
            </a:r>
            <a:endParaRPr lang="en-CA" sz="3200" dirty="0">
              <a:solidFill>
                <a:srgbClr val="000000"/>
              </a:solidFill>
              <a:effectLst/>
              <a:latin typeface="Avenir Next Condensed Medium" panose="020B0506020202020204" pitchFamily="34" charset="0"/>
            </a:endParaRPr>
          </a:p>
        </p:txBody>
      </p:sp>
    </p:spTree>
    <p:extLst>
      <p:ext uri="{BB962C8B-B14F-4D97-AF65-F5344CB8AC3E}">
        <p14:creationId xmlns:p14="http://schemas.microsoft.com/office/powerpoint/2010/main" val="3484429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{AA455911-B81C-654A-8E61-7AF36B2410F5}tf10001070</Template>
  <TotalTime>63</TotalTime>
  <Words>908</Words>
  <Application>Microsoft Macintosh PowerPoint</Application>
  <PresentationFormat>Widescreen</PresentationFormat>
  <Paragraphs>57</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Condensed</vt:lpstr>
      <vt:lpstr>Avenir Next Condensed Medium</vt:lpstr>
      <vt:lpstr>Calibri</vt:lpstr>
      <vt:lpstr>Rockwell</vt:lpstr>
      <vt:lpstr>Rockwell Condensed</vt:lpstr>
      <vt:lpstr>Rockwell Extra Bold</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2020-05-25T22:49:57Z</dcterms:created>
  <dcterms:modified xsi:type="dcterms:W3CDTF">2020-05-25T23:53:06Z</dcterms:modified>
</cp:coreProperties>
</file>