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73" r:id="rId6"/>
    <p:sldId id="284" r:id="rId7"/>
    <p:sldId id="258" r:id="rId8"/>
    <p:sldId id="274" r:id="rId9"/>
    <p:sldId id="293" r:id="rId10"/>
    <p:sldId id="291" r:id="rId11"/>
    <p:sldId id="275" r:id="rId12"/>
    <p:sldId id="278" r:id="rId13"/>
    <p:sldId id="259" r:id="rId14"/>
    <p:sldId id="289" r:id="rId15"/>
    <p:sldId id="295" r:id="rId16"/>
    <p:sldId id="276" r:id="rId17"/>
    <p:sldId id="285" r:id="rId18"/>
    <p:sldId id="296" r:id="rId19"/>
    <p:sldId id="277" r:id="rId20"/>
    <p:sldId id="283" r:id="rId21"/>
    <p:sldId id="288" r:id="rId22"/>
    <p:sldId id="297" r:id="rId23"/>
    <p:sldId id="282" r:id="rId24"/>
    <p:sldId id="287" r:id="rId25"/>
    <p:sldId id="286" r:id="rId26"/>
    <p:sldId id="281"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5EFB31-B8B2-4EB8-8F8A-E5CA142546B8}">
          <p14:sldIdLst>
            <p14:sldId id="273"/>
            <p14:sldId id="284"/>
          </p14:sldIdLst>
        </p14:section>
        <p14:section name="Intro" id="{953E0CD4-760A-4261-A1E9-D3F4AA53D851}">
          <p14:sldIdLst>
            <p14:sldId id="258"/>
            <p14:sldId id="274"/>
            <p14:sldId id="293"/>
            <p14:sldId id="291"/>
            <p14:sldId id="275"/>
            <p14:sldId id="278"/>
            <p14:sldId id="259"/>
            <p14:sldId id="289"/>
            <p14:sldId id="295"/>
            <p14:sldId id="276"/>
            <p14:sldId id="285"/>
            <p14:sldId id="296"/>
            <p14:sldId id="277"/>
            <p14:sldId id="283"/>
            <p14:sldId id="288"/>
            <p14:sldId id="297"/>
          </p14:sldIdLst>
        </p14:section>
        <p14:section name="Result" id="{D9F0BD7B-AEC4-4C93-91D3-E043795A7BDF}">
          <p14:sldIdLst>
            <p14:sldId id="282"/>
            <p14:sldId id="287"/>
          </p14:sldIdLst>
        </p14:section>
        <p14:section name="Appendix" id="{D7EA30CE-B30A-4772-B71A-9E3471AD3F17}">
          <p14:sldIdLst>
            <p14:sldId id="286"/>
            <p14:sldId id="28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ECF4FA"/>
    <a:srgbClr val="D7C9E7"/>
    <a:srgbClr val="DDD2EA"/>
    <a:srgbClr val="F7FAFD"/>
    <a:srgbClr val="EAF2FA"/>
    <a:srgbClr val="E6E6E6"/>
    <a:srgbClr val="D9D9D9"/>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0" autoAdjust="0"/>
    <p:restoredTop sz="94660"/>
  </p:normalViewPr>
  <p:slideViewPr>
    <p:cSldViewPr snapToGrid="0">
      <p:cViewPr>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F149A56-9B08-4374-B750-9437EFBF0F50}"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121862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149A56-9B08-4374-B750-9437EFBF0F50}"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175880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149A56-9B08-4374-B750-9437EFBF0F50}"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746450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F149A56-9B08-4374-B750-9437EFBF0F50}"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612055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149A56-9B08-4374-B750-9437EFBF0F50}"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24886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9A56-9B08-4374-B750-9437EFBF0F50}"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3263828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F149A56-9B08-4374-B750-9437EFBF0F50}"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658077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F149A56-9B08-4374-B750-9437EFBF0F50}" type="datetimeFigureOut">
              <a:rPr lang="en-IN" smtClean="0"/>
              <a:t>12-06-2023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3756380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F149A56-9B08-4374-B750-9437EFBF0F50}" type="datetimeFigureOut">
              <a:rPr lang="en-IN" smtClean="0"/>
              <a:t>12-06-2023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1904286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49A56-9B08-4374-B750-9437EFBF0F50}" type="datetimeFigureOut">
              <a:rPr lang="en-IN" smtClean="0"/>
              <a:t>12-06-2023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2946805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149A56-9B08-4374-B750-9437EFBF0F50}"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147056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149A56-9B08-4374-B750-9437EFBF0F50}"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18032238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149A56-9B08-4374-B750-9437EFBF0F50}"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1115882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149A56-9B08-4374-B750-9437EFBF0F50}"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40373279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149A56-9B08-4374-B750-9437EFBF0F50}"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564915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9A56-9B08-4374-B750-9437EFBF0F50}"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2523180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F149A56-9B08-4374-B750-9437EFBF0F50}"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282877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F149A56-9B08-4374-B750-9437EFBF0F50}" type="datetimeFigureOut">
              <a:rPr lang="en-IN" smtClean="0"/>
              <a:t>12-06-2023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2080382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F149A56-9B08-4374-B750-9437EFBF0F50}" type="datetimeFigureOut">
              <a:rPr lang="en-IN" smtClean="0"/>
              <a:t>12-06-2023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3660382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49A56-9B08-4374-B750-9437EFBF0F50}" type="datetimeFigureOut">
              <a:rPr lang="en-IN" smtClean="0"/>
              <a:t>12-06-2023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149628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149A56-9B08-4374-B750-9437EFBF0F50}"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3087796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149A56-9B08-4374-B750-9437EFBF0F50}"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EB4EB5-4721-4677-AAD7-D7B56BF2F9F7}" type="slidenum">
              <a:rPr lang="en-IN" smtClean="0"/>
              <a:t>‹#›</a:t>
            </a:fld>
            <a:endParaRPr lang="en-IN"/>
          </a:p>
        </p:txBody>
      </p:sp>
    </p:spTree>
    <p:extLst>
      <p:ext uri="{BB962C8B-B14F-4D97-AF65-F5344CB8AC3E}">
        <p14:creationId xmlns:p14="http://schemas.microsoft.com/office/powerpoint/2010/main" val="323514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49A56-9B08-4374-B750-9437EFBF0F50}" type="datetimeFigureOut">
              <a:rPr lang="en-IN" smtClean="0"/>
              <a:t>12-06-2023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B4EB5-4721-4677-AAD7-D7B56BF2F9F7}" type="slidenum">
              <a:rPr lang="en-IN" smtClean="0"/>
              <a:t>‹#›</a:t>
            </a:fld>
            <a:endParaRPr lang="en-IN"/>
          </a:p>
        </p:txBody>
      </p:sp>
    </p:spTree>
    <p:extLst>
      <p:ext uri="{BB962C8B-B14F-4D97-AF65-F5344CB8AC3E}">
        <p14:creationId xmlns:p14="http://schemas.microsoft.com/office/powerpoint/2010/main" val="2192003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49A56-9B08-4374-B750-9437EFBF0F50}" type="datetimeFigureOut">
              <a:rPr lang="en-IN" smtClean="0"/>
              <a:t>12-06-2023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B4EB5-4721-4677-AAD7-D7B56BF2F9F7}" type="slidenum">
              <a:rPr lang="en-IN" smtClean="0"/>
              <a:t>‹#›</a:t>
            </a:fld>
            <a:endParaRPr lang="en-IN"/>
          </a:p>
        </p:txBody>
      </p:sp>
    </p:spTree>
    <p:extLst>
      <p:ext uri="{BB962C8B-B14F-4D97-AF65-F5344CB8AC3E}">
        <p14:creationId xmlns:p14="http://schemas.microsoft.com/office/powerpoint/2010/main" val="1688661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80000" t="10000" r="5000" b="8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60098"/>
            <a:ext cx="9144000" cy="968902"/>
          </a:xfrm>
        </p:spPr>
        <p:txBody>
          <a:bodyPr>
            <a:normAutofit fontScale="90000"/>
          </a:bodyPr>
          <a:lstStyle/>
          <a:p>
            <a:r>
              <a:rPr lang="en-US" sz="4400" dirty="0">
                <a:solidFill>
                  <a:srgbClr val="7030A0"/>
                </a:solidFill>
                <a:latin typeface="Elephant" panose="02020904090505020303" pitchFamily="18" charset="0"/>
              </a:rPr>
              <a:t>Demand Forecast</a:t>
            </a:r>
            <a:br>
              <a:rPr lang="en-US" sz="4400" dirty="0">
                <a:solidFill>
                  <a:srgbClr val="7030A0"/>
                </a:solidFill>
                <a:latin typeface="Elephant" panose="02020904090505020303" pitchFamily="18" charset="0"/>
              </a:rPr>
            </a:br>
            <a:r>
              <a:rPr lang="en-US" sz="4400" dirty="0">
                <a:solidFill>
                  <a:srgbClr val="7030A0"/>
                </a:solidFill>
                <a:latin typeface="Elephant" panose="02020904090505020303" pitchFamily="18" charset="0"/>
              </a:rPr>
              <a:t>of </a:t>
            </a:r>
            <a:br>
              <a:rPr lang="en-US" sz="4400" dirty="0">
                <a:solidFill>
                  <a:srgbClr val="7030A0"/>
                </a:solidFill>
                <a:latin typeface="Elephant" panose="02020904090505020303" pitchFamily="18" charset="0"/>
              </a:rPr>
            </a:br>
            <a:r>
              <a:rPr lang="en-US" sz="4400" dirty="0">
                <a:solidFill>
                  <a:srgbClr val="7030A0"/>
                </a:solidFill>
                <a:latin typeface="Elephant" panose="02020904090505020303" pitchFamily="18" charset="0"/>
              </a:rPr>
              <a:t>Stock Keeping Units</a:t>
            </a:r>
            <a:endParaRPr lang="en-IN" sz="4400" dirty="0">
              <a:solidFill>
                <a:srgbClr val="7030A0"/>
              </a:solidFill>
              <a:latin typeface="Elephant" panose="02020904090505020303" pitchFamily="18" charset="0"/>
            </a:endParaRPr>
          </a:p>
        </p:txBody>
      </p:sp>
      <p:sp>
        <p:nvSpPr>
          <p:cNvPr id="6" name="TextBox 5">
            <a:extLst>
              <a:ext uri="{FF2B5EF4-FFF2-40B4-BE49-F238E27FC236}">
                <a16:creationId xmlns:a16="http://schemas.microsoft.com/office/drawing/2014/main" id="{70D7E302-44DC-34F1-A2DA-D1C1C49A02ED}"/>
              </a:ext>
            </a:extLst>
          </p:cNvPr>
          <p:cNvSpPr txBox="1"/>
          <p:nvPr/>
        </p:nvSpPr>
        <p:spPr>
          <a:xfrm>
            <a:off x="0" y="5416827"/>
            <a:ext cx="3399183" cy="89255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Century Schoolbook" panose="02040604050505020304" pitchFamily="18" charset="0"/>
                <a:ea typeface="+mn-ea"/>
                <a:cs typeface="Courier New" panose="02070309020205020404" pitchFamily="49" charset="0"/>
              </a:rPr>
              <a:t>Submitted By:</a:t>
            </a:r>
            <a:endParaRPr kumimoji="0" lang="en-US" sz="1400" b="1" i="0" u="none" strike="noStrike" kern="1200" cap="none" spc="0" normalizeH="0" baseline="0" noProof="0" dirty="0">
              <a:ln>
                <a:noFill/>
              </a:ln>
              <a:effectLst/>
              <a:uLnTx/>
              <a:uFillTx/>
              <a:latin typeface="Century Schoolbook" panose="02040604050505020304" pitchFamily="18" charset="0"/>
              <a:ea typeface="+mn-ea"/>
              <a:cs typeface="Courier New" panose="02070309020205020404" pitchFamily="49" charset="0"/>
            </a:endParaRP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dirty="0">
                <a:ln>
                  <a:noFill/>
                </a:ln>
                <a:effectLst/>
                <a:uLnTx/>
                <a:uFillTx/>
                <a:latin typeface="Century Schoolbook" panose="02040604050505020304" pitchFamily="18" charset="0"/>
                <a:ea typeface="+mn-ea"/>
                <a:cs typeface="Courier New" panose="02070309020205020404" pitchFamily="49" charset="0"/>
              </a:rPr>
              <a:t>Krishnakanta Maity</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dirty="0">
                <a:ln>
                  <a:noFill/>
                </a:ln>
                <a:effectLst/>
                <a:uLnTx/>
                <a:uFillTx/>
                <a:latin typeface="Century Schoolbook" panose="02040604050505020304" pitchFamily="18" charset="0"/>
                <a:ea typeface="+mn-ea"/>
                <a:cs typeface="Courier New" panose="02070309020205020404" pitchFamily="49" charset="0"/>
              </a:rPr>
              <a:t>Intern, DPEx, </a:t>
            </a:r>
            <a:r>
              <a:rPr kumimoji="0" lang="en-US" sz="1400" b="1" i="0" u="none" strike="noStrike" kern="1200" cap="none" spc="0" normalizeH="0" baseline="0" noProof="0" dirty="0">
                <a:ln>
                  <a:noFill/>
                </a:ln>
                <a:solidFill>
                  <a:srgbClr val="7030A0"/>
                </a:solidFill>
                <a:effectLst/>
                <a:uLnTx/>
                <a:uFillTx/>
                <a:latin typeface="Century Schoolbook" panose="02040604050505020304" pitchFamily="18" charset="0"/>
                <a:ea typeface="+mn-ea"/>
                <a:cs typeface="Courier New" panose="02070309020205020404" pitchFamily="49" charset="0"/>
              </a:rPr>
              <a:t>Dr. Reddy’s Lab</a:t>
            </a:r>
          </a:p>
        </p:txBody>
      </p:sp>
      <p:sp>
        <p:nvSpPr>
          <p:cNvPr id="7" name="TextBox 6">
            <a:extLst>
              <a:ext uri="{FF2B5EF4-FFF2-40B4-BE49-F238E27FC236}">
                <a16:creationId xmlns:a16="http://schemas.microsoft.com/office/drawing/2014/main" id="{FDE3D112-3118-A3D1-DE66-69ACA84E627B}"/>
              </a:ext>
            </a:extLst>
          </p:cNvPr>
          <p:cNvSpPr txBox="1"/>
          <p:nvPr/>
        </p:nvSpPr>
        <p:spPr>
          <a:xfrm>
            <a:off x="3548270" y="5416827"/>
            <a:ext cx="4522304" cy="89255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Century Schoolbook" panose="02040604050505020304" pitchFamily="18" charset="0"/>
                <a:ea typeface="+mn-ea"/>
                <a:cs typeface="Courier New" panose="02070309020205020404" pitchFamily="49" charset="0"/>
              </a:rPr>
              <a:t>Guided By:</a:t>
            </a:r>
            <a:endParaRPr kumimoji="0" lang="en-US" sz="1400" b="1" i="0" u="none" strike="noStrike" kern="1200" cap="none" spc="0" normalizeH="0" baseline="0" noProof="0" dirty="0">
              <a:ln>
                <a:noFill/>
              </a:ln>
              <a:effectLst/>
              <a:uLnTx/>
              <a:uFillTx/>
              <a:latin typeface="Century Schoolbook" panose="02040604050505020304" pitchFamily="18" charset="0"/>
              <a:ea typeface="+mn-ea"/>
              <a:cs typeface="Courier New" panose="02070309020205020404" pitchFamily="49" charset="0"/>
            </a:endParaRP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dirty="0">
                <a:ln>
                  <a:noFill/>
                </a:ln>
                <a:effectLst/>
                <a:uLnTx/>
                <a:uFillTx/>
                <a:latin typeface="Century Schoolbook" panose="02040604050505020304" pitchFamily="18" charset="0"/>
                <a:ea typeface="+mn-ea"/>
                <a:cs typeface="Courier New" panose="02070309020205020404" pitchFamily="49" charset="0"/>
              </a:rPr>
              <a:t>Komal Shiva V. Yadav Borra</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dirty="0">
                <a:ln>
                  <a:noFill/>
                </a:ln>
                <a:effectLst/>
                <a:uLnTx/>
                <a:uFillTx/>
                <a:latin typeface="Century Schoolbook" panose="02040604050505020304" pitchFamily="18" charset="0"/>
                <a:ea typeface="+mn-ea"/>
                <a:cs typeface="Courier New" panose="02070309020205020404" pitchFamily="49" charset="0"/>
              </a:rPr>
              <a:t>Lead Data Scientist, </a:t>
            </a:r>
            <a:r>
              <a:rPr kumimoji="0" lang="en-US" sz="1400" b="1" i="0" u="none" strike="noStrike" kern="1200" cap="none" spc="0" normalizeH="0" baseline="0" noProof="0" dirty="0">
                <a:ln>
                  <a:noFill/>
                </a:ln>
                <a:solidFill>
                  <a:srgbClr val="7030A0"/>
                </a:solidFill>
                <a:effectLst/>
                <a:uLnTx/>
                <a:uFillTx/>
                <a:latin typeface="Century Schoolbook" panose="02040604050505020304" pitchFamily="18" charset="0"/>
                <a:ea typeface="+mn-ea"/>
                <a:cs typeface="Courier New" panose="02070309020205020404" pitchFamily="49" charset="0"/>
              </a:rPr>
              <a:t>Dr. Reddy’s Lab</a:t>
            </a:r>
            <a:endParaRPr kumimoji="0" lang="en-US" sz="1400" b="1" i="0" u="none" strike="noStrike" kern="1200" cap="none" spc="0" normalizeH="0" baseline="0" noProof="0" dirty="0">
              <a:ln>
                <a:noFill/>
              </a:ln>
              <a:effectLst/>
              <a:uLnTx/>
              <a:uFillTx/>
              <a:latin typeface="Century Schoolbook" panose="02040604050505020304" pitchFamily="18" charset="0"/>
              <a:ea typeface="+mn-ea"/>
              <a:cs typeface="Courier New" panose="02070309020205020404" pitchFamily="49" charset="0"/>
            </a:endParaRPr>
          </a:p>
        </p:txBody>
      </p:sp>
      <p:sp>
        <p:nvSpPr>
          <p:cNvPr id="4" name="TextBox 3">
            <a:extLst>
              <a:ext uri="{FF2B5EF4-FFF2-40B4-BE49-F238E27FC236}">
                <a16:creationId xmlns:a16="http://schemas.microsoft.com/office/drawing/2014/main" id="{00A4BD6A-159B-CEF3-EE95-15B81BF95013}"/>
              </a:ext>
            </a:extLst>
          </p:cNvPr>
          <p:cNvSpPr txBox="1"/>
          <p:nvPr/>
        </p:nvSpPr>
        <p:spPr>
          <a:xfrm>
            <a:off x="8116956" y="5416827"/>
            <a:ext cx="3972339" cy="89255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Century Schoolbook" panose="02040604050505020304" pitchFamily="18" charset="0"/>
                <a:ea typeface="+mn-ea"/>
                <a:cs typeface="Courier New" panose="02070309020205020404" pitchFamily="49" charset="0"/>
              </a:rPr>
              <a:t>Supervised By:</a:t>
            </a:r>
            <a:endParaRPr kumimoji="0" lang="en-US" sz="1400" b="1" i="0" u="none" strike="noStrike" kern="1200" cap="none" spc="0" normalizeH="0" baseline="0" noProof="0" dirty="0">
              <a:ln>
                <a:noFill/>
              </a:ln>
              <a:effectLst/>
              <a:uLnTx/>
              <a:uFillTx/>
              <a:latin typeface="Century Schoolbook" panose="02040604050505020304" pitchFamily="18" charset="0"/>
              <a:ea typeface="+mn-ea"/>
              <a:cs typeface="Courier New" panose="02070309020205020404" pitchFamily="49" charset="0"/>
            </a:endParaRP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dirty="0">
                <a:ln>
                  <a:noFill/>
                </a:ln>
                <a:effectLst/>
                <a:uLnTx/>
                <a:uFillTx/>
                <a:latin typeface="Century Schoolbook" panose="02040604050505020304" pitchFamily="18" charset="0"/>
                <a:ea typeface="+mn-ea"/>
                <a:cs typeface="Courier New" panose="02070309020205020404" pitchFamily="49" charset="0"/>
              </a:rPr>
              <a:t>Nishit Mittal</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dirty="0">
                <a:ln>
                  <a:noFill/>
                </a:ln>
                <a:effectLst/>
                <a:uLnTx/>
                <a:uFillTx/>
                <a:latin typeface="Century Schoolbook" panose="02040604050505020304" pitchFamily="18" charset="0"/>
                <a:ea typeface="+mn-ea"/>
                <a:cs typeface="Courier New" panose="02070309020205020404" pitchFamily="49" charset="0"/>
              </a:rPr>
              <a:t>Principal Data Scientist, </a:t>
            </a:r>
            <a:r>
              <a:rPr kumimoji="0" lang="en-US" sz="1400" b="1" i="0" u="none" strike="noStrike" kern="1200" cap="none" spc="0" normalizeH="0" baseline="0" noProof="0" dirty="0">
                <a:ln>
                  <a:noFill/>
                </a:ln>
                <a:solidFill>
                  <a:srgbClr val="7030A0"/>
                </a:solidFill>
                <a:effectLst/>
                <a:uLnTx/>
                <a:uFillTx/>
                <a:latin typeface="Century Schoolbook" panose="02040604050505020304" pitchFamily="18" charset="0"/>
                <a:ea typeface="+mn-ea"/>
                <a:cs typeface="Courier New" panose="02070309020205020404" pitchFamily="49" charset="0"/>
              </a:rPr>
              <a:t>Dr. Reddy’s Lab</a:t>
            </a:r>
            <a:endParaRPr kumimoji="0" lang="en-US" sz="1400" b="1" i="0" u="none" strike="noStrike" kern="1200" cap="none" spc="0" normalizeH="0" baseline="0" noProof="0" dirty="0">
              <a:ln>
                <a:noFill/>
              </a:ln>
              <a:effectLst/>
              <a:uLnTx/>
              <a:uFillTx/>
              <a:latin typeface="Century Schoolbook" panose="02040604050505020304" pitchFamily="18" charset="0"/>
              <a:ea typeface="+mn-ea"/>
              <a:cs typeface="Courier New" panose="02070309020205020404" pitchFamily="49" charset="0"/>
            </a:endParaRPr>
          </a:p>
        </p:txBody>
      </p:sp>
    </p:spTree>
    <p:extLst>
      <p:ext uri="{BB962C8B-B14F-4D97-AF65-F5344CB8AC3E}">
        <p14:creationId xmlns:p14="http://schemas.microsoft.com/office/powerpoint/2010/main" val="1446002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27672C4-4159-474C-A55A-64ECE0EC2AF1}"/>
              </a:ext>
            </a:extLst>
          </p:cNvPr>
          <p:cNvGrpSpPr/>
          <p:nvPr/>
        </p:nvGrpSpPr>
        <p:grpSpPr>
          <a:xfrm>
            <a:off x="627777" y="1825600"/>
            <a:ext cx="5754746" cy="4412678"/>
            <a:chOff x="882869" y="1918104"/>
            <a:chExt cx="10573406" cy="1707962"/>
          </a:xfrm>
        </p:grpSpPr>
        <p:sp>
          <p:nvSpPr>
            <p:cNvPr id="5" name="Rounded Rectangle 7">
              <a:extLst>
                <a:ext uri="{FF2B5EF4-FFF2-40B4-BE49-F238E27FC236}">
                  <a16:creationId xmlns:a16="http://schemas.microsoft.com/office/drawing/2014/main" id="{5DADC75C-6295-E3B9-E50D-C7B54AFBFF1D}"/>
                </a:ext>
              </a:extLst>
            </p:cNvPr>
            <p:cNvSpPr/>
            <p:nvPr/>
          </p:nvSpPr>
          <p:spPr>
            <a:xfrm>
              <a:off x="882869" y="1918104"/>
              <a:ext cx="10573406" cy="1706609"/>
            </a:xfrm>
            <a:prstGeom prst="roundRect">
              <a:avLst/>
            </a:prstGeom>
            <a:noFill/>
            <a:ln w="19050">
              <a:solidFill>
                <a:srgbClr val="7030A0">
                  <a:alpha val="50000"/>
                </a:srgb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nSpc>
                  <a:spcPct val="150000"/>
                </a:lnSpc>
              </a:pPr>
              <a:endParaRPr lang="en-US" dirty="0">
                <a:solidFill>
                  <a:schemeClr val="tx1"/>
                </a:solidFill>
                <a:latin typeface="Bookman Old Style" panose="02050604050505020204" pitchFamily="18" charset="0"/>
              </a:endParaRPr>
            </a:p>
          </p:txBody>
        </p:sp>
        <p:sp>
          <p:nvSpPr>
            <p:cNvPr id="6" name="Rounded Rectangle 12">
              <a:extLst>
                <a:ext uri="{FF2B5EF4-FFF2-40B4-BE49-F238E27FC236}">
                  <a16:creationId xmlns:a16="http://schemas.microsoft.com/office/drawing/2014/main" id="{45ED0B89-BDA6-EC2F-FFA7-F0860127DADD}"/>
                </a:ext>
              </a:extLst>
            </p:cNvPr>
            <p:cNvSpPr/>
            <p:nvPr/>
          </p:nvSpPr>
          <p:spPr>
            <a:xfrm>
              <a:off x="882869" y="1919457"/>
              <a:ext cx="10573406" cy="1706609"/>
            </a:xfrm>
            <a:prstGeom prst="roundRect">
              <a:avLst/>
            </a:prstGeom>
            <a:noFill/>
            <a:ln w="19050">
              <a:solidFill>
                <a:srgbClr val="7030A0">
                  <a:alpha val="5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nSpc>
                  <a:spcPct val="150000"/>
                </a:lnSpc>
              </a:pPr>
              <a:endParaRPr lang="en-US" dirty="0">
                <a:solidFill>
                  <a:schemeClr val="tx1"/>
                </a:solidFill>
                <a:latin typeface="Bookman Old Style" panose="02050604050505020204" pitchFamily="18" charset="0"/>
              </a:endParaRPr>
            </a:p>
          </p:txBody>
        </p:sp>
      </p:grpSp>
      <p:sp>
        <p:nvSpPr>
          <p:cNvPr id="7" name="TextBox 6">
            <a:extLst>
              <a:ext uri="{FF2B5EF4-FFF2-40B4-BE49-F238E27FC236}">
                <a16:creationId xmlns:a16="http://schemas.microsoft.com/office/drawing/2014/main" id="{0517EB4F-E60E-E000-3776-3B0ACCCFD8CD}"/>
              </a:ext>
            </a:extLst>
          </p:cNvPr>
          <p:cNvSpPr txBox="1"/>
          <p:nvPr/>
        </p:nvSpPr>
        <p:spPr>
          <a:xfrm>
            <a:off x="2287620" y="1466372"/>
            <a:ext cx="2435060" cy="362724"/>
          </a:xfrm>
          <a:prstGeom prst="roundRect">
            <a:avLst>
              <a:gd name="adj" fmla="val 40990"/>
            </a:avLst>
          </a:prstGeom>
          <a:solidFill>
            <a:srgbClr val="7030A0"/>
          </a:solidFill>
        </p:spPr>
        <p:txBody>
          <a:bodyPr wrap="square" tIns="0" bIns="0" rtlCol="0">
            <a:spAutoFit/>
          </a:bodyPr>
          <a:lstStyle/>
          <a:p>
            <a:pPr algn="ctr"/>
            <a:r>
              <a:rPr lang="en-US" b="1" dirty="0">
                <a:solidFill>
                  <a:schemeClr val="bg1"/>
                </a:solidFill>
                <a:latin typeface="Roboto"/>
              </a:rPr>
              <a:t>Lowess Smoothing</a:t>
            </a:r>
            <a:endParaRPr lang="en-IN" b="1" dirty="0">
              <a:solidFill>
                <a:schemeClr val="bg1"/>
              </a:solidFill>
              <a:latin typeface="Roboto"/>
            </a:endParaRPr>
          </a:p>
        </p:txBody>
      </p:sp>
      <p:sp>
        <p:nvSpPr>
          <p:cNvPr id="10" name="TextBox 9">
            <a:extLst>
              <a:ext uri="{FF2B5EF4-FFF2-40B4-BE49-F238E27FC236}">
                <a16:creationId xmlns:a16="http://schemas.microsoft.com/office/drawing/2014/main" id="{F8B13074-D790-8FF0-7081-ED7E0722A1BF}"/>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100000">
                  <a:srgbClr val="7030A0"/>
                </a:gs>
                <a:gs pos="45000">
                  <a:srgbClr val="F7FAFD"/>
                </a:gs>
              </a:gsLst>
              <a:path path="circle">
                <a:fillToRect l="100000" t="100000"/>
              </a:path>
              <a:tileRect r="-100000" b="-100000"/>
            </a:gradFill>
          </a:ln>
        </p:spPr>
        <p:txBody>
          <a:bodyPr wrap="square" rtlCol="0">
            <a:noAutofit/>
          </a:bodyPr>
          <a:lstStyle/>
          <a:p>
            <a:r>
              <a:rPr lang="en-IN" sz="4000" dirty="0">
                <a:latin typeface="Oswald" pitchFamily="2" charset="0"/>
              </a:rPr>
              <a:t>Smoothing</a:t>
            </a:r>
          </a:p>
        </p:txBody>
      </p:sp>
      <p:sp>
        <p:nvSpPr>
          <p:cNvPr id="60" name="TextBox 59">
            <a:extLst>
              <a:ext uri="{FF2B5EF4-FFF2-40B4-BE49-F238E27FC236}">
                <a16:creationId xmlns:a16="http://schemas.microsoft.com/office/drawing/2014/main" id="{428DBC88-A643-37BA-A875-2C527D24B074}"/>
              </a:ext>
            </a:extLst>
          </p:cNvPr>
          <p:cNvSpPr txBox="1"/>
          <p:nvPr/>
        </p:nvSpPr>
        <p:spPr>
          <a:xfrm>
            <a:off x="1067391" y="2311389"/>
            <a:ext cx="4875518" cy="369332"/>
          </a:xfrm>
          <a:prstGeom prst="rect">
            <a:avLst/>
          </a:prstGeom>
          <a:noFill/>
        </p:spPr>
        <p:txBody>
          <a:bodyPr wrap="square">
            <a:spAutoFit/>
          </a:bodyPr>
          <a:lstStyle/>
          <a:p>
            <a:pPr algn="ctr"/>
            <a:r>
              <a:rPr lang="en-US" b="1" dirty="0">
                <a:latin typeface="Roboto"/>
              </a:rPr>
              <a:t>Locally Weighted Scatterplot Smoothing</a:t>
            </a:r>
            <a:endParaRPr lang="en-IN" dirty="0"/>
          </a:p>
        </p:txBody>
      </p:sp>
      <p:pic>
        <p:nvPicPr>
          <p:cNvPr id="62" name="Picture 61">
            <a:extLst>
              <a:ext uri="{FF2B5EF4-FFF2-40B4-BE49-F238E27FC236}">
                <a16:creationId xmlns:a16="http://schemas.microsoft.com/office/drawing/2014/main" id="{D6CC1BE4-A9D5-D746-FF43-54AD38B733FA}"/>
              </a:ext>
            </a:extLst>
          </p:cNvPr>
          <p:cNvPicPr>
            <a:picLocks noChangeAspect="1"/>
          </p:cNvPicPr>
          <p:nvPr/>
        </p:nvPicPr>
        <p:blipFill>
          <a:blip r:embed="rId2"/>
          <a:stretch>
            <a:fillRect/>
          </a:stretch>
        </p:blipFill>
        <p:spPr>
          <a:xfrm>
            <a:off x="6929183" y="2247177"/>
            <a:ext cx="4995355" cy="356602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2FDA98F-56EC-A6FA-0671-8F5A945245CB}"/>
                  </a:ext>
                </a:extLst>
              </p:cNvPr>
              <p:cNvSpPr txBox="1"/>
              <p:nvPr/>
            </p:nvSpPr>
            <p:spPr>
              <a:xfrm>
                <a:off x="611802" y="3073686"/>
                <a:ext cx="5770721" cy="2317942"/>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IN" sz="1400" dirty="0">
                    <a:latin typeface="Bookman Old Style" panose="02050604050505020204" pitchFamily="18" charset="0"/>
                  </a:rPr>
                  <a:t>Choosing fixed window size k or smoothing parameter f</a:t>
                </a:r>
              </a:p>
              <a:p>
                <a:pPr marL="285750" indent="-285750" algn="just">
                  <a:lnSpc>
                    <a:spcPct val="150000"/>
                  </a:lnSpc>
                  <a:buFont typeface="Wingdings" panose="05000000000000000000" pitchFamily="2" charset="2"/>
                  <a:buChar char="ü"/>
                </a:pPr>
                <a:r>
                  <a:rPr lang="en-IN" sz="1400" dirty="0">
                    <a:latin typeface="Bookman Old Style" panose="02050604050505020204" pitchFamily="18" charset="0"/>
                  </a:rPr>
                  <a:t>If f provided, then </a:t>
                </a:r>
                <a14:m>
                  <m:oMath xmlns:m="http://schemas.openxmlformats.org/officeDocument/2006/math">
                    <m:r>
                      <a:rPr lang="en-IN" sz="1400" b="0" i="1" smtClean="0">
                        <a:latin typeface="Cambria Math" panose="02040503050406030204" pitchFamily="18" charset="0"/>
                      </a:rPr>
                      <m:t>𝑘</m:t>
                    </m:r>
                    <m:r>
                      <a:rPr lang="en-IN" sz="1400" b="0" i="1" smtClean="0">
                        <a:latin typeface="Cambria Math" panose="02040503050406030204" pitchFamily="18" charset="0"/>
                      </a:rPr>
                      <m:t>=</m:t>
                    </m:r>
                    <m:d>
                      <m:dPr>
                        <m:begChr m:val="⌈"/>
                        <m:endChr m:val="⌉"/>
                        <m:ctrlPr>
                          <a:rPr lang="en-IN" sz="1400" b="0" i="1" smtClean="0">
                            <a:latin typeface="Cambria Math" panose="02040503050406030204" pitchFamily="18" charset="0"/>
                          </a:rPr>
                        </m:ctrlPr>
                      </m:dPr>
                      <m:e>
                        <m:r>
                          <a:rPr lang="en-IN" sz="1400" b="0" i="1" smtClean="0">
                            <a:latin typeface="Cambria Math" panose="02040503050406030204" pitchFamily="18" charset="0"/>
                          </a:rPr>
                          <m:t>𝑓</m:t>
                        </m:r>
                        <m:r>
                          <a:rPr lang="en-IN" sz="1400" b="0" i="1" smtClean="0">
                            <a:latin typeface="Cambria Math" panose="02040503050406030204" pitchFamily="18" charset="0"/>
                          </a:rPr>
                          <m:t>×</m:t>
                        </m:r>
                        <m:r>
                          <a:rPr lang="en-IN" sz="1400" b="0" i="1" smtClean="0">
                            <a:latin typeface="Cambria Math" panose="02040503050406030204" pitchFamily="18" charset="0"/>
                          </a:rPr>
                          <m:t>𝑛</m:t>
                        </m:r>
                      </m:e>
                    </m:d>
                  </m:oMath>
                </a14:m>
                <a:r>
                  <a:rPr lang="en-IN" sz="1400" dirty="0">
                    <a:latin typeface="Bookman Old Style" panose="02050604050505020204" pitchFamily="18" charset="0"/>
                  </a:rPr>
                  <a:t>, n be the total number of point</a:t>
                </a:r>
              </a:p>
              <a:p>
                <a:pPr marL="285750" indent="-285750" algn="just">
                  <a:lnSpc>
                    <a:spcPct val="150000"/>
                  </a:lnSpc>
                  <a:buFont typeface="Wingdings" panose="05000000000000000000" pitchFamily="2" charset="2"/>
                  <a:buChar char="ü"/>
                </a:pPr>
                <a:r>
                  <a:rPr lang="en-IN" sz="1400" dirty="0">
                    <a:latin typeface="Bookman Old Style" panose="02050604050505020204" pitchFamily="18" charset="0"/>
                  </a:rPr>
                  <a:t>For each point select k nearby points</a:t>
                </a:r>
              </a:p>
              <a:p>
                <a:pPr marL="285750" indent="-285750" algn="just">
                  <a:lnSpc>
                    <a:spcPct val="150000"/>
                  </a:lnSpc>
                  <a:buFont typeface="Wingdings" panose="05000000000000000000" pitchFamily="2" charset="2"/>
                  <a:buChar char="ü"/>
                </a:pPr>
                <a:r>
                  <a:rPr lang="en-IN" sz="1400" dirty="0">
                    <a:latin typeface="Bookman Old Style" panose="02050604050505020204" pitchFamily="18" charset="0"/>
                  </a:rPr>
                  <a:t>Apply weights using </a:t>
                </a:r>
                <a14:m>
                  <m:oMath xmlns:m="http://schemas.openxmlformats.org/officeDocument/2006/math">
                    <m:r>
                      <a:rPr lang="en-IN" sz="1400" b="0" i="1" smtClean="0">
                        <a:latin typeface="Cambria Math" panose="02040503050406030204" pitchFamily="18" charset="0"/>
                      </a:rPr>
                      <m:t>𝑊</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𝑑</m:t>
                        </m:r>
                      </m:e>
                    </m:d>
                    <m:r>
                      <a:rPr lang="en-IN" sz="1400" b="0" i="1" smtClean="0">
                        <a:latin typeface="Cambria Math" panose="02040503050406030204" pitchFamily="18" charset="0"/>
                      </a:rPr>
                      <m:t>=</m:t>
                    </m:r>
                    <m:sSup>
                      <m:sSupPr>
                        <m:ctrlPr>
                          <a:rPr lang="en-IN" sz="1400" b="0" i="1" smtClean="0">
                            <a:latin typeface="Cambria Math" panose="02040503050406030204" pitchFamily="18" charset="0"/>
                          </a:rPr>
                        </m:ctrlPr>
                      </m:sSupPr>
                      <m:e>
                        <m:d>
                          <m:dPr>
                            <m:ctrlPr>
                              <a:rPr lang="en-IN" sz="1400" b="0" i="1" smtClean="0">
                                <a:latin typeface="Cambria Math" panose="02040503050406030204" pitchFamily="18" charset="0"/>
                              </a:rPr>
                            </m:ctrlPr>
                          </m:dPr>
                          <m:e>
                            <m:r>
                              <a:rPr lang="en-IN" sz="1400" b="0" i="1" smtClean="0">
                                <a:latin typeface="Cambria Math" panose="02040503050406030204" pitchFamily="18" charset="0"/>
                              </a:rPr>
                              <m:t>1−</m:t>
                            </m:r>
                            <m:sSup>
                              <m:sSupPr>
                                <m:ctrlPr>
                                  <a:rPr lang="en-IN" sz="1400" b="0" i="1" smtClean="0">
                                    <a:latin typeface="Cambria Math" panose="02040503050406030204" pitchFamily="18" charset="0"/>
                                  </a:rPr>
                                </m:ctrlPr>
                              </m:sSupPr>
                              <m:e>
                                <m:d>
                                  <m:dPr>
                                    <m:begChr m:val="|"/>
                                    <m:endChr m:val="|"/>
                                    <m:ctrlPr>
                                      <a:rPr lang="en-IN" sz="1400" b="0" i="1" smtClean="0">
                                        <a:latin typeface="Cambria Math" panose="02040503050406030204" pitchFamily="18" charset="0"/>
                                      </a:rPr>
                                    </m:ctrlPr>
                                  </m:dPr>
                                  <m:e>
                                    <m:r>
                                      <a:rPr lang="en-IN" sz="1400" b="0" i="1" smtClean="0">
                                        <a:latin typeface="Cambria Math" panose="02040503050406030204" pitchFamily="18" charset="0"/>
                                      </a:rPr>
                                      <m:t>𝑑</m:t>
                                    </m:r>
                                  </m:e>
                                </m:d>
                              </m:e>
                              <m:sup>
                                <m:r>
                                  <a:rPr lang="en-IN" sz="1400" b="0" i="1" smtClean="0">
                                    <a:latin typeface="Cambria Math" panose="02040503050406030204" pitchFamily="18" charset="0"/>
                                  </a:rPr>
                                  <m:t>3</m:t>
                                </m:r>
                              </m:sup>
                            </m:sSup>
                          </m:e>
                        </m:d>
                      </m:e>
                      <m:sup>
                        <m:r>
                          <a:rPr lang="en-IN" sz="1400" b="0" i="1" smtClean="0">
                            <a:latin typeface="Cambria Math" panose="02040503050406030204" pitchFamily="18" charset="0"/>
                          </a:rPr>
                          <m:t>3</m:t>
                        </m:r>
                      </m:sup>
                    </m:sSup>
                  </m:oMath>
                </a14:m>
                <a:r>
                  <a:rPr lang="en-IN" sz="1400" dirty="0">
                    <a:latin typeface="Bookman Old Style" panose="02050604050505020204" pitchFamily="18" charset="0"/>
                  </a:rPr>
                  <a:t>, d is the distance between point of interest and neighbouring point</a:t>
                </a:r>
              </a:p>
              <a:p>
                <a:pPr marL="285750" indent="-285750" algn="just">
                  <a:lnSpc>
                    <a:spcPct val="150000"/>
                  </a:lnSpc>
                  <a:buFont typeface="Wingdings" panose="05000000000000000000" pitchFamily="2" charset="2"/>
                  <a:buChar char="ü"/>
                </a:pPr>
                <a:r>
                  <a:rPr lang="en-IN" sz="1400" dirty="0">
                    <a:latin typeface="Bookman Old Style" panose="02050604050505020204" pitchFamily="18" charset="0"/>
                  </a:rPr>
                  <a:t>Fit a linear regression using weighted data</a:t>
                </a:r>
              </a:p>
              <a:p>
                <a:pPr marL="285750" indent="-285750" algn="just">
                  <a:lnSpc>
                    <a:spcPct val="150000"/>
                  </a:lnSpc>
                  <a:buFont typeface="Wingdings" panose="05000000000000000000" pitchFamily="2" charset="2"/>
                  <a:buChar char="ü"/>
                </a:pPr>
                <a:r>
                  <a:rPr lang="en-IN" sz="1400" dirty="0">
                    <a:latin typeface="Bookman Old Style" panose="02050604050505020204" pitchFamily="18" charset="0"/>
                  </a:rPr>
                  <a:t>Repeat the above steps to get smoothed data for all points</a:t>
                </a:r>
              </a:p>
            </p:txBody>
          </p:sp>
        </mc:Choice>
        <mc:Fallback xmlns="">
          <p:sp>
            <p:nvSpPr>
              <p:cNvPr id="9" name="TextBox 8">
                <a:extLst>
                  <a:ext uri="{FF2B5EF4-FFF2-40B4-BE49-F238E27FC236}">
                    <a16:creationId xmlns:a16="http://schemas.microsoft.com/office/drawing/2014/main" id="{82FDA98F-56EC-A6FA-0671-8F5A945245CB}"/>
                  </a:ext>
                </a:extLst>
              </p:cNvPr>
              <p:cNvSpPr txBox="1">
                <a:spLocks noRot="1" noChangeAspect="1" noMove="1" noResize="1" noEditPoints="1" noAdjustHandles="1" noChangeArrowheads="1" noChangeShapeType="1" noTextEdit="1"/>
              </p:cNvSpPr>
              <p:nvPr/>
            </p:nvSpPr>
            <p:spPr>
              <a:xfrm>
                <a:off x="611802" y="3073686"/>
                <a:ext cx="5770721" cy="2317942"/>
              </a:xfrm>
              <a:prstGeom prst="rect">
                <a:avLst/>
              </a:prstGeom>
              <a:blipFill>
                <a:blip r:embed="rId3"/>
                <a:stretch>
                  <a:fillRect l="-106" r="-211" b="-1842"/>
                </a:stretch>
              </a:blipFill>
            </p:spPr>
            <p:txBody>
              <a:bodyPr/>
              <a:lstStyle/>
              <a:p>
                <a:r>
                  <a:rPr lang="en-IN">
                    <a:noFill/>
                  </a:rPr>
                  <a:t> </a:t>
                </a:r>
              </a:p>
            </p:txBody>
          </p:sp>
        </mc:Fallback>
      </mc:AlternateContent>
    </p:spTree>
    <p:extLst>
      <p:ext uri="{BB962C8B-B14F-4D97-AF65-F5344CB8AC3E}">
        <p14:creationId xmlns:p14="http://schemas.microsoft.com/office/powerpoint/2010/main" val="84254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67000">
                  <a:srgbClr val="7030A0"/>
                </a:gs>
                <a:gs pos="45000">
                  <a:srgbClr val="F7FAFD">
                    <a:alpha val="0"/>
                  </a:srgbClr>
                </a:gs>
              </a:gsLst>
              <a:path path="circle">
                <a:fillToRect l="100000" t="100000"/>
              </a:path>
              <a:tileRect r="-100000" b="-100000"/>
            </a:gradFill>
          </a:ln>
        </p:spPr>
        <p:txBody>
          <a:bodyPr wrap="square" rtlCol="0">
            <a:noAutofit/>
          </a:bodyPr>
          <a:lstStyle/>
          <a:p>
            <a:r>
              <a:rPr lang="en-IN" sz="4000" dirty="0">
                <a:latin typeface="Oswald" pitchFamily="2" charset="0"/>
              </a:rPr>
              <a:t>Exploratory Data Analysis</a:t>
            </a:r>
          </a:p>
        </p:txBody>
      </p:sp>
      <p:graphicFrame>
        <p:nvGraphicFramePr>
          <p:cNvPr id="6" name="Table 6">
            <a:extLst>
              <a:ext uri="{FF2B5EF4-FFF2-40B4-BE49-F238E27FC236}">
                <a16:creationId xmlns:a16="http://schemas.microsoft.com/office/drawing/2014/main" id="{125E8CF6-D5AF-BF6F-D5A5-68E12246961C}"/>
              </a:ext>
            </a:extLst>
          </p:cNvPr>
          <p:cNvGraphicFramePr>
            <a:graphicFrameLocks noGrp="1"/>
          </p:cNvGraphicFramePr>
          <p:nvPr>
            <p:extLst>
              <p:ext uri="{D42A27DB-BD31-4B8C-83A1-F6EECF244321}">
                <p14:modId xmlns:p14="http://schemas.microsoft.com/office/powerpoint/2010/main" val="2297701072"/>
              </p:ext>
            </p:extLst>
          </p:nvPr>
        </p:nvGraphicFramePr>
        <p:xfrm>
          <a:off x="1268325" y="2066143"/>
          <a:ext cx="9784860" cy="3792046"/>
        </p:xfrm>
        <a:graphic>
          <a:graphicData uri="http://schemas.openxmlformats.org/drawingml/2006/table">
            <a:tbl>
              <a:tblPr firstRow="1" bandRow="1">
                <a:tableStyleId>{5940675A-B579-460E-94D1-54222C63F5DA}</a:tableStyleId>
              </a:tblPr>
              <a:tblGrid>
                <a:gridCol w="1630810">
                  <a:extLst>
                    <a:ext uri="{9D8B030D-6E8A-4147-A177-3AD203B41FA5}">
                      <a16:colId xmlns:a16="http://schemas.microsoft.com/office/drawing/2014/main" val="590250678"/>
                    </a:ext>
                  </a:extLst>
                </a:gridCol>
                <a:gridCol w="1280979">
                  <a:extLst>
                    <a:ext uri="{9D8B030D-6E8A-4147-A177-3AD203B41FA5}">
                      <a16:colId xmlns:a16="http://schemas.microsoft.com/office/drawing/2014/main" val="2975040390"/>
                    </a:ext>
                  </a:extLst>
                </a:gridCol>
                <a:gridCol w="2321170">
                  <a:extLst>
                    <a:ext uri="{9D8B030D-6E8A-4147-A177-3AD203B41FA5}">
                      <a16:colId xmlns:a16="http://schemas.microsoft.com/office/drawing/2014/main" val="285546174"/>
                    </a:ext>
                  </a:extLst>
                </a:gridCol>
                <a:gridCol w="1637881">
                  <a:extLst>
                    <a:ext uri="{9D8B030D-6E8A-4147-A177-3AD203B41FA5}">
                      <a16:colId xmlns:a16="http://schemas.microsoft.com/office/drawing/2014/main" val="2476728911"/>
                    </a:ext>
                  </a:extLst>
                </a:gridCol>
                <a:gridCol w="1283210">
                  <a:extLst>
                    <a:ext uri="{9D8B030D-6E8A-4147-A177-3AD203B41FA5}">
                      <a16:colId xmlns:a16="http://schemas.microsoft.com/office/drawing/2014/main" val="2487505280"/>
                    </a:ext>
                  </a:extLst>
                </a:gridCol>
                <a:gridCol w="1630810">
                  <a:extLst>
                    <a:ext uri="{9D8B030D-6E8A-4147-A177-3AD203B41FA5}">
                      <a16:colId xmlns:a16="http://schemas.microsoft.com/office/drawing/2014/main" val="312764113"/>
                    </a:ext>
                  </a:extLst>
                </a:gridCol>
              </a:tblGrid>
              <a:tr h="462136">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Market</a:t>
                      </a:r>
                    </a:p>
                  </a:txBody>
                  <a:tcPr anchor="ctr">
                    <a:solidFill>
                      <a:schemeClr val="bg1">
                        <a:lumMod val="85000"/>
                      </a:schemeClr>
                    </a:solidFill>
                  </a:tcPr>
                </a:tc>
                <a:tc gridSpan="4">
                  <a:txBody>
                    <a:bodyPr/>
                    <a:lstStyle/>
                    <a:p>
                      <a:pPr algn="ctr"/>
                      <a:r>
                        <a:rPr lang="en-IN" b="1" dirty="0"/>
                        <a:t>Cases</a:t>
                      </a:r>
                    </a:p>
                  </a:txBody>
                  <a:tcPr anchor="ctr">
                    <a:solidFill>
                      <a:schemeClr val="bg1">
                        <a:lumMod val="65000"/>
                      </a:schemeClr>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rowSpan="2">
                  <a:txBody>
                    <a:bodyPr/>
                    <a:lstStyle/>
                    <a:p>
                      <a:pPr algn="ctr"/>
                      <a:r>
                        <a:rPr lang="en-IN" b="1" dirty="0"/>
                        <a:t>Total</a:t>
                      </a:r>
                    </a:p>
                  </a:txBody>
                  <a:tcPr anchor="ctr">
                    <a:solidFill>
                      <a:schemeClr val="bg1">
                        <a:lumMod val="65000"/>
                      </a:schemeClr>
                    </a:solidFill>
                  </a:tcPr>
                </a:tc>
                <a:extLst>
                  <a:ext uri="{0D108BD9-81ED-4DB2-BD59-A6C34878D82A}">
                    <a16:rowId xmlns:a16="http://schemas.microsoft.com/office/drawing/2014/main" val="1575512619"/>
                  </a:ext>
                </a:extLst>
              </a:tr>
              <a:tr h="1481366">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Market</a:t>
                      </a:r>
                    </a:p>
                  </a:txBody>
                  <a:tcPr/>
                </a:tc>
                <a:tc>
                  <a:txBody>
                    <a:bodyPr/>
                    <a:lstStyle/>
                    <a:p>
                      <a:pPr algn="ctr"/>
                      <a:r>
                        <a:rPr lang="en-IN" b="1" dirty="0"/>
                        <a:t>Less than 12 months</a:t>
                      </a:r>
                    </a:p>
                  </a:txBody>
                  <a:tcPr anchor="ctr">
                    <a:solidFill>
                      <a:schemeClr val="bg1">
                        <a:lumMod val="65000"/>
                      </a:schemeClr>
                    </a:solidFill>
                  </a:tcPr>
                </a:tc>
                <a:tc>
                  <a:txBody>
                    <a:bodyPr/>
                    <a:lstStyle/>
                    <a:p>
                      <a:pPr algn="ctr"/>
                      <a:r>
                        <a:rPr lang="en-IN" b="1" dirty="0"/>
                        <a:t>Greater than 12 months and less than 24 months</a:t>
                      </a:r>
                    </a:p>
                  </a:txBody>
                  <a:tcPr anchor="ctr">
                    <a:solidFill>
                      <a:schemeClr val="bg1">
                        <a:lumMod val="65000"/>
                      </a:schemeClr>
                    </a:solidFill>
                  </a:tcPr>
                </a:tc>
                <a:tc>
                  <a:txBody>
                    <a:bodyPr/>
                    <a:lstStyle/>
                    <a:p>
                      <a:pPr algn="ctr"/>
                      <a:r>
                        <a:rPr lang="en-IN" b="1" dirty="0"/>
                        <a:t>Greater than 24 months</a:t>
                      </a:r>
                    </a:p>
                  </a:txBody>
                  <a:tcPr anchor="ctr">
                    <a:solidFill>
                      <a:schemeClr val="bg1">
                        <a:lumMod val="65000"/>
                      </a:schemeClr>
                    </a:solidFill>
                  </a:tcPr>
                </a:tc>
                <a:tc>
                  <a:txBody>
                    <a:bodyPr/>
                    <a:lstStyle/>
                    <a:p>
                      <a:pPr algn="ctr"/>
                      <a:r>
                        <a:rPr lang="en-IN" b="1" dirty="0"/>
                        <a:t>Improper</a:t>
                      </a:r>
                    </a:p>
                  </a:txBody>
                  <a:tcPr anchor="ctr">
                    <a:solidFill>
                      <a:schemeClr val="bg1">
                        <a:lumMod val="65000"/>
                      </a:schemeClr>
                    </a:solidFill>
                  </a:tcPr>
                </a:tc>
                <a:tc vMerge="1">
                  <a:txBody>
                    <a:bodyPr/>
                    <a:lstStyle/>
                    <a:p>
                      <a:pPr algn="ctr"/>
                      <a:endParaRPr lang="en-IN" dirty="0"/>
                    </a:p>
                  </a:txBody>
                  <a:tcPr anchor="ctr"/>
                </a:tc>
                <a:extLst>
                  <a:ext uri="{0D108BD9-81ED-4DB2-BD59-A6C34878D82A}">
                    <a16:rowId xmlns:a16="http://schemas.microsoft.com/office/drawing/2014/main" val="3714715871"/>
                  </a:ext>
                </a:extLst>
              </a:tr>
              <a:tr h="462136">
                <a:tc>
                  <a:txBody>
                    <a:bodyPr/>
                    <a:lstStyle/>
                    <a:p>
                      <a:pPr algn="ctr"/>
                      <a:r>
                        <a:rPr lang="en-IN" b="1" dirty="0"/>
                        <a:t>Market-1</a:t>
                      </a:r>
                    </a:p>
                  </a:txBody>
                  <a:tcPr anchor="ctr">
                    <a:solidFill>
                      <a:schemeClr val="bg1">
                        <a:lumMod val="85000"/>
                      </a:schemeClr>
                    </a:solidFill>
                  </a:tcPr>
                </a:tc>
                <a:tc>
                  <a:txBody>
                    <a:bodyPr/>
                    <a:lstStyle/>
                    <a:p>
                      <a:pPr algn="ctr"/>
                      <a:r>
                        <a:rPr lang="en-IN" b="1" dirty="0">
                          <a:latin typeface="Times New Roman" panose="02020603050405020304" pitchFamily="18" charset="0"/>
                          <a:cs typeface="Times New Roman" panose="02020603050405020304" pitchFamily="18" charset="0"/>
                        </a:rPr>
                        <a:t>67</a:t>
                      </a:r>
                    </a:p>
                  </a:txBody>
                  <a:tcPr anchor="ctr"/>
                </a:tc>
                <a:tc>
                  <a:txBody>
                    <a:bodyPr/>
                    <a:lstStyle/>
                    <a:p>
                      <a:pPr algn="ctr"/>
                      <a:r>
                        <a:rPr lang="en-IN" b="1" dirty="0">
                          <a:latin typeface="Times New Roman" panose="02020603050405020304" pitchFamily="18" charset="0"/>
                          <a:cs typeface="Times New Roman" panose="02020603050405020304" pitchFamily="18" charset="0"/>
                        </a:rPr>
                        <a:t>13</a:t>
                      </a:r>
                    </a:p>
                  </a:txBody>
                  <a:tcPr anchor="ctr"/>
                </a:tc>
                <a:tc>
                  <a:txBody>
                    <a:bodyPr/>
                    <a:lstStyle/>
                    <a:p>
                      <a:pPr algn="ctr"/>
                      <a:r>
                        <a:rPr lang="en-IN" b="1" dirty="0">
                          <a:latin typeface="Times New Roman" panose="02020603050405020304" pitchFamily="18" charset="0"/>
                          <a:cs typeface="Times New Roman" panose="02020603050405020304" pitchFamily="18" charset="0"/>
                        </a:rPr>
                        <a:t>0</a:t>
                      </a:r>
                    </a:p>
                  </a:txBody>
                  <a:tcPr anchor="ctr"/>
                </a:tc>
                <a:tc>
                  <a:txBody>
                    <a:bodyPr/>
                    <a:lstStyle/>
                    <a:p>
                      <a:pPr algn="ctr"/>
                      <a:r>
                        <a:rPr lang="en-IN" b="1" dirty="0">
                          <a:latin typeface="Times New Roman" panose="02020603050405020304" pitchFamily="18" charset="0"/>
                          <a:cs typeface="Times New Roman" panose="02020603050405020304" pitchFamily="18" charset="0"/>
                        </a:rPr>
                        <a:t>0</a:t>
                      </a:r>
                    </a:p>
                  </a:txBody>
                  <a:tcPr anchor="ctr"/>
                </a:tc>
                <a:tc>
                  <a:txBody>
                    <a:bodyPr/>
                    <a:lstStyle/>
                    <a:p>
                      <a:pPr algn="ctr"/>
                      <a:r>
                        <a:rPr lang="en-IN" b="1" dirty="0">
                          <a:latin typeface="Times New Roman" panose="02020603050405020304" pitchFamily="18" charset="0"/>
                          <a:cs typeface="Times New Roman" panose="02020603050405020304" pitchFamily="18" charset="0"/>
                        </a:rPr>
                        <a:t>80</a:t>
                      </a:r>
                    </a:p>
                  </a:txBody>
                  <a:tcPr anchor="ctr"/>
                </a:tc>
                <a:extLst>
                  <a:ext uri="{0D108BD9-81ED-4DB2-BD59-A6C34878D82A}">
                    <a16:rowId xmlns:a16="http://schemas.microsoft.com/office/drawing/2014/main" val="1673673546"/>
                  </a:ext>
                </a:extLst>
              </a:tr>
              <a:tr h="462136">
                <a:tc>
                  <a:txBody>
                    <a:bodyPr/>
                    <a:lstStyle/>
                    <a:p>
                      <a:pPr algn="ctr"/>
                      <a:r>
                        <a:rPr lang="en-IN" b="1" dirty="0"/>
                        <a:t>Market-2</a:t>
                      </a:r>
                    </a:p>
                  </a:txBody>
                  <a:tcPr anchor="ctr">
                    <a:solidFill>
                      <a:schemeClr val="bg1">
                        <a:lumMod val="85000"/>
                      </a:schemeClr>
                    </a:solidFill>
                  </a:tcPr>
                </a:tc>
                <a:tc>
                  <a:txBody>
                    <a:bodyPr/>
                    <a:lstStyle/>
                    <a:p>
                      <a:pPr algn="ctr"/>
                      <a:r>
                        <a:rPr lang="en-IN" b="1" dirty="0">
                          <a:latin typeface="Times New Roman" panose="02020603050405020304" pitchFamily="18" charset="0"/>
                          <a:cs typeface="Times New Roman" panose="02020603050405020304" pitchFamily="18" charset="0"/>
                        </a:rPr>
                        <a:t>669</a:t>
                      </a:r>
                    </a:p>
                  </a:txBody>
                  <a:tcPr anchor="ctr"/>
                </a:tc>
                <a:tc>
                  <a:txBody>
                    <a:bodyPr/>
                    <a:lstStyle/>
                    <a:p>
                      <a:pPr algn="ctr"/>
                      <a:r>
                        <a:rPr lang="en-IN" b="1" dirty="0">
                          <a:latin typeface="Times New Roman" panose="02020603050405020304" pitchFamily="18" charset="0"/>
                          <a:cs typeface="Times New Roman" panose="02020603050405020304" pitchFamily="18" charset="0"/>
                        </a:rPr>
                        <a:t>83</a:t>
                      </a:r>
                    </a:p>
                  </a:txBody>
                  <a:tcPr anchor="ctr"/>
                </a:tc>
                <a:tc>
                  <a:txBody>
                    <a:bodyPr/>
                    <a:lstStyle/>
                    <a:p>
                      <a:pPr algn="ctr"/>
                      <a:r>
                        <a:rPr lang="en-IN" b="1" dirty="0">
                          <a:latin typeface="Times New Roman" panose="02020603050405020304" pitchFamily="18" charset="0"/>
                          <a:cs typeface="Times New Roman" panose="02020603050405020304" pitchFamily="18" charset="0"/>
                        </a:rPr>
                        <a:t>115</a:t>
                      </a:r>
                    </a:p>
                  </a:txBody>
                  <a:tcPr anchor="ctr"/>
                </a:tc>
                <a:tc>
                  <a:txBody>
                    <a:bodyPr/>
                    <a:lstStyle/>
                    <a:p>
                      <a:pPr algn="ctr"/>
                      <a:r>
                        <a:rPr lang="en-IN" b="1" dirty="0">
                          <a:latin typeface="Times New Roman" panose="02020603050405020304" pitchFamily="18" charset="0"/>
                          <a:cs typeface="Times New Roman" panose="02020603050405020304" pitchFamily="18" charset="0"/>
                        </a:rPr>
                        <a:t>2</a:t>
                      </a:r>
                    </a:p>
                  </a:txBody>
                  <a:tcPr anchor="ctr"/>
                </a:tc>
                <a:tc>
                  <a:txBody>
                    <a:bodyPr/>
                    <a:lstStyle/>
                    <a:p>
                      <a:pPr algn="ctr"/>
                      <a:r>
                        <a:rPr lang="en-IN" b="1" dirty="0">
                          <a:latin typeface="Times New Roman" panose="02020603050405020304" pitchFamily="18" charset="0"/>
                          <a:cs typeface="Times New Roman" panose="02020603050405020304" pitchFamily="18" charset="0"/>
                        </a:rPr>
                        <a:t>869</a:t>
                      </a:r>
                    </a:p>
                  </a:txBody>
                  <a:tcPr anchor="ctr"/>
                </a:tc>
                <a:extLst>
                  <a:ext uri="{0D108BD9-81ED-4DB2-BD59-A6C34878D82A}">
                    <a16:rowId xmlns:a16="http://schemas.microsoft.com/office/drawing/2014/main" val="1191708196"/>
                  </a:ext>
                </a:extLst>
              </a:tr>
              <a:tr h="462136">
                <a:tc>
                  <a:txBody>
                    <a:bodyPr/>
                    <a:lstStyle/>
                    <a:p>
                      <a:pPr algn="ctr"/>
                      <a:r>
                        <a:rPr lang="en-IN" b="1" dirty="0"/>
                        <a:t>Market-3</a:t>
                      </a:r>
                    </a:p>
                  </a:txBody>
                  <a:tcPr anchor="ctr">
                    <a:solidFill>
                      <a:schemeClr val="bg1">
                        <a:lumMod val="85000"/>
                      </a:schemeClr>
                    </a:solidFill>
                  </a:tcPr>
                </a:tc>
                <a:tc>
                  <a:txBody>
                    <a:bodyPr/>
                    <a:lstStyle/>
                    <a:p>
                      <a:pPr algn="ctr"/>
                      <a:r>
                        <a:rPr lang="en-IN" b="1" dirty="0">
                          <a:latin typeface="Times New Roman" panose="02020603050405020304" pitchFamily="18" charset="0"/>
                          <a:cs typeface="Times New Roman" panose="02020603050405020304" pitchFamily="18" charset="0"/>
                        </a:rPr>
                        <a:t>514</a:t>
                      </a:r>
                    </a:p>
                  </a:txBody>
                  <a:tcPr anchor="ctr"/>
                </a:tc>
                <a:tc>
                  <a:txBody>
                    <a:bodyPr/>
                    <a:lstStyle/>
                    <a:p>
                      <a:pPr algn="ctr"/>
                      <a:r>
                        <a:rPr lang="en-IN" b="1" dirty="0">
                          <a:latin typeface="Times New Roman" panose="02020603050405020304" pitchFamily="18" charset="0"/>
                          <a:cs typeface="Times New Roman" panose="02020603050405020304" pitchFamily="18" charset="0"/>
                        </a:rPr>
                        <a:t>57</a:t>
                      </a:r>
                    </a:p>
                  </a:txBody>
                  <a:tcPr anchor="ctr"/>
                </a:tc>
                <a:tc>
                  <a:txBody>
                    <a:bodyPr/>
                    <a:lstStyle/>
                    <a:p>
                      <a:pPr algn="ctr"/>
                      <a:r>
                        <a:rPr lang="en-IN" b="1" dirty="0">
                          <a:latin typeface="Times New Roman" panose="02020603050405020304" pitchFamily="18" charset="0"/>
                          <a:cs typeface="Times New Roman" panose="02020603050405020304" pitchFamily="18" charset="0"/>
                        </a:rPr>
                        <a:t>69</a:t>
                      </a:r>
                    </a:p>
                  </a:txBody>
                  <a:tcPr anchor="ctr"/>
                </a:tc>
                <a:tc>
                  <a:txBody>
                    <a:bodyPr/>
                    <a:lstStyle/>
                    <a:p>
                      <a:pPr algn="ctr"/>
                      <a:r>
                        <a:rPr lang="en-IN" b="1" dirty="0">
                          <a:latin typeface="Times New Roman" panose="02020603050405020304" pitchFamily="18" charset="0"/>
                          <a:cs typeface="Times New Roman" panose="02020603050405020304" pitchFamily="18" charset="0"/>
                        </a:rPr>
                        <a:t>2</a:t>
                      </a:r>
                    </a:p>
                  </a:txBody>
                  <a:tcPr anchor="ctr"/>
                </a:tc>
                <a:tc>
                  <a:txBody>
                    <a:bodyPr/>
                    <a:lstStyle/>
                    <a:p>
                      <a:pPr algn="ctr"/>
                      <a:r>
                        <a:rPr lang="en-IN" b="1" dirty="0">
                          <a:latin typeface="Times New Roman" panose="02020603050405020304" pitchFamily="18" charset="0"/>
                          <a:cs typeface="Times New Roman" panose="02020603050405020304" pitchFamily="18" charset="0"/>
                        </a:rPr>
                        <a:t>642</a:t>
                      </a:r>
                    </a:p>
                  </a:txBody>
                  <a:tcPr anchor="ctr"/>
                </a:tc>
                <a:extLst>
                  <a:ext uri="{0D108BD9-81ED-4DB2-BD59-A6C34878D82A}">
                    <a16:rowId xmlns:a16="http://schemas.microsoft.com/office/drawing/2014/main" val="1227379880"/>
                  </a:ext>
                </a:extLst>
              </a:tr>
              <a:tr h="462136">
                <a:tc>
                  <a:txBody>
                    <a:bodyPr/>
                    <a:lstStyle/>
                    <a:p>
                      <a:pPr algn="ctr"/>
                      <a:r>
                        <a:rPr lang="en-IN" b="1" dirty="0"/>
                        <a:t>Market-4</a:t>
                      </a:r>
                    </a:p>
                  </a:txBody>
                  <a:tcPr anchor="ctr">
                    <a:solidFill>
                      <a:schemeClr val="bg1">
                        <a:lumMod val="85000"/>
                      </a:schemeClr>
                    </a:solidFill>
                  </a:tcPr>
                </a:tc>
                <a:tc>
                  <a:txBody>
                    <a:bodyPr/>
                    <a:lstStyle/>
                    <a:p>
                      <a:pPr algn="ctr"/>
                      <a:r>
                        <a:rPr lang="en-IN" b="1" dirty="0">
                          <a:latin typeface="Times New Roman" panose="02020603050405020304" pitchFamily="18" charset="0"/>
                          <a:cs typeface="Times New Roman" panose="02020603050405020304" pitchFamily="18" charset="0"/>
                        </a:rPr>
                        <a:t>920</a:t>
                      </a:r>
                    </a:p>
                  </a:txBody>
                  <a:tcPr anchor="ctr"/>
                </a:tc>
                <a:tc>
                  <a:txBody>
                    <a:bodyPr/>
                    <a:lstStyle/>
                    <a:p>
                      <a:pPr algn="ctr"/>
                      <a:r>
                        <a:rPr lang="en-IN" b="1" dirty="0">
                          <a:latin typeface="Times New Roman" panose="02020603050405020304" pitchFamily="18" charset="0"/>
                          <a:cs typeface="Times New Roman" panose="02020603050405020304" pitchFamily="18" charset="0"/>
                        </a:rPr>
                        <a:t>115</a:t>
                      </a:r>
                    </a:p>
                  </a:txBody>
                  <a:tcPr anchor="ctr"/>
                </a:tc>
                <a:tc>
                  <a:txBody>
                    <a:bodyPr/>
                    <a:lstStyle/>
                    <a:p>
                      <a:pPr algn="ctr"/>
                      <a:r>
                        <a:rPr lang="en-IN" b="1" dirty="0">
                          <a:latin typeface="Times New Roman" panose="02020603050405020304" pitchFamily="18" charset="0"/>
                          <a:cs typeface="Times New Roman" panose="02020603050405020304" pitchFamily="18" charset="0"/>
                        </a:rPr>
                        <a:t>77</a:t>
                      </a:r>
                    </a:p>
                  </a:txBody>
                  <a:tcPr anchor="ctr"/>
                </a:tc>
                <a:tc>
                  <a:txBody>
                    <a:bodyPr/>
                    <a:lstStyle/>
                    <a:p>
                      <a:pPr algn="ctr"/>
                      <a:r>
                        <a:rPr lang="en-IN" b="1" dirty="0">
                          <a:latin typeface="Times New Roman" panose="02020603050405020304" pitchFamily="18" charset="0"/>
                          <a:cs typeface="Times New Roman" panose="02020603050405020304" pitchFamily="18" charset="0"/>
                        </a:rPr>
                        <a:t>4</a:t>
                      </a:r>
                    </a:p>
                  </a:txBody>
                  <a:tcPr anchor="ctr"/>
                </a:tc>
                <a:tc>
                  <a:txBody>
                    <a:bodyPr/>
                    <a:lstStyle/>
                    <a:p>
                      <a:pPr algn="ctr"/>
                      <a:r>
                        <a:rPr lang="en-IN" b="1" dirty="0">
                          <a:latin typeface="Times New Roman" panose="02020603050405020304" pitchFamily="18" charset="0"/>
                          <a:cs typeface="Times New Roman" panose="02020603050405020304" pitchFamily="18" charset="0"/>
                        </a:rPr>
                        <a:t>1116</a:t>
                      </a:r>
                    </a:p>
                  </a:txBody>
                  <a:tcPr anchor="ctr"/>
                </a:tc>
                <a:extLst>
                  <a:ext uri="{0D108BD9-81ED-4DB2-BD59-A6C34878D82A}">
                    <a16:rowId xmlns:a16="http://schemas.microsoft.com/office/drawing/2014/main" val="2079967189"/>
                  </a:ext>
                </a:extLst>
              </a:tr>
            </a:tbl>
          </a:graphicData>
        </a:graphic>
      </p:graphicFrame>
      <p:sp>
        <p:nvSpPr>
          <p:cNvPr id="3" name="TextBox 2">
            <a:extLst>
              <a:ext uri="{FF2B5EF4-FFF2-40B4-BE49-F238E27FC236}">
                <a16:creationId xmlns:a16="http://schemas.microsoft.com/office/drawing/2014/main" id="{7557CE47-7DFB-02F7-73C9-2D3630957517}"/>
              </a:ext>
            </a:extLst>
          </p:cNvPr>
          <p:cNvSpPr txBox="1"/>
          <p:nvPr/>
        </p:nvSpPr>
        <p:spPr>
          <a:xfrm>
            <a:off x="10223061" y="687588"/>
            <a:ext cx="1233214" cy="362724"/>
          </a:xfrm>
          <a:prstGeom prst="roundRect">
            <a:avLst>
              <a:gd name="adj" fmla="val 40990"/>
            </a:avLst>
          </a:prstGeom>
          <a:solidFill>
            <a:srgbClr val="7030A0"/>
          </a:solidFill>
        </p:spPr>
        <p:txBody>
          <a:bodyPr wrap="square" tIns="0" bIns="0" rtlCol="0">
            <a:spAutoFit/>
          </a:bodyPr>
          <a:lstStyle/>
          <a:p>
            <a:pPr algn="ctr"/>
            <a:r>
              <a:rPr lang="en-US" b="1" dirty="0">
                <a:solidFill>
                  <a:schemeClr val="bg1"/>
                </a:solidFill>
                <a:latin typeface="Roboto"/>
              </a:rPr>
              <a:t>Step-2</a:t>
            </a:r>
            <a:endParaRPr lang="en-IN" b="1" dirty="0">
              <a:solidFill>
                <a:schemeClr val="bg1"/>
              </a:solidFill>
              <a:latin typeface="Roboto"/>
            </a:endParaRPr>
          </a:p>
        </p:txBody>
      </p:sp>
    </p:spTree>
    <p:extLst>
      <p:ext uri="{BB962C8B-B14F-4D97-AF65-F5344CB8AC3E}">
        <p14:creationId xmlns:p14="http://schemas.microsoft.com/office/powerpoint/2010/main" val="4171394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ight Arrow 6">
            <a:extLst>
              <a:ext uri="{FF2B5EF4-FFF2-40B4-BE49-F238E27FC236}">
                <a16:creationId xmlns:a16="http://schemas.microsoft.com/office/drawing/2014/main" id="{50C96743-8D41-B013-6C46-A50CF4215F9F}"/>
              </a:ext>
            </a:extLst>
          </p:cNvPr>
          <p:cNvSpPr/>
          <p:nvPr/>
        </p:nvSpPr>
        <p:spPr>
          <a:xfrm>
            <a:off x="10239972" y="4071995"/>
            <a:ext cx="460191" cy="16459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72" name="Right Arrow 6">
            <a:extLst>
              <a:ext uri="{FF2B5EF4-FFF2-40B4-BE49-F238E27FC236}">
                <a16:creationId xmlns:a16="http://schemas.microsoft.com/office/drawing/2014/main" id="{B14FF3AE-7982-DF31-EA8C-DC0B7316D974}"/>
              </a:ext>
            </a:extLst>
          </p:cNvPr>
          <p:cNvSpPr/>
          <p:nvPr/>
        </p:nvSpPr>
        <p:spPr>
          <a:xfrm>
            <a:off x="9066898" y="4071995"/>
            <a:ext cx="973836" cy="16459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100000">
                  <a:srgbClr val="7030A0"/>
                </a:gs>
                <a:gs pos="45000">
                  <a:srgbClr val="F7FAFD"/>
                </a:gs>
              </a:gsLst>
              <a:path path="circle">
                <a:fillToRect l="100000" t="100000"/>
              </a:path>
              <a:tileRect r="-100000" b="-100000"/>
            </a:gradFill>
          </a:ln>
        </p:spPr>
        <p:txBody>
          <a:bodyPr wrap="square" rtlCol="0">
            <a:noAutofit/>
          </a:bodyPr>
          <a:lstStyle/>
          <a:p>
            <a:r>
              <a:rPr lang="en-US" sz="4000" dirty="0">
                <a:latin typeface="Oswald" pitchFamily="2" charset="0"/>
              </a:rPr>
              <a:t>Model Pipeline</a:t>
            </a:r>
            <a:endParaRPr lang="en-IN" sz="4000" dirty="0">
              <a:latin typeface="Oswald" pitchFamily="2" charset="0"/>
            </a:endParaRPr>
          </a:p>
        </p:txBody>
      </p:sp>
      <p:sp>
        <p:nvSpPr>
          <p:cNvPr id="35" name="Right Arrow 8">
            <a:extLst>
              <a:ext uri="{FF2B5EF4-FFF2-40B4-BE49-F238E27FC236}">
                <a16:creationId xmlns:a16="http://schemas.microsoft.com/office/drawing/2014/main" id="{688F13F6-F32B-E028-4981-A103BA2E4CE8}"/>
              </a:ext>
            </a:extLst>
          </p:cNvPr>
          <p:cNvSpPr/>
          <p:nvPr/>
        </p:nvSpPr>
        <p:spPr>
          <a:xfrm>
            <a:off x="4375404" y="4071995"/>
            <a:ext cx="973836" cy="16459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8AB336AB-E308-6DEC-0A14-784067D40308}"/>
              </a:ext>
            </a:extLst>
          </p:cNvPr>
          <p:cNvSpPr/>
          <p:nvPr/>
        </p:nvSpPr>
        <p:spPr>
          <a:xfrm>
            <a:off x="804672" y="3355848"/>
            <a:ext cx="1298448" cy="181051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Original Data</a:t>
            </a:r>
            <a:endParaRPr lang="en-IN" dirty="0">
              <a:solidFill>
                <a:schemeClr val="tx1"/>
              </a:solidFill>
              <a:latin typeface="Times New Roman" panose="02020603050405020304" pitchFamily="18" charset="0"/>
              <a:cs typeface="Times New Roman" panose="02020603050405020304" pitchFamily="18" charset="0"/>
            </a:endParaRPr>
          </a:p>
        </p:txBody>
      </p:sp>
      <p:graphicFrame>
        <p:nvGraphicFramePr>
          <p:cNvPr id="38" name="Table 37">
            <a:extLst>
              <a:ext uri="{FF2B5EF4-FFF2-40B4-BE49-F238E27FC236}">
                <a16:creationId xmlns:a16="http://schemas.microsoft.com/office/drawing/2014/main" id="{9B283558-393F-D749-5429-96C1C29A1BB8}"/>
              </a:ext>
            </a:extLst>
          </p:cNvPr>
          <p:cNvGraphicFramePr>
            <a:graphicFrameLocks noGrp="1"/>
          </p:cNvGraphicFramePr>
          <p:nvPr>
            <p:extLst>
              <p:ext uri="{D42A27DB-BD31-4B8C-83A1-F6EECF244321}">
                <p14:modId xmlns:p14="http://schemas.microsoft.com/office/powerpoint/2010/main" val="4133809298"/>
              </p:ext>
            </p:extLst>
          </p:nvPr>
        </p:nvGraphicFramePr>
        <p:xfrm>
          <a:off x="3172968" y="3323446"/>
          <a:ext cx="1243584" cy="1024126"/>
        </p:xfrm>
        <a:graphic>
          <a:graphicData uri="http://schemas.openxmlformats.org/drawingml/2006/table">
            <a:tbl>
              <a:tblPr firstRow="1" bandRow="1">
                <a:tableStyleId>{7DF18680-E054-41AD-8BC1-D1AEF772440D}</a:tableStyleId>
              </a:tblPr>
              <a:tblGrid>
                <a:gridCol w="310896">
                  <a:extLst>
                    <a:ext uri="{9D8B030D-6E8A-4147-A177-3AD203B41FA5}">
                      <a16:colId xmlns:a16="http://schemas.microsoft.com/office/drawing/2014/main" val="1776145129"/>
                    </a:ext>
                  </a:extLst>
                </a:gridCol>
                <a:gridCol w="310896">
                  <a:extLst>
                    <a:ext uri="{9D8B030D-6E8A-4147-A177-3AD203B41FA5}">
                      <a16:colId xmlns:a16="http://schemas.microsoft.com/office/drawing/2014/main" val="2344638982"/>
                    </a:ext>
                  </a:extLst>
                </a:gridCol>
                <a:gridCol w="310896">
                  <a:extLst>
                    <a:ext uri="{9D8B030D-6E8A-4147-A177-3AD203B41FA5}">
                      <a16:colId xmlns:a16="http://schemas.microsoft.com/office/drawing/2014/main" val="148901791"/>
                    </a:ext>
                  </a:extLst>
                </a:gridCol>
                <a:gridCol w="310896">
                  <a:extLst>
                    <a:ext uri="{9D8B030D-6E8A-4147-A177-3AD203B41FA5}">
                      <a16:colId xmlns:a16="http://schemas.microsoft.com/office/drawing/2014/main" val="2051717754"/>
                    </a:ext>
                  </a:extLst>
                </a:gridCol>
              </a:tblGrid>
              <a:tr h="1024126">
                <a:tc>
                  <a:txBody>
                    <a:bodyPr/>
                    <a:lstStyle/>
                    <a:p>
                      <a:pPr algn="ctr"/>
                      <a:r>
                        <a:rPr lang="en-US" sz="1400" b="0" dirty="0">
                          <a:latin typeface="Times New Roman" panose="02020603050405020304" pitchFamily="18" charset="0"/>
                          <a:cs typeface="Times New Roman" panose="02020603050405020304" pitchFamily="18" charset="0"/>
                        </a:rPr>
                        <a:t>Part (SKU)</a:t>
                      </a:r>
                      <a:endParaRPr lang="en-IN" sz="1400" b="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Part</a:t>
                      </a:r>
                      <a:r>
                        <a:rPr lang="en-US" sz="1400" b="0" baseline="0" dirty="0">
                          <a:latin typeface="Times New Roman" panose="02020603050405020304" pitchFamily="18" charset="0"/>
                          <a:cs typeface="Times New Roman" panose="02020603050405020304" pitchFamily="18" charset="0"/>
                        </a:rPr>
                        <a:t> Desc</a:t>
                      </a:r>
                      <a:endParaRPr lang="en-IN" sz="1400" b="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Date</a:t>
                      </a:r>
                      <a:endParaRPr lang="en-IN" sz="1400" b="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Quantity</a:t>
                      </a:r>
                      <a:endParaRPr lang="en-IN" sz="1400" b="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881668"/>
                  </a:ext>
                </a:extLst>
              </a:tr>
            </a:tbl>
          </a:graphicData>
        </a:graphic>
      </p:graphicFrame>
      <p:sp>
        <p:nvSpPr>
          <p:cNvPr id="39" name="Rectangle 38">
            <a:extLst>
              <a:ext uri="{FF2B5EF4-FFF2-40B4-BE49-F238E27FC236}">
                <a16:creationId xmlns:a16="http://schemas.microsoft.com/office/drawing/2014/main" id="{21FD8CDC-D11C-6A86-6D41-E950FEAA50FF}"/>
              </a:ext>
            </a:extLst>
          </p:cNvPr>
          <p:cNvSpPr/>
          <p:nvPr/>
        </p:nvSpPr>
        <p:spPr>
          <a:xfrm>
            <a:off x="3076956" y="2817945"/>
            <a:ext cx="1435608" cy="32918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Input Format</a:t>
            </a:r>
            <a:endParaRPr lang="en-IN" dirty="0">
              <a:latin typeface="Times New Roman" panose="02020603050405020304" pitchFamily="18" charset="0"/>
              <a:cs typeface="Times New Roman" panose="02020603050405020304" pitchFamily="18" charset="0"/>
            </a:endParaRPr>
          </a:p>
        </p:txBody>
      </p:sp>
      <p:sp>
        <p:nvSpPr>
          <p:cNvPr id="40" name="Right Arrow 14">
            <a:extLst>
              <a:ext uri="{FF2B5EF4-FFF2-40B4-BE49-F238E27FC236}">
                <a16:creationId xmlns:a16="http://schemas.microsoft.com/office/drawing/2014/main" id="{C7FDD4B4-B282-A307-CE3C-242920A454A6}"/>
              </a:ext>
            </a:extLst>
          </p:cNvPr>
          <p:cNvSpPr/>
          <p:nvPr/>
        </p:nvSpPr>
        <p:spPr>
          <a:xfrm>
            <a:off x="2103120" y="4071995"/>
            <a:ext cx="973836" cy="16459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C70C4E51-D499-4A94-408A-487655FC3090}"/>
              </a:ext>
            </a:extLst>
          </p:cNvPr>
          <p:cNvSpPr/>
          <p:nvPr/>
        </p:nvSpPr>
        <p:spPr>
          <a:xfrm rot="16200000">
            <a:off x="1872234" y="4096512"/>
            <a:ext cx="1435608" cy="32918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Data Preprocess</a:t>
            </a:r>
            <a:endParaRPr lang="en-IN" sz="1400" dirty="0">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8D257C54-ED53-57C7-8C57-49D9368CE1BF}"/>
              </a:ext>
            </a:extLst>
          </p:cNvPr>
          <p:cNvSpPr/>
          <p:nvPr/>
        </p:nvSpPr>
        <p:spPr>
          <a:xfrm>
            <a:off x="5442204" y="2817945"/>
            <a:ext cx="1435608" cy="32918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Models</a:t>
            </a:r>
            <a:endParaRPr lang="en-IN" dirty="0">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762F2FC7-220D-04B7-DD6D-AD57096BE74D}"/>
              </a:ext>
            </a:extLst>
          </p:cNvPr>
          <p:cNvSpPr/>
          <p:nvPr/>
        </p:nvSpPr>
        <p:spPr>
          <a:xfrm>
            <a:off x="5479572" y="3566117"/>
            <a:ext cx="1362456" cy="26228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ARMA</a:t>
            </a:r>
            <a:endParaRPr lang="en-IN"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74EF4017-BD89-BA2B-6AD9-1130C67A39AB}"/>
              </a:ext>
            </a:extLst>
          </p:cNvPr>
          <p:cNvSpPr/>
          <p:nvPr/>
        </p:nvSpPr>
        <p:spPr>
          <a:xfrm>
            <a:off x="5479572" y="3875762"/>
            <a:ext cx="1362456" cy="26228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ARIMA</a:t>
            </a:r>
            <a:endParaRPr lang="en-IN" dirty="0">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08954305-6000-71C2-D429-D55238C1E7F5}"/>
              </a:ext>
            </a:extLst>
          </p:cNvPr>
          <p:cNvSpPr/>
          <p:nvPr/>
        </p:nvSpPr>
        <p:spPr>
          <a:xfrm>
            <a:off x="5479572" y="4185406"/>
            <a:ext cx="1362456" cy="26228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SARIMA</a:t>
            </a:r>
            <a:endParaRPr lang="en-IN" dirty="0">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5ECD1448-6170-889B-EFFD-BEE18E71620A}"/>
              </a:ext>
            </a:extLst>
          </p:cNvPr>
          <p:cNvSpPr/>
          <p:nvPr/>
        </p:nvSpPr>
        <p:spPr>
          <a:xfrm>
            <a:off x="5479572" y="4495051"/>
            <a:ext cx="1362456" cy="26228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PROPHET</a:t>
            </a:r>
            <a:endParaRPr lang="en-IN"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6225E432-AC12-13F3-6ECA-9FF6B03265CA}"/>
              </a:ext>
            </a:extLst>
          </p:cNvPr>
          <p:cNvSpPr/>
          <p:nvPr/>
        </p:nvSpPr>
        <p:spPr>
          <a:xfrm>
            <a:off x="5479572" y="4804696"/>
            <a:ext cx="1362456" cy="26228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TBATS</a:t>
            </a:r>
            <a:endParaRPr lang="en-IN" dirty="0">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E032D511-FCAC-B486-0298-B67C6A7A983A}"/>
              </a:ext>
            </a:extLst>
          </p:cNvPr>
          <p:cNvSpPr/>
          <p:nvPr/>
        </p:nvSpPr>
        <p:spPr>
          <a:xfrm>
            <a:off x="5479572" y="5114340"/>
            <a:ext cx="1362456" cy="26228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HW</a:t>
            </a:r>
            <a:endParaRPr lang="en-IN"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C2EE2109-1E16-AA4F-71CF-25E6ABCBA62F}"/>
              </a:ext>
            </a:extLst>
          </p:cNvPr>
          <p:cNvSpPr/>
          <p:nvPr/>
        </p:nvSpPr>
        <p:spPr>
          <a:xfrm rot="16200000">
            <a:off x="4188714" y="4069706"/>
            <a:ext cx="1435608" cy="32918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Model Training</a:t>
            </a:r>
            <a:endParaRPr lang="en-IN" sz="1400" dirty="0">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DEF2D147-89AD-9712-E3C0-2ED43CD406F6}"/>
              </a:ext>
            </a:extLst>
          </p:cNvPr>
          <p:cNvSpPr/>
          <p:nvPr/>
        </p:nvSpPr>
        <p:spPr>
          <a:xfrm>
            <a:off x="7807452" y="2817945"/>
            <a:ext cx="1435608" cy="32918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Good Models</a:t>
            </a:r>
            <a:endParaRPr lang="en-IN" dirty="0">
              <a:latin typeface="Times New Roman" panose="02020603050405020304" pitchFamily="18" charset="0"/>
              <a:cs typeface="Times New Roman" panose="02020603050405020304" pitchFamily="18" charset="0"/>
            </a:endParaRPr>
          </a:p>
        </p:txBody>
      </p:sp>
      <p:sp>
        <p:nvSpPr>
          <p:cNvPr id="52" name="Right Arrow 28">
            <a:extLst>
              <a:ext uri="{FF2B5EF4-FFF2-40B4-BE49-F238E27FC236}">
                <a16:creationId xmlns:a16="http://schemas.microsoft.com/office/drawing/2014/main" id="{82E49A64-385F-2E13-0853-B1F06C4F682B}"/>
              </a:ext>
            </a:extLst>
          </p:cNvPr>
          <p:cNvSpPr/>
          <p:nvPr/>
        </p:nvSpPr>
        <p:spPr>
          <a:xfrm>
            <a:off x="6877812" y="4071995"/>
            <a:ext cx="947928" cy="16459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4E81C921-A413-A9ED-DA07-C415747760B1}"/>
              </a:ext>
            </a:extLst>
          </p:cNvPr>
          <p:cNvSpPr/>
          <p:nvPr/>
        </p:nvSpPr>
        <p:spPr>
          <a:xfrm>
            <a:off x="5442204" y="3230217"/>
            <a:ext cx="1435608" cy="21909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E74D1FFD-7C39-BB91-7957-CA9E2B23A94A}"/>
              </a:ext>
            </a:extLst>
          </p:cNvPr>
          <p:cNvSpPr/>
          <p:nvPr/>
        </p:nvSpPr>
        <p:spPr>
          <a:xfrm>
            <a:off x="7872984" y="3793511"/>
            <a:ext cx="1362456" cy="68180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Good Models for that part</a:t>
            </a:r>
            <a:endParaRPr lang="en-IN" sz="1600" dirty="0">
              <a:latin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id="{4594C865-ECFB-507B-A98F-6E8533769B2D}"/>
              </a:ext>
            </a:extLst>
          </p:cNvPr>
          <p:cNvSpPr/>
          <p:nvPr/>
        </p:nvSpPr>
        <p:spPr>
          <a:xfrm rot="16200000">
            <a:off x="6621018" y="4069706"/>
            <a:ext cx="1435608" cy="32918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Metric: RMSE</a:t>
            </a:r>
            <a:endParaRPr lang="en-IN" sz="1600" dirty="0">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B9F704FF-D494-843A-2C9C-1391AA7BF28E}"/>
              </a:ext>
            </a:extLst>
          </p:cNvPr>
          <p:cNvSpPr/>
          <p:nvPr/>
        </p:nvSpPr>
        <p:spPr>
          <a:xfrm rot="16200000">
            <a:off x="9581016" y="4053073"/>
            <a:ext cx="1435608" cy="3291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Best Model</a:t>
            </a:r>
            <a:endParaRPr lang="en-IN" dirty="0">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63853097-050B-B8A4-11B8-1BACF3CC3267}"/>
              </a:ext>
            </a:extLst>
          </p:cNvPr>
          <p:cNvSpPr/>
          <p:nvPr/>
        </p:nvSpPr>
        <p:spPr>
          <a:xfrm>
            <a:off x="9869805" y="2817945"/>
            <a:ext cx="1435608" cy="32918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grpSp>
        <p:nvGrpSpPr>
          <p:cNvPr id="58" name="Group 57">
            <a:extLst>
              <a:ext uri="{FF2B5EF4-FFF2-40B4-BE49-F238E27FC236}">
                <a16:creationId xmlns:a16="http://schemas.microsoft.com/office/drawing/2014/main" id="{7BA1C8C3-2642-6F11-0490-3FD66B9DB620}"/>
              </a:ext>
            </a:extLst>
          </p:cNvPr>
          <p:cNvGrpSpPr/>
          <p:nvPr/>
        </p:nvGrpSpPr>
        <p:grpSpPr>
          <a:xfrm>
            <a:off x="2256663" y="2276858"/>
            <a:ext cx="9242298" cy="3296000"/>
            <a:chOff x="2256663" y="192435"/>
            <a:chExt cx="9242298" cy="3296000"/>
          </a:xfrm>
        </p:grpSpPr>
        <p:sp>
          <p:nvSpPr>
            <p:cNvPr id="59" name="Rounded Rectangle 35">
              <a:extLst>
                <a:ext uri="{FF2B5EF4-FFF2-40B4-BE49-F238E27FC236}">
                  <a16:creationId xmlns:a16="http://schemas.microsoft.com/office/drawing/2014/main" id="{E76ED45E-12C3-4EC6-8ED3-9450771320B1}"/>
                </a:ext>
              </a:extLst>
            </p:cNvPr>
            <p:cNvSpPr/>
            <p:nvPr/>
          </p:nvSpPr>
          <p:spPr>
            <a:xfrm>
              <a:off x="2256663" y="384048"/>
              <a:ext cx="9242298" cy="3104387"/>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D595E81D-01A1-E16C-951B-C854C0D4D70E}"/>
                </a:ext>
              </a:extLst>
            </p:cNvPr>
            <p:cNvSpPr/>
            <p:nvPr/>
          </p:nvSpPr>
          <p:spPr>
            <a:xfrm>
              <a:off x="5724144" y="192435"/>
              <a:ext cx="2307336" cy="384044"/>
            </a:xfrm>
            <a:prstGeom prst="rect">
              <a:avLst/>
            </a:prstGeom>
            <a:solidFill>
              <a:srgbClr val="FFFF0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For Each Part/SKU</a:t>
              </a:r>
              <a:endParaRPr lang="en-IN" b="1" dirty="0">
                <a:solidFill>
                  <a:schemeClr val="tx1"/>
                </a:solidFill>
                <a:latin typeface="Times New Roman" panose="02020603050405020304" pitchFamily="18" charset="0"/>
                <a:cs typeface="Times New Roman" panose="02020603050405020304" pitchFamily="18" charset="0"/>
              </a:endParaRPr>
            </a:p>
          </p:txBody>
        </p:sp>
      </p:grpSp>
      <p:sp>
        <p:nvSpPr>
          <p:cNvPr id="68" name="Rectangle 67">
            <a:extLst>
              <a:ext uri="{FF2B5EF4-FFF2-40B4-BE49-F238E27FC236}">
                <a16:creationId xmlns:a16="http://schemas.microsoft.com/office/drawing/2014/main" id="{E8FEB6E7-5992-0611-53BF-8F4807DEF41B}"/>
              </a:ext>
            </a:extLst>
          </p:cNvPr>
          <p:cNvSpPr/>
          <p:nvPr/>
        </p:nvSpPr>
        <p:spPr>
          <a:xfrm>
            <a:off x="5479572" y="3271911"/>
            <a:ext cx="1362456" cy="238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Decompose</a:t>
            </a:r>
            <a:endParaRPr lang="en-IN" dirty="0">
              <a:latin typeface="Times New Roman" panose="02020603050405020304" pitchFamily="18" charset="0"/>
              <a:cs typeface="Times New Roman" panose="02020603050405020304" pitchFamily="18" charset="0"/>
            </a:endParaRPr>
          </a:p>
        </p:txBody>
      </p:sp>
      <p:sp>
        <p:nvSpPr>
          <p:cNvPr id="69" name="Rectangle 68">
            <a:extLst>
              <a:ext uri="{FF2B5EF4-FFF2-40B4-BE49-F238E27FC236}">
                <a16:creationId xmlns:a16="http://schemas.microsoft.com/office/drawing/2014/main" id="{14814B8A-85A7-1880-4360-30C97AAD9DCE}"/>
              </a:ext>
            </a:extLst>
          </p:cNvPr>
          <p:cNvSpPr/>
          <p:nvPr/>
        </p:nvSpPr>
        <p:spPr>
          <a:xfrm rot="16200000">
            <a:off x="8915019" y="4070381"/>
            <a:ext cx="1435608" cy="32918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Metric: MAPE</a:t>
            </a:r>
            <a:endParaRPr lang="en-IN" sz="1600" dirty="0">
              <a:latin typeface="Times New Roman" panose="02020603050405020304" pitchFamily="18" charset="0"/>
              <a:cs typeface="Times New Roman" panose="02020603050405020304" pitchFamily="18" charset="0"/>
            </a:endParaRPr>
          </a:p>
        </p:txBody>
      </p:sp>
      <p:sp>
        <p:nvSpPr>
          <p:cNvPr id="71" name="Rectangle 70">
            <a:extLst>
              <a:ext uri="{FF2B5EF4-FFF2-40B4-BE49-F238E27FC236}">
                <a16:creationId xmlns:a16="http://schemas.microsoft.com/office/drawing/2014/main" id="{EBD59AA1-249B-1D7C-52C4-2ECA286886C7}"/>
              </a:ext>
            </a:extLst>
          </p:cNvPr>
          <p:cNvSpPr/>
          <p:nvPr/>
        </p:nvSpPr>
        <p:spPr>
          <a:xfrm rot="16200000">
            <a:off x="10207936" y="4037078"/>
            <a:ext cx="1435608" cy="32918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Forecast</a:t>
            </a:r>
            <a:endParaRPr lang="en-IN"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1DCD0A25-86A3-0F70-9F3B-D68E0675F98D}"/>
              </a:ext>
            </a:extLst>
          </p:cNvPr>
          <p:cNvGraphicFramePr>
            <a:graphicFrameLocks noGrp="1"/>
          </p:cNvGraphicFramePr>
          <p:nvPr>
            <p:extLst>
              <p:ext uri="{D42A27DB-BD31-4B8C-83A1-F6EECF244321}">
                <p14:modId xmlns:p14="http://schemas.microsoft.com/office/powerpoint/2010/main" val="3754805182"/>
              </p:ext>
            </p:extLst>
          </p:nvPr>
        </p:nvGraphicFramePr>
        <p:xfrm>
          <a:off x="3172968" y="4347572"/>
          <a:ext cx="1243584" cy="1024126"/>
        </p:xfrm>
        <a:graphic>
          <a:graphicData uri="http://schemas.openxmlformats.org/drawingml/2006/table">
            <a:tbl>
              <a:tblPr firstRow="1" bandRow="1">
                <a:tableStyleId>{327F97BB-C833-4FB7-BDE5-3F7075034690}</a:tableStyleId>
              </a:tblPr>
              <a:tblGrid>
                <a:gridCol w="310896">
                  <a:extLst>
                    <a:ext uri="{9D8B030D-6E8A-4147-A177-3AD203B41FA5}">
                      <a16:colId xmlns:a16="http://schemas.microsoft.com/office/drawing/2014/main" val="1776145129"/>
                    </a:ext>
                  </a:extLst>
                </a:gridCol>
                <a:gridCol w="310896">
                  <a:extLst>
                    <a:ext uri="{9D8B030D-6E8A-4147-A177-3AD203B41FA5}">
                      <a16:colId xmlns:a16="http://schemas.microsoft.com/office/drawing/2014/main" val="2344638982"/>
                    </a:ext>
                  </a:extLst>
                </a:gridCol>
                <a:gridCol w="310896">
                  <a:extLst>
                    <a:ext uri="{9D8B030D-6E8A-4147-A177-3AD203B41FA5}">
                      <a16:colId xmlns:a16="http://schemas.microsoft.com/office/drawing/2014/main" val="148901791"/>
                    </a:ext>
                  </a:extLst>
                </a:gridCol>
                <a:gridCol w="310896">
                  <a:extLst>
                    <a:ext uri="{9D8B030D-6E8A-4147-A177-3AD203B41FA5}">
                      <a16:colId xmlns:a16="http://schemas.microsoft.com/office/drawing/2014/main" val="2051717754"/>
                    </a:ext>
                  </a:extLst>
                </a:gridCol>
              </a:tblGrid>
              <a:tr h="204825">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881668"/>
                  </a:ext>
                </a:extLst>
              </a:tr>
              <a:tr h="204825">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0520866"/>
                  </a:ext>
                </a:extLst>
              </a:tr>
              <a:tr h="204826">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6678913"/>
                  </a:ext>
                </a:extLst>
              </a:tr>
              <a:tr h="204825">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080116"/>
                  </a:ext>
                </a:extLst>
              </a:tr>
              <a:tr h="204825">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400" dirty="0">
                        <a:latin typeface="Times New Roman" panose="02020603050405020304" pitchFamily="18" charset="0"/>
                        <a:cs typeface="Times New Roman" panose="02020603050405020304" pitchFamily="18"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0714656"/>
                  </a:ext>
                </a:extLst>
              </a:tr>
            </a:tbl>
          </a:graphicData>
        </a:graphic>
      </p:graphicFrame>
    </p:spTree>
    <p:extLst>
      <p:ext uri="{BB962C8B-B14F-4D97-AF65-F5344CB8AC3E}">
        <p14:creationId xmlns:p14="http://schemas.microsoft.com/office/powerpoint/2010/main" val="182768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82869" y="1639957"/>
            <a:ext cx="10573406" cy="4623683"/>
            <a:chOff x="882869" y="1918104"/>
            <a:chExt cx="10573406" cy="1707962"/>
          </a:xfrm>
        </p:grpSpPr>
        <p:sp>
          <p:nvSpPr>
            <p:cNvPr id="8" name="Rounded Rectangle 7"/>
            <p:cNvSpPr/>
            <p:nvPr/>
          </p:nvSpPr>
          <p:spPr>
            <a:xfrm>
              <a:off x="882869" y="1918104"/>
              <a:ext cx="10573406" cy="1706609"/>
            </a:xfrm>
            <a:prstGeom prst="roundRect">
              <a:avLst/>
            </a:prstGeom>
            <a:noFill/>
            <a:ln w="19050">
              <a:solidFill>
                <a:srgbClr val="7030A0">
                  <a:alpha val="50000"/>
                </a:srgb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nSpc>
                  <a:spcPct val="150000"/>
                </a:lnSpc>
              </a:pPr>
              <a:endParaRPr lang="en-US" dirty="0">
                <a:solidFill>
                  <a:schemeClr val="tx1"/>
                </a:solidFill>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13" name="Rounded Rectangle 12"/>
                <p:cNvSpPr/>
                <p:nvPr/>
              </p:nvSpPr>
              <p:spPr>
                <a:xfrm>
                  <a:off x="882869" y="1919457"/>
                  <a:ext cx="10573406" cy="1706609"/>
                </a:xfrm>
                <a:prstGeom prst="roundRect">
                  <a:avLst/>
                </a:prstGeom>
                <a:noFill/>
                <a:ln w="19050">
                  <a:solidFill>
                    <a:srgbClr val="7030A0">
                      <a:alpha val="5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ARMA</a:t>
                  </a:r>
                </a:p>
                <a:p>
                  <a:pPr algn="just">
                    <a:lnSpc>
                      <a:spcPct val="150000"/>
                    </a:lnSpc>
                  </a:pPr>
                  <a14:m>
                    <m:oMathPara xmlns:m="http://schemas.openxmlformats.org/officeDocument/2006/math">
                      <m:oMathParaPr>
                        <m:jc m:val="centerGroup"/>
                      </m:oMathParaPr>
                      <m:oMath xmlns:m="http://schemas.openxmlformats.org/officeDocument/2006/math">
                        <m:sSub>
                          <m:sSubPr>
                            <m:ctrlPr>
                              <a:rPr lang="en-IN" sz="2000" b="0" i="1" dirty="0" smtClean="0">
                                <a:solidFill>
                                  <a:schemeClr val="tx1"/>
                                </a:solidFill>
                                <a:latin typeface="Cambria Math" panose="02040503050406030204" pitchFamily="18" charset="0"/>
                              </a:rPr>
                            </m:ctrlPr>
                          </m:sSubPr>
                          <m:e>
                            <m:acc>
                              <m:accPr>
                                <m:chr m:val="̂"/>
                                <m:ctrlPr>
                                  <a:rPr lang="en-IN" sz="2000" b="0" i="1" smtClean="0">
                                    <a:solidFill>
                                      <a:schemeClr val="tx1"/>
                                    </a:solidFill>
                                    <a:latin typeface="Cambria Math" panose="02040503050406030204" pitchFamily="18" charset="0"/>
                                  </a:rPr>
                                </m:ctrlPr>
                              </m:accPr>
                              <m:e>
                                <m:r>
                                  <a:rPr lang="en-IN" sz="2000" b="0" i="1" smtClean="0">
                                    <a:solidFill>
                                      <a:schemeClr val="tx1"/>
                                    </a:solidFill>
                                    <a:latin typeface="Cambria Math" panose="02040503050406030204" pitchFamily="18" charset="0"/>
                                  </a:rPr>
                                  <m:t>𝑦</m:t>
                                </m:r>
                              </m:e>
                            </m:acc>
                          </m:e>
                          <m:sub>
                            <m:r>
                              <a:rPr lang="en-IN" sz="2000" b="0" i="1" dirty="0" smtClean="0">
                                <a:solidFill>
                                  <a:schemeClr val="tx1"/>
                                </a:solidFill>
                                <a:latin typeface="Cambria Math" panose="02040503050406030204" pitchFamily="18" charset="0"/>
                              </a:rPr>
                              <m:t>𝑡</m:t>
                            </m:r>
                          </m:sub>
                        </m:sSub>
                        <m:r>
                          <a:rPr lang="en-IN" sz="2000" b="0" i="1" dirty="0" smtClean="0">
                            <a:solidFill>
                              <a:schemeClr val="tx1"/>
                            </a:solidFill>
                            <a:latin typeface="Cambria Math" panose="02040503050406030204" pitchFamily="18" charset="0"/>
                          </a:rPr>
                          <m:t>=</m:t>
                        </m:r>
                        <m:r>
                          <a:rPr lang="en-IN" sz="2000" b="0" i="1" dirty="0" smtClean="0">
                            <a:solidFill>
                              <a:schemeClr val="tx1"/>
                            </a:solidFill>
                            <a:latin typeface="Cambria Math" panose="02040503050406030204" pitchFamily="18" charset="0"/>
                          </a:rPr>
                          <m:t>𝜇</m:t>
                        </m:r>
                        <m:r>
                          <a:rPr lang="en-IN" sz="2000" b="0" i="1" dirty="0" smtClean="0">
                            <a:solidFill>
                              <a:schemeClr val="tx1"/>
                            </a:solidFill>
                            <a:latin typeface="Cambria Math" panose="02040503050406030204" pitchFamily="18" charset="0"/>
                          </a:rPr>
                          <m:t>+</m:t>
                        </m:r>
                        <m:sSub>
                          <m:sSubPr>
                            <m:ctrlPr>
                              <a:rPr lang="en-IN" sz="2000" b="0" i="1" dirty="0" smtClean="0">
                                <a:solidFill>
                                  <a:srgbClr val="0070C0"/>
                                </a:solidFill>
                                <a:latin typeface="Cambria Math" panose="02040503050406030204" pitchFamily="18" charset="0"/>
                              </a:rPr>
                            </m:ctrlPr>
                          </m:sSubPr>
                          <m:e>
                            <m:r>
                              <a:rPr lang="en-IN" sz="2000" b="0" i="1" dirty="0" smtClean="0">
                                <a:solidFill>
                                  <a:srgbClr val="0070C0"/>
                                </a:solidFill>
                                <a:latin typeface="Cambria Math" panose="02040503050406030204" pitchFamily="18" charset="0"/>
                              </a:rPr>
                              <m:t>𝜙</m:t>
                            </m:r>
                          </m:e>
                          <m:sub>
                            <m:r>
                              <a:rPr lang="en-IN" sz="2000" b="0" i="1" dirty="0" smtClean="0">
                                <a:solidFill>
                                  <a:srgbClr val="0070C0"/>
                                </a:solidFill>
                                <a:latin typeface="Cambria Math" panose="02040503050406030204" pitchFamily="18" charset="0"/>
                              </a:rPr>
                              <m:t>1</m:t>
                            </m:r>
                          </m:sub>
                        </m:sSub>
                        <m:sSub>
                          <m:sSubPr>
                            <m:ctrlPr>
                              <a:rPr lang="en-IN" sz="2000" b="0" i="1" dirty="0" smtClean="0">
                                <a:solidFill>
                                  <a:srgbClr val="0070C0"/>
                                </a:solidFill>
                                <a:latin typeface="Cambria Math" panose="02040503050406030204" pitchFamily="18" charset="0"/>
                              </a:rPr>
                            </m:ctrlPr>
                          </m:sSubPr>
                          <m:e>
                            <m:r>
                              <a:rPr lang="en-IN" sz="2000" b="0" i="1" dirty="0" smtClean="0">
                                <a:solidFill>
                                  <a:srgbClr val="0070C0"/>
                                </a:solidFill>
                                <a:latin typeface="Cambria Math" panose="02040503050406030204" pitchFamily="18" charset="0"/>
                              </a:rPr>
                              <m:t>𝑦</m:t>
                            </m:r>
                          </m:e>
                          <m:sub>
                            <m:r>
                              <a:rPr lang="en-IN" sz="2000" b="0" i="1" dirty="0" smtClean="0">
                                <a:solidFill>
                                  <a:srgbClr val="0070C0"/>
                                </a:solidFill>
                                <a:latin typeface="Cambria Math" panose="02040503050406030204" pitchFamily="18" charset="0"/>
                              </a:rPr>
                              <m:t>𝑡</m:t>
                            </m:r>
                            <m:r>
                              <a:rPr lang="en-IN" sz="2000" b="0" i="1" dirty="0" smtClean="0">
                                <a:solidFill>
                                  <a:srgbClr val="0070C0"/>
                                </a:solidFill>
                                <a:latin typeface="Cambria Math" panose="02040503050406030204" pitchFamily="18" charset="0"/>
                              </a:rPr>
                              <m:t>−1</m:t>
                            </m:r>
                          </m:sub>
                        </m:sSub>
                        <m:r>
                          <a:rPr lang="en-IN" sz="2000" b="0" i="1" dirty="0" smtClean="0">
                            <a:solidFill>
                              <a:srgbClr val="0070C0"/>
                            </a:solidFill>
                            <a:latin typeface="Cambria Math" panose="02040503050406030204" pitchFamily="18" charset="0"/>
                          </a:rPr>
                          <m:t>+…+</m:t>
                        </m:r>
                        <m:sSub>
                          <m:sSubPr>
                            <m:ctrlPr>
                              <a:rPr lang="en-IN" sz="2000" b="0" i="1" dirty="0" smtClean="0">
                                <a:solidFill>
                                  <a:srgbClr val="0070C0"/>
                                </a:solidFill>
                                <a:latin typeface="Cambria Math" panose="02040503050406030204" pitchFamily="18" charset="0"/>
                              </a:rPr>
                            </m:ctrlPr>
                          </m:sSubPr>
                          <m:e>
                            <m:r>
                              <a:rPr lang="en-IN" sz="2000" b="0" i="1" dirty="0" smtClean="0">
                                <a:solidFill>
                                  <a:srgbClr val="0070C0"/>
                                </a:solidFill>
                                <a:latin typeface="Cambria Math" panose="02040503050406030204" pitchFamily="18" charset="0"/>
                              </a:rPr>
                              <m:t>𝜙</m:t>
                            </m:r>
                          </m:e>
                          <m:sub>
                            <m:r>
                              <a:rPr lang="en-IN" sz="2000" b="0" i="1" dirty="0" smtClean="0">
                                <a:solidFill>
                                  <a:srgbClr val="0070C0"/>
                                </a:solidFill>
                                <a:latin typeface="Cambria Math" panose="02040503050406030204" pitchFamily="18" charset="0"/>
                              </a:rPr>
                              <m:t>𝑝</m:t>
                            </m:r>
                          </m:sub>
                        </m:sSub>
                        <m:sSub>
                          <m:sSubPr>
                            <m:ctrlPr>
                              <a:rPr lang="en-IN" sz="2000" b="0" i="1" dirty="0" smtClean="0">
                                <a:solidFill>
                                  <a:srgbClr val="0070C0"/>
                                </a:solidFill>
                                <a:latin typeface="Cambria Math" panose="02040503050406030204" pitchFamily="18" charset="0"/>
                              </a:rPr>
                            </m:ctrlPr>
                          </m:sSubPr>
                          <m:e>
                            <m:r>
                              <a:rPr lang="en-IN" sz="2000" b="0" i="1" dirty="0" smtClean="0">
                                <a:solidFill>
                                  <a:srgbClr val="0070C0"/>
                                </a:solidFill>
                                <a:latin typeface="Cambria Math" panose="02040503050406030204" pitchFamily="18" charset="0"/>
                              </a:rPr>
                              <m:t>𝑦</m:t>
                            </m:r>
                          </m:e>
                          <m:sub>
                            <m:r>
                              <a:rPr lang="en-IN" sz="2000" b="0" i="1" dirty="0" smtClean="0">
                                <a:solidFill>
                                  <a:srgbClr val="0070C0"/>
                                </a:solidFill>
                                <a:latin typeface="Cambria Math" panose="02040503050406030204" pitchFamily="18" charset="0"/>
                              </a:rPr>
                              <m:t>𝑡</m:t>
                            </m:r>
                            <m:r>
                              <a:rPr lang="en-IN" sz="2000" b="0" i="1" dirty="0" smtClean="0">
                                <a:solidFill>
                                  <a:srgbClr val="0070C0"/>
                                </a:solidFill>
                                <a:latin typeface="Cambria Math" panose="02040503050406030204" pitchFamily="18" charset="0"/>
                              </a:rPr>
                              <m:t>−</m:t>
                            </m:r>
                            <m:r>
                              <a:rPr lang="en-IN" sz="2000" b="0" i="1" dirty="0" smtClean="0">
                                <a:solidFill>
                                  <a:srgbClr val="0070C0"/>
                                </a:solidFill>
                                <a:latin typeface="Cambria Math" panose="02040503050406030204" pitchFamily="18" charset="0"/>
                              </a:rPr>
                              <m:t>𝑝</m:t>
                            </m:r>
                          </m:sub>
                        </m:sSub>
                        <m:r>
                          <a:rPr lang="en-IN" sz="2000" b="0" i="1" dirty="0" smtClean="0">
                            <a:solidFill>
                              <a:srgbClr val="FF0000"/>
                            </a:solidFill>
                            <a:latin typeface="Cambria Math" panose="02040503050406030204" pitchFamily="18" charset="0"/>
                          </a:rPr>
                          <m:t>−</m:t>
                        </m:r>
                        <m:sSub>
                          <m:sSubPr>
                            <m:ctrlPr>
                              <a:rPr lang="en-IN" sz="2000" b="0" i="1" dirty="0" smtClean="0">
                                <a:solidFill>
                                  <a:srgbClr val="FF0000"/>
                                </a:solidFill>
                                <a:latin typeface="Cambria Math" panose="02040503050406030204" pitchFamily="18" charset="0"/>
                              </a:rPr>
                            </m:ctrlPr>
                          </m:sSubPr>
                          <m:e>
                            <m:r>
                              <a:rPr lang="en-IN" sz="2000" b="0" i="1" dirty="0" smtClean="0">
                                <a:solidFill>
                                  <a:srgbClr val="FF0000"/>
                                </a:solidFill>
                                <a:latin typeface="Cambria Math" panose="02040503050406030204" pitchFamily="18" charset="0"/>
                              </a:rPr>
                              <m:t>𝜃</m:t>
                            </m:r>
                          </m:e>
                          <m:sub>
                            <m:r>
                              <a:rPr lang="en-IN" sz="2000" b="0" i="1" dirty="0" smtClean="0">
                                <a:solidFill>
                                  <a:srgbClr val="FF0000"/>
                                </a:solidFill>
                                <a:latin typeface="Cambria Math" panose="02040503050406030204" pitchFamily="18" charset="0"/>
                              </a:rPr>
                              <m:t>1</m:t>
                            </m:r>
                          </m:sub>
                        </m:sSub>
                        <m:sSub>
                          <m:sSubPr>
                            <m:ctrlPr>
                              <a:rPr lang="en-IN" sz="2000" b="0" i="1" dirty="0" smtClean="0">
                                <a:solidFill>
                                  <a:srgbClr val="FF0000"/>
                                </a:solidFill>
                                <a:latin typeface="Cambria Math" panose="02040503050406030204" pitchFamily="18" charset="0"/>
                              </a:rPr>
                            </m:ctrlPr>
                          </m:sSubPr>
                          <m:e>
                            <m:r>
                              <a:rPr lang="en-IN" sz="2000" b="0" i="1" dirty="0" smtClean="0">
                                <a:solidFill>
                                  <a:srgbClr val="FF0000"/>
                                </a:solidFill>
                                <a:latin typeface="Cambria Math" panose="02040503050406030204" pitchFamily="18" charset="0"/>
                              </a:rPr>
                              <m:t>𝑒</m:t>
                            </m:r>
                          </m:e>
                          <m:sub>
                            <m:r>
                              <a:rPr lang="en-IN" sz="2000" b="0" i="1" dirty="0" smtClean="0">
                                <a:solidFill>
                                  <a:srgbClr val="FF0000"/>
                                </a:solidFill>
                                <a:latin typeface="Cambria Math" panose="02040503050406030204" pitchFamily="18" charset="0"/>
                              </a:rPr>
                              <m:t>𝑡</m:t>
                            </m:r>
                            <m:r>
                              <a:rPr lang="en-IN" sz="2000" b="0" i="1" dirty="0" smtClean="0">
                                <a:solidFill>
                                  <a:srgbClr val="FF0000"/>
                                </a:solidFill>
                                <a:latin typeface="Cambria Math" panose="02040503050406030204" pitchFamily="18" charset="0"/>
                              </a:rPr>
                              <m:t>−1</m:t>
                            </m:r>
                          </m:sub>
                        </m:sSub>
                        <m:r>
                          <a:rPr lang="en-IN" sz="2000" b="0" i="1" dirty="0" smtClean="0">
                            <a:solidFill>
                              <a:srgbClr val="FF0000"/>
                            </a:solidFill>
                            <a:latin typeface="Cambria Math" panose="02040503050406030204" pitchFamily="18" charset="0"/>
                          </a:rPr>
                          <m:t>−…−</m:t>
                        </m:r>
                        <m:sSub>
                          <m:sSubPr>
                            <m:ctrlPr>
                              <a:rPr lang="en-IN" sz="2000" b="0" i="1" dirty="0" smtClean="0">
                                <a:solidFill>
                                  <a:srgbClr val="FF0000"/>
                                </a:solidFill>
                                <a:latin typeface="Cambria Math" panose="02040503050406030204" pitchFamily="18" charset="0"/>
                              </a:rPr>
                            </m:ctrlPr>
                          </m:sSubPr>
                          <m:e>
                            <m:r>
                              <a:rPr lang="en-IN" sz="2000" b="0" i="1" dirty="0" smtClean="0">
                                <a:solidFill>
                                  <a:srgbClr val="FF0000"/>
                                </a:solidFill>
                                <a:latin typeface="Cambria Math" panose="02040503050406030204" pitchFamily="18" charset="0"/>
                              </a:rPr>
                              <m:t>𝜃</m:t>
                            </m:r>
                          </m:e>
                          <m:sub>
                            <m:r>
                              <a:rPr lang="en-IN" sz="2000" b="0" i="1" dirty="0" smtClean="0">
                                <a:solidFill>
                                  <a:srgbClr val="FF0000"/>
                                </a:solidFill>
                                <a:latin typeface="Cambria Math" panose="02040503050406030204" pitchFamily="18" charset="0"/>
                              </a:rPr>
                              <m:t>𝑞</m:t>
                            </m:r>
                          </m:sub>
                        </m:sSub>
                        <m:sSub>
                          <m:sSubPr>
                            <m:ctrlPr>
                              <a:rPr lang="en-IN" sz="2000" b="0" i="1" dirty="0" smtClean="0">
                                <a:solidFill>
                                  <a:srgbClr val="FF0000"/>
                                </a:solidFill>
                                <a:latin typeface="Cambria Math" panose="02040503050406030204" pitchFamily="18" charset="0"/>
                              </a:rPr>
                            </m:ctrlPr>
                          </m:sSubPr>
                          <m:e>
                            <m:r>
                              <a:rPr lang="en-IN" sz="2000" b="0" i="1" dirty="0" smtClean="0">
                                <a:solidFill>
                                  <a:srgbClr val="FF0000"/>
                                </a:solidFill>
                                <a:latin typeface="Cambria Math" panose="02040503050406030204" pitchFamily="18" charset="0"/>
                              </a:rPr>
                              <m:t>𝑒</m:t>
                            </m:r>
                          </m:e>
                          <m:sub>
                            <m:r>
                              <a:rPr lang="en-IN" sz="2000" b="0" i="1" dirty="0" smtClean="0">
                                <a:solidFill>
                                  <a:srgbClr val="FF0000"/>
                                </a:solidFill>
                                <a:latin typeface="Cambria Math" panose="02040503050406030204" pitchFamily="18" charset="0"/>
                              </a:rPr>
                              <m:t>𝑡</m:t>
                            </m:r>
                            <m:r>
                              <a:rPr lang="en-IN" sz="2000" b="0" i="1" dirty="0" smtClean="0">
                                <a:solidFill>
                                  <a:srgbClr val="FF0000"/>
                                </a:solidFill>
                                <a:latin typeface="Cambria Math" panose="02040503050406030204" pitchFamily="18" charset="0"/>
                              </a:rPr>
                              <m:t>−</m:t>
                            </m:r>
                            <m:r>
                              <a:rPr lang="en-IN" sz="2000" b="0" i="1" dirty="0" smtClean="0">
                                <a:solidFill>
                                  <a:srgbClr val="FF0000"/>
                                </a:solidFill>
                                <a:latin typeface="Cambria Math" panose="02040503050406030204" pitchFamily="18" charset="0"/>
                              </a:rPr>
                              <m:t>𝑞</m:t>
                            </m:r>
                          </m:sub>
                        </m:sSub>
                      </m:oMath>
                    </m:oMathPara>
                  </a14:m>
                  <a:endParaRPr lang="en-IN" sz="2000" dirty="0">
                    <a:solidFill>
                      <a:schemeClr val="tx1"/>
                    </a:solidFill>
                    <a:latin typeface="Bookman Old Style" panose="02050604050505020204" pitchFamily="18" charset="0"/>
                  </a:endParaRPr>
                </a:p>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ARIMA</a:t>
                  </a:r>
                </a:p>
                <a:p>
                  <a:pPr algn="ctr">
                    <a:lnSpc>
                      <a:spcPct val="150000"/>
                    </a:lnSpc>
                  </a:pPr>
                  <a14:m>
                    <m:oMath xmlns:m="http://schemas.openxmlformats.org/officeDocument/2006/math">
                      <m:sSub>
                        <m:sSubPr>
                          <m:ctrlPr>
                            <a:rPr lang="en-IN" sz="2000" b="0" i="1" dirty="0" smtClean="0">
                              <a:solidFill>
                                <a:schemeClr val="tx1"/>
                              </a:solidFill>
                              <a:latin typeface="Cambria Math" panose="02040503050406030204" pitchFamily="18" charset="0"/>
                            </a:rPr>
                          </m:ctrlPr>
                        </m:sSubPr>
                        <m:e>
                          <m:sSup>
                            <m:sSupPr>
                              <m:ctrlPr>
                                <a:rPr lang="en-IN" sz="2000" b="0" i="1" smtClean="0">
                                  <a:solidFill>
                                    <a:schemeClr val="tx1"/>
                                  </a:solidFill>
                                  <a:latin typeface="Cambria Math" panose="02040503050406030204" pitchFamily="18" charset="0"/>
                                </a:rPr>
                              </m:ctrlPr>
                            </m:sSupPr>
                            <m:e>
                              <m:acc>
                                <m:accPr>
                                  <m:chr m:val="̂"/>
                                  <m:ctrlPr>
                                    <a:rPr lang="en-IN" sz="2000" b="0" i="1" smtClean="0">
                                      <a:solidFill>
                                        <a:schemeClr val="tx1"/>
                                      </a:solidFill>
                                      <a:latin typeface="Cambria Math" panose="02040503050406030204" pitchFamily="18" charset="0"/>
                                    </a:rPr>
                                  </m:ctrlPr>
                                </m:accPr>
                                <m:e>
                                  <m:r>
                                    <a:rPr lang="en-IN" sz="2000" b="0" i="1" smtClean="0">
                                      <a:solidFill>
                                        <a:schemeClr val="tx1"/>
                                      </a:solidFill>
                                      <a:latin typeface="Cambria Math" panose="02040503050406030204" pitchFamily="18" charset="0"/>
                                    </a:rPr>
                                    <m:t>𝑦</m:t>
                                  </m:r>
                                </m:e>
                              </m:acc>
                            </m:e>
                            <m:sup>
                              <m:r>
                                <a:rPr lang="en-IN" sz="2000" b="0" i="1" smtClean="0">
                                  <a:solidFill>
                                    <a:schemeClr val="tx1"/>
                                  </a:solidFill>
                                  <a:latin typeface="Cambria Math" panose="02040503050406030204" pitchFamily="18" charset="0"/>
                                </a:rPr>
                                <m:t>′</m:t>
                              </m:r>
                            </m:sup>
                          </m:sSup>
                        </m:e>
                        <m:sub>
                          <m:r>
                            <a:rPr lang="en-IN" sz="2000" b="0" i="1" dirty="0" smtClean="0">
                              <a:solidFill>
                                <a:schemeClr val="tx1"/>
                              </a:solidFill>
                              <a:latin typeface="Cambria Math" panose="02040503050406030204" pitchFamily="18" charset="0"/>
                            </a:rPr>
                            <m:t>𝑡</m:t>
                          </m:r>
                        </m:sub>
                      </m:sSub>
                      <m:r>
                        <a:rPr lang="en-IN" sz="2000" b="0" i="1" dirty="0" smtClean="0">
                          <a:solidFill>
                            <a:schemeClr val="tx1"/>
                          </a:solidFill>
                          <a:latin typeface="Cambria Math" panose="02040503050406030204" pitchFamily="18" charset="0"/>
                        </a:rPr>
                        <m:t>=</m:t>
                      </m:r>
                      <m:r>
                        <a:rPr lang="en-IN" sz="2000" b="0" i="1" dirty="0" smtClean="0">
                          <a:solidFill>
                            <a:schemeClr val="tx1"/>
                          </a:solidFill>
                          <a:latin typeface="Cambria Math" panose="02040503050406030204" pitchFamily="18" charset="0"/>
                        </a:rPr>
                        <m:t>𝜇</m:t>
                      </m:r>
                      <m:r>
                        <a:rPr lang="en-IN" sz="2000" b="0" i="1" dirty="0" smtClean="0">
                          <a:solidFill>
                            <a:schemeClr val="tx1"/>
                          </a:solidFill>
                          <a:latin typeface="Cambria Math" panose="02040503050406030204" pitchFamily="18" charset="0"/>
                        </a:rPr>
                        <m:t>+</m:t>
                      </m:r>
                      <m:sSub>
                        <m:sSubPr>
                          <m:ctrlPr>
                            <a:rPr lang="en-IN" sz="2000" b="0" i="1" dirty="0" smtClean="0">
                              <a:solidFill>
                                <a:srgbClr val="0070C0"/>
                              </a:solidFill>
                              <a:latin typeface="Cambria Math" panose="02040503050406030204" pitchFamily="18" charset="0"/>
                            </a:rPr>
                          </m:ctrlPr>
                        </m:sSubPr>
                        <m:e>
                          <m:r>
                            <a:rPr lang="en-IN" sz="2000" b="0" i="1" dirty="0" smtClean="0">
                              <a:solidFill>
                                <a:srgbClr val="0070C0"/>
                              </a:solidFill>
                              <a:latin typeface="Cambria Math" panose="02040503050406030204" pitchFamily="18" charset="0"/>
                            </a:rPr>
                            <m:t>𝜙</m:t>
                          </m:r>
                        </m:e>
                        <m:sub>
                          <m:r>
                            <a:rPr lang="en-IN" sz="2000" b="0" i="1" dirty="0" smtClean="0">
                              <a:solidFill>
                                <a:srgbClr val="0070C0"/>
                              </a:solidFill>
                              <a:latin typeface="Cambria Math" panose="02040503050406030204" pitchFamily="18" charset="0"/>
                            </a:rPr>
                            <m:t>1</m:t>
                          </m:r>
                        </m:sub>
                      </m:sSub>
                      <m:sSubSup>
                        <m:sSubSupPr>
                          <m:ctrlPr>
                            <a:rPr lang="en-IN" sz="2000" b="0" i="1" dirty="0" smtClean="0">
                              <a:solidFill>
                                <a:srgbClr val="0070C0"/>
                              </a:solidFill>
                              <a:latin typeface="Cambria Math" panose="02040503050406030204" pitchFamily="18" charset="0"/>
                            </a:rPr>
                          </m:ctrlPr>
                        </m:sSubSupPr>
                        <m:e>
                          <m:r>
                            <a:rPr lang="en-IN" sz="2000" b="0" i="1" dirty="0" smtClean="0">
                              <a:solidFill>
                                <a:srgbClr val="0070C0"/>
                              </a:solidFill>
                              <a:latin typeface="Cambria Math" panose="02040503050406030204" pitchFamily="18" charset="0"/>
                            </a:rPr>
                            <m:t>𝑦</m:t>
                          </m:r>
                        </m:e>
                        <m:sub>
                          <m:r>
                            <a:rPr lang="en-IN" sz="2000" b="0" i="1" dirty="0" smtClean="0">
                              <a:solidFill>
                                <a:srgbClr val="0070C0"/>
                              </a:solidFill>
                              <a:latin typeface="Cambria Math" panose="02040503050406030204" pitchFamily="18" charset="0"/>
                            </a:rPr>
                            <m:t>𝑡</m:t>
                          </m:r>
                          <m:r>
                            <a:rPr lang="en-IN" sz="2000" b="0" i="1" dirty="0" smtClean="0">
                              <a:solidFill>
                                <a:srgbClr val="0070C0"/>
                              </a:solidFill>
                              <a:latin typeface="Cambria Math" panose="02040503050406030204" pitchFamily="18" charset="0"/>
                            </a:rPr>
                            <m:t>−1</m:t>
                          </m:r>
                        </m:sub>
                        <m:sup>
                          <m:r>
                            <a:rPr lang="en-IN" sz="2000" b="0" i="1" dirty="0" smtClean="0">
                              <a:solidFill>
                                <a:srgbClr val="0070C0"/>
                              </a:solidFill>
                              <a:latin typeface="Cambria Math" panose="02040503050406030204" pitchFamily="18" charset="0"/>
                            </a:rPr>
                            <m:t>′</m:t>
                          </m:r>
                        </m:sup>
                      </m:sSubSup>
                      <m:r>
                        <a:rPr lang="en-IN" sz="2000" b="0" i="1" dirty="0" smtClean="0">
                          <a:solidFill>
                            <a:srgbClr val="0070C0"/>
                          </a:solidFill>
                          <a:latin typeface="Cambria Math" panose="02040503050406030204" pitchFamily="18" charset="0"/>
                        </a:rPr>
                        <m:t>+…+</m:t>
                      </m:r>
                      <m:sSub>
                        <m:sSubPr>
                          <m:ctrlPr>
                            <a:rPr lang="en-IN" sz="2000" b="0" i="1" dirty="0" smtClean="0">
                              <a:solidFill>
                                <a:srgbClr val="0070C0"/>
                              </a:solidFill>
                              <a:latin typeface="Cambria Math" panose="02040503050406030204" pitchFamily="18" charset="0"/>
                            </a:rPr>
                          </m:ctrlPr>
                        </m:sSubPr>
                        <m:e>
                          <m:r>
                            <a:rPr lang="en-IN" sz="2000" b="0" i="1" dirty="0" smtClean="0">
                              <a:solidFill>
                                <a:srgbClr val="0070C0"/>
                              </a:solidFill>
                              <a:latin typeface="Cambria Math" panose="02040503050406030204" pitchFamily="18" charset="0"/>
                            </a:rPr>
                            <m:t>𝜙</m:t>
                          </m:r>
                        </m:e>
                        <m:sub>
                          <m:r>
                            <a:rPr lang="en-IN" sz="2000" b="0" i="1" dirty="0" smtClean="0">
                              <a:solidFill>
                                <a:srgbClr val="0070C0"/>
                              </a:solidFill>
                              <a:latin typeface="Cambria Math" panose="02040503050406030204" pitchFamily="18" charset="0"/>
                            </a:rPr>
                            <m:t>𝑝</m:t>
                          </m:r>
                        </m:sub>
                      </m:sSub>
                      <m:sSubSup>
                        <m:sSubSupPr>
                          <m:ctrlPr>
                            <a:rPr lang="en-IN" sz="2000" b="0" i="1" dirty="0" smtClean="0">
                              <a:solidFill>
                                <a:srgbClr val="0070C0"/>
                              </a:solidFill>
                              <a:latin typeface="Cambria Math" panose="02040503050406030204" pitchFamily="18" charset="0"/>
                            </a:rPr>
                          </m:ctrlPr>
                        </m:sSubSupPr>
                        <m:e>
                          <m:r>
                            <a:rPr lang="en-IN" sz="2000" b="0" i="1" dirty="0" smtClean="0">
                              <a:solidFill>
                                <a:srgbClr val="0070C0"/>
                              </a:solidFill>
                              <a:latin typeface="Cambria Math" panose="02040503050406030204" pitchFamily="18" charset="0"/>
                            </a:rPr>
                            <m:t>𝑦</m:t>
                          </m:r>
                        </m:e>
                        <m:sub>
                          <m:r>
                            <a:rPr lang="en-IN" sz="2000" b="0" i="1" dirty="0" smtClean="0">
                              <a:solidFill>
                                <a:srgbClr val="0070C0"/>
                              </a:solidFill>
                              <a:latin typeface="Cambria Math" panose="02040503050406030204" pitchFamily="18" charset="0"/>
                            </a:rPr>
                            <m:t>𝑡</m:t>
                          </m:r>
                          <m:r>
                            <a:rPr lang="en-IN" sz="2000" b="0" i="1" dirty="0" smtClean="0">
                              <a:solidFill>
                                <a:srgbClr val="0070C0"/>
                              </a:solidFill>
                              <a:latin typeface="Cambria Math" panose="02040503050406030204" pitchFamily="18" charset="0"/>
                            </a:rPr>
                            <m:t>−</m:t>
                          </m:r>
                          <m:r>
                            <a:rPr lang="en-IN" sz="2000" b="0" i="1" dirty="0" smtClean="0">
                              <a:solidFill>
                                <a:srgbClr val="0070C0"/>
                              </a:solidFill>
                              <a:latin typeface="Cambria Math" panose="02040503050406030204" pitchFamily="18" charset="0"/>
                            </a:rPr>
                            <m:t>𝑝</m:t>
                          </m:r>
                        </m:sub>
                        <m:sup>
                          <m:r>
                            <a:rPr lang="en-IN" sz="2000" b="0" i="1" dirty="0" smtClean="0">
                              <a:solidFill>
                                <a:srgbClr val="0070C0"/>
                              </a:solidFill>
                              <a:latin typeface="Cambria Math" panose="02040503050406030204" pitchFamily="18" charset="0"/>
                            </a:rPr>
                            <m:t>′</m:t>
                          </m:r>
                        </m:sup>
                      </m:sSubSup>
                      <m:r>
                        <a:rPr lang="en-IN" sz="2000" b="0" i="1" dirty="0" smtClean="0">
                          <a:solidFill>
                            <a:srgbClr val="FF0000"/>
                          </a:solidFill>
                          <a:latin typeface="Cambria Math" panose="02040503050406030204" pitchFamily="18" charset="0"/>
                        </a:rPr>
                        <m:t>−</m:t>
                      </m:r>
                      <m:sSub>
                        <m:sSubPr>
                          <m:ctrlPr>
                            <a:rPr lang="en-IN" sz="2000" b="0" i="1" dirty="0" smtClean="0">
                              <a:solidFill>
                                <a:srgbClr val="FF0000"/>
                              </a:solidFill>
                              <a:latin typeface="Cambria Math" panose="02040503050406030204" pitchFamily="18" charset="0"/>
                            </a:rPr>
                          </m:ctrlPr>
                        </m:sSubPr>
                        <m:e>
                          <m:r>
                            <a:rPr lang="en-IN" sz="2000" b="0" i="1" dirty="0" smtClean="0">
                              <a:solidFill>
                                <a:srgbClr val="FF0000"/>
                              </a:solidFill>
                              <a:latin typeface="Cambria Math" panose="02040503050406030204" pitchFamily="18" charset="0"/>
                            </a:rPr>
                            <m:t>𝜃</m:t>
                          </m:r>
                        </m:e>
                        <m:sub>
                          <m:r>
                            <a:rPr lang="en-IN" sz="2000" b="0" i="1" dirty="0" smtClean="0">
                              <a:solidFill>
                                <a:srgbClr val="FF0000"/>
                              </a:solidFill>
                              <a:latin typeface="Cambria Math" panose="02040503050406030204" pitchFamily="18" charset="0"/>
                            </a:rPr>
                            <m:t>1</m:t>
                          </m:r>
                        </m:sub>
                      </m:sSub>
                      <m:sSub>
                        <m:sSubPr>
                          <m:ctrlPr>
                            <a:rPr lang="en-IN" sz="2000" b="0" i="1" dirty="0" smtClean="0">
                              <a:solidFill>
                                <a:srgbClr val="FF0000"/>
                              </a:solidFill>
                              <a:latin typeface="Cambria Math" panose="02040503050406030204" pitchFamily="18" charset="0"/>
                            </a:rPr>
                          </m:ctrlPr>
                        </m:sSubPr>
                        <m:e>
                          <m:r>
                            <a:rPr lang="en-IN" sz="2000" b="0" i="1" dirty="0" smtClean="0">
                              <a:solidFill>
                                <a:srgbClr val="FF0000"/>
                              </a:solidFill>
                              <a:latin typeface="Cambria Math" panose="02040503050406030204" pitchFamily="18" charset="0"/>
                            </a:rPr>
                            <m:t>𝑒</m:t>
                          </m:r>
                        </m:e>
                        <m:sub>
                          <m:r>
                            <a:rPr lang="en-IN" sz="2000" b="0" i="1" dirty="0" smtClean="0">
                              <a:solidFill>
                                <a:srgbClr val="FF0000"/>
                              </a:solidFill>
                              <a:latin typeface="Cambria Math" panose="02040503050406030204" pitchFamily="18" charset="0"/>
                            </a:rPr>
                            <m:t>𝑡</m:t>
                          </m:r>
                          <m:r>
                            <a:rPr lang="en-IN" sz="2000" b="0" i="1" dirty="0" smtClean="0">
                              <a:solidFill>
                                <a:srgbClr val="FF0000"/>
                              </a:solidFill>
                              <a:latin typeface="Cambria Math" panose="02040503050406030204" pitchFamily="18" charset="0"/>
                            </a:rPr>
                            <m:t>−1</m:t>
                          </m:r>
                        </m:sub>
                      </m:sSub>
                      <m:r>
                        <a:rPr lang="en-IN" sz="2000" b="0" i="1" dirty="0" smtClean="0">
                          <a:solidFill>
                            <a:srgbClr val="FF0000"/>
                          </a:solidFill>
                          <a:latin typeface="Cambria Math" panose="02040503050406030204" pitchFamily="18" charset="0"/>
                        </a:rPr>
                        <m:t>−…−</m:t>
                      </m:r>
                      <m:sSub>
                        <m:sSubPr>
                          <m:ctrlPr>
                            <a:rPr lang="en-IN" sz="2000" b="0" i="1" dirty="0" smtClean="0">
                              <a:solidFill>
                                <a:srgbClr val="FF0000"/>
                              </a:solidFill>
                              <a:latin typeface="Cambria Math" panose="02040503050406030204" pitchFamily="18" charset="0"/>
                            </a:rPr>
                          </m:ctrlPr>
                        </m:sSubPr>
                        <m:e>
                          <m:r>
                            <a:rPr lang="en-IN" sz="2000" b="0" i="1" dirty="0" smtClean="0">
                              <a:solidFill>
                                <a:srgbClr val="FF0000"/>
                              </a:solidFill>
                              <a:latin typeface="Cambria Math" panose="02040503050406030204" pitchFamily="18" charset="0"/>
                            </a:rPr>
                            <m:t>𝜃</m:t>
                          </m:r>
                        </m:e>
                        <m:sub>
                          <m:r>
                            <a:rPr lang="en-IN" sz="2000" b="0" i="1" dirty="0" smtClean="0">
                              <a:solidFill>
                                <a:srgbClr val="FF0000"/>
                              </a:solidFill>
                              <a:latin typeface="Cambria Math" panose="02040503050406030204" pitchFamily="18" charset="0"/>
                            </a:rPr>
                            <m:t>𝑞</m:t>
                          </m:r>
                        </m:sub>
                      </m:sSub>
                      <m:sSub>
                        <m:sSubPr>
                          <m:ctrlPr>
                            <a:rPr lang="en-IN" sz="2000" b="0" i="1" dirty="0" smtClean="0">
                              <a:solidFill>
                                <a:srgbClr val="FF0000"/>
                              </a:solidFill>
                              <a:latin typeface="Cambria Math" panose="02040503050406030204" pitchFamily="18" charset="0"/>
                            </a:rPr>
                          </m:ctrlPr>
                        </m:sSubPr>
                        <m:e>
                          <m:r>
                            <a:rPr lang="en-IN" sz="2000" b="0" i="1" dirty="0" smtClean="0">
                              <a:solidFill>
                                <a:srgbClr val="FF0000"/>
                              </a:solidFill>
                              <a:latin typeface="Cambria Math" panose="02040503050406030204" pitchFamily="18" charset="0"/>
                            </a:rPr>
                            <m:t>𝑒</m:t>
                          </m:r>
                        </m:e>
                        <m:sub>
                          <m:r>
                            <a:rPr lang="en-IN" sz="2000" b="0" i="1" dirty="0" smtClean="0">
                              <a:solidFill>
                                <a:srgbClr val="FF0000"/>
                              </a:solidFill>
                              <a:latin typeface="Cambria Math" panose="02040503050406030204" pitchFamily="18" charset="0"/>
                            </a:rPr>
                            <m:t>𝑡</m:t>
                          </m:r>
                          <m:r>
                            <a:rPr lang="en-IN" sz="2000" b="0" i="1" dirty="0" smtClean="0">
                              <a:solidFill>
                                <a:srgbClr val="FF0000"/>
                              </a:solidFill>
                              <a:latin typeface="Cambria Math" panose="02040503050406030204" pitchFamily="18" charset="0"/>
                            </a:rPr>
                            <m:t>−</m:t>
                          </m:r>
                          <m:r>
                            <a:rPr lang="en-IN" sz="2000" b="0" i="1" dirty="0" smtClean="0">
                              <a:solidFill>
                                <a:srgbClr val="FF0000"/>
                              </a:solidFill>
                              <a:latin typeface="Cambria Math" panose="02040503050406030204" pitchFamily="18" charset="0"/>
                            </a:rPr>
                            <m:t>𝑞</m:t>
                          </m:r>
                        </m:sub>
                      </m:sSub>
                    </m:oMath>
                  </a14:m>
                  <a:r>
                    <a:rPr lang="en-IN" sz="2000" dirty="0">
                      <a:solidFill>
                        <a:schemeClr val="tx1"/>
                      </a:solidFill>
                      <a:latin typeface="Bookman Old Style" panose="02050604050505020204" pitchFamily="18" charset="0"/>
                    </a:rPr>
                    <a:t>, d is chosen by </a:t>
                  </a:r>
                  <a:r>
                    <a:rPr lang="en-IN" sz="2000" b="1" dirty="0" err="1">
                      <a:solidFill>
                        <a:schemeClr val="tx1"/>
                      </a:solidFill>
                      <a:latin typeface="Bookman Old Style" panose="02050604050505020204" pitchFamily="18" charset="0"/>
                    </a:rPr>
                    <a:t>adf</a:t>
                  </a:r>
                  <a:r>
                    <a:rPr lang="en-IN" sz="2000" b="1" dirty="0">
                      <a:solidFill>
                        <a:schemeClr val="tx1"/>
                      </a:solidFill>
                      <a:latin typeface="Bookman Old Style" panose="02050604050505020204" pitchFamily="18" charset="0"/>
                    </a:rPr>
                    <a:t> test</a:t>
                  </a:r>
                </a:p>
                <a:p>
                  <a:pPr algn="ctr">
                    <a:lnSpc>
                      <a:spcPct val="150000"/>
                    </a:lnSpc>
                  </a:pPr>
                  <a:endParaRPr lang="en-IN" sz="2000" b="1" dirty="0">
                    <a:solidFill>
                      <a:schemeClr val="tx1"/>
                    </a:solidFill>
                    <a:latin typeface="Bookman Old Style" panose="02050604050505020204" pitchFamily="18" charset="0"/>
                  </a:endParaRPr>
                </a:p>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SARIMA</a:t>
                  </a:r>
                </a:p>
                <a:p>
                  <a:pPr algn="ctr">
                    <a:lnSpc>
                      <a:spcPct val="150000"/>
                    </a:lnSpc>
                  </a:pPr>
                  <a:r>
                    <a:rPr lang="en-IN" sz="2000" dirty="0">
                      <a:solidFill>
                        <a:schemeClr val="tx1"/>
                      </a:solidFill>
                      <a:latin typeface="Bookman Old Style" panose="02050604050505020204" pitchFamily="18" charset="0"/>
                    </a:rPr>
                    <a:t>	</a:t>
                  </a:r>
                </a:p>
                <a:p>
                  <a:pPr marL="285750" indent="-285750" algn="just">
                    <a:lnSpc>
                      <a:spcPct val="150000"/>
                    </a:lnSpc>
                    <a:buFont typeface="Wingdings" panose="05000000000000000000" pitchFamily="2" charset="2"/>
                    <a:buChar char="q"/>
                  </a:pPr>
                  <a:endParaRPr lang="en-IN" sz="2000" dirty="0">
                    <a:solidFill>
                      <a:schemeClr val="tx1"/>
                    </a:solidFill>
                    <a:latin typeface="Bookman Old Style" panose="02050604050505020204" pitchFamily="18" charset="0"/>
                  </a:endParaRPr>
                </a:p>
                <a:p>
                  <a:pPr marL="285750" indent="-285750" algn="just">
                    <a:buFont typeface="Wingdings" panose="05000000000000000000" pitchFamily="2" charset="2"/>
                    <a:buChar char="q"/>
                  </a:pPr>
                  <a:endParaRPr lang="en-IN" sz="2000" dirty="0">
                    <a:solidFill>
                      <a:schemeClr val="tx1"/>
                    </a:solidFill>
                    <a:latin typeface="Bookman Old Style" panose="02050604050505020204" pitchFamily="18" charset="0"/>
                  </a:endParaRPr>
                </a:p>
              </p:txBody>
            </p:sp>
          </mc:Choice>
          <mc:Fallback xmlns="">
            <p:sp>
              <p:nvSpPr>
                <p:cNvPr id="13" name="Rounded Rectangle 12"/>
                <p:cNvSpPr>
                  <a:spLocks noRot="1" noChangeAspect="1" noMove="1" noResize="1" noEditPoints="1" noAdjustHandles="1" noChangeArrowheads="1" noChangeShapeType="1" noTextEdit="1"/>
                </p:cNvSpPr>
                <p:nvPr/>
              </p:nvSpPr>
              <p:spPr>
                <a:xfrm>
                  <a:off x="882869" y="1919457"/>
                  <a:ext cx="10573406" cy="1706609"/>
                </a:xfrm>
                <a:prstGeom prst="roundRect">
                  <a:avLst/>
                </a:prstGeom>
                <a:blipFill>
                  <a:blip r:embed="rId2"/>
                  <a:stretch>
                    <a:fillRect/>
                  </a:stretch>
                </a:blipFill>
                <a:ln w="19050">
                  <a:solidFill>
                    <a:srgbClr val="7030A0">
                      <a:alpha val="50000"/>
                    </a:srgbClr>
                  </a:solidFill>
                </a:ln>
                <a:effectLst/>
              </p:spPr>
              <p:txBody>
                <a:bodyPr/>
                <a:lstStyle/>
                <a:p>
                  <a:r>
                    <a:rPr lang="en-IN">
                      <a:noFill/>
                    </a:rPr>
                    <a:t> </a:t>
                  </a:r>
                </a:p>
              </p:txBody>
            </p:sp>
          </mc:Fallback>
        </mc:AlternateContent>
      </p:grpSp>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100000">
                  <a:srgbClr val="7030A0"/>
                </a:gs>
                <a:gs pos="45000">
                  <a:srgbClr val="F7FAFD"/>
                </a:gs>
              </a:gsLst>
              <a:path path="circle">
                <a:fillToRect l="100000" t="100000"/>
              </a:path>
              <a:tileRect r="-100000" b="-100000"/>
            </a:gradFill>
          </a:ln>
        </p:spPr>
        <p:txBody>
          <a:bodyPr wrap="square" rtlCol="0">
            <a:noAutofit/>
          </a:bodyPr>
          <a:lstStyle/>
          <a:p>
            <a:r>
              <a:rPr lang="en-IN" sz="4000" dirty="0">
                <a:latin typeface="Oswald" pitchFamily="2" charset="0"/>
              </a:rPr>
              <a:t>Models-I</a:t>
            </a:r>
          </a:p>
        </p:txBody>
      </p:sp>
      <p:pic>
        <p:nvPicPr>
          <p:cNvPr id="6" name="Picture 5">
            <a:extLst>
              <a:ext uri="{FF2B5EF4-FFF2-40B4-BE49-F238E27FC236}">
                <a16:creationId xmlns:a16="http://schemas.microsoft.com/office/drawing/2014/main" id="{C6D29588-2875-AE7A-709B-065C14A667C5}"/>
              </a:ext>
            </a:extLst>
          </p:cNvPr>
          <p:cNvPicPr>
            <a:picLocks noChangeAspect="1"/>
          </p:cNvPicPr>
          <p:nvPr/>
        </p:nvPicPr>
        <p:blipFill>
          <a:blip r:embed="rId3"/>
          <a:stretch>
            <a:fillRect/>
          </a:stretch>
        </p:blipFill>
        <p:spPr>
          <a:xfrm>
            <a:off x="2561189" y="4841094"/>
            <a:ext cx="7216765" cy="990686"/>
          </a:xfrm>
          <a:prstGeom prst="rect">
            <a:avLst/>
          </a:prstGeom>
        </p:spPr>
      </p:pic>
    </p:spTree>
    <p:extLst>
      <p:ext uri="{BB962C8B-B14F-4D97-AF65-F5344CB8AC3E}">
        <p14:creationId xmlns:p14="http://schemas.microsoft.com/office/powerpoint/2010/main" val="592901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82869" y="1639957"/>
            <a:ext cx="10573406" cy="4623683"/>
            <a:chOff x="882869" y="1918104"/>
            <a:chExt cx="10573406" cy="1707962"/>
          </a:xfrm>
        </p:grpSpPr>
        <p:sp>
          <p:nvSpPr>
            <p:cNvPr id="8" name="Rounded Rectangle 7"/>
            <p:cNvSpPr/>
            <p:nvPr/>
          </p:nvSpPr>
          <p:spPr>
            <a:xfrm>
              <a:off x="882869" y="1918104"/>
              <a:ext cx="10573406" cy="1706609"/>
            </a:xfrm>
            <a:prstGeom prst="roundRect">
              <a:avLst/>
            </a:prstGeom>
            <a:noFill/>
            <a:ln w="19050">
              <a:solidFill>
                <a:srgbClr val="7030A0">
                  <a:alpha val="50000"/>
                </a:srgb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nSpc>
                  <a:spcPct val="150000"/>
                </a:lnSpc>
              </a:pPr>
              <a:endParaRPr lang="en-US" dirty="0">
                <a:solidFill>
                  <a:schemeClr val="tx1"/>
                </a:solidFill>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13" name="Rounded Rectangle 12"/>
                <p:cNvSpPr/>
                <p:nvPr/>
              </p:nvSpPr>
              <p:spPr>
                <a:xfrm>
                  <a:off x="882869" y="1919457"/>
                  <a:ext cx="10573406" cy="1706609"/>
                </a:xfrm>
                <a:prstGeom prst="roundRect">
                  <a:avLst/>
                </a:prstGeom>
                <a:noFill/>
                <a:ln w="19050">
                  <a:solidFill>
                    <a:srgbClr val="7030A0">
                      <a:alpha val="5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Prophet</a:t>
                  </a:r>
                </a:p>
                <a:p>
                  <a:pPr algn="ctr">
                    <a:lnSpc>
                      <a:spcPct val="150000"/>
                    </a:lnSpc>
                  </a:pPr>
                  <a:endParaRPr lang="en-IN" sz="2000" dirty="0">
                    <a:solidFill>
                      <a:schemeClr val="tx1"/>
                    </a:solidFill>
                    <a:latin typeface="Bookman Old Style" panose="02050604050505020204" pitchFamily="18" charset="0"/>
                  </a:endParaRPr>
                </a:p>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TBATS</a:t>
                  </a:r>
                </a:p>
                <a:p>
                  <a:pPr algn="ctr">
                    <a:lnSpc>
                      <a:spcPct val="150000"/>
                    </a:lnSpc>
                  </a:pPr>
                  <a:endParaRPr lang="en-IN" sz="2000" dirty="0">
                    <a:solidFill>
                      <a:schemeClr val="tx1"/>
                    </a:solidFill>
                    <a:latin typeface="Bookman Old Style" panose="02050604050505020204" pitchFamily="18" charset="0"/>
                  </a:endParaRPr>
                </a:p>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Holt Winter (Additive)</a:t>
                  </a:r>
                </a:p>
                <a:p>
                  <a:pPr algn="ctr">
                    <a:lnSpc>
                      <a:spcPct val="150000"/>
                    </a:lnSpc>
                  </a:pPr>
                  <a:r>
                    <a:rPr lang="en-IN" sz="2000" dirty="0">
                      <a:solidFill>
                        <a:schemeClr val="tx1"/>
                      </a:solidFill>
                      <a:latin typeface="Bookman Old Style" panose="02050604050505020204" pitchFamily="18" charset="0"/>
                    </a:rPr>
                    <a:t>	</a:t>
                  </a:r>
                  <a14:m>
                    <m:oMath xmlns:m="http://schemas.openxmlformats.org/officeDocument/2006/math">
                      <m:sSub>
                        <m:sSubPr>
                          <m:ctrlPr>
                            <a:rPr lang="en-IN" sz="2000" b="0" i="1" dirty="0" smtClean="0">
                              <a:solidFill>
                                <a:schemeClr val="tx1"/>
                              </a:solidFill>
                              <a:latin typeface="Cambria Math" panose="02040503050406030204" pitchFamily="18" charset="0"/>
                            </a:rPr>
                          </m:ctrlPr>
                        </m:sSubPr>
                        <m:e>
                          <m:acc>
                            <m:accPr>
                              <m:chr m:val="̂"/>
                              <m:ctrlPr>
                                <a:rPr lang="en-IN" sz="2000" b="0" i="1" smtClean="0">
                                  <a:solidFill>
                                    <a:schemeClr val="tx1"/>
                                  </a:solidFill>
                                  <a:latin typeface="Cambria Math" panose="02040503050406030204" pitchFamily="18" charset="0"/>
                                </a:rPr>
                              </m:ctrlPr>
                            </m:accPr>
                            <m:e>
                              <m:r>
                                <a:rPr lang="en-IN" sz="2000" b="0" i="1" smtClean="0">
                                  <a:solidFill>
                                    <a:schemeClr val="tx1"/>
                                  </a:solidFill>
                                  <a:latin typeface="Cambria Math" panose="02040503050406030204" pitchFamily="18" charset="0"/>
                                </a:rPr>
                                <m:t>𝑦</m:t>
                              </m:r>
                            </m:e>
                          </m:acc>
                        </m:e>
                        <m:sub>
                          <m:r>
                            <a:rPr lang="en-IN" sz="2000" b="0" i="1" dirty="0" smtClean="0">
                              <a:solidFill>
                                <a:schemeClr val="tx1"/>
                              </a:solidFill>
                              <a:latin typeface="Cambria Math" panose="02040503050406030204" pitchFamily="18" charset="0"/>
                            </a:rPr>
                            <m:t>𝑡</m:t>
                          </m:r>
                        </m:sub>
                      </m:sSub>
                      <m:r>
                        <a:rPr lang="en-IN" sz="2000" b="0" i="1" dirty="0" smtClean="0">
                          <a:solidFill>
                            <a:schemeClr val="tx1"/>
                          </a:solidFill>
                          <a:latin typeface="Cambria Math" panose="02040503050406030204" pitchFamily="18" charset="0"/>
                        </a:rPr>
                        <m:t>=</m:t>
                      </m:r>
                      <m:sSub>
                        <m:sSubPr>
                          <m:ctrlPr>
                            <a:rPr lang="en-IN" sz="2000" b="0" i="1" dirty="0" smtClean="0">
                              <a:solidFill>
                                <a:schemeClr val="tx1"/>
                              </a:solidFill>
                              <a:latin typeface="Cambria Math" panose="02040503050406030204" pitchFamily="18" charset="0"/>
                            </a:rPr>
                          </m:ctrlPr>
                        </m:sSubPr>
                        <m:e>
                          <m:r>
                            <a:rPr lang="en-IN" sz="2000" b="0" i="1" dirty="0" smtClean="0">
                              <a:solidFill>
                                <a:schemeClr val="tx1"/>
                              </a:solidFill>
                              <a:latin typeface="Cambria Math" panose="02040503050406030204" pitchFamily="18" charset="0"/>
                            </a:rPr>
                            <m:t>𝐿</m:t>
                          </m:r>
                        </m:e>
                        <m:sub>
                          <m:r>
                            <a:rPr lang="en-IN" sz="2000" b="0" i="1" dirty="0" smtClean="0">
                              <a:solidFill>
                                <a:schemeClr val="tx1"/>
                              </a:solidFill>
                              <a:latin typeface="Cambria Math" panose="02040503050406030204" pitchFamily="18" charset="0"/>
                            </a:rPr>
                            <m:t>𝑡</m:t>
                          </m:r>
                        </m:sub>
                      </m:sSub>
                      <m:r>
                        <a:rPr lang="en-IN" sz="2000" b="0" i="1" dirty="0" smtClean="0">
                          <a:solidFill>
                            <a:schemeClr val="tx1"/>
                          </a:solidFill>
                          <a:latin typeface="Cambria Math" panose="02040503050406030204" pitchFamily="18" charset="0"/>
                        </a:rPr>
                        <m:t>+</m:t>
                      </m:r>
                      <m:sSub>
                        <m:sSubPr>
                          <m:ctrlPr>
                            <a:rPr lang="en-IN" sz="2000" b="0" i="1" dirty="0" smtClean="0">
                              <a:solidFill>
                                <a:srgbClr val="FF0000"/>
                              </a:solidFill>
                              <a:latin typeface="Cambria Math" panose="02040503050406030204" pitchFamily="18" charset="0"/>
                            </a:rPr>
                          </m:ctrlPr>
                        </m:sSubPr>
                        <m:e>
                          <m:r>
                            <a:rPr lang="en-IN" sz="2000" b="0" i="1" dirty="0" smtClean="0">
                              <a:solidFill>
                                <a:srgbClr val="FF0000"/>
                              </a:solidFill>
                              <a:latin typeface="Cambria Math" panose="02040503050406030204" pitchFamily="18" charset="0"/>
                            </a:rPr>
                            <m:t>𝑇</m:t>
                          </m:r>
                        </m:e>
                        <m:sub>
                          <m:r>
                            <a:rPr lang="en-IN" sz="2000" b="0" i="1" dirty="0" smtClean="0">
                              <a:solidFill>
                                <a:srgbClr val="FF0000"/>
                              </a:solidFill>
                              <a:latin typeface="Cambria Math" panose="02040503050406030204" pitchFamily="18" charset="0"/>
                            </a:rPr>
                            <m:t>𝑡</m:t>
                          </m:r>
                        </m:sub>
                      </m:sSub>
                      <m:r>
                        <a:rPr lang="en-IN" sz="2000" b="0" i="1" dirty="0" smtClean="0">
                          <a:solidFill>
                            <a:schemeClr val="tx1"/>
                          </a:solidFill>
                          <a:latin typeface="Cambria Math" panose="02040503050406030204" pitchFamily="18" charset="0"/>
                        </a:rPr>
                        <m:t>+</m:t>
                      </m:r>
                      <m:sSub>
                        <m:sSubPr>
                          <m:ctrlPr>
                            <a:rPr lang="en-IN" sz="2000" b="0" i="1" dirty="0" smtClean="0">
                              <a:solidFill>
                                <a:srgbClr val="0070C0"/>
                              </a:solidFill>
                              <a:latin typeface="Cambria Math" panose="02040503050406030204" pitchFamily="18" charset="0"/>
                            </a:rPr>
                          </m:ctrlPr>
                        </m:sSubPr>
                        <m:e>
                          <m:r>
                            <a:rPr lang="en-IN" sz="2000" b="0" i="1" dirty="0" smtClean="0">
                              <a:solidFill>
                                <a:srgbClr val="0070C0"/>
                              </a:solidFill>
                              <a:latin typeface="Cambria Math" panose="02040503050406030204" pitchFamily="18" charset="0"/>
                            </a:rPr>
                            <m:t>𝑆</m:t>
                          </m:r>
                        </m:e>
                        <m:sub>
                          <m:r>
                            <a:rPr lang="en-IN" sz="2000" b="0" i="1" dirty="0" smtClean="0">
                              <a:solidFill>
                                <a:srgbClr val="0070C0"/>
                              </a:solidFill>
                              <a:latin typeface="Cambria Math" panose="02040503050406030204" pitchFamily="18" charset="0"/>
                            </a:rPr>
                            <m:t>𝑡</m:t>
                          </m:r>
                          <m:r>
                            <a:rPr lang="en-IN" sz="2000" b="0" i="1" dirty="0" smtClean="0">
                              <a:solidFill>
                                <a:srgbClr val="0070C0"/>
                              </a:solidFill>
                              <a:latin typeface="Cambria Math" panose="02040503050406030204" pitchFamily="18" charset="0"/>
                            </a:rPr>
                            <m:t>−</m:t>
                          </m:r>
                          <m:r>
                            <a:rPr lang="en-IN" sz="2000" b="0" i="1" dirty="0" smtClean="0">
                              <a:solidFill>
                                <a:srgbClr val="0070C0"/>
                              </a:solidFill>
                              <a:latin typeface="Cambria Math" panose="02040503050406030204" pitchFamily="18" charset="0"/>
                            </a:rPr>
                            <m:t>𝑚</m:t>
                          </m:r>
                          <m:r>
                            <a:rPr lang="en-IN" sz="2000" b="0" i="1" dirty="0" smtClean="0">
                              <a:solidFill>
                                <a:srgbClr val="0070C0"/>
                              </a:solidFill>
                              <a:latin typeface="Cambria Math" panose="02040503050406030204" pitchFamily="18" charset="0"/>
                            </a:rPr>
                            <m:t>+1</m:t>
                          </m:r>
                        </m:sub>
                      </m:sSub>
                    </m:oMath>
                  </a14:m>
                  <a:endParaRPr lang="en-IN" sz="2000" b="0" dirty="0">
                    <a:solidFill>
                      <a:schemeClr val="tx1"/>
                    </a:solidFill>
                    <a:latin typeface="Bookman Old Style" panose="02050604050505020204" pitchFamily="18" charset="0"/>
                  </a:endParaRPr>
                </a:p>
                <a:p>
                  <a:pPr algn="ctr">
                    <a:lnSpc>
                      <a:spcPct val="150000"/>
                    </a:lnSpc>
                  </a:pP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𝐿𝑒𝑣𝑒𝑙</m:t>
                        </m:r>
                        <m:r>
                          <a:rPr lang="en-IN" b="0" i="1" smtClean="0">
                            <a:solidFill>
                              <a:schemeClr val="tx1"/>
                            </a:solidFill>
                            <a:latin typeface="Cambria Math" panose="02040503050406030204" pitchFamily="18" charset="0"/>
                          </a:rPr>
                          <m:t>:    </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𝐿</m:t>
                            </m:r>
                          </m:e>
                          <m:sub>
                            <m:r>
                              <a:rPr lang="en-IN" b="0" i="1" smtClean="0">
                                <a:solidFill>
                                  <a:schemeClr val="tx1"/>
                                </a:solidFill>
                                <a:latin typeface="Cambria Math" panose="02040503050406030204" pitchFamily="18" charset="0"/>
                              </a:rPr>
                              <m:t>𝑡</m:t>
                            </m:r>
                          </m:sub>
                        </m:sSub>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𝛼</m:t>
                        </m:r>
                        <m:d>
                          <m:dPr>
                            <m:ctrlPr>
                              <a:rPr lang="en-IN" b="0" i="1" smtClean="0">
                                <a:solidFill>
                                  <a:schemeClr val="tx1"/>
                                </a:solidFill>
                                <a:latin typeface="Cambria Math" panose="02040503050406030204" pitchFamily="18" charset="0"/>
                              </a:rPr>
                            </m:ctrlPr>
                          </m:dPr>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𝑌</m:t>
                                </m:r>
                              </m:e>
                              <m:sub>
                                <m:r>
                                  <a:rPr lang="en-IN" b="0" i="1" smtClean="0">
                                    <a:solidFill>
                                      <a:schemeClr val="tx1"/>
                                    </a:solidFill>
                                    <a:latin typeface="Cambria Math" panose="02040503050406030204" pitchFamily="18" charset="0"/>
                                  </a:rPr>
                                  <m:t>𝑡</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𝑆</m:t>
                                </m:r>
                              </m:e>
                              <m:sub>
                                <m:r>
                                  <a:rPr lang="en-IN" b="0" i="1" smtClean="0">
                                    <a:solidFill>
                                      <a:schemeClr val="tx1"/>
                                    </a:solidFill>
                                    <a:latin typeface="Cambria Math" panose="02040503050406030204" pitchFamily="18" charset="0"/>
                                  </a:rPr>
                                  <m:t>𝑡</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𝑚</m:t>
                                </m:r>
                              </m:sub>
                            </m:sSub>
                          </m:e>
                        </m:d>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𝛼</m:t>
                        </m:r>
                        <m:r>
                          <a:rPr lang="en-IN" b="0" i="1" smtClean="0">
                            <a:solidFill>
                              <a:schemeClr val="tx1"/>
                            </a:solidFill>
                            <a:latin typeface="Cambria Math" panose="02040503050406030204" pitchFamily="18" charset="0"/>
                          </a:rPr>
                          <m:t>)</m:t>
                        </m:r>
                        <m:d>
                          <m:dPr>
                            <m:ctrlPr>
                              <a:rPr lang="en-IN" b="0" i="1" smtClean="0">
                                <a:solidFill>
                                  <a:schemeClr val="tx1"/>
                                </a:solidFill>
                                <a:latin typeface="Cambria Math" panose="02040503050406030204" pitchFamily="18" charset="0"/>
                              </a:rPr>
                            </m:ctrlPr>
                          </m:dPr>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𝐿</m:t>
                                </m:r>
                              </m:e>
                              <m:sub>
                                <m:r>
                                  <a:rPr lang="en-IN" b="0" i="1" smtClean="0">
                                    <a:solidFill>
                                      <a:schemeClr val="tx1"/>
                                    </a:solidFill>
                                    <a:latin typeface="Cambria Math" panose="02040503050406030204" pitchFamily="18" charset="0"/>
                                  </a:rPr>
                                  <m:t>𝑡</m:t>
                                </m:r>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𝑇</m:t>
                                </m:r>
                              </m:e>
                              <m:sub>
                                <m:r>
                                  <a:rPr lang="en-IN" b="0" i="1" smtClean="0">
                                    <a:solidFill>
                                      <a:schemeClr val="tx1"/>
                                    </a:solidFill>
                                    <a:latin typeface="Cambria Math" panose="02040503050406030204" pitchFamily="18" charset="0"/>
                                  </a:rPr>
                                  <m:t>𝑡</m:t>
                                </m:r>
                                <m:r>
                                  <a:rPr lang="en-IN" b="0" i="1" smtClean="0">
                                    <a:solidFill>
                                      <a:schemeClr val="tx1"/>
                                    </a:solidFill>
                                    <a:latin typeface="Cambria Math" panose="02040503050406030204" pitchFamily="18" charset="0"/>
                                  </a:rPr>
                                  <m:t>−1</m:t>
                                </m:r>
                              </m:sub>
                            </m:sSub>
                          </m:e>
                        </m:d>
                      </m:oMath>
                    </m:oMathPara>
                  </a14:m>
                  <a:endParaRPr lang="en-IN" dirty="0">
                    <a:solidFill>
                      <a:schemeClr val="tx1"/>
                    </a:solidFill>
                    <a:latin typeface="Bookman Old Style" panose="02050604050505020204" pitchFamily="18" charset="0"/>
                  </a:endParaRPr>
                </a:p>
                <a:p>
                  <a:pPr algn="ctr">
                    <a:lnSpc>
                      <a:spcPct val="150000"/>
                    </a:lnSpc>
                  </a:pPr>
                  <a14:m>
                    <m:oMathPara xmlns:m="http://schemas.openxmlformats.org/officeDocument/2006/math">
                      <m:oMathParaPr>
                        <m:jc m:val="centerGroup"/>
                      </m:oMathParaPr>
                      <m:oMath xmlns:m="http://schemas.openxmlformats.org/officeDocument/2006/math">
                        <m:r>
                          <a:rPr lang="en-IN" b="0" i="1" smtClean="0">
                            <a:solidFill>
                              <a:srgbClr val="FF0000"/>
                            </a:solidFill>
                            <a:latin typeface="Cambria Math" panose="02040503050406030204" pitchFamily="18" charset="0"/>
                          </a:rPr>
                          <m:t>𝑇𝑟𝑒𝑛𝑑</m:t>
                        </m:r>
                        <m:r>
                          <a:rPr lang="en-IN" b="0" i="1" smtClean="0">
                            <a:solidFill>
                              <a:srgbClr val="FF0000"/>
                            </a:solidFill>
                            <a:latin typeface="Cambria Math" panose="02040503050406030204" pitchFamily="18" charset="0"/>
                          </a:rPr>
                          <m:t>:    </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𝑇</m:t>
                            </m:r>
                          </m:e>
                          <m:sub>
                            <m:r>
                              <a:rPr lang="en-IN" b="0" i="1" smtClean="0">
                                <a:solidFill>
                                  <a:srgbClr val="FF0000"/>
                                </a:solidFill>
                                <a:latin typeface="Cambria Math" panose="02040503050406030204" pitchFamily="18" charset="0"/>
                              </a:rPr>
                              <m:t>𝑡</m:t>
                            </m:r>
                          </m:sub>
                        </m:sSub>
                        <m:r>
                          <a:rPr lang="en-IN" b="0" i="1" smtClean="0">
                            <a:solidFill>
                              <a:srgbClr val="FF0000"/>
                            </a:solidFill>
                            <a:latin typeface="Cambria Math" panose="02040503050406030204" pitchFamily="18" charset="0"/>
                          </a:rPr>
                          <m:t>=</m:t>
                        </m:r>
                        <m:r>
                          <a:rPr lang="en-IN" b="0" i="1" smtClean="0">
                            <a:solidFill>
                              <a:srgbClr val="FF0000"/>
                            </a:solidFill>
                            <a:latin typeface="Cambria Math" panose="02040503050406030204" pitchFamily="18" charset="0"/>
                          </a:rPr>
                          <m:t>𝛽</m:t>
                        </m:r>
                        <m:d>
                          <m:dPr>
                            <m:ctrlPr>
                              <a:rPr lang="en-IN" b="0" i="1" smtClean="0">
                                <a:solidFill>
                                  <a:srgbClr val="FF0000"/>
                                </a:solidFill>
                                <a:latin typeface="Cambria Math" panose="02040503050406030204" pitchFamily="18" charset="0"/>
                              </a:rPr>
                            </m:ctrlPr>
                          </m:dPr>
                          <m:e>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𝐿</m:t>
                                </m:r>
                              </m:e>
                              <m:sub>
                                <m:r>
                                  <a:rPr lang="en-IN" b="0" i="1" smtClean="0">
                                    <a:solidFill>
                                      <a:srgbClr val="FF0000"/>
                                    </a:solidFill>
                                    <a:latin typeface="Cambria Math" panose="02040503050406030204" pitchFamily="18" charset="0"/>
                                  </a:rPr>
                                  <m:t>𝑡</m:t>
                                </m:r>
                              </m:sub>
                            </m:sSub>
                            <m:r>
                              <a:rPr lang="en-IN" b="0" i="1" smtClean="0">
                                <a:solidFill>
                                  <a:srgbClr val="FF0000"/>
                                </a:solidFill>
                                <a:latin typeface="Cambria Math" panose="02040503050406030204" pitchFamily="18" charset="0"/>
                              </a:rPr>
                              <m:t>−</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𝐿</m:t>
                                </m:r>
                              </m:e>
                              <m:sub>
                                <m:r>
                                  <a:rPr lang="en-IN" b="0" i="1" smtClean="0">
                                    <a:solidFill>
                                      <a:srgbClr val="FF0000"/>
                                    </a:solidFill>
                                    <a:latin typeface="Cambria Math" panose="02040503050406030204" pitchFamily="18" charset="0"/>
                                  </a:rPr>
                                  <m:t>𝑡</m:t>
                                </m:r>
                                <m:r>
                                  <a:rPr lang="en-IN" b="0" i="1" smtClean="0">
                                    <a:solidFill>
                                      <a:srgbClr val="FF0000"/>
                                    </a:solidFill>
                                    <a:latin typeface="Cambria Math" panose="02040503050406030204" pitchFamily="18" charset="0"/>
                                  </a:rPr>
                                  <m:t>−1</m:t>
                                </m:r>
                              </m:sub>
                            </m:sSub>
                          </m:e>
                        </m:d>
                        <m:r>
                          <a:rPr lang="en-IN" b="0" i="1" smtClean="0">
                            <a:solidFill>
                              <a:srgbClr val="FF0000"/>
                            </a:solidFill>
                            <a:latin typeface="Cambria Math" panose="02040503050406030204" pitchFamily="18" charset="0"/>
                          </a:rPr>
                          <m:t>+</m:t>
                        </m:r>
                        <m:d>
                          <m:dPr>
                            <m:ctrlPr>
                              <a:rPr lang="en-IN" b="0" i="1" smtClean="0">
                                <a:solidFill>
                                  <a:srgbClr val="FF0000"/>
                                </a:solidFill>
                                <a:latin typeface="Cambria Math" panose="02040503050406030204" pitchFamily="18" charset="0"/>
                              </a:rPr>
                            </m:ctrlPr>
                          </m:dPr>
                          <m:e>
                            <m:r>
                              <a:rPr lang="en-IN" b="0" i="1" smtClean="0">
                                <a:solidFill>
                                  <a:srgbClr val="FF0000"/>
                                </a:solidFill>
                                <a:latin typeface="Cambria Math" panose="02040503050406030204" pitchFamily="18" charset="0"/>
                              </a:rPr>
                              <m:t>1−</m:t>
                            </m:r>
                            <m:r>
                              <a:rPr lang="en-IN" b="0" i="1" smtClean="0">
                                <a:solidFill>
                                  <a:srgbClr val="FF0000"/>
                                </a:solidFill>
                                <a:latin typeface="Cambria Math" panose="02040503050406030204" pitchFamily="18" charset="0"/>
                              </a:rPr>
                              <m:t>𝛽</m:t>
                            </m:r>
                          </m:e>
                        </m:d>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𝑇</m:t>
                            </m:r>
                          </m:e>
                          <m:sub>
                            <m:r>
                              <a:rPr lang="en-IN" b="0" i="1" smtClean="0">
                                <a:solidFill>
                                  <a:srgbClr val="FF0000"/>
                                </a:solidFill>
                                <a:latin typeface="Cambria Math" panose="02040503050406030204" pitchFamily="18" charset="0"/>
                              </a:rPr>
                              <m:t>𝑡</m:t>
                            </m:r>
                            <m:r>
                              <a:rPr lang="en-IN" b="0" i="1" smtClean="0">
                                <a:solidFill>
                                  <a:srgbClr val="FF0000"/>
                                </a:solidFill>
                                <a:latin typeface="Cambria Math" panose="02040503050406030204" pitchFamily="18" charset="0"/>
                              </a:rPr>
                              <m:t>−1</m:t>
                            </m:r>
                          </m:sub>
                        </m:sSub>
                      </m:oMath>
                    </m:oMathPara>
                  </a14:m>
                  <a:endParaRPr lang="en-IN" dirty="0">
                    <a:solidFill>
                      <a:schemeClr val="tx1"/>
                    </a:solidFill>
                    <a:latin typeface="Bookman Old Style" panose="02050604050505020204" pitchFamily="18" charset="0"/>
                  </a:endParaRPr>
                </a:p>
                <a:p>
                  <a:pPr algn="ctr">
                    <a:lnSpc>
                      <a:spcPct val="150000"/>
                    </a:lnSpc>
                  </a:pPr>
                  <a14:m>
                    <m:oMathPara xmlns:m="http://schemas.openxmlformats.org/officeDocument/2006/math">
                      <m:oMathParaPr>
                        <m:jc m:val="centerGroup"/>
                      </m:oMathParaPr>
                      <m:oMath xmlns:m="http://schemas.openxmlformats.org/officeDocument/2006/math">
                        <m:r>
                          <a:rPr lang="en-IN" b="0" i="1" smtClean="0">
                            <a:solidFill>
                              <a:srgbClr val="0070C0"/>
                            </a:solidFill>
                            <a:latin typeface="Cambria Math" panose="02040503050406030204" pitchFamily="18" charset="0"/>
                          </a:rPr>
                          <m:t>𝑆𝑒𝑎𝑠𝑜𝑛𝑎𝑙</m:t>
                        </m:r>
                        <m:r>
                          <a:rPr lang="en-IN" b="0" i="1" smtClean="0">
                            <a:solidFill>
                              <a:srgbClr val="0070C0"/>
                            </a:solidFill>
                            <a:latin typeface="Cambria Math" panose="02040503050406030204" pitchFamily="18" charset="0"/>
                          </a:rPr>
                          <m:t>:    </m:t>
                        </m:r>
                        <m:sSub>
                          <m:sSubPr>
                            <m:ctrlPr>
                              <a:rPr lang="en-IN" b="0" i="1" smtClean="0">
                                <a:solidFill>
                                  <a:srgbClr val="0070C0"/>
                                </a:solidFill>
                                <a:latin typeface="Cambria Math" panose="02040503050406030204" pitchFamily="18" charset="0"/>
                              </a:rPr>
                            </m:ctrlPr>
                          </m:sSubPr>
                          <m:e>
                            <m:r>
                              <a:rPr lang="en-IN" b="0" i="1" smtClean="0">
                                <a:solidFill>
                                  <a:srgbClr val="0070C0"/>
                                </a:solidFill>
                                <a:latin typeface="Cambria Math" panose="02040503050406030204" pitchFamily="18" charset="0"/>
                              </a:rPr>
                              <m:t>𝑇</m:t>
                            </m:r>
                          </m:e>
                          <m:sub>
                            <m:r>
                              <a:rPr lang="en-IN" b="0" i="1" smtClean="0">
                                <a:solidFill>
                                  <a:srgbClr val="0070C0"/>
                                </a:solidFill>
                                <a:latin typeface="Cambria Math" panose="02040503050406030204" pitchFamily="18" charset="0"/>
                              </a:rPr>
                              <m:t>𝑡</m:t>
                            </m:r>
                          </m:sub>
                        </m:sSub>
                        <m:r>
                          <a:rPr lang="en-IN" b="0" i="1" smtClean="0">
                            <a:solidFill>
                              <a:srgbClr val="0070C0"/>
                            </a:solidFill>
                            <a:latin typeface="Cambria Math" panose="02040503050406030204" pitchFamily="18" charset="0"/>
                          </a:rPr>
                          <m:t>=</m:t>
                        </m:r>
                        <m:r>
                          <a:rPr lang="en-IN" b="0" i="1" smtClean="0">
                            <a:solidFill>
                              <a:srgbClr val="0070C0"/>
                            </a:solidFill>
                            <a:latin typeface="Cambria Math" panose="02040503050406030204" pitchFamily="18" charset="0"/>
                          </a:rPr>
                          <m:t>𝛾</m:t>
                        </m:r>
                        <m:d>
                          <m:dPr>
                            <m:ctrlPr>
                              <a:rPr lang="en-IN" b="0" i="1" smtClean="0">
                                <a:solidFill>
                                  <a:srgbClr val="0070C0"/>
                                </a:solidFill>
                                <a:latin typeface="Cambria Math" panose="02040503050406030204" pitchFamily="18" charset="0"/>
                              </a:rPr>
                            </m:ctrlPr>
                          </m:dPr>
                          <m:e>
                            <m:sSub>
                              <m:sSubPr>
                                <m:ctrlPr>
                                  <a:rPr lang="en-IN" b="0" i="1" smtClean="0">
                                    <a:solidFill>
                                      <a:srgbClr val="0070C0"/>
                                    </a:solidFill>
                                    <a:latin typeface="Cambria Math" panose="02040503050406030204" pitchFamily="18" charset="0"/>
                                  </a:rPr>
                                </m:ctrlPr>
                              </m:sSubPr>
                              <m:e>
                                <m:r>
                                  <a:rPr lang="en-IN" b="0" i="1" smtClean="0">
                                    <a:solidFill>
                                      <a:srgbClr val="0070C0"/>
                                    </a:solidFill>
                                    <a:latin typeface="Cambria Math" panose="02040503050406030204" pitchFamily="18" charset="0"/>
                                  </a:rPr>
                                  <m:t>𝑌</m:t>
                                </m:r>
                              </m:e>
                              <m:sub>
                                <m:r>
                                  <a:rPr lang="en-IN" b="0" i="1" smtClean="0">
                                    <a:solidFill>
                                      <a:srgbClr val="0070C0"/>
                                    </a:solidFill>
                                    <a:latin typeface="Cambria Math" panose="02040503050406030204" pitchFamily="18" charset="0"/>
                                  </a:rPr>
                                  <m:t>𝑡</m:t>
                                </m:r>
                              </m:sub>
                            </m:sSub>
                            <m:r>
                              <a:rPr lang="en-IN" b="0" i="1" smtClean="0">
                                <a:solidFill>
                                  <a:srgbClr val="0070C0"/>
                                </a:solidFill>
                                <a:latin typeface="Cambria Math" panose="02040503050406030204" pitchFamily="18" charset="0"/>
                              </a:rPr>
                              <m:t>−</m:t>
                            </m:r>
                            <m:sSub>
                              <m:sSubPr>
                                <m:ctrlPr>
                                  <a:rPr lang="en-IN" b="0" i="1" smtClean="0">
                                    <a:solidFill>
                                      <a:srgbClr val="0070C0"/>
                                    </a:solidFill>
                                    <a:latin typeface="Cambria Math" panose="02040503050406030204" pitchFamily="18" charset="0"/>
                                  </a:rPr>
                                </m:ctrlPr>
                              </m:sSubPr>
                              <m:e>
                                <m:r>
                                  <a:rPr lang="en-IN" b="0" i="1" smtClean="0">
                                    <a:solidFill>
                                      <a:srgbClr val="0070C0"/>
                                    </a:solidFill>
                                    <a:latin typeface="Cambria Math" panose="02040503050406030204" pitchFamily="18" charset="0"/>
                                  </a:rPr>
                                  <m:t>𝐿</m:t>
                                </m:r>
                              </m:e>
                              <m:sub>
                                <m:r>
                                  <a:rPr lang="en-IN" b="0" i="1" smtClean="0">
                                    <a:solidFill>
                                      <a:srgbClr val="0070C0"/>
                                    </a:solidFill>
                                    <a:latin typeface="Cambria Math" panose="02040503050406030204" pitchFamily="18" charset="0"/>
                                  </a:rPr>
                                  <m:t>𝑡</m:t>
                                </m:r>
                              </m:sub>
                            </m:sSub>
                          </m:e>
                        </m:d>
                        <m:r>
                          <a:rPr lang="en-IN" b="0" i="1" smtClean="0">
                            <a:solidFill>
                              <a:srgbClr val="0070C0"/>
                            </a:solidFill>
                            <a:latin typeface="Cambria Math" panose="02040503050406030204" pitchFamily="18" charset="0"/>
                          </a:rPr>
                          <m:t>+</m:t>
                        </m:r>
                        <m:d>
                          <m:dPr>
                            <m:ctrlPr>
                              <a:rPr lang="en-IN" b="0" i="1" smtClean="0">
                                <a:solidFill>
                                  <a:srgbClr val="0070C0"/>
                                </a:solidFill>
                                <a:latin typeface="Cambria Math" panose="02040503050406030204" pitchFamily="18" charset="0"/>
                              </a:rPr>
                            </m:ctrlPr>
                          </m:dPr>
                          <m:e>
                            <m:r>
                              <a:rPr lang="en-IN" b="0" i="1" smtClean="0">
                                <a:solidFill>
                                  <a:srgbClr val="0070C0"/>
                                </a:solidFill>
                                <a:latin typeface="Cambria Math" panose="02040503050406030204" pitchFamily="18" charset="0"/>
                              </a:rPr>
                              <m:t>1−</m:t>
                            </m:r>
                            <m:r>
                              <a:rPr lang="en-IN" b="0" i="1" smtClean="0">
                                <a:solidFill>
                                  <a:srgbClr val="0070C0"/>
                                </a:solidFill>
                                <a:latin typeface="Cambria Math" panose="02040503050406030204" pitchFamily="18" charset="0"/>
                              </a:rPr>
                              <m:t>𝛾</m:t>
                            </m:r>
                          </m:e>
                        </m:d>
                        <m:sSub>
                          <m:sSubPr>
                            <m:ctrlPr>
                              <a:rPr lang="en-IN" b="0" i="1" smtClean="0">
                                <a:solidFill>
                                  <a:srgbClr val="0070C0"/>
                                </a:solidFill>
                                <a:latin typeface="Cambria Math" panose="02040503050406030204" pitchFamily="18" charset="0"/>
                              </a:rPr>
                            </m:ctrlPr>
                          </m:sSubPr>
                          <m:e>
                            <m:r>
                              <a:rPr lang="en-IN" b="0" i="1" smtClean="0">
                                <a:solidFill>
                                  <a:srgbClr val="0070C0"/>
                                </a:solidFill>
                                <a:latin typeface="Cambria Math" panose="02040503050406030204" pitchFamily="18" charset="0"/>
                              </a:rPr>
                              <m:t>𝑆</m:t>
                            </m:r>
                          </m:e>
                          <m:sub>
                            <m:r>
                              <a:rPr lang="en-IN" b="0" i="1" smtClean="0">
                                <a:solidFill>
                                  <a:srgbClr val="0070C0"/>
                                </a:solidFill>
                                <a:latin typeface="Cambria Math" panose="02040503050406030204" pitchFamily="18" charset="0"/>
                              </a:rPr>
                              <m:t>𝑡</m:t>
                            </m:r>
                            <m:r>
                              <a:rPr lang="en-IN" b="0" i="1" smtClean="0">
                                <a:solidFill>
                                  <a:srgbClr val="0070C0"/>
                                </a:solidFill>
                                <a:latin typeface="Cambria Math" panose="02040503050406030204" pitchFamily="18" charset="0"/>
                              </a:rPr>
                              <m:t>−</m:t>
                            </m:r>
                            <m:r>
                              <a:rPr lang="en-IN" b="0" i="1" smtClean="0">
                                <a:solidFill>
                                  <a:srgbClr val="0070C0"/>
                                </a:solidFill>
                                <a:latin typeface="Cambria Math" panose="02040503050406030204" pitchFamily="18" charset="0"/>
                              </a:rPr>
                              <m:t>𝑚</m:t>
                            </m:r>
                          </m:sub>
                        </m:sSub>
                      </m:oMath>
                    </m:oMathPara>
                  </a14:m>
                  <a:endParaRPr lang="en-IN" dirty="0">
                    <a:solidFill>
                      <a:schemeClr val="tx1"/>
                    </a:solidFill>
                    <a:latin typeface="Bookman Old Style" panose="02050604050505020204" pitchFamily="18" charset="0"/>
                  </a:endParaRPr>
                </a:p>
                <a:p>
                  <a:pPr algn="just">
                    <a:lnSpc>
                      <a:spcPct val="150000"/>
                    </a:lnSpc>
                  </a:pPr>
                  <a:endParaRPr lang="en-IN" sz="2000" dirty="0">
                    <a:solidFill>
                      <a:schemeClr val="tx1"/>
                    </a:solidFill>
                    <a:latin typeface="Bookman Old Style" panose="02050604050505020204" pitchFamily="18" charset="0"/>
                  </a:endParaRPr>
                </a:p>
                <a:p>
                  <a:pPr marL="285750" indent="-285750" algn="just">
                    <a:lnSpc>
                      <a:spcPct val="150000"/>
                    </a:lnSpc>
                    <a:buFont typeface="Wingdings" panose="05000000000000000000" pitchFamily="2" charset="2"/>
                    <a:buChar char="q"/>
                  </a:pPr>
                  <a:endParaRPr lang="en-IN" sz="2000" dirty="0">
                    <a:solidFill>
                      <a:schemeClr val="tx1"/>
                    </a:solidFill>
                    <a:latin typeface="Bookman Old Style" panose="02050604050505020204" pitchFamily="18" charset="0"/>
                  </a:endParaRPr>
                </a:p>
                <a:p>
                  <a:pPr marL="285750" indent="-285750" algn="just">
                    <a:buFont typeface="Wingdings" panose="05000000000000000000" pitchFamily="2" charset="2"/>
                    <a:buChar char="q"/>
                  </a:pPr>
                  <a:endParaRPr lang="en-IN" sz="2000" dirty="0">
                    <a:solidFill>
                      <a:schemeClr val="tx1"/>
                    </a:solidFill>
                    <a:latin typeface="Bookman Old Style" panose="02050604050505020204" pitchFamily="18" charset="0"/>
                  </a:endParaRPr>
                </a:p>
              </p:txBody>
            </p:sp>
          </mc:Choice>
          <mc:Fallback xmlns="">
            <p:sp>
              <p:nvSpPr>
                <p:cNvPr id="13" name="Rounded Rectangle 12"/>
                <p:cNvSpPr>
                  <a:spLocks noRot="1" noChangeAspect="1" noMove="1" noResize="1" noEditPoints="1" noAdjustHandles="1" noChangeArrowheads="1" noChangeShapeType="1" noTextEdit="1"/>
                </p:cNvSpPr>
                <p:nvPr/>
              </p:nvSpPr>
              <p:spPr>
                <a:xfrm>
                  <a:off x="882869" y="1919457"/>
                  <a:ext cx="10573406" cy="1706609"/>
                </a:xfrm>
                <a:prstGeom prst="roundRect">
                  <a:avLst/>
                </a:prstGeom>
                <a:blipFill>
                  <a:blip r:embed="rId2"/>
                  <a:stretch>
                    <a:fillRect/>
                  </a:stretch>
                </a:blipFill>
                <a:ln w="19050">
                  <a:solidFill>
                    <a:srgbClr val="7030A0">
                      <a:alpha val="50000"/>
                    </a:srgbClr>
                  </a:solidFill>
                </a:ln>
                <a:effectLst/>
              </p:spPr>
              <p:txBody>
                <a:bodyPr/>
                <a:lstStyle/>
                <a:p>
                  <a:r>
                    <a:rPr lang="en-IN">
                      <a:noFill/>
                    </a:rPr>
                    <a:t> </a:t>
                  </a:r>
                </a:p>
              </p:txBody>
            </p:sp>
          </mc:Fallback>
        </mc:AlternateContent>
      </p:grpSp>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100000">
                  <a:srgbClr val="7030A0"/>
                </a:gs>
                <a:gs pos="45000">
                  <a:srgbClr val="F7FAFD"/>
                </a:gs>
              </a:gsLst>
              <a:path path="circle">
                <a:fillToRect l="100000" t="100000"/>
              </a:path>
              <a:tileRect r="-100000" b="-100000"/>
            </a:gradFill>
          </a:ln>
        </p:spPr>
        <p:txBody>
          <a:bodyPr wrap="square" rtlCol="0">
            <a:noAutofit/>
          </a:bodyPr>
          <a:lstStyle/>
          <a:p>
            <a:r>
              <a:rPr lang="en-IN" sz="4000" dirty="0">
                <a:latin typeface="Oswald" pitchFamily="2" charset="0"/>
              </a:rPr>
              <a:t>Models-II</a:t>
            </a:r>
          </a:p>
        </p:txBody>
      </p:sp>
      <p:pic>
        <p:nvPicPr>
          <p:cNvPr id="6" name="Picture 5">
            <a:extLst>
              <a:ext uri="{FF2B5EF4-FFF2-40B4-BE49-F238E27FC236}">
                <a16:creationId xmlns:a16="http://schemas.microsoft.com/office/drawing/2014/main" id="{E391261B-BBDB-D863-3C5B-235A15EEA0C4}"/>
              </a:ext>
            </a:extLst>
          </p:cNvPr>
          <p:cNvPicPr>
            <a:picLocks noChangeAspect="1"/>
          </p:cNvPicPr>
          <p:nvPr/>
        </p:nvPicPr>
        <p:blipFill>
          <a:blip r:embed="rId3"/>
          <a:stretch>
            <a:fillRect/>
          </a:stretch>
        </p:blipFill>
        <p:spPr>
          <a:xfrm>
            <a:off x="4493026" y="2387446"/>
            <a:ext cx="3353091" cy="571550"/>
          </a:xfrm>
          <a:prstGeom prst="rect">
            <a:avLst/>
          </a:prstGeom>
        </p:spPr>
      </p:pic>
      <p:pic>
        <p:nvPicPr>
          <p:cNvPr id="9" name="Picture 8">
            <a:extLst>
              <a:ext uri="{FF2B5EF4-FFF2-40B4-BE49-F238E27FC236}">
                <a16:creationId xmlns:a16="http://schemas.microsoft.com/office/drawing/2014/main" id="{572F153C-D4C0-A02A-AB64-D6D444AFCC62}"/>
              </a:ext>
            </a:extLst>
          </p:cNvPr>
          <p:cNvPicPr>
            <a:picLocks noChangeAspect="1"/>
          </p:cNvPicPr>
          <p:nvPr/>
        </p:nvPicPr>
        <p:blipFill>
          <a:blip r:embed="rId4"/>
          <a:stretch>
            <a:fillRect/>
          </a:stretch>
        </p:blipFill>
        <p:spPr>
          <a:xfrm>
            <a:off x="4355854" y="3304593"/>
            <a:ext cx="3627434" cy="594412"/>
          </a:xfrm>
          <a:prstGeom prst="rect">
            <a:avLst/>
          </a:prstGeom>
        </p:spPr>
      </p:pic>
    </p:spTree>
    <p:extLst>
      <p:ext uri="{BB962C8B-B14F-4D97-AF65-F5344CB8AC3E}">
        <p14:creationId xmlns:p14="http://schemas.microsoft.com/office/powerpoint/2010/main" val="634343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100000">
                  <a:srgbClr val="7030A0"/>
                </a:gs>
                <a:gs pos="45000">
                  <a:srgbClr val="F7FAFD"/>
                </a:gs>
              </a:gsLst>
              <a:path path="circle">
                <a:fillToRect l="100000" t="100000"/>
              </a:path>
              <a:tileRect r="-100000" b="-100000"/>
            </a:gradFill>
          </a:ln>
        </p:spPr>
        <p:txBody>
          <a:bodyPr wrap="square" rtlCol="0">
            <a:noAutofit/>
          </a:bodyPr>
          <a:lstStyle/>
          <a:p>
            <a:r>
              <a:rPr lang="en-US" sz="4000" dirty="0">
                <a:latin typeface="Oswald" pitchFamily="2" charset="0"/>
              </a:rPr>
              <a:t>Model Parameter Tuning</a:t>
            </a:r>
            <a:endParaRPr lang="en-IN" sz="4000" dirty="0">
              <a:latin typeface="Oswald" pitchFamily="2" charset="0"/>
            </a:endParaRPr>
          </a:p>
        </p:txBody>
      </p:sp>
      <p:sp>
        <p:nvSpPr>
          <p:cNvPr id="2" name="Rectangle 1">
            <a:extLst>
              <a:ext uri="{FF2B5EF4-FFF2-40B4-BE49-F238E27FC236}">
                <a16:creationId xmlns:a16="http://schemas.microsoft.com/office/drawing/2014/main" id="{BFBAF9EF-7D30-377B-D447-8F7414F89E5D}"/>
              </a:ext>
            </a:extLst>
          </p:cNvPr>
          <p:cNvSpPr/>
          <p:nvPr/>
        </p:nvSpPr>
        <p:spPr>
          <a:xfrm>
            <a:off x="2944940" y="1841534"/>
            <a:ext cx="677045" cy="1079755"/>
          </a:xfrm>
          <a:prstGeom prst="rect">
            <a:avLst/>
          </a:prstGeom>
          <a:solidFill>
            <a:schemeClr val="bg1">
              <a:alpha val="76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6A78B209-674D-4CE4-FECB-1EC85E7294E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187669" y="1557491"/>
            <a:ext cx="4198147" cy="1478317"/>
          </a:xfrm>
          <a:prstGeom prst="rect">
            <a:avLst/>
          </a:prstGeom>
        </p:spPr>
      </p:pic>
      <p:pic>
        <p:nvPicPr>
          <p:cNvPr id="5" name="Picture 4">
            <a:extLst>
              <a:ext uri="{FF2B5EF4-FFF2-40B4-BE49-F238E27FC236}">
                <a16:creationId xmlns:a16="http://schemas.microsoft.com/office/drawing/2014/main" id="{15F6EE03-AEFE-F11E-FF95-5BF5EEB17627}"/>
              </a:ext>
            </a:extLst>
          </p:cNvPr>
          <p:cNvPicPr>
            <a:picLocks noChangeAspect="1"/>
          </p:cNvPicPr>
          <p:nvPr/>
        </p:nvPicPr>
        <p:blipFill rotWithShape="1">
          <a:blip r:embed="rId4">
            <a:extLst>
              <a:ext uri="{BEBA8EAE-BF5A-486C-A8C5-ECC9F3942E4B}">
                <a14:imgProps xmlns:a14="http://schemas.microsoft.com/office/drawing/2010/main">
                  <a14:imgLayer r:embed="rId3">
                    <a14:imgEffect>
                      <a14:brightnessContrast contrast="-40000"/>
                    </a14:imgEffect>
                  </a14:imgLayer>
                </a14:imgProps>
              </a:ext>
            </a:extLst>
          </a:blip>
          <a:srcRect l="42039" t="19767" r="42196" b="8853"/>
          <a:stretch/>
        </p:blipFill>
        <p:spPr>
          <a:xfrm>
            <a:off x="2952547" y="1849714"/>
            <a:ext cx="661831" cy="1055215"/>
          </a:xfrm>
          <a:prstGeom prst="rect">
            <a:avLst/>
          </a:prstGeom>
        </p:spPr>
      </p:pic>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5854B34C-AC50-79AC-5AA6-86068D1EEC37}"/>
                  </a:ext>
                </a:extLst>
              </p:cNvPr>
              <p:cNvGraphicFramePr>
                <a:graphicFrameLocks noGrp="1"/>
              </p:cNvGraphicFramePr>
              <p:nvPr>
                <p:extLst>
                  <p:ext uri="{D42A27DB-BD31-4B8C-83A1-F6EECF244321}">
                    <p14:modId xmlns:p14="http://schemas.microsoft.com/office/powerpoint/2010/main" val="3890298858"/>
                  </p:ext>
                </p:extLst>
              </p:nvPr>
            </p:nvGraphicFramePr>
            <p:xfrm>
              <a:off x="2217110" y="3596634"/>
              <a:ext cx="9092017" cy="2535806"/>
            </p:xfrm>
            <a:graphic>
              <a:graphicData uri="http://schemas.openxmlformats.org/drawingml/2006/table">
                <a:tbl>
                  <a:tblPr firstRow="1" bandRow="1">
                    <a:tableStyleId>{073A0DAA-6AF3-43AB-8588-CEC1D06C72B9}</a:tableStyleId>
                  </a:tblPr>
                  <a:tblGrid>
                    <a:gridCol w="1515392">
                      <a:extLst>
                        <a:ext uri="{9D8B030D-6E8A-4147-A177-3AD203B41FA5}">
                          <a16:colId xmlns:a16="http://schemas.microsoft.com/office/drawing/2014/main" val="1811902796"/>
                        </a:ext>
                      </a:extLst>
                    </a:gridCol>
                    <a:gridCol w="2843484">
                      <a:extLst>
                        <a:ext uri="{9D8B030D-6E8A-4147-A177-3AD203B41FA5}">
                          <a16:colId xmlns:a16="http://schemas.microsoft.com/office/drawing/2014/main" val="3735292552"/>
                        </a:ext>
                      </a:extLst>
                    </a:gridCol>
                    <a:gridCol w="4733141">
                      <a:extLst>
                        <a:ext uri="{9D8B030D-6E8A-4147-A177-3AD203B41FA5}">
                          <a16:colId xmlns:a16="http://schemas.microsoft.com/office/drawing/2014/main" val="936554164"/>
                        </a:ext>
                      </a:extLst>
                    </a:gridCol>
                  </a:tblGrid>
                  <a:tr h="362258">
                    <a:tc>
                      <a:txBody>
                        <a:bodyPr/>
                        <a:lstStyle/>
                        <a:p>
                          <a:pPr algn="ctr"/>
                          <a:r>
                            <a:rPr lang="en-US" sz="1400" dirty="0">
                              <a:latin typeface="Roboto"/>
                            </a:rPr>
                            <a:t>MODEL</a:t>
                          </a:r>
                          <a:endParaRPr lang="en-IN" sz="1400" dirty="0">
                            <a:latin typeface="Roboto"/>
                            <a:cs typeface="Times New Roman" panose="02020603050405020304" pitchFamily="18" charset="0"/>
                          </a:endParaRPr>
                        </a:p>
                      </a:txBody>
                      <a:tcPr anchor="ctr"/>
                    </a:tc>
                    <a:tc>
                      <a:txBody>
                        <a:bodyPr/>
                        <a:lstStyle/>
                        <a:p>
                          <a:pPr algn="ctr"/>
                          <a:r>
                            <a:rPr lang="en-US" sz="1400" dirty="0">
                              <a:latin typeface="Roboto"/>
                            </a:rPr>
                            <a:t>Parameters</a:t>
                          </a:r>
                          <a:endParaRPr lang="en-IN" sz="1400" dirty="0">
                            <a:latin typeface="Roboto"/>
                            <a:cs typeface="Times New Roman" panose="02020603050405020304" pitchFamily="18" charset="0"/>
                          </a:endParaRPr>
                        </a:p>
                      </a:txBody>
                      <a:tcPr anchor="ctr"/>
                    </a:tc>
                    <a:tc>
                      <a:txBody>
                        <a:bodyPr/>
                        <a:lstStyle/>
                        <a:p>
                          <a:pPr algn="ctr"/>
                          <a:r>
                            <a:rPr lang="en-US" sz="1400" dirty="0">
                              <a:latin typeface="Roboto"/>
                            </a:rPr>
                            <a:t>Considered</a:t>
                          </a:r>
                          <a:r>
                            <a:rPr lang="en-US" sz="1400" baseline="0" dirty="0">
                              <a:latin typeface="Roboto"/>
                            </a:rPr>
                            <a:t> Parameter Combinations</a:t>
                          </a:r>
                        </a:p>
                      </a:txBody>
                      <a:tcPr anchor="ctr"/>
                    </a:tc>
                    <a:extLst>
                      <a:ext uri="{0D108BD9-81ED-4DB2-BD59-A6C34878D82A}">
                        <a16:rowId xmlns:a16="http://schemas.microsoft.com/office/drawing/2014/main" val="282070847"/>
                      </a:ext>
                    </a:extLst>
                  </a:tr>
                  <a:tr h="362258">
                    <a:tc>
                      <a:txBody>
                        <a:bodyPr/>
                        <a:lstStyle/>
                        <a:p>
                          <a:pPr algn="ctr"/>
                          <a:r>
                            <a:rPr lang="en-IN" sz="1400" dirty="0">
                              <a:latin typeface="Roboto"/>
                              <a:cs typeface="Times New Roman" panose="02020603050405020304" pitchFamily="18" charset="0"/>
                            </a:rPr>
                            <a:t>Decompose</a:t>
                          </a:r>
                        </a:p>
                      </a:txBody>
                      <a:tcPr anchor="ctr"/>
                    </a:tc>
                    <a:tc gridSpan="2">
                      <a:txBody>
                        <a:bodyPr/>
                        <a:lstStyle/>
                        <a:p>
                          <a:pPr algn="ctr"/>
                          <a:r>
                            <a:rPr lang="en-IN" sz="1400" dirty="0">
                              <a:latin typeface="Roboto"/>
                              <a:cs typeface="Times New Roman" panose="02020603050405020304" pitchFamily="18" charset="0"/>
                            </a:rPr>
                            <a:t>Auto arima from pmdarima package</a:t>
                          </a:r>
                        </a:p>
                      </a:txBody>
                      <a:tcPr anchor="ctr"/>
                    </a:tc>
                    <a:tc hMerge="1">
                      <a:txBody>
                        <a:bodyPr/>
                        <a:lstStyle/>
                        <a:p>
                          <a:pPr algn="ctr"/>
                          <a:endParaRPr lang="en-US" sz="1400" baseline="0" dirty="0">
                            <a:latin typeface="Roboto"/>
                          </a:endParaRPr>
                        </a:p>
                      </a:txBody>
                      <a:tcPr anchor="ctr"/>
                    </a:tc>
                    <a:extLst>
                      <a:ext uri="{0D108BD9-81ED-4DB2-BD59-A6C34878D82A}">
                        <a16:rowId xmlns:a16="http://schemas.microsoft.com/office/drawing/2014/main" val="2880393125"/>
                      </a:ext>
                    </a:extLst>
                  </a:tr>
                  <a:tr h="362258">
                    <a:tc>
                      <a:txBody>
                        <a:bodyPr/>
                        <a:lstStyle/>
                        <a:p>
                          <a:pPr algn="ctr"/>
                          <a:r>
                            <a:rPr lang="en-US" sz="1400" dirty="0">
                              <a:latin typeface="Roboto"/>
                            </a:rPr>
                            <a:t>ARMA</a:t>
                          </a:r>
                          <a:endParaRPr lang="en-IN" sz="1400" dirty="0">
                            <a:latin typeface="Roboto"/>
                            <a:cs typeface="Times New Roman" panose="02020603050405020304" pitchFamily="18" charset="0"/>
                          </a:endParaRPr>
                        </a:p>
                      </a:txBody>
                      <a:tcPr anchor="ctr"/>
                    </a:tc>
                    <a:tc>
                      <a:txBody>
                        <a:bodyPr/>
                        <a:lstStyle/>
                        <a:p>
                          <a:pPr algn="ctr"/>
                          <a:r>
                            <a:rPr lang="en-US" sz="1400" dirty="0">
                              <a:latin typeface="Roboto"/>
                            </a:rPr>
                            <a:t>(p, q)</a:t>
                          </a:r>
                          <a:endParaRPr lang="en-IN" sz="1400" dirty="0">
                            <a:latin typeface="Roboto"/>
                            <a:cs typeface="Times New Roman" panose="02020603050405020304" pitchFamily="18" charset="0"/>
                          </a:endParaRPr>
                        </a:p>
                      </a:txBody>
                      <a:tcPr anchor="ctr"/>
                    </a:tc>
                    <a:tc>
                      <a:txBody>
                        <a:bodyPr/>
                        <a:lstStyle/>
                        <a:p>
                          <a:pPr algn="ctr"/>
                          <a:r>
                            <a:rPr lang="en-US" sz="1400" dirty="0">
                              <a:latin typeface="Roboto"/>
                            </a:rPr>
                            <a:t>(0-3) x (0-3)</a:t>
                          </a:r>
                          <a:endParaRPr lang="en-IN" sz="1400" dirty="0">
                            <a:latin typeface="Roboto"/>
                            <a:cs typeface="Times New Roman" panose="02020603050405020304" pitchFamily="18" charset="0"/>
                          </a:endParaRPr>
                        </a:p>
                      </a:txBody>
                      <a:tcPr anchor="ctr"/>
                    </a:tc>
                    <a:extLst>
                      <a:ext uri="{0D108BD9-81ED-4DB2-BD59-A6C34878D82A}">
                        <a16:rowId xmlns:a16="http://schemas.microsoft.com/office/drawing/2014/main" val="661119734"/>
                      </a:ext>
                    </a:extLst>
                  </a:tr>
                  <a:tr h="362258">
                    <a:tc>
                      <a:txBody>
                        <a:bodyPr/>
                        <a:lstStyle/>
                        <a:p>
                          <a:pPr algn="ctr"/>
                          <a:r>
                            <a:rPr lang="en-US" sz="1400" dirty="0">
                              <a:latin typeface="Roboto"/>
                            </a:rPr>
                            <a:t>ARIMA</a:t>
                          </a:r>
                          <a:endParaRPr lang="en-IN" sz="1400" dirty="0">
                            <a:latin typeface="Roboto"/>
                            <a:cs typeface="Times New Roman" panose="02020603050405020304" pitchFamily="18" charset="0"/>
                          </a:endParaRPr>
                        </a:p>
                      </a:txBody>
                      <a:tcPr anchor="ctr"/>
                    </a:tc>
                    <a:tc>
                      <a:txBody>
                        <a:bodyPr/>
                        <a:lstStyle/>
                        <a:p>
                          <a:pPr algn="ctr"/>
                          <a:r>
                            <a:rPr lang="en-US" sz="1400" dirty="0">
                              <a:latin typeface="Roboto"/>
                            </a:rPr>
                            <a:t>(p, d, q)</a:t>
                          </a:r>
                          <a:endParaRPr lang="en-IN" sz="1400" dirty="0">
                            <a:latin typeface="Roboto"/>
                            <a:cs typeface="Times New Roman" panose="02020603050405020304" pitchFamily="18" charset="0"/>
                          </a:endParaRPr>
                        </a:p>
                      </a:txBody>
                      <a:tcPr anchor="ctr"/>
                    </a:tc>
                    <a:tc>
                      <a:txBody>
                        <a:bodyPr/>
                        <a:lstStyle/>
                        <a:p>
                          <a:pPr algn="ctr"/>
                          <a:r>
                            <a:rPr lang="en-US" sz="1400" dirty="0">
                              <a:latin typeface="Roboto"/>
                            </a:rPr>
                            <a:t>(0-3) x (0-3) x (0-3)</a:t>
                          </a:r>
                          <a:endParaRPr lang="en-IN" sz="1400" dirty="0">
                            <a:latin typeface="Roboto"/>
                            <a:cs typeface="Times New Roman" panose="02020603050405020304" pitchFamily="18" charset="0"/>
                          </a:endParaRPr>
                        </a:p>
                      </a:txBody>
                      <a:tcPr anchor="ctr"/>
                    </a:tc>
                    <a:extLst>
                      <a:ext uri="{0D108BD9-81ED-4DB2-BD59-A6C34878D82A}">
                        <a16:rowId xmlns:a16="http://schemas.microsoft.com/office/drawing/2014/main" val="4258803734"/>
                      </a:ext>
                    </a:extLst>
                  </a:tr>
                  <a:tr h="362258">
                    <a:tc>
                      <a:txBody>
                        <a:bodyPr/>
                        <a:lstStyle/>
                        <a:p>
                          <a:pPr algn="ctr"/>
                          <a:r>
                            <a:rPr lang="en-US" sz="1400" dirty="0">
                              <a:latin typeface="Roboto"/>
                            </a:rPr>
                            <a:t>SARIMA</a:t>
                          </a:r>
                          <a:endParaRPr lang="en-IN" sz="1400" dirty="0">
                            <a:latin typeface="Roboto"/>
                            <a:cs typeface="Times New Roman" panose="02020603050405020304" pitchFamily="18" charset="0"/>
                          </a:endParaRPr>
                        </a:p>
                      </a:txBody>
                      <a:tcPr anchor="ctr"/>
                    </a:tc>
                    <a:tc>
                      <a:txBody>
                        <a:bodyPr/>
                        <a:lstStyle/>
                        <a:p>
                          <a:pPr algn="ctr"/>
                          <a:r>
                            <a:rPr lang="en-US" sz="1400" dirty="0">
                              <a:latin typeface="Roboto"/>
                            </a:rPr>
                            <a:t>(p, d, q) (P, D, Q, s)</a:t>
                          </a:r>
                          <a:endParaRPr lang="en-IN" sz="1400" dirty="0">
                            <a:latin typeface="Roboto"/>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smtClean="0">
                                    <a:latin typeface="Cambria Math" panose="02040503050406030204" pitchFamily="18" charset="0"/>
                                  </a:rPr>
                                  <m:t>𝑝</m:t>
                                </m:r>
                                <m:r>
                                  <a:rPr lang="en-US" sz="1400" smtClean="0">
                                    <a:latin typeface="Cambria Math" panose="02040503050406030204" pitchFamily="18" charset="0"/>
                                  </a:rPr>
                                  <m:t>, </m:t>
                                </m:r>
                                <m:r>
                                  <a:rPr lang="en-US" sz="1400" smtClean="0">
                                    <a:latin typeface="Cambria Math" panose="02040503050406030204" pitchFamily="18" charset="0"/>
                                  </a:rPr>
                                  <m:t>𝑞</m:t>
                                </m:r>
                                <m:r>
                                  <a:rPr lang="en-US" sz="1400" smtClean="0">
                                    <a:latin typeface="Cambria Math" panose="02040503050406030204" pitchFamily="18" charset="0"/>
                                  </a:rPr>
                                  <m:t>, </m:t>
                                </m:r>
                                <m:r>
                                  <a:rPr lang="en-US" sz="1400" smtClean="0">
                                    <a:latin typeface="Cambria Math" panose="02040503050406030204" pitchFamily="18" charset="0"/>
                                  </a:rPr>
                                  <m:t>𝑃</m:t>
                                </m:r>
                                <m:r>
                                  <a:rPr lang="en-US" sz="1400" smtClean="0">
                                    <a:latin typeface="Cambria Math" panose="02040503050406030204" pitchFamily="18" charset="0"/>
                                  </a:rPr>
                                  <m:t>, </m:t>
                                </m:r>
                                <m:r>
                                  <a:rPr lang="en-US" sz="1400" smtClean="0">
                                    <a:latin typeface="Cambria Math" panose="02040503050406030204" pitchFamily="18" charset="0"/>
                                  </a:rPr>
                                  <m:t>𝑄</m:t>
                                </m:r>
                                <m:r>
                                  <a:rPr lang="en-US" sz="1400" smtClean="0">
                                    <a:latin typeface="Cambria Math" panose="02040503050406030204" pitchFamily="18" charset="0"/>
                                  </a:rPr>
                                  <m:t>∈</m:t>
                                </m:r>
                                <m:d>
                                  <m:dPr>
                                    <m:ctrlPr>
                                      <a:rPr lang="en-US" sz="1400" i="1" smtClean="0">
                                        <a:latin typeface="Cambria Math" panose="02040503050406030204" pitchFamily="18" charset="0"/>
                                      </a:rPr>
                                    </m:ctrlPr>
                                  </m:dPr>
                                  <m:e>
                                    <m:r>
                                      <a:rPr lang="en-US" sz="1400" smtClean="0">
                                        <a:latin typeface="Cambria Math" panose="02040503050406030204" pitchFamily="18" charset="0"/>
                                      </a:rPr>
                                      <m:t>0,</m:t>
                                    </m:r>
                                    <m:r>
                                      <a:rPr lang="en-IN" sz="1400" b="0" i="1" smtClean="0">
                                        <a:latin typeface="Cambria Math" panose="02040503050406030204" pitchFamily="18" charset="0"/>
                                      </a:rPr>
                                      <m:t>3</m:t>
                                    </m:r>
                                  </m:e>
                                </m:d>
                                <m:r>
                                  <a:rPr lang="en-US" sz="1400" smtClean="0">
                                    <a:latin typeface="Cambria Math" panose="02040503050406030204" pitchFamily="18" charset="0"/>
                                  </a:rPr>
                                  <m:t>; </m:t>
                                </m:r>
                                <m:r>
                                  <a:rPr lang="en-US" sz="1400" smtClean="0">
                                    <a:latin typeface="Cambria Math" panose="02040503050406030204" pitchFamily="18" charset="0"/>
                                  </a:rPr>
                                  <m:t>𝑑</m:t>
                                </m:r>
                                <m:r>
                                  <a:rPr lang="en-US" sz="1400" smtClean="0">
                                    <a:latin typeface="Cambria Math" panose="02040503050406030204" pitchFamily="18" charset="0"/>
                                  </a:rPr>
                                  <m:t>, </m:t>
                                </m:r>
                                <m:r>
                                  <a:rPr lang="en-US" sz="1400" smtClean="0">
                                    <a:latin typeface="Cambria Math" panose="02040503050406030204" pitchFamily="18" charset="0"/>
                                  </a:rPr>
                                  <m:t>𝐷</m:t>
                                </m:r>
                                <m:r>
                                  <a:rPr lang="en-US" sz="1400" smtClean="0">
                                    <a:latin typeface="Cambria Math" panose="02040503050406030204" pitchFamily="18" charset="0"/>
                                  </a:rPr>
                                  <m:t>∈</m:t>
                                </m:r>
                                <m:d>
                                  <m:dPr>
                                    <m:ctrlPr>
                                      <a:rPr lang="en-US" sz="1400" i="1" smtClean="0">
                                        <a:latin typeface="Cambria Math" panose="02040503050406030204" pitchFamily="18" charset="0"/>
                                      </a:rPr>
                                    </m:ctrlPr>
                                  </m:dPr>
                                  <m:e>
                                    <m:r>
                                      <a:rPr lang="en-US" sz="1400" smtClean="0">
                                        <a:latin typeface="Cambria Math" panose="02040503050406030204" pitchFamily="18" charset="0"/>
                                      </a:rPr>
                                      <m:t>0,</m:t>
                                    </m:r>
                                    <m:r>
                                      <a:rPr lang="en-IN" sz="1400" b="0" i="1" smtClean="0">
                                        <a:latin typeface="Cambria Math" panose="02040503050406030204" pitchFamily="18" charset="0"/>
                                      </a:rPr>
                                      <m:t>1</m:t>
                                    </m:r>
                                  </m:e>
                                </m:d>
                                <m:r>
                                  <a:rPr lang="en-US" sz="1400" smtClean="0">
                                    <a:latin typeface="Cambria Math" panose="02040503050406030204" pitchFamily="18" charset="0"/>
                                  </a:rPr>
                                  <m:t>;</m:t>
                                </m:r>
                                <m:r>
                                  <a:rPr lang="en-US" sz="1400" smtClean="0">
                                    <a:latin typeface="Cambria Math" panose="02040503050406030204" pitchFamily="18" charset="0"/>
                                  </a:rPr>
                                  <m:t>𝑠</m:t>
                                </m:r>
                                <m:r>
                                  <a:rPr lang="en-US" sz="1400" smtClean="0">
                                    <a:latin typeface="Cambria Math" panose="02040503050406030204" pitchFamily="18" charset="0"/>
                                  </a:rPr>
                                  <m:t>∈</m:t>
                                </m:r>
                                <m:r>
                                  <a:rPr lang="en-IN" sz="1400" b="0" i="1" smtClean="0">
                                    <a:latin typeface="Cambria Math" panose="02040503050406030204" pitchFamily="18" charset="0"/>
                                  </a:rPr>
                                  <m:t>{4,12}</m:t>
                                </m:r>
                              </m:oMath>
                            </m:oMathPara>
                          </a14:m>
                          <a:endParaRPr lang="en-IN" sz="1400" dirty="0">
                            <a:latin typeface="Roboto"/>
                            <a:cs typeface="Times New Roman" panose="02020603050405020304" pitchFamily="18" charset="0"/>
                          </a:endParaRPr>
                        </a:p>
                      </a:txBody>
                      <a:tcPr anchor="ctr"/>
                    </a:tc>
                    <a:extLst>
                      <a:ext uri="{0D108BD9-81ED-4DB2-BD59-A6C34878D82A}">
                        <a16:rowId xmlns:a16="http://schemas.microsoft.com/office/drawing/2014/main" val="285161927"/>
                      </a:ext>
                    </a:extLst>
                  </a:tr>
                  <a:tr h="362258">
                    <a:tc>
                      <a:txBody>
                        <a:bodyPr/>
                        <a:lstStyle/>
                        <a:p>
                          <a:pPr algn="ctr"/>
                          <a:r>
                            <a:rPr lang="en-US" sz="1400" dirty="0">
                              <a:latin typeface="Roboto"/>
                            </a:rPr>
                            <a:t>TBATS</a:t>
                          </a:r>
                          <a:endParaRPr lang="en-IN" sz="1400" dirty="0">
                            <a:latin typeface="Roboto"/>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𝑠</m:t>
                                    </m:r>
                                  </m:e>
                                  <m:sub>
                                    <m:r>
                                      <a:rPr lang="en-US" sz="1400" smtClean="0">
                                        <a:latin typeface="Cambria Math" panose="02040503050406030204" pitchFamily="18" charset="0"/>
                                      </a:rPr>
                                      <m:t>𝑝</m:t>
                                    </m:r>
                                  </m:sub>
                                </m:sSub>
                                <m:r>
                                  <a:rPr lang="en-US" sz="1400" smtClean="0">
                                    <a:latin typeface="Cambria Math" panose="02040503050406030204" pitchFamily="18" charset="0"/>
                                  </a:rPr>
                                  <m:t>)</m:t>
                                </m:r>
                              </m:oMath>
                            </m:oMathPara>
                          </a14:m>
                          <a:endParaRPr lang="en-IN" sz="1400" dirty="0">
                            <a:latin typeface="Roboto"/>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𝑠</m:t>
                                    </m:r>
                                  </m:e>
                                  <m:sub>
                                    <m:r>
                                      <a:rPr lang="en-US" sz="1400" smtClean="0">
                                        <a:latin typeface="Cambria Math" panose="02040503050406030204" pitchFamily="18" charset="0"/>
                                      </a:rPr>
                                      <m:t>𝑝</m:t>
                                    </m:r>
                                  </m:sub>
                                </m:sSub>
                                <m:r>
                                  <a:rPr lang="en-US" sz="1400" smtClean="0">
                                    <a:latin typeface="Cambria Math" panose="02040503050406030204" pitchFamily="18" charset="0"/>
                                  </a:rPr>
                                  <m:t>∈</m:t>
                                </m:r>
                                <m:d>
                                  <m:dPr>
                                    <m:ctrlPr>
                                      <a:rPr lang="en-US" sz="1400" i="1" smtClean="0">
                                        <a:latin typeface="Cambria Math" panose="02040503050406030204" pitchFamily="18" charset="0"/>
                                      </a:rPr>
                                    </m:ctrlPr>
                                  </m:dPr>
                                  <m:e>
                                    <m:r>
                                      <a:rPr lang="en-IN" sz="1400" b="0" i="0" smtClean="0">
                                        <a:latin typeface="Cambria Math" panose="02040503050406030204" pitchFamily="18" charset="0"/>
                                      </a:rPr>
                                      <m:t>2,4,12</m:t>
                                    </m:r>
                                  </m:e>
                                </m:d>
                              </m:oMath>
                            </m:oMathPara>
                          </a14:m>
                          <a:endParaRPr lang="en-IN" sz="1400" dirty="0">
                            <a:latin typeface="Roboto"/>
                            <a:cs typeface="Times New Roman" panose="02020603050405020304" pitchFamily="18" charset="0"/>
                          </a:endParaRPr>
                        </a:p>
                      </a:txBody>
                      <a:tcPr anchor="ctr"/>
                    </a:tc>
                    <a:extLst>
                      <a:ext uri="{0D108BD9-81ED-4DB2-BD59-A6C34878D82A}">
                        <a16:rowId xmlns:a16="http://schemas.microsoft.com/office/drawing/2014/main" val="2561245906"/>
                      </a:ext>
                    </a:extLst>
                  </a:tr>
                  <a:tr h="362258">
                    <a:tc>
                      <a:txBody>
                        <a:bodyPr/>
                        <a:lstStyle/>
                        <a:p>
                          <a:pPr algn="ctr"/>
                          <a:r>
                            <a:rPr lang="en-US" sz="1400" dirty="0">
                              <a:latin typeface="Roboto"/>
                            </a:rPr>
                            <a:t>Holt Winter</a:t>
                          </a:r>
                          <a:endParaRPr lang="en-IN" sz="1400" dirty="0">
                            <a:latin typeface="Roboto"/>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smtClean="0">
                                    <a:latin typeface="Cambria Math" panose="02040503050406030204" pitchFamily="18" charset="0"/>
                                  </a:rPr>
                                  <m:t>(</m:t>
                                </m:r>
                                <m:r>
                                  <a:rPr lang="en-US" sz="1400" smtClean="0">
                                    <a:latin typeface="Cambria Math" panose="02040503050406030204" pitchFamily="18" charset="0"/>
                                  </a:rPr>
                                  <m:t>𝛼</m:t>
                                </m:r>
                                <m:r>
                                  <a:rPr lang="en-US" sz="1400" smtClean="0">
                                    <a:latin typeface="Cambria Math" panose="02040503050406030204" pitchFamily="18" charset="0"/>
                                  </a:rPr>
                                  <m:t>, </m:t>
                                </m:r>
                                <m:r>
                                  <a:rPr lang="en-US" sz="1400" smtClean="0">
                                    <a:latin typeface="Cambria Math" panose="02040503050406030204" pitchFamily="18" charset="0"/>
                                  </a:rPr>
                                  <m:t>𝛽</m:t>
                                </m:r>
                                <m:r>
                                  <a:rPr lang="en-US" sz="1400" smtClean="0">
                                    <a:latin typeface="Cambria Math" panose="02040503050406030204" pitchFamily="18" charset="0"/>
                                  </a:rPr>
                                  <m:t>, </m:t>
                                </m:r>
                                <m:r>
                                  <a:rPr lang="en-US" sz="1400" smtClean="0">
                                    <a:latin typeface="Cambria Math" panose="02040503050406030204" pitchFamily="18" charset="0"/>
                                  </a:rPr>
                                  <m:t>𝛾</m:t>
                                </m:r>
                                <m:r>
                                  <a:rPr lang="en-US" sz="1400" smtClean="0">
                                    <a:latin typeface="Cambria Math" panose="02040503050406030204" pitchFamily="18" charset="0"/>
                                  </a:rPr>
                                  <m:t>)</m:t>
                                </m:r>
                              </m:oMath>
                            </m:oMathPara>
                          </a14:m>
                          <a:endParaRPr lang="en-IN" sz="1400" dirty="0">
                            <a:latin typeface="Roboto"/>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ctrlPr>
                                    <a:rPr lang="en-US" sz="1400" i="1" smtClean="0">
                                      <a:latin typeface="Cambria Math" panose="02040503050406030204" pitchFamily="18" charset="0"/>
                                    </a:rPr>
                                  </m:ctrlPr>
                                </m:dPr>
                                <m:e>
                                  <m:r>
                                    <a:rPr lang="en-US" sz="1400" smtClean="0">
                                      <a:latin typeface="Cambria Math" panose="02040503050406030204" pitchFamily="18" charset="0"/>
                                    </a:rPr>
                                    <m:t>𝛼</m:t>
                                  </m:r>
                                  <m:r>
                                    <a:rPr lang="en-US" sz="1400" smtClean="0">
                                      <a:latin typeface="Cambria Math" panose="02040503050406030204" pitchFamily="18" charset="0"/>
                                    </a:rPr>
                                    <m:t>, </m:t>
                                  </m:r>
                                  <m:r>
                                    <a:rPr lang="en-US" sz="1400" smtClean="0">
                                      <a:latin typeface="Cambria Math" panose="02040503050406030204" pitchFamily="18" charset="0"/>
                                    </a:rPr>
                                    <m:t>𝛽</m:t>
                                  </m:r>
                                  <m:r>
                                    <a:rPr lang="en-US" sz="1400" smtClean="0">
                                      <a:latin typeface="Cambria Math" panose="02040503050406030204" pitchFamily="18" charset="0"/>
                                    </a:rPr>
                                    <m:t>, </m:t>
                                  </m:r>
                                  <m:r>
                                    <a:rPr lang="en-US" sz="1400" smtClean="0">
                                      <a:latin typeface="Cambria Math" panose="02040503050406030204" pitchFamily="18" charset="0"/>
                                    </a:rPr>
                                    <m:t>𝛾</m:t>
                                  </m:r>
                                </m:e>
                              </m:d>
                              <m:r>
                                <a:rPr lang="en-US" sz="1400" smtClean="0">
                                  <a:latin typeface="Cambria Math" panose="02040503050406030204" pitchFamily="18" charset="0"/>
                                </a:rPr>
                                <m:t>∈</m:t>
                              </m:r>
                            </m:oMath>
                          </a14:m>
                          <a:r>
                            <a:rPr lang="en-US" sz="1400" dirty="0">
                              <a:latin typeface="Roboto"/>
                            </a:rPr>
                            <a:t> </a:t>
                          </a:r>
                          <a14:m>
                            <m:oMath xmlns:m="http://schemas.openxmlformats.org/officeDocument/2006/math">
                              <m:d>
                                <m:dPr>
                                  <m:ctrlPr>
                                    <a:rPr lang="en-US" sz="1400" i="1" smtClean="0">
                                      <a:latin typeface="Cambria Math" panose="02040503050406030204" pitchFamily="18" charset="0"/>
                                    </a:rPr>
                                  </m:ctrlPr>
                                </m:dPr>
                                <m:e>
                                  <m:r>
                                    <a:rPr lang="en-US" sz="1400" smtClean="0">
                                      <a:latin typeface="Cambria Math" panose="02040503050406030204" pitchFamily="18" charset="0"/>
                                    </a:rPr>
                                    <m:t>0</m:t>
                                  </m:r>
                                  <m:r>
                                    <a:rPr lang="en-IN" sz="1400" b="0" i="1" smtClean="0">
                                      <a:latin typeface="Cambria Math" panose="02040503050406030204" pitchFamily="18" charset="0"/>
                                    </a:rPr>
                                    <m:t>:0.2:0.05</m:t>
                                  </m:r>
                                </m:e>
                              </m:d>
                            </m:oMath>
                          </a14:m>
                          <a:endParaRPr lang="en-IN" sz="1400" dirty="0">
                            <a:latin typeface="Roboto"/>
                            <a:cs typeface="Times New Roman" panose="02020603050405020304" pitchFamily="18" charset="0"/>
                          </a:endParaRPr>
                        </a:p>
                      </a:txBody>
                      <a:tcPr anchor="ctr"/>
                    </a:tc>
                    <a:extLst>
                      <a:ext uri="{0D108BD9-81ED-4DB2-BD59-A6C34878D82A}">
                        <a16:rowId xmlns:a16="http://schemas.microsoft.com/office/drawing/2014/main" val="2801402113"/>
                      </a:ext>
                    </a:extLst>
                  </a:tr>
                </a:tbl>
              </a:graphicData>
            </a:graphic>
          </p:graphicFrame>
        </mc:Choice>
        <mc:Fallback xmlns="">
          <p:graphicFrame>
            <p:nvGraphicFramePr>
              <p:cNvPr id="6" name="Table 5">
                <a:extLst>
                  <a:ext uri="{FF2B5EF4-FFF2-40B4-BE49-F238E27FC236}">
                    <a16:creationId xmlns:a16="http://schemas.microsoft.com/office/drawing/2014/main" id="{5854B34C-AC50-79AC-5AA6-86068D1EEC37}"/>
                  </a:ext>
                </a:extLst>
              </p:cNvPr>
              <p:cNvGraphicFramePr>
                <a:graphicFrameLocks noGrp="1"/>
              </p:cNvGraphicFramePr>
              <p:nvPr>
                <p:extLst>
                  <p:ext uri="{D42A27DB-BD31-4B8C-83A1-F6EECF244321}">
                    <p14:modId xmlns:p14="http://schemas.microsoft.com/office/powerpoint/2010/main" val="3890298858"/>
                  </p:ext>
                </p:extLst>
              </p:nvPr>
            </p:nvGraphicFramePr>
            <p:xfrm>
              <a:off x="2217110" y="3596634"/>
              <a:ext cx="9092017" cy="2535806"/>
            </p:xfrm>
            <a:graphic>
              <a:graphicData uri="http://schemas.openxmlformats.org/drawingml/2006/table">
                <a:tbl>
                  <a:tblPr firstRow="1" bandRow="1">
                    <a:tableStyleId>{073A0DAA-6AF3-43AB-8588-CEC1D06C72B9}</a:tableStyleId>
                  </a:tblPr>
                  <a:tblGrid>
                    <a:gridCol w="1515392">
                      <a:extLst>
                        <a:ext uri="{9D8B030D-6E8A-4147-A177-3AD203B41FA5}">
                          <a16:colId xmlns:a16="http://schemas.microsoft.com/office/drawing/2014/main" val="1811902796"/>
                        </a:ext>
                      </a:extLst>
                    </a:gridCol>
                    <a:gridCol w="2843484">
                      <a:extLst>
                        <a:ext uri="{9D8B030D-6E8A-4147-A177-3AD203B41FA5}">
                          <a16:colId xmlns:a16="http://schemas.microsoft.com/office/drawing/2014/main" val="3735292552"/>
                        </a:ext>
                      </a:extLst>
                    </a:gridCol>
                    <a:gridCol w="4733141">
                      <a:extLst>
                        <a:ext uri="{9D8B030D-6E8A-4147-A177-3AD203B41FA5}">
                          <a16:colId xmlns:a16="http://schemas.microsoft.com/office/drawing/2014/main" val="936554164"/>
                        </a:ext>
                      </a:extLst>
                    </a:gridCol>
                  </a:tblGrid>
                  <a:tr h="362258">
                    <a:tc>
                      <a:txBody>
                        <a:bodyPr/>
                        <a:lstStyle/>
                        <a:p>
                          <a:pPr algn="ctr"/>
                          <a:r>
                            <a:rPr lang="en-US" sz="1400" dirty="0">
                              <a:latin typeface="Roboto"/>
                            </a:rPr>
                            <a:t>MODEL</a:t>
                          </a:r>
                          <a:endParaRPr lang="en-IN" sz="1400" dirty="0">
                            <a:latin typeface="Roboto"/>
                            <a:cs typeface="Times New Roman" panose="02020603050405020304" pitchFamily="18" charset="0"/>
                          </a:endParaRPr>
                        </a:p>
                      </a:txBody>
                      <a:tcPr anchor="ctr"/>
                    </a:tc>
                    <a:tc>
                      <a:txBody>
                        <a:bodyPr/>
                        <a:lstStyle/>
                        <a:p>
                          <a:pPr algn="ctr"/>
                          <a:r>
                            <a:rPr lang="en-US" sz="1400" dirty="0">
                              <a:latin typeface="Roboto"/>
                            </a:rPr>
                            <a:t>Parameters</a:t>
                          </a:r>
                          <a:endParaRPr lang="en-IN" sz="1400" dirty="0">
                            <a:latin typeface="Roboto"/>
                            <a:cs typeface="Times New Roman" panose="02020603050405020304" pitchFamily="18" charset="0"/>
                          </a:endParaRPr>
                        </a:p>
                      </a:txBody>
                      <a:tcPr anchor="ctr"/>
                    </a:tc>
                    <a:tc>
                      <a:txBody>
                        <a:bodyPr/>
                        <a:lstStyle/>
                        <a:p>
                          <a:pPr algn="ctr"/>
                          <a:r>
                            <a:rPr lang="en-US" sz="1400" dirty="0">
                              <a:latin typeface="Roboto"/>
                            </a:rPr>
                            <a:t>Considered</a:t>
                          </a:r>
                          <a:r>
                            <a:rPr lang="en-US" sz="1400" baseline="0" dirty="0">
                              <a:latin typeface="Roboto"/>
                            </a:rPr>
                            <a:t> Parameter Combinations</a:t>
                          </a:r>
                        </a:p>
                      </a:txBody>
                      <a:tcPr anchor="ctr"/>
                    </a:tc>
                    <a:extLst>
                      <a:ext uri="{0D108BD9-81ED-4DB2-BD59-A6C34878D82A}">
                        <a16:rowId xmlns:a16="http://schemas.microsoft.com/office/drawing/2014/main" val="282070847"/>
                      </a:ext>
                    </a:extLst>
                  </a:tr>
                  <a:tr h="362258">
                    <a:tc>
                      <a:txBody>
                        <a:bodyPr/>
                        <a:lstStyle/>
                        <a:p>
                          <a:pPr algn="ctr"/>
                          <a:r>
                            <a:rPr lang="en-IN" sz="1400" dirty="0">
                              <a:latin typeface="Roboto"/>
                              <a:cs typeface="Times New Roman" panose="02020603050405020304" pitchFamily="18" charset="0"/>
                            </a:rPr>
                            <a:t>Decompose</a:t>
                          </a:r>
                        </a:p>
                      </a:txBody>
                      <a:tcPr anchor="ctr"/>
                    </a:tc>
                    <a:tc gridSpan="2">
                      <a:txBody>
                        <a:bodyPr/>
                        <a:lstStyle/>
                        <a:p>
                          <a:pPr algn="ctr"/>
                          <a:r>
                            <a:rPr lang="en-IN" sz="1400" dirty="0">
                              <a:latin typeface="Roboto"/>
                              <a:cs typeface="Times New Roman" panose="02020603050405020304" pitchFamily="18" charset="0"/>
                            </a:rPr>
                            <a:t>Auto arima from pmdarima package</a:t>
                          </a:r>
                        </a:p>
                      </a:txBody>
                      <a:tcPr anchor="ctr"/>
                    </a:tc>
                    <a:tc hMerge="1">
                      <a:txBody>
                        <a:bodyPr/>
                        <a:lstStyle/>
                        <a:p>
                          <a:pPr algn="ctr"/>
                          <a:endParaRPr lang="en-US" sz="1400" baseline="0" dirty="0">
                            <a:latin typeface="Roboto"/>
                          </a:endParaRPr>
                        </a:p>
                      </a:txBody>
                      <a:tcPr anchor="ctr"/>
                    </a:tc>
                    <a:extLst>
                      <a:ext uri="{0D108BD9-81ED-4DB2-BD59-A6C34878D82A}">
                        <a16:rowId xmlns:a16="http://schemas.microsoft.com/office/drawing/2014/main" val="2880393125"/>
                      </a:ext>
                    </a:extLst>
                  </a:tr>
                  <a:tr h="362258">
                    <a:tc>
                      <a:txBody>
                        <a:bodyPr/>
                        <a:lstStyle/>
                        <a:p>
                          <a:pPr algn="ctr"/>
                          <a:r>
                            <a:rPr lang="en-US" sz="1400" dirty="0">
                              <a:latin typeface="Roboto"/>
                            </a:rPr>
                            <a:t>ARMA</a:t>
                          </a:r>
                          <a:endParaRPr lang="en-IN" sz="1400" dirty="0">
                            <a:latin typeface="Roboto"/>
                            <a:cs typeface="Times New Roman" panose="02020603050405020304" pitchFamily="18" charset="0"/>
                          </a:endParaRPr>
                        </a:p>
                      </a:txBody>
                      <a:tcPr anchor="ctr"/>
                    </a:tc>
                    <a:tc>
                      <a:txBody>
                        <a:bodyPr/>
                        <a:lstStyle/>
                        <a:p>
                          <a:pPr algn="ctr"/>
                          <a:r>
                            <a:rPr lang="en-US" sz="1400" dirty="0">
                              <a:latin typeface="Roboto"/>
                            </a:rPr>
                            <a:t>(p, q)</a:t>
                          </a:r>
                          <a:endParaRPr lang="en-IN" sz="1400" dirty="0">
                            <a:latin typeface="Roboto"/>
                            <a:cs typeface="Times New Roman" panose="02020603050405020304" pitchFamily="18" charset="0"/>
                          </a:endParaRPr>
                        </a:p>
                      </a:txBody>
                      <a:tcPr anchor="ctr"/>
                    </a:tc>
                    <a:tc>
                      <a:txBody>
                        <a:bodyPr/>
                        <a:lstStyle/>
                        <a:p>
                          <a:pPr algn="ctr"/>
                          <a:r>
                            <a:rPr lang="en-US" sz="1400" dirty="0">
                              <a:latin typeface="Roboto"/>
                            </a:rPr>
                            <a:t>(0-3) x (0-3)</a:t>
                          </a:r>
                          <a:endParaRPr lang="en-IN" sz="1400" dirty="0">
                            <a:latin typeface="Roboto"/>
                            <a:cs typeface="Times New Roman" panose="02020603050405020304" pitchFamily="18" charset="0"/>
                          </a:endParaRPr>
                        </a:p>
                      </a:txBody>
                      <a:tcPr anchor="ctr"/>
                    </a:tc>
                    <a:extLst>
                      <a:ext uri="{0D108BD9-81ED-4DB2-BD59-A6C34878D82A}">
                        <a16:rowId xmlns:a16="http://schemas.microsoft.com/office/drawing/2014/main" val="661119734"/>
                      </a:ext>
                    </a:extLst>
                  </a:tr>
                  <a:tr h="362258">
                    <a:tc>
                      <a:txBody>
                        <a:bodyPr/>
                        <a:lstStyle/>
                        <a:p>
                          <a:pPr algn="ctr"/>
                          <a:r>
                            <a:rPr lang="en-US" sz="1400" dirty="0">
                              <a:latin typeface="Roboto"/>
                            </a:rPr>
                            <a:t>ARIMA</a:t>
                          </a:r>
                          <a:endParaRPr lang="en-IN" sz="1400" dirty="0">
                            <a:latin typeface="Roboto"/>
                            <a:cs typeface="Times New Roman" panose="02020603050405020304" pitchFamily="18" charset="0"/>
                          </a:endParaRPr>
                        </a:p>
                      </a:txBody>
                      <a:tcPr anchor="ctr"/>
                    </a:tc>
                    <a:tc>
                      <a:txBody>
                        <a:bodyPr/>
                        <a:lstStyle/>
                        <a:p>
                          <a:pPr algn="ctr"/>
                          <a:r>
                            <a:rPr lang="en-US" sz="1400" dirty="0">
                              <a:latin typeface="Roboto"/>
                            </a:rPr>
                            <a:t>(p, d, q)</a:t>
                          </a:r>
                          <a:endParaRPr lang="en-IN" sz="1400" dirty="0">
                            <a:latin typeface="Roboto"/>
                            <a:cs typeface="Times New Roman" panose="02020603050405020304" pitchFamily="18" charset="0"/>
                          </a:endParaRPr>
                        </a:p>
                      </a:txBody>
                      <a:tcPr anchor="ctr"/>
                    </a:tc>
                    <a:tc>
                      <a:txBody>
                        <a:bodyPr/>
                        <a:lstStyle/>
                        <a:p>
                          <a:pPr algn="ctr"/>
                          <a:r>
                            <a:rPr lang="en-US" sz="1400" dirty="0">
                              <a:latin typeface="Roboto"/>
                            </a:rPr>
                            <a:t>(0-3) x (0-3) x (0-3)</a:t>
                          </a:r>
                          <a:endParaRPr lang="en-IN" sz="1400" dirty="0">
                            <a:latin typeface="Roboto"/>
                            <a:cs typeface="Times New Roman" panose="02020603050405020304" pitchFamily="18" charset="0"/>
                          </a:endParaRPr>
                        </a:p>
                      </a:txBody>
                      <a:tcPr anchor="ctr"/>
                    </a:tc>
                    <a:extLst>
                      <a:ext uri="{0D108BD9-81ED-4DB2-BD59-A6C34878D82A}">
                        <a16:rowId xmlns:a16="http://schemas.microsoft.com/office/drawing/2014/main" val="4258803734"/>
                      </a:ext>
                    </a:extLst>
                  </a:tr>
                  <a:tr h="362258">
                    <a:tc>
                      <a:txBody>
                        <a:bodyPr/>
                        <a:lstStyle/>
                        <a:p>
                          <a:pPr algn="ctr"/>
                          <a:r>
                            <a:rPr lang="en-US" sz="1400" dirty="0">
                              <a:latin typeface="Roboto"/>
                            </a:rPr>
                            <a:t>SARIMA</a:t>
                          </a:r>
                          <a:endParaRPr lang="en-IN" sz="1400" dirty="0">
                            <a:latin typeface="Roboto"/>
                            <a:cs typeface="Times New Roman" panose="02020603050405020304" pitchFamily="18" charset="0"/>
                          </a:endParaRPr>
                        </a:p>
                      </a:txBody>
                      <a:tcPr anchor="ctr"/>
                    </a:tc>
                    <a:tc>
                      <a:txBody>
                        <a:bodyPr/>
                        <a:lstStyle/>
                        <a:p>
                          <a:pPr algn="ctr"/>
                          <a:r>
                            <a:rPr lang="en-US" sz="1400" dirty="0">
                              <a:latin typeface="Roboto"/>
                            </a:rPr>
                            <a:t>(p, d, q) (P, D, Q, s)</a:t>
                          </a:r>
                          <a:endParaRPr lang="en-IN" sz="1400" dirty="0">
                            <a:latin typeface="Roboto"/>
                            <a:cs typeface="Times New Roman" panose="02020603050405020304" pitchFamily="18" charset="0"/>
                          </a:endParaRPr>
                        </a:p>
                      </a:txBody>
                      <a:tcPr anchor="ctr"/>
                    </a:tc>
                    <a:tc>
                      <a:txBody>
                        <a:bodyPr/>
                        <a:lstStyle/>
                        <a:p>
                          <a:endParaRPr lang="en-US"/>
                        </a:p>
                      </a:txBody>
                      <a:tcPr anchor="ctr">
                        <a:blipFill>
                          <a:blip r:embed="rId5"/>
                          <a:stretch>
                            <a:fillRect l="-92278" t="-398333" r="-515" b="-208333"/>
                          </a:stretch>
                        </a:blipFill>
                      </a:tcPr>
                    </a:tc>
                    <a:extLst>
                      <a:ext uri="{0D108BD9-81ED-4DB2-BD59-A6C34878D82A}">
                        <a16:rowId xmlns:a16="http://schemas.microsoft.com/office/drawing/2014/main" val="285161927"/>
                      </a:ext>
                    </a:extLst>
                  </a:tr>
                  <a:tr h="362258">
                    <a:tc>
                      <a:txBody>
                        <a:bodyPr/>
                        <a:lstStyle/>
                        <a:p>
                          <a:pPr algn="ctr"/>
                          <a:r>
                            <a:rPr lang="en-US" sz="1400" dirty="0">
                              <a:latin typeface="Roboto"/>
                            </a:rPr>
                            <a:t>TBATS</a:t>
                          </a:r>
                          <a:endParaRPr lang="en-IN" sz="1400" dirty="0">
                            <a:latin typeface="Roboto"/>
                            <a:cs typeface="Times New Roman" panose="02020603050405020304" pitchFamily="18" charset="0"/>
                          </a:endParaRPr>
                        </a:p>
                      </a:txBody>
                      <a:tcPr anchor="ctr"/>
                    </a:tc>
                    <a:tc>
                      <a:txBody>
                        <a:bodyPr/>
                        <a:lstStyle/>
                        <a:p>
                          <a:endParaRPr lang="en-US"/>
                        </a:p>
                      </a:txBody>
                      <a:tcPr anchor="ctr">
                        <a:blipFill>
                          <a:blip r:embed="rId5"/>
                          <a:stretch>
                            <a:fillRect l="-53533" t="-506780" r="-167238" b="-111864"/>
                          </a:stretch>
                        </a:blipFill>
                      </a:tcPr>
                    </a:tc>
                    <a:tc>
                      <a:txBody>
                        <a:bodyPr/>
                        <a:lstStyle/>
                        <a:p>
                          <a:endParaRPr lang="en-US"/>
                        </a:p>
                      </a:txBody>
                      <a:tcPr anchor="ctr">
                        <a:blipFill>
                          <a:blip r:embed="rId5"/>
                          <a:stretch>
                            <a:fillRect l="-92278" t="-506780" r="-515" b="-111864"/>
                          </a:stretch>
                        </a:blipFill>
                      </a:tcPr>
                    </a:tc>
                    <a:extLst>
                      <a:ext uri="{0D108BD9-81ED-4DB2-BD59-A6C34878D82A}">
                        <a16:rowId xmlns:a16="http://schemas.microsoft.com/office/drawing/2014/main" val="2561245906"/>
                      </a:ext>
                    </a:extLst>
                  </a:tr>
                  <a:tr h="362258">
                    <a:tc>
                      <a:txBody>
                        <a:bodyPr/>
                        <a:lstStyle/>
                        <a:p>
                          <a:pPr algn="ctr"/>
                          <a:r>
                            <a:rPr lang="en-US" sz="1400" dirty="0">
                              <a:latin typeface="Roboto"/>
                            </a:rPr>
                            <a:t>Holt Winter</a:t>
                          </a:r>
                          <a:endParaRPr lang="en-IN" sz="1400" dirty="0">
                            <a:latin typeface="Roboto"/>
                            <a:cs typeface="Times New Roman" panose="02020603050405020304" pitchFamily="18" charset="0"/>
                          </a:endParaRPr>
                        </a:p>
                      </a:txBody>
                      <a:tcPr anchor="ctr"/>
                    </a:tc>
                    <a:tc>
                      <a:txBody>
                        <a:bodyPr/>
                        <a:lstStyle/>
                        <a:p>
                          <a:endParaRPr lang="en-US"/>
                        </a:p>
                      </a:txBody>
                      <a:tcPr anchor="ctr">
                        <a:blipFill>
                          <a:blip r:embed="rId5"/>
                          <a:stretch>
                            <a:fillRect l="-53533" t="-596667" r="-167238" b="-10000"/>
                          </a:stretch>
                        </a:blipFill>
                      </a:tcPr>
                    </a:tc>
                    <a:tc>
                      <a:txBody>
                        <a:bodyPr/>
                        <a:lstStyle/>
                        <a:p>
                          <a:endParaRPr lang="en-US"/>
                        </a:p>
                      </a:txBody>
                      <a:tcPr anchor="ctr">
                        <a:blipFill>
                          <a:blip r:embed="rId5"/>
                          <a:stretch>
                            <a:fillRect l="-92278" t="-596667" r="-515" b="-10000"/>
                          </a:stretch>
                        </a:blipFill>
                      </a:tcPr>
                    </a:tc>
                    <a:extLst>
                      <a:ext uri="{0D108BD9-81ED-4DB2-BD59-A6C34878D82A}">
                        <a16:rowId xmlns:a16="http://schemas.microsoft.com/office/drawing/2014/main" val="2801402113"/>
                      </a:ext>
                    </a:extLst>
                  </a:tr>
                </a:tbl>
              </a:graphicData>
            </a:graphic>
          </p:graphicFrame>
        </mc:Fallback>
      </mc:AlternateContent>
      <p:sp>
        <p:nvSpPr>
          <p:cNvPr id="7" name="Striped Right Arrow 2">
            <a:extLst>
              <a:ext uri="{FF2B5EF4-FFF2-40B4-BE49-F238E27FC236}">
                <a16:creationId xmlns:a16="http://schemas.microsoft.com/office/drawing/2014/main" id="{643BCE1B-1C1A-BDE6-F9DB-938CE9F02C3E}"/>
              </a:ext>
            </a:extLst>
          </p:cNvPr>
          <p:cNvSpPr/>
          <p:nvPr/>
        </p:nvSpPr>
        <p:spPr>
          <a:xfrm rot="2956032">
            <a:off x="3319346" y="3062242"/>
            <a:ext cx="955606" cy="208566"/>
          </a:xfrm>
          <a:prstGeom prst="stripedRightArrow">
            <a:avLst>
              <a:gd name="adj1" fmla="val 50000"/>
              <a:gd name="adj2" fmla="val 92165"/>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E5B21C3-F45C-D0EC-D243-352BA0C1A9F0}"/>
              </a:ext>
            </a:extLst>
          </p:cNvPr>
          <p:cNvSpPr txBox="1"/>
          <p:nvPr/>
        </p:nvSpPr>
        <p:spPr>
          <a:xfrm>
            <a:off x="3574200" y="3150574"/>
            <a:ext cx="5495544" cy="338554"/>
          </a:xfrm>
          <a:prstGeom prst="rect">
            <a:avLst/>
          </a:prstGeom>
          <a:noFill/>
        </p:spPr>
        <p:txBody>
          <a:bodyPr wrap="square" rtlCol="0">
            <a:spAutoFit/>
          </a:bodyPr>
          <a:lstStyle/>
          <a:p>
            <a:pPr algn="ctr"/>
            <a:r>
              <a:rPr lang="en-US" sz="1600" dirty="0">
                <a:solidFill>
                  <a:srgbClr val="FF0000"/>
                </a:solidFill>
                <a:latin typeface="Bookman Old Style" panose="02050604050505020204" pitchFamily="18" charset="0"/>
                <a:cs typeface="Times New Roman" panose="02020603050405020304" pitchFamily="18" charset="0"/>
              </a:rPr>
              <a:t>Grid Search for each of the model</a:t>
            </a:r>
            <a:endParaRPr lang="en-IN" sz="1600" dirty="0">
              <a:solidFill>
                <a:srgbClr val="FF000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94092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82869" y="1639957"/>
            <a:ext cx="10573406" cy="4623683"/>
            <a:chOff x="882869" y="1918104"/>
            <a:chExt cx="10573406" cy="1707962"/>
          </a:xfrm>
        </p:grpSpPr>
        <p:sp>
          <p:nvSpPr>
            <p:cNvPr id="8" name="Rounded Rectangle 7"/>
            <p:cNvSpPr/>
            <p:nvPr/>
          </p:nvSpPr>
          <p:spPr>
            <a:xfrm>
              <a:off x="882869" y="1918104"/>
              <a:ext cx="10573406" cy="1706609"/>
            </a:xfrm>
            <a:prstGeom prst="roundRect">
              <a:avLst/>
            </a:prstGeom>
            <a:noFill/>
            <a:ln w="19050">
              <a:solidFill>
                <a:srgbClr val="7030A0">
                  <a:alpha val="50000"/>
                </a:srgb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nSpc>
                  <a:spcPct val="150000"/>
                </a:lnSpc>
              </a:pPr>
              <a:endParaRPr lang="en-US" dirty="0">
                <a:solidFill>
                  <a:schemeClr val="tx1"/>
                </a:solidFill>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13" name="Rounded Rectangle 12"/>
                <p:cNvSpPr/>
                <p:nvPr/>
              </p:nvSpPr>
              <p:spPr>
                <a:xfrm>
                  <a:off x="882869" y="1919457"/>
                  <a:ext cx="10573406" cy="1706609"/>
                </a:xfrm>
                <a:prstGeom prst="roundRect">
                  <a:avLst/>
                </a:prstGeom>
                <a:noFill/>
                <a:ln w="19050">
                  <a:solidFill>
                    <a:srgbClr val="7030A0">
                      <a:alpha val="5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RMSE (Root Mean Square Error) 			</a:t>
                  </a:r>
                  <a14:m>
                    <m:oMath xmlns:m="http://schemas.openxmlformats.org/officeDocument/2006/math">
                      <m:r>
                        <a:rPr lang="en-IN" sz="2000" b="0" i="1" smtClean="0">
                          <a:solidFill>
                            <a:schemeClr val="tx1"/>
                          </a:solidFill>
                          <a:latin typeface="Cambria Math" panose="02040503050406030204" pitchFamily="18" charset="0"/>
                        </a:rPr>
                        <m:t>𝑅𝑀𝑆𝐸</m:t>
                      </m:r>
                      <m:r>
                        <a:rPr lang="en-IN" sz="2000" b="0" i="1" smtClean="0">
                          <a:solidFill>
                            <a:schemeClr val="tx1"/>
                          </a:solidFill>
                          <a:latin typeface="Cambria Math" panose="02040503050406030204" pitchFamily="18" charset="0"/>
                        </a:rPr>
                        <m:t>=</m:t>
                      </m:r>
                      <m:rad>
                        <m:radPr>
                          <m:degHide m:val="on"/>
                          <m:ctrlPr>
                            <a:rPr lang="en-IN" sz="2000" b="0" i="1" smtClean="0">
                              <a:solidFill>
                                <a:schemeClr val="tx1"/>
                              </a:solidFill>
                              <a:latin typeface="Cambria Math" panose="02040503050406030204" pitchFamily="18" charset="0"/>
                            </a:rPr>
                          </m:ctrlPr>
                        </m:radPr>
                        <m:deg/>
                        <m:e>
                          <m:f>
                            <m:fPr>
                              <m:ctrlPr>
                                <a:rPr lang="en-IN" sz="2000" b="0" i="1" smtClean="0">
                                  <a:solidFill>
                                    <a:schemeClr val="tx1"/>
                                  </a:solidFill>
                                  <a:latin typeface="Cambria Math" panose="02040503050406030204" pitchFamily="18" charset="0"/>
                                </a:rPr>
                              </m:ctrlPr>
                            </m:fPr>
                            <m:num>
                              <m:r>
                                <a:rPr lang="en-IN" sz="2000" b="0" i="1" smtClean="0">
                                  <a:solidFill>
                                    <a:schemeClr val="tx1"/>
                                  </a:solidFill>
                                  <a:latin typeface="Cambria Math" panose="02040503050406030204" pitchFamily="18" charset="0"/>
                                </a:rPr>
                                <m:t>1</m:t>
                              </m:r>
                            </m:num>
                            <m:den>
                              <m:r>
                                <a:rPr lang="en-IN" sz="2000" b="0" i="1" smtClean="0">
                                  <a:solidFill>
                                    <a:schemeClr val="tx1"/>
                                  </a:solidFill>
                                  <a:latin typeface="Cambria Math" panose="02040503050406030204" pitchFamily="18" charset="0"/>
                                </a:rPr>
                                <m:t>𝑇</m:t>
                              </m:r>
                            </m:den>
                          </m:f>
                          <m:nary>
                            <m:naryPr>
                              <m:chr m:val="∑"/>
                              <m:ctrlPr>
                                <a:rPr lang="en-IN" sz="2000" b="0" i="1" smtClean="0">
                                  <a:solidFill>
                                    <a:schemeClr val="tx1"/>
                                  </a:solidFill>
                                  <a:latin typeface="Cambria Math" panose="02040503050406030204" pitchFamily="18" charset="0"/>
                                </a:rPr>
                              </m:ctrlPr>
                            </m:naryPr>
                            <m:sub>
                              <m:r>
                                <m:rPr>
                                  <m:brk m:alnAt="23"/>
                                </m:rPr>
                                <a:rPr lang="en-IN" sz="2000" b="0" i="1" smtClean="0">
                                  <a:solidFill>
                                    <a:schemeClr val="tx1"/>
                                  </a:solidFill>
                                  <a:latin typeface="Cambria Math" panose="02040503050406030204" pitchFamily="18" charset="0"/>
                                </a:rPr>
                                <m:t>𝑡</m:t>
                              </m:r>
                              <m:r>
                                <a:rPr lang="en-IN" sz="2000" b="0" i="1" smtClean="0">
                                  <a:solidFill>
                                    <a:schemeClr val="tx1"/>
                                  </a:solidFill>
                                  <a:latin typeface="Cambria Math" panose="02040503050406030204" pitchFamily="18" charset="0"/>
                                </a:rPr>
                                <m:t>=1</m:t>
                              </m:r>
                            </m:sub>
                            <m:sup>
                              <m:r>
                                <a:rPr lang="en-IN" sz="2000" b="0" i="1" smtClean="0">
                                  <a:solidFill>
                                    <a:schemeClr val="tx1"/>
                                  </a:solidFill>
                                  <a:latin typeface="Cambria Math" panose="02040503050406030204" pitchFamily="18" charset="0"/>
                                </a:rPr>
                                <m:t>𝑇</m:t>
                              </m:r>
                            </m:sup>
                            <m:e>
                              <m:sSup>
                                <m:sSupPr>
                                  <m:ctrlPr>
                                    <a:rPr lang="en-IN" sz="2000" b="0" i="1" smtClean="0">
                                      <a:solidFill>
                                        <a:schemeClr val="tx1"/>
                                      </a:solidFill>
                                      <a:latin typeface="Cambria Math" panose="02040503050406030204" pitchFamily="18" charset="0"/>
                                    </a:rPr>
                                  </m:ctrlPr>
                                </m:sSupPr>
                                <m:e>
                                  <m:r>
                                    <a:rPr lang="en-IN" sz="2000" b="0" i="1" smtClean="0">
                                      <a:solidFill>
                                        <a:schemeClr val="tx1"/>
                                      </a:solidFill>
                                      <a:latin typeface="Cambria Math" panose="02040503050406030204" pitchFamily="18" charset="0"/>
                                    </a:rPr>
                                    <m:t>(</m:t>
                                  </m:r>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𝐴</m:t>
                                      </m:r>
                                    </m:e>
                                    <m:sub>
                                      <m:r>
                                        <a:rPr lang="en-IN" sz="2000" b="0" i="1" smtClean="0">
                                          <a:solidFill>
                                            <a:schemeClr val="tx1"/>
                                          </a:solidFill>
                                          <a:latin typeface="Cambria Math" panose="02040503050406030204" pitchFamily="18" charset="0"/>
                                        </a:rPr>
                                        <m:t>𝑡</m:t>
                                      </m:r>
                                    </m:sub>
                                  </m:sSub>
                                  <m:r>
                                    <a:rPr lang="en-IN" sz="2000" b="0" i="1" smtClean="0">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𝐹</m:t>
                                      </m:r>
                                    </m:e>
                                    <m:sub>
                                      <m:r>
                                        <a:rPr lang="en-IN" sz="2000" i="1">
                                          <a:solidFill>
                                            <a:schemeClr val="tx1"/>
                                          </a:solidFill>
                                          <a:latin typeface="Cambria Math" panose="02040503050406030204" pitchFamily="18" charset="0"/>
                                        </a:rPr>
                                        <m:t>𝑡</m:t>
                                      </m:r>
                                    </m:sub>
                                  </m:sSub>
                                  <m:r>
                                    <a:rPr lang="en-IN" sz="2000" b="0" i="1" smtClean="0">
                                      <a:solidFill>
                                        <a:schemeClr val="tx1"/>
                                      </a:solidFill>
                                      <a:latin typeface="Cambria Math" panose="02040503050406030204" pitchFamily="18" charset="0"/>
                                    </a:rPr>
                                    <m:t>)</m:t>
                                  </m:r>
                                </m:e>
                                <m:sup>
                                  <m:r>
                                    <a:rPr lang="en-IN" sz="2000" b="0" i="1" smtClean="0">
                                      <a:solidFill>
                                        <a:schemeClr val="tx1"/>
                                      </a:solidFill>
                                      <a:latin typeface="Cambria Math" panose="02040503050406030204" pitchFamily="18" charset="0"/>
                                    </a:rPr>
                                    <m:t>2</m:t>
                                  </m:r>
                                </m:sup>
                              </m:sSup>
                            </m:e>
                          </m:nary>
                        </m:e>
                      </m:rad>
                    </m:oMath>
                  </a14:m>
                  <a:endParaRPr lang="en-IN" sz="2000" dirty="0">
                    <a:solidFill>
                      <a:schemeClr val="tx1"/>
                    </a:solidFill>
                    <a:latin typeface="Bookman Old Style" panose="02050604050505020204" pitchFamily="18" charset="0"/>
                  </a:endParaRPr>
                </a:p>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MAPE (Mean Absolute Percentage Error)		</a:t>
                  </a:r>
                  <a14:m>
                    <m:oMath xmlns:m="http://schemas.openxmlformats.org/officeDocument/2006/math">
                      <m:r>
                        <a:rPr lang="en-IN" sz="2000" b="0" i="1" smtClean="0">
                          <a:solidFill>
                            <a:schemeClr val="tx1"/>
                          </a:solidFill>
                          <a:latin typeface="Cambria Math" panose="02040503050406030204" pitchFamily="18" charset="0"/>
                        </a:rPr>
                        <m:t>𝑀𝐴𝑃𝐸</m:t>
                      </m:r>
                      <m:r>
                        <a:rPr lang="en-IN" sz="2000" b="0" i="1" smtClean="0">
                          <a:solidFill>
                            <a:schemeClr val="tx1"/>
                          </a:solidFill>
                          <a:latin typeface="Cambria Math" panose="02040503050406030204" pitchFamily="18" charset="0"/>
                        </a:rPr>
                        <m:t>=</m:t>
                      </m:r>
                      <m:f>
                        <m:fPr>
                          <m:ctrlPr>
                            <a:rPr lang="en-IN" sz="2000" b="0" i="1" smtClean="0">
                              <a:solidFill>
                                <a:schemeClr val="tx1"/>
                              </a:solidFill>
                              <a:latin typeface="Cambria Math" panose="02040503050406030204" pitchFamily="18" charset="0"/>
                            </a:rPr>
                          </m:ctrlPr>
                        </m:fPr>
                        <m:num>
                          <m:r>
                            <a:rPr lang="en-IN" sz="2000" b="0" i="1" smtClean="0">
                              <a:solidFill>
                                <a:schemeClr val="tx1"/>
                              </a:solidFill>
                              <a:latin typeface="Cambria Math" panose="02040503050406030204" pitchFamily="18" charset="0"/>
                            </a:rPr>
                            <m:t>1</m:t>
                          </m:r>
                        </m:num>
                        <m:den>
                          <m:r>
                            <a:rPr lang="en-IN" sz="2000" b="0" i="1" smtClean="0">
                              <a:solidFill>
                                <a:schemeClr val="tx1"/>
                              </a:solidFill>
                              <a:latin typeface="Cambria Math" panose="02040503050406030204" pitchFamily="18" charset="0"/>
                            </a:rPr>
                            <m:t>𝑇</m:t>
                          </m:r>
                        </m:den>
                      </m:f>
                      <m:nary>
                        <m:naryPr>
                          <m:chr m:val="∑"/>
                          <m:ctrlPr>
                            <a:rPr lang="en-IN" sz="2000" i="1">
                              <a:solidFill>
                                <a:schemeClr val="tx1"/>
                              </a:solidFill>
                              <a:latin typeface="Cambria Math" panose="02040503050406030204" pitchFamily="18" charset="0"/>
                            </a:rPr>
                          </m:ctrlPr>
                        </m:naryPr>
                        <m:sub>
                          <m:r>
                            <m:rPr>
                              <m:brk m:alnAt="23"/>
                            </m:rPr>
                            <a:rPr lang="en-IN" sz="2000" i="1">
                              <a:solidFill>
                                <a:schemeClr val="tx1"/>
                              </a:solidFill>
                              <a:latin typeface="Cambria Math" panose="02040503050406030204" pitchFamily="18" charset="0"/>
                            </a:rPr>
                            <m:t>𝑡</m:t>
                          </m:r>
                          <m:r>
                            <a:rPr lang="en-IN" sz="2000" i="1">
                              <a:solidFill>
                                <a:schemeClr val="tx1"/>
                              </a:solidFill>
                              <a:latin typeface="Cambria Math" panose="02040503050406030204" pitchFamily="18" charset="0"/>
                            </a:rPr>
                            <m:t>=1</m:t>
                          </m:r>
                        </m:sub>
                        <m:sup>
                          <m:r>
                            <a:rPr lang="en-IN" sz="2000" i="1">
                              <a:solidFill>
                                <a:schemeClr val="tx1"/>
                              </a:solidFill>
                              <a:latin typeface="Cambria Math" panose="02040503050406030204" pitchFamily="18" charset="0"/>
                            </a:rPr>
                            <m:t>𝑇</m:t>
                          </m:r>
                        </m:sup>
                        <m:e>
                          <m:r>
                            <a:rPr lang="en-IN" sz="2000" b="0" i="1" smtClean="0">
                              <a:solidFill>
                                <a:schemeClr val="tx1"/>
                              </a:solidFill>
                              <a:latin typeface="Cambria Math" panose="02040503050406030204" pitchFamily="18" charset="0"/>
                            </a:rPr>
                            <m:t>|</m:t>
                          </m:r>
                          <m:f>
                            <m:fPr>
                              <m:ctrlPr>
                                <a:rPr lang="en-IN" sz="2000" i="1">
                                  <a:solidFill>
                                    <a:schemeClr val="tx1"/>
                                  </a:solidFill>
                                  <a:latin typeface="Cambria Math" panose="02040503050406030204" pitchFamily="18" charset="0"/>
                                </a:rPr>
                              </m:ctrlPr>
                            </m:fPr>
                            <m:num>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𝐴</m:t>
                                  </m:r>
                                </m:e>
                                <m:sub>
                                  <m:r>
                                    <a:rPr lang="en-IN" sz="2000" i="1">
                                      <a:solidFill>
                                        <a:schemeClr val="tx1"/>
                                      </a:solidFill>
                                      <a:latin typeface="Cambria Math" panose="02040503050406030204" pitchFamily="18" charset="0"/>
                                    </a:rPr>
                                    <m:t>𝑡</m:t>
                                  </m:r>
                                </m:sub>
                              </m:sSub>
                              <m:r>
                                <a:rPr lang="en-IN" sz="2000" i="1">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𝐹</m:t>
                                  </m:r>
                                </m:e>
                                <m:sub>
                                  <m:r>
                                    <a:rPr lang="en-IN" sz="2000" i="1">
                                      <a:solidFill>
                                        <a:schemeClr val="tx1"/>
                                      </a:solidFill>
                                      <a:latin typeface="Cambria Math" panose="02040503050406030204" pitchFamily="18" charset="0"/>
                                    </a:rPr>
                                    <m:t>𝑡</m:t>
                                  </m:r>
                                </m:sub>
                              </m:sSub>
                            </m:num>
                            <m:den>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𝐴</m:t>
                                  </m:r>
                                </m:e>
                                <m:sub>
                                  <m:r>
                                    <a:rPr lang="en-IN" sz="2000" i="1">
                                      <a:solidFill>
                                        <a:schemeClr val="tx1"/>
                                      </a:solidFill>
                                      <a:latin typeface="Cambria Math" panose="02040503050406030204" pitchFamily="18" charset="0"/>
                                    </a:rPr>
                                    <m:t>𝑡</m:t>
                                  </m:r>
                                </m:sub>
                              </m:sSub>
                            </m:den>
                          </m:f>
                          <m:r>
                            <a:rPr lang="en-IN" sz="2000" b="0" i="1" smtClean="0">
                              <a:solidFill>
                                <a:schemeClr val="tx1"/>
                              </a:solidFill>
                              <a:latin typeface="Cambria Math" panose="02040503050406030204" pitchFamily="18" charset="0"/>
                            </a:rPr>
                            <m:t>|</m:t>
                          </m:r>
                        </m:e>
                      </m:nary>
                    </m:oMath>
                  </a14:m>
                  <a:endParaRPr lang="en-IN" sz="2000" dirty="0">
                    <a:solidFill>
                      <a:schemeClr val="tx1"/>
                    </a:solidFill>
                    <a:latin typeface="Bookman Old Style" panose="02050604050505020204" pitchFamily="18" charset="0"/>
                  </a:endParaRPr>
                </a:p>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MAP (Mean Absolute Percentage Error)		</a:t>
                  </a:r>
                  <a:r>
                    <a:rPr lang="en-IN" sz="2000" b="0" dirty="0">
                      <a:solidFill>
                        <a:schemeClr val="tx1"/>
                      </a:solidFill>
                    </a:rPr>
                    <a:t> </a:t>
                  </a:r>
                  <a14:m>
                    <m:oMath xmlns:m="http://schemas.openxmlformats.org/officeDocument/2006/math">
                      <m:r>
                        <a:rPr lang="en-IN" sz="2000" b="0" i="1" smtClean="0">
                          <a:solidFill>
                            <a:schemeClr val="tx1"/>
                          </a:solidFill>
                          <a:latin typeface="Cambria Math" panose="02040503050406030204" pitchFamily="18" charset="0"/>
                        </a:rPr>
                        <m:t>𝑀𝐴𝑃</m:t>
                      </m:r>
                      <m:r>
                        <a:rPr lang="en-IN" sz="2000" b="0" i="1" smtClean="0">
                          <a:solidFill>
                            <a:schemeClr val="tx1"/>
                          </a:solidFill>
                          <a:latin typeface="Cambria Math" panose="02040503050406030204" pitchFamily="18" charset="0"/>
                        </a:rPr>
                        <m:t>=</m:t>
                      </m:r>
                      <m:f>
                        <m:fPr>
                          <m:ctrlPr>
                            <a:rPr lang="en-IN" sz="2000" b="0" i="1" smtClean="0">
                              <a:solidFill>
                                <a:schemeClr val="tx1"/>
                              </a:solidFill>
                              <a:latin typeface="Cambria Math" panose="02040503050406030204" pitchFamily="18" charset="0"/>
                            </a:rPr>
                          </m:ctrlPr>
                        </m:fPr>
                        <m:num>
                          <m:r>
                            <a:rPr lang="en-IN" sz="2000" b="0" i="1" smtClean="0">
                              <a:solidFill>
                                <a:schemeClr val="tx1"/>
                              </a:solidFill>
                              <a:latin typeface="Cambria Math" panose="02040503050406030204" pitchFamily="18" charset="0"/>
                            </a:rPr>
                            <m:t>1</m:t>
                          </m:r>
                        </m:num>
                        <m:den>
                          <m:r>
                            <a:rPr lang="en-IN" sz="2000" b="0" i="1" smtClean="0">
                              <a:solidFill>
                                <a:schemeClr val="tx1"/>
                              </a:solidFill>
                              <a:latin typeface="Cambria Math" panose="02040503050406030204" pitchFamily="18" charset="0"/>
                            </a:rPr>
                            <m:t>𝑇</m:t>
                          </m:r>
                        </m:den>
                      </m:f>
                      <m:nary>
                        <m:naryPr>
                          <m:chr m:val="∑"/>
                          <m:ctrlPr>
                            <a:rPr lang="en-IN" sz="2000" i="1">
                              <a:solidFill>
                                <a:schemeClr val="tx1"/>
                              </a:solidFill>
                              <a:latin typeface="Cambria Math" panose="02040503050406030204" pitchFamily="18" charset="0"/>
                            </a:rPr>
                          </m:ctrlPr>
                        </m:naryPr>
                        <m:sub>
                          <m:r>
                            <m:rPr>
                              <m:brk m:alnAt="23"/>
                            </m:rPr>
                            <a:rPr lang="en-IN" sz="2000" i="1">
                              <a:solidFill>
                                <a:schemeClr val="tx1"/>
                              </a:solidFill>
                              <a:latin typeface="Cambria Math" panose="02040503050406030204" pitchFamily="18" charset="0"/>
                            </a:rPr>
                            <m:t>𝑡</m:t>
                          </m:r>
                          <m:r>
                            <a:rPr lang="en-IN" sz="2000" i="1">
                              <a:solidFill>
                                <a:schemeClr val="tx1"/>
                              </a:solidFill>
                              <a:latin typeface="Cambria Math" panose="02040503050406030204" pitchFamily="18" charset="0"/>
                            </a:rPr>
                            <m:t>=1</m:t>
                          </m:r>
                        </m:sub>
                        <m:sup>
                          <m:r>
                            <a:rPr lang="en-IN" sz="2000" i="1">
                              <a:solidFill>
                                <a:schemeClr val="tx1"/>
                              </a:solidFill>
                              <a:latin typeface="Cambria Math" panose="02040503050406030204" pitchFamily="18" charset="0"/>
                            </a:rPr>
                            <m:t>𝑇</m:t>
                          </m:r>
                        </m:sup>
                        <m:e>
                          <m:f>
                            <m:fPr>
                              <m:ctrlPr>
                                <a:rPr lang="en-IN" sz="2000" i="1">
                                  <a:solidFill>
                                    <a:schemeClr val="tx1"/>
                                  </a:solidFill>
                                  <a:latin typeface="Cambria Math" panose="02040503050406030204" pitchFamily="18" charset="0"/>
                                </a:rPr>
                              </m:ctrlPr>
                            </m:fPr>
                            <m:num>
                              <m:sSub>
                                <m:sSubPr>
                                  <m:ctrlPr>
                                    <a:rPr lang="en-IN" sz="2000" i="1">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m:t>
                                  </m:r>
                                  <m:r>
                                    <a:rPr lang="en-IN" sz="2000" i="1">
                                      <a:solidFill>
                                        <a:schemeClr val="tx1"/>
                                      </a:solidFill>
                                      <a:latin typeface="Cambria Math" panose="02040503050406030204" pitchFamily="18" charset="0"/>
                                    </a:rPr>
                                    <m:t>𝐴</m:t>
                                  </m:r>
                                </m:e>
                                <m:sub>
                                  <m:r>
                                    <a:rPr lang="en-IN" sz="2000" i="1">
                                      <a:solidFill>
                                        <a:schemeClr val="tx1"/>
                                      </a:solidFill>
                                      <a:latin typeface="Cambria Math" panose="02040503050406030204" pitchFamily="18" charset="0"/>
                                    </a:rPr>
                                    <m:t>𝑡</m:t>
                                  </m:r>
                                </m:sub>
                              </m:sSub>
                              <m:r>
                                <a:rPr lang="en-IN" sz="2000" i="1">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𝐹</m:t>
                                  </m:r>
                                </m:e>
                                <m:sub>
                                  <m:r>
                                    <a:rPr lang="en-IN" sz="2000" i="1">
                                      <a:solidFill>
                                        <a:schemeClr val="tx1"/>
                                      </a:solidFill>
                                      <a:latin typeface="Cambria Math" panose="02040503050406030204" pitchFamily="18" charset="0"/>
                                    </a:rPr>
                                    <m:t>𝑡</m:t>
                                  </m:r>
                                </m:sub>
                              </m:sSub>
                              <m:r>
                                <a:rPr lang="en-IN" sz="2000" b="0" i="1" smtClean="0">
                                  <a:solidFill>
                                    <a:schemeClr val="tx1"/>
                                  </a:solidFill>
                                  <a:latin typeface="Cambria Math" panose="02040503050406030204" pitchFamily="18" charset="0"/>
                                </a:rPr>
                                <m:t>|</m:t>
                              </m:r>
                            </m:num>
                            <m:den>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𝐴</m:t>
                                  </m:r>
                                </m:e>
                                <m:sub>
                                  <m:r>
                                    <a:rPr lang="en-IN" sz="2000" i="1">
                                      <a:solidFill>
                                        <a:schemeClr val="tx1"/>
                                      </a:solidFill>
                                      <a:latin typeface="Cambria Math" panose="02040503050406030204" pitchFamily="18" charset="0"/>
                                    </a:rPr>
                                    <m:t>𝑡</m:t>
                                  </m:r>
                                </m:sub>
                              </m:sSub>
                            </m:den>
                          </m:f>
                        </m:e>
                      </m:nary>
                    </m:oMath>
                  </a14:m>
                  <a:endParaRPr lang="en-IN" sz="2000" dirty="0">
                    <a:solidFill>
                      <a:schemeClr val="tx1"/>
                    </a:solidFill>
                    <a:latin typeface="Bookman Old Style" panose="02050604050505020204" pitchFamily="18" charset="0"/>
                  </a:endParaRPr>
                </a:p>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MASE (Mean Absolute Scaled Error)		</a:t>
                  </a:r>
                  <a14:m>
                    <m:oMath xmlns:m="http://schemas.openxmlformats.org/officeDocument/2006/math">
                      <m:r>
                        <a:rPr lang="en-IN" sz="2000" b="0" i="1" smtClean="0">
                          <a:solidFill>
                            <a:schemeClr val="tx1"/>
                          </a:solidFill>
                          <a:latin typeface="Cambria Math" panose="02040503050406030204" pitchFamily="18" charset="0"/>
                        </a:rPr>
                        <m:t>𝑀𝐴𝑆𝐸</m:t>
                      </m:r>
                      <m:r>
                        <a:rPr lang="en-IN" sz="2000" b="0" i="1" smtClean="0">
                          <a:solidFill>
                            <a:schemeClr val="tx1"/>
                          </a:solidFill>
                          <a:latin typeface="Cambria Math" panose="02040503050406030204" pitchFamily="18" charset="0"/>
                        </a:rPr>
                        <m:t>=</m:t>
                      </m:r>
                      <m:f>
                        <m:fPr>
                          <m:ctrlPr>
                            <a:rPr lang="en-IN" sz="2000" b="0" i="1" smtClean="0">
                              <a:solidFill>
                                <a:schemeClr val="tx1"/>
                              </a:solidFill>
                              <a:latin typeface="Cambria Math" panose="02040503050406030204" pitchFamily="18" charset="0"/>
                            </a:rPr>
                          </m:ctrlPr>
                        </m:fPr>
                        <m:num>
                          <m:r>
                            <a:rPr lang="en-IN" sz="2000" b="0" i="1" smtClean="0">
                              <a:solidFill>
                                <a:schemeClr val="tx1"/>
                              </a:solidFill>
                              <a:latin typeface="Cambria Math" panose="02040503050406030204" pitchFamily="18" charset="0"/>
                            </a:rPr>
                            <m:t>𝑀𝐴</m:t>
                          </m:r>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𝑃</m:t>
                              </m:r>
                            </m:e>
                            <m:sub>
                              <m:r>
                                <a:rPr lang="en-IN" sz="2000" b="0" i="1" smtClean="0">
                                  <a:solidFill>
                                    <a:schemeClr val="tx1"/>
                                  </a:solidFill>
                                  <a:latin typeface="Cambria Math" panose="02040503050406030204" pitchFamily="18" charset="0"/>
                                </a:rPr>
                                <m:t>𝑀𝑜𝑑𝑒𝑙</m:t>
                              </m:r>
                            </m:sub>
                          </m:sSub>
                        </m:num>
                        <m:den>
                          <m:r>
                            <a:rPr lang="en-IN" sz="2000" b="0" i="1" smtClean="0">
                              <a:solidFill>
                                <a:schemeClr val="tx1"/>
                              </a:solidFill>
                              <a:latin typeface="Cambria Math" panose="02040503050406030204" pitchFamily="18" charset="0"/>
                            </a:rPr>
                            <m:t>𝑀𝐴</m:t>
                          </m:r>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𝑃</m:t>
                              </m:r>
                            </m:e>
                            <m:sub>
                              <m:r>
                                <a:rPr lang="en-IN" sz="2000" b="0" i="1" smtClean="0">
                                  <a:solidFill>
                                    <a:schemeClr val="tx1"/>
                                  </a:solidFill>
                                  <a:latin typeface="Cambria Math" panose="02040503050406030204" pitchFamily="18" charset="0"/>
                                </a:rPr>
                                <m:t>𝑁𝑎𝑖𝑣𝑒</m:t>
                              </m:r>
                              <m:r>
                                <a:rPr lang="en-IN" sz="2000" b="0" i="1" smtClean="0">
                                  <a:solidFill>
                                    <a:schemeClr val="tx1"/>
                                  </a:solidFill>
                                  <a:latin typeface="Cambria Math" panose="02040503050406030204" pitchFamily="18" charset="0"/>
                                </a:rPr>
                                <m:t> </m:t>
                              </m:r>
                              <m:r>
                                <a:rPr lang="en-IN" sz="2000" b="0" i="1" smtClean="0">
                                  <a:solidFill>
                                    <a:schemeClr val="tx1"/>
                                  </a:solidFill>
                                  <a:latin typeface="Cambria Math" panose="02040503050406030204" pitchFamily="18" charset="0"/>
                                </a:rPr>
                                <m:t>𝑀𝑜𝑑𝑒𝑙</m:t>
                              </m:r>
                            </m:sub>
                          </m:sSub>
                        </m:den>
                      </m:f>
                    </m:oMath>
                  </a14:m>
                  <a:endParaRPr lang="en-IN" sz="2000" dirty="0">
                    <a:solidFill>
                      <a:schemeClr val="tx1"/>
                    </a:solidFill>
                    <a:latin typeface="Bookman Old Style" panose="02050604050505020204" pitchFamily="18" charset="0"/>
                  </a:endParaRPr>
                </a:p>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Accuracy						</a:t>
                  </a:r>
                  <a14:m>
                    <m:oMath xmlns:m="http://schemas.openxmlformats.org/officeDocument/2006/math">
                      <m:r>
                        <a:rPr lang="en-IN" sz="2000" b="0" i="1" smtClean="0">
                          <a:solidFill>
                            <a:schemeClr val="tx1"/>
                          </a:solidFill>
                          <a:latin typeface="Cambria Math" panose="02040503050406030204" pitchFamily="18" charset="0"/>
                        </a:rPr>
                        <m:t>𝐴𝑐𝑐𝑢𝑟𝑎𝑐𝑦</m:t>
                      </m:r>
                      <m:r>
                        <a:rPr lang="en-IN" sz="2000" b="0" i="1" smtClean="0">
                          <a:solidFill>
                            <a:schemeClr val="tx1"/>
                          </a:solidFill>
                          <a:latin typeface="Cambria Math" panose="02040503050406030204" pitchFamily="18" charset="0"/>
                        </a:rPr>
                        <m:t>=100−</m:t>
                      </m:r>
                      <m:r>
                        <a:rPr lang="en-IN" sz="2000" b="0" i="1" smtClean="0">
                          <a:solidFill>
                            <a:schemeClr val="tx1"/>
                          </a:solidFill>
                          <a:latin typeface="Cambria Math" panose="02040503050406030204" pitchFamily="18" charset="0"/>
                        </a:rPr>
                        <m:t>𝑀𝐴𝑃𝐸</m:t>
                      </m:r>
                    </m:oMath>
                  </a14:m>
                  <a:endParaRPr lang="en-IN" sz="2000" dirty="0">
                    <a:solidFill>
                      <a:schemeClr val="tx1"/>
                    </a:solidFill>
                    <a:latin typeface="Bookman Old Style" panose="02050604050505020204" pitchFamily="18" charset="0"/>
                  </a:endParaRPr>
                </a:p>
                <a:p>
                  <a:pPr marL="285750" indent="-285750" algn="just">
                    <a:buFont typeface="Wingdings" panose="05000000000000000000" pitchFamily="2" charset="2"/>
                    <a:buChar char="q"/>
                  </a:pPr>
                  <a:endParaRPr lang="en-IN" sz="2000" dirty="0">
                    <a:solidFill>
                      <a:schemeClr val="tx1"/>
                    </a:solidFill>
                    <a:latin typeface="Bookman Old Style" panose="02050604050505020204" pitchFamily="18" charset="0"/>
                  </a:endParaRPr>
                </a:p>
              </p:txBody>
            </p:sp>
          </mc:Choice>
          <mc:Fallback xmlns="">
            <p:sp>
              <p:nvSpPr>
                <p:cNvPr id="13" name="Rounded Rectangle 12"/>
                <p:cNvSpPr>
                  <a:spLocks noRot="1" noChangeAspect="1" noMove="1" noResize="1" noEditPoints="1" noAdjustHandles="1" noChangeArrowheads="1" noChangeShapeType="1" noTextEdit="1"/>
                </p:cNvSpPr>
                <p:nvPr/>
              </p:nvSpPr>
              <p:spPr>
                <a:xfrm>
                  <a:off x="882869" y="1919457"/>
                  <a:ext cx="10573406" cy="1706609"/>
                </a:xfrm>
                <a:prstGeom prst="roundRect">
                  <a:avLst/>
                </a:prstGeom>
                <a:blipFill>
                  <a:blip r:embed="rId2"/>
                  <a:stretch>
                    <a:fillRect/>
                  </a:stretch>
                </a:blipFill>
                <a:ln w="19050">
                  <a:solidFill>
                    <a:srgbClr val="7030A0">
                      <a:alpha val="50000"/>
                    </a:srgbClr>
                  </a:solidFill>
                </a:ln>
                <a:effectLst/>
              </p:spPr>
              <p:txBody>
                <a:bodyPr/>
                <a:lstStyle/>
                <a:p>
                  <a:r>
                    <a:rPr lang="en-IN">
                      <a:noFill/>
                    </a:rPr>
                    <a:t> </a:t>
                  </a:r>
                </a:p>
              </p:txBody>
            </p:sp>
          </mc:Fallback>
        </mc:AlternateContent>
      </p:grpSp>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100000">
                  <a:srgbClr val="7030A0"/>
                </a:gs>
                <a:gs pos="45000">
                  <a:srgbClr val="F7FAFD"/>
                </a:gs>
              </a:gsLst>
              <a:path path="circle">
                <a:fillToRect l="100000" t="100000"/>
              </a:path>
              <a:tileRect r="-100000" b="-100000"/>
            </a:gradFill>
          </a:ln>
        </p:spPr>
        <p:txBody>
          <a:bodyPr wrap="square" rtlCol="0">
            <a:noAutofit/>
          </a:bodyPr>
          <a:lstStyle/>
          <a:p>
            <a:r>
              <a:rPr lang="en-IN" sz="4000" dirty="0">
                <a:latin typeface="Oswald" pitchFamily="2" charset="0"/>
              </a:rPr>
              <a:t>Evaluation Metrics</a:t>
            </a:r>
          </a:p>
        </p:txBody>
      </p:sp>
    </p:spTree>
    <p:extLst>
      <p:ext uri="{BB962C8B-B14F-4D97-AF65-F5344CB8AC3E}">
        <p14:creationId xmlns:p14="http://schemas.microsoft.com/office/powerpoint/2010/main" val="1879187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82869" y="1639957"/>
            <a:ext cx="10573406" cy="4623683"/>
            <a:chOff x="882869" y="1918104"/>
            <a:chExt cx="10573406" cy="1707962"/>
          </a:xfrm>
        </p:grpSpPr>
        <p:sp>
          <p:nvSpPr>
            <p:cNvPr id="8" name="Rounded Rectangle 7"/>
            <p:cNvSpPr/>
            <p:nvPr/>
          </p:nvSpPr>
          <p:spPr>
            <a:xfrm>
              <a:off x="882869" y="1918104"/>
              <a:ext cx="10573406" cy="1706609"/>
            </a:xfrm>
            <a:prstGeom prst="roundRect">
              <a:avLst/>
            </a:prstGeom>
            <a:noFill/>
            <a:ln w="19050">
              <a:solidFill>
                <a:srgbClr val="7030A0">
                  <a:alpha val="50000"/>
                </a:srgb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nSpc>
                  <a:spcPct val="150000"/>
                </a:lnSpc>
              </a:pPr>
              <a:endParaRPr lang="en-US" dirty="0">
                <a:solidFill>
                  <a:schemeClr val="tx1"/>
                </a:solidFill>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13" name="Rounded Rectangle 12"/>
                <p:cNvSpPr/>
                <p:nvPr/>
              </p:nvSpPr>
              <p:spPr>
                <a:xfrm>
                  <a:off x="882869" y="1919457"/>
                  <a:ext cx="10573406" cy="1706609"/>
                </a:xfrm>
                <a:prstGeom prst="roundRect">
                  <a:avLst/>
                </a:prstGeom>
                <a:noFill/>
                <a:ln w="19050">
                  <a:solidFill>
                    <a:srgbClr val="7030A0">
                      <a:alpha val="5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Bias								</a:t>
                  </a:r>
                  <a:r>
                    <a:rPr lang="en-IN" sz="2000" b="0" dirty="0">
                      <a:solidFill>
                        <a:schemeClr val="tx1"/>
                      </a:solidFill>
                    </a:rPr>
                    <a:t> </a:t>
                  </a:r>
                  <a14:m>
                    <m:oMath xmlns:m="http://schemas.openxmlformats.org/officeDocument/2006/math">
                      <m:r>
                        <m:rPr>
                          <m:sty m:val="p"/>
                        </m:rPr>
                        <a:rPr lang="en-IN" sz="2000" b="0" i="0" smtClean="0">
                          <a:solidFill>
                            <a:schemeClr val="tx1"/>
                          </a:solidFill>
                          <a:latin typeface="Cambria Math" panose="02040503050406030204" pitchFamily="18" charset="0"/>
                        </a:rPr>
                        <m:t>Bias</m:t>
                      </m:r>
                      <m:r>
                        <a:rPr lang="en-IN" sz="2000" b="0" i="1" smtClean="0">
                          <a:solidFill>
                            <a:schemeClr val="tx1"/>
                          </a:solidFill>
                          <a:latin typeface="Cambria Math" panose="02040503050406030204" pitchFamily="18" charset="0"/>
                        </a:rPr>
                        <m:t>=</m:t>
                      </m:r>
                      <m:f>
                        <m:fPr>
                          <m:ctrlPr>
                            <a:rPr lang="en-IN" sz="2000" b="0" i="1" smtClean="0">
                              <a:solidFill>
                                <a:schemeClr val="tx1"/>
                              </a:solidFill>
                              <a:latin typeface="Cambria Math" panose="02040503050406030204" pitchFamily="18" charset="0"/>
                            </a:rPr>
                          </m:ctrlPr>
                        </m:fPr>
                        <m:num>
                          <m:r>
                            <a:rPr lang="en-IN" sz="2000" b="0" i="1" smtClean="0">
                              <a:solidFill>
                                <a:schemeClr val="tx1"/>
                              </a:solidFill>
                              <a:latin typeface="Cambria Math" panose="02040503050406030204" pitchFamily="18" charset="0"/>
                            </a:rPr>
                            <m:t>1</m:t>
                          </m:r>
                        </m:num>
                        <m:den>
                          <m:r>
                            <a:rPr lang="en-IN" sz="2000" b="0" i="1" smtClean="0">
                              <a:solidFill>
                                <a:schemeClr val="tx1"/>
                              </a:solidFill>
                              <a:latin typeface="Cambria Math" panose="02040503050406030204" pitchFamily="18" charset="0"/>
                            </a:rPr>
                            <m:t>𝑇</m:t>
                          </m:r>
                        </m:den>
                      </m:f>
                      <m:nary>
                        <m:naryPr>
                          <m:chr m:val="∑"/>
                          <m:ctrlPr>
                            <a:rPr lang="en-IN" sz="2000" i="1">
                              <a:solidFill>
                                <a:schemeClr val="tx1"/>
                              </a:solidFill>
                              <a:latin typeface="Cambria Math" panose="02040503050406030204" pitchFamily="18" charset="0"/>
                            </a:rPr>
                          </m:ctrlPr>
                        </m:naryPr>
                        <m:sub>
                          <m:r>
                            <m:rPr>
                              <m:brk m:alnAt="23"/>
                            </m:rPr>
                            <a:rPr lang="en-IN" sz="2000" i="1">
                              <a:solidFill>
                                <a:schemeClr val="tx1"/>
                              </a:solidFill>
                              <a:latin typeface="Cambria Math" panose="02040503050406030204" pitchFamily="18" charset="0"/>
                            </a:rPr>
                            <m:t>𝑡</m:t>
                          </m:r>
                          <m:r>
                            <a:rPr lang="en-IN" sz="2000" i="1">
                              <a:solidFill>
                                <a:schemeClr val="tx1"/>
                              </a:solidFill>
                              <a:latin typeface="Cambria Math" panose="02040503050406030204" pitchFamily="18" charset="0"/>
                            </a:rPr>
                            <m:t>=1</m:t>
                          </m:r>
                        </m:sub>
                        <m:sup>
                          <m:r>
                            <a:rPr lang="en-IN" sz="2000" i="1">
                              <a:solidFill>
                                <a:schemeClr val="tx1"/>
                              </a:solidFill>
                              <a:latin typeface="Cambria Math" panose="02040503050406030204" pitchFamily="18" charset="0"/>
                            </a:rPr>
                            <m:t>𝑇</m:t>
                          </m:r>
                        </m:sup>
                        <m:e>
                          <m:f>
                            <m:fPr>
                              <m:ctrlPr>
                                <a:rPr lang="en-IN" sz="2000" i="1">
                                  <a:solidFill>
                                    <a:schemeClr val="tx1"/>
                                  </a:solidFill>
                                  <a:latin typeface="Cambria Math" panose="02040503050406030204" pitchFamily="18" charset="0"/>
                                </a:rPr>
                              </m:ctrlPr>
                            </m:fPr>
                            <m:num>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𝐴</m:t>
                                  </m:r>
                                </m:e>
                                <m:sub>
                                  <m:r>
                                    <a:rPr lang="en-IN" sz="2000" i="1">
                                      <a:solidFill>
                                        <a:schemeClr val="tx1"/>
                                      </a:solidFill>
                                      <a:latin typeface="Cambria Math" panose="02040503050406030204" pitchFamily="18" charset="0"/>
                                    </a:rPr>
                                    <m:t>𝑡</m:t>
                                  </m:r>
                                </m:sub>
                              </m:sSub>
                              <m:r>
                                <a:rPr lang="en-IN" sz="2000" i="1">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𝐹</m:t>
                                  </m:r>
                                </m:e>
                                <m:sub>
                                  <m:r>
                                    <a:rPr lang="en-IN" sz="2000" i="1">
                                      <a:solidFill>
                                        <a:schemeClr val="tx1"/>
                                      </a:solidFill>
                                      <a:latin typeface="Cambria Math" panose="02040503050406030204" pitchFamily="18" charset="0"/>
                                    </a:rPr>
                                    <m:t>𝑡</m:t>
                                  </m:r>
                                </m:sub>
                              </m:sSub>
                            </m:num>
                            <m:den>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𝐴</m:t>
                                  </m:r>
                                </m:e>
                                <m:sub>
                                  <m:r>
                                    <a:rPr lang="en-IN" sz="2000" i="1">
                                      <a:solidFill>
                                        <a:schemeClr val="tx1"/>
                                      </a:solidFill>
                                      <a:latin typeface="Cambria Math" panose="02040503050406030204" pitchFamily="18" charset="0"/>
                                    </a:rPr>
                                    <m:t>𝑡</m:t>
                                  </m:r>
                                </m:sub>
                              </m:sSub>
                            </m:den>
                          </m:f>
                        </m:e>
                      </m:nary>
                    </m:oMath>
                  </a14:m>
                  <a:endParaRPr lang="en-IN" sz="2000" dirty="0">
                    <a:solidFill>
                      <a:schemeClr val="tx1"/>
                    </a:solidFill>
                    <a:latin typeface="Bookman Old Style" panose="02050604050505020204" pitchFamily="18" charset="0"/>
                  </a:endParaRPr>
                </a:p>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Coefficient of Variation					</a:t>
                  </a:r>
                  <a14:m>
                    <m:oMath xmlns:m="http://schemas.openxmlformats.org/officeDocument/2006/math">
                      <m:r>
                        <a:rPr lang="en-IN" sz="2000" b="0" i="1" smtClean="0">
                          <a:solidFill>
                            <a:schemeClr val="tx1"/>
                          </a:solidFill>
                          <a:latin typeface="Cambria Math" panose="02040503050406030204" pitchFamily="18" charset="0"/>
                        </a:rPr>
                        <m:t>𝐶𝑉</m:t>
                      </m:r>
                      <m:r>
                        <a:rPr lang="en-IN" sz="2000" b="0" i="1" smtClean="0">
                          <a:solidFill>
                            <a:schemeClr val="tx1"/>
                          </a:solidFill>
                          <a:latin typeface="Cambria Math" panose="02040503050406030204" pitchFamily="18" charset="0"/>
                        </a:rPr>
                        <m:t>=</m:t>
                      </m:r>
                      <m:f>
                        <m:fPr>
                          <m:ctrlPr>
                            <a:rPr lang="en-IN" sz="2000" b="0" i="1" smtClean="0">
                              <a:solidFill>
                                <a:schemeClr val="tx1"/>
                              </a:solidFill>
                              <a:latin typeface="Cambria Math" panose="02040503050406030204" pitchFamily="18" charset="0"/>
                            </a:rPr>
                          </m:ctrlPr>
                        </m:fPr>
                        <m:num>
                          <m:r>
                            <a:rPr lang="en-IN" sz="2000" b="0" i="1" smtClean="0">
                              <a:solidFill>
                                <a:schemeClr val="tx1"/>
                              </a:solidFill>
                              <a:latin typeface="Cambria Math" panose="02040503050406030204" pitchFamily="18" charset="0"/>
                            </a:rPr>
                            <m:t>𝑆𝐷</m:t>
                          </m:r>
                        </m:num>
                        <m:den>
                          <m:r>
                            <a:rPr lang="en-IN" sz="2000" b="0" i="1" smtClean="0">
                              <a:solidFill>
                                <a:schemeClr val="tx1"/>
                              </a:solidFill>
                              <a:latin typeface="Cambria Math" panose="02040503050406030204" pitchFamily="18" charset="0"/>
                            </a:rPr>
                            <m:t>𝜇</m:t>
                          </m:r>
                        </m:den>
                      </m:f>
                    </m:oMath>
                  </a14:m>
                  <a:endParaRPr lang="en-IN" sz="2000" dirty="0">
                    <a:solidFill>
                      <a:schemeClr val="tx1"/>
                    </a:solidFill>
                    <a:latin typeface="Bookman Old Style" panose="02050604050505020204" pitchFamily="18" charset="0"/>
                  </a:endParaRPr>
                </a:p>
                <a:p>
                  <a:pPr marL="285750" indent="-285750" algn="just">
                    <a:lnSpc>
                      <a:spcPct val="150000"/>
                    </a:lnSpc>
                    <a:buFont typeface="Wingdings" panose="05000000000000000000" pitchFamily="2" charset="2"/>
                    <a:buChar char="q"/>
                  </a:pPr>
                  <a:r>
                    <a:rPr lang="en-IN" sz="2000" dirty="0" err="1">
                      <a:solidFill>
                        <a:schemeClr val="tx1"/>
                      </a:solidFill>
                      <a:latin typeface="Bookman Old Style" panose="02050604050505020204" pitchFamily="18" charset="0"/>
                    </a:rPr>
                    <a:t>Darbin</a:t>
                  </a:r>
                  <a:r>
                    <a:rPr lang="en-IN" sz="2000" dirty="0">
                      <a:solidFill>
                        <a:schemeClr val="tx1"/>
                      </a:solidFill>
                      <a:latin typeface="Bookman Old Style" panose="02050604050505020204" pitchFamily="18" charset="0"/>
                    </a:rPr>
                    <a:t> Watson Test p-value		</a:t>
                  </a:r>
                  <a14:m>
                    <m:oMath xmlns:m="http://schemas.openxmlformats.org/officeDocument/2006/math">
                      <m:r>
                        <a:rPr lang="en-IN" sz="2000" b="0" i="1" smtClean="0">
                          <a:solidFill>
                            <a:schemeClr val="tx1"/>
                          </a:solidFill>
                          <a:latin typeface="Cambria Math" panose="02040503050406030204" pitchFamily="18" charset="0"/>
                        </a:rPr>
                        <m:t>𝐷𝑊</m:t>
                      </m:r>
                      <m:r>
                        <a:rPr lang="en-IN" sz="2000" b="0" i="1" smtClean="0">
                          <a:solidFill>
                            <a:schemeClr val="tx1"/>
                          </a:solidFill>
                          <a:latin typeface="Cambria Math" panose="02040503050406030204" pitchFamily="18" charset="0"/>
                        </a:rPr>
                        <m:t>=</m:t>
                      </m:r>
                      <m:f>
                        <m:fPr>
                          <m:ctrlPr>
                            <a:rPr lang="en-IN" sz="2000" b="0" i="1" smtClean="0">
                              <a:solidFill>
                                <a:schemeClr val="tx1"/>
                              </a:solidFill>
                              <a:latin typeface="Cambria Math" panose="02040503050406030204" pitchFamily="18" charset="0"/>
                            </a:rPr>
                          </m:ctrlPr>
                        </m:fPr>
                        <m:num>
                          <m:nary>
                            <m:naryPr>
                              <m:chr m:val="∑"/>
                              <m:ctrlPr>
                                <a:rPr lang="en-IN" sz="2000" b="0" i="1" smtClean="0">
                                  <a:solidFill>
                                    <a:schemeClr val="tx1"/>
                                  </a:solidFill>
                                  <a:latin typeface="Cambria Math" panose="02040503050406030204" pitchFamily="18" charset="0"/>
                                </a:rPr>
                              </m:ctrlPr>
                            </m:naryPr>
                            <m:sub>
                              <m:r>
                                <m:rPr>
                                  <m:brk m:alnAt="23"/>
                                </m:rPr>
                                <a:rPr lang="en-IN" sz="2000" b="0" i="1" smtClean="0">
                                  <a:solidFill>
                                    <a:schemeClr val="tx1"/>
                                  </a:solidFill>
                                  <a:latin typeface="Cambria Math" panose="02040503050406030204" pitchFamily="18" charset="0"/>
                                </a:rPr>
                                <m:t>𝑖</m:t>
                              </m:r>
                              <m:r>
                                <a:rPr lang="en-IN" sz="2000" b="0" i="1" smtClean="0">
                                  <a:solidFill>
                                    <a:schemeClr val="tx1"/>
                                  </a:solidFill>
                                  <a:latin typeface="Cambria Math" panose="02040503050406030204" pitchFamily="18" charset="0"/>
                                </a:rPr>
                                <m:t>=1</m:t>
                              </m:r>
                            </m:sub>
                            <m:sup>
                              <m:r>
                                <a:rPr lang="en-IN" sz="2000" b="0" i="1" smtClean="0">
                                  <a:solidFill>
                                    <a:schemeClr val="tx1"/>
                                  </a:solidFill>
                                  <a:latin typeface="Cambria Math" panose="02040503050406030204" pitchFamily="18" charset="0"/>
                                </a:rPr>
                                <m:t>𝑛</m:t>
                              </m:r>
                              <m:r>
                                <a:rPr lang="en-IN" sz="2000" b="0" i="1" smtClean="0">
                                  <a:solidFill>
                                    <a:schemeClr val="tx1"/>
                                  </a:solidFill>
                                  <a:latin typeface="Cambria Math" panose="02040503050406030204" pitchFamily="18" charset="0"/>
                                </a:rPr>
                                <m:t>−1</m:t>
                              </m:r>
                            </m:sup>
                            <m:e>
                              <m:sSup>
                                <m:sSupPr>
                                  <m:ctrlPr>
                                    <a:rPr lang="en-IN" sz="2000" b="0" i="1" smtClean="0">
                                      <a:solidFill>
                                        <a:schemeClr val="tx1"/>
                                      </a:solidFill>
                                      <a:latin typeface="Cambria Math" panose="02040503050406030204" pitchFamily="18" charset="0"/>
                                    </a:rPr>
                                  </m:ctrlPr>
                                </m:sSupPr>
                                <m:e>
                                  <m:d>
                                    <m:dPr>
                                      <m:ctrlPr>
                                        <a:rPr lang="en-IN" sz="2000" b="0" i="1" smtClean="0">
                                          <a:solidFill>
                                            <a:schemeClr val="tx1"/>
                                          </a:solidFill>
                                          <a:latin typeface="Cambria Math" panose="02040503050406030204" pitchFamily="18" charset="0"/>
                                        </a:rPr>
                                      </m:ctrlPr>
                                    </m:dPr>
                                    <m:e>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𝑟</m:t>
                                          </m:r>
                                        </m:e>
                                        <m:sub>
                                          <m:r>
                                            <a:rPr lang="en-IN" sz="2000" b="0" i="1" smtClean="0">
                                              <a:solidFill>
                                                <a:schemeClr val="tx1"/>
                                              </a:solidFill>
                                              <a:latin typeface="Cambria Math" panose="02040503050406030204" pitchFamily="18" charset="0"/>
                                            </a:rPr>
                                            <m:t>𝑖</m:t>
                                          </m:r>
                                          <m:r>
                                            <a:rPr lang="en-IN" sz="2000" b="0" i="1" smtClean="0">
                                              <a:solidFill>
                                                <a:schemeClr val="tx1"/>
                                              </a:solidFill>
                                              <a:latin typeface="Cambria Math" panose="02040503050406030204" pitchFamily="18" charset="0"/>
                                            </a:rPr>
                                            <m:t>+1</m:t>
                                          </m:r>
                                        </m:sub>
                                      </m:sSub>
                                      <m:r>
                                        <a:rPr lang="en-IN" sz="2000" b="0" i="1" smtClean="0">
                                          <a:solidFill>
                                            <a:schemeClr val="tx1"/>
                                          </a:solidFill>
                                          <a:latin typeface="Cambria Math" panose="02040503050406030204" pitchFamily="18" charset="0"/>
                                        </a:rPr>
                                        <m:t>−</m:t>
                                      </m:r>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𝑟</m:t>
                                          </m:r>
                                        </m:e>
                                        <m:sub>
                                          <m:r>
                                            <a:rPr lang="en-IN" sz="2000" b="0" i="1" smtClean="0">
                                              <a:solidFill>
                                                <a:schemeClr val="tx1"/>
                                              </a:solidFill>
                                              <a:latin typeface="Cambria Math" panose="02040503050406030204" pitchFamily="18" charset="0"/>
                                            </a:rPr>
                                            <m:t>𝑖</m:t>
                                          </m:r>
                                        </m:sub>
                                      </m:sSub>
                                    </m:e>
                                  </m:d>
                                </m:e>
                                <m:sup>
                                  <m:r>
                                    <a:rPr lang="en-IN" sz="2000" b="0" i="1" smtClean="0">
                                      <a:solidFill>
                                        <a:schemeClr val="tx1"/>
                                      </a:solidFill>
                                      <a:latin typeface="Cambria Math" panose="02040503050406030204" pitchFamily="18" charset="0"/>
                                    </a:rPr>
                                    <m:t>2</m:t>
                                  </m:r>
                                </m:sup>
                              </m:sSup>
                            </m:e>
                          </m:nary>
                        </m:num>
                        <m:den>
                          <m:nary>
                            <m:naryPr>
                              <m:chr m:val="∑"/>
                              <m:ctrlPr>
                                <a:rPr lang="en-IN" sz="2000" b="0" i="1" smtClean="0">
                                  <a:solidFill>
                                    <a:schemeClr val="tx1"/>
                                  </a:solidFill>
                                  <a:latin typeface="Cambria Math" panose="02040503050406030204" pitchFamily="18" charset="0"/>
                                </a:rPr>
                              </m:ctrlPr>
                            </m:naryPr>
                            <m:sub>
                              <m:r>
                                <m:rPr>
                                  <m:brk m:alnAt="23"/>
                                </m:rPr>
                                <a:rPr lang="en-IN" sz="2000" b="0" i="1" smtClean="0">
                                  <a:solidFill>
                                    <a:schemeClr val="tx1"/>
                                  </a:solidFill>
                                  <a:latin typeface="Cambria Math" panose="02040503050406030204" pitchFamily="18" charset="0"/>
                                </a:rPr>
                                <m:t>𝑖</m:t>
                              </m:r>
                              <m:r>
                                <a:rPr lang="en-IN" sz="2000" b="0" i="1" smtClean="0">
                                  <a:solidFill>
                                    <a:schemeClr val="tx1"/>
                                  </a:solidFill>
                                  <a:latin typeface="Cambria Math" panose="02040503050406030204" pitchFamily="18" charset="0"/>
                                </a:rPr>
                                <m:t>=1</m:t>
                              </m:r>
                            </m:sub>
                            <m:sup>
                              <m:r>
                                <a:rPr lang="en-IN" sz="2000" b="0" i="1" smtClean="0">
                                  <a:solidFill>
                                    <a:schemeClr val="tx1"/>
                                  </a:solidFill>
                                  <a:latin typeface="Cambria Math" panose="02040503050406030204" pitchFamily="18" charset="0"/>
                                </a:rPr>
                                <m:t>𝑛</m:t>
                              </m:r>
                            </m:sup>
                            <m:e>
                              <m:sSubSup>
                                <m:sSubSupPr>
                                  <m:ctrlPr>
                                    <a:rPr lang="en-IN" sz="2000" b="0" i="1" smtClean="0">
                                      <a:solidFill>
                                        <a:schemeClr val="tx1"/>
                                      </a:solidFill>
                                      <a:latin typeface="Cambria Math" panose="02040503050406030204" pitchFamily="18" charset="0"/>
                                    </a:rPr>
                                  </m:ctrlPr>
                                </m:sSubSupPr>
                                <m:e>
                                  <m:r>
                                    <a:rPr lang="en-IN" sz="2000" b="0" i="1" smtClean="0">
                                      <a:solidFill>
                                        <a:schemeClr val="tx1"/>
                                      </a:solidFill>
                                      <a:latin typeface="Cambria Math" panose="02040503050406030204" pitchFamily="18" charset="0"/>
                                    </a:rPr>
                                    <m:t>𝑟</m:t>
                                  </m:r>
                                </m:e>
                                <m:sub>
                                  <m:r>
                                    <a:rPr lang="en-IN" sz="2000" b="0" i="1" smtClean="0">
                                      <a:solidFill>
                                        <a:schemeClr val="tx1"/>
                                      </a:solidFill>
                                      <a:latin typeface="Cambria Math" panose="02040503050406030204" pitchFamily="18" charset="0"/>
                                    </a:rPr>
                                    <m:t>𝑖</m:t>
                                  </m:r>
                                </m:sub>
                                <m:sup>
                                  <m:r>
                                    <a:rPr lang="en-IN" sz="2000" b="0" i="1" smtClean="0">
                                      <a:solidFill>
                                        <a:schemeClr val="tx1"/>
                                      </a:solidFill>
                                      <a:latin typeface="Cambria Math" panose="02040503050406030204" pitchFamily="18" charset="0"/>
                                    </a:rPr>
                                    <m:t>2</m:t>
                                  </m:r>
                                </m:sup>
                              </m:sSubSup>
                            </m:e>
                          </m:nary>
                        </m:den>
                      </m:f>
                      <m:r>
                        <a:rPr lang="en-IN" sz="2000" b="0" i="1" smtClean="0">
                          <a:solidFill>
                            <a:schemeClr val="tx1"/>
                          </a:solidFill>
                          <a:latin typeface="Cambria Math" panose="02040503050406030204" pitchFamily="18" charset="0"/>
                        </a:rPr>
                        <m:t>∼</m:t>
                      </m:r>
                      <m:r>
                        <a:rPr lang="en-IN" sz="2000" b="0" i="1" smtClean="0">
                          <a:solidFill>
                            <a:schemeClr val="tx1"/>
                          </a:solidFill>
                          <a:latin typeface="Cambria Math" panose="02040503050406030204" pitchFamily="18" charset="0"/>
                        </a:rPr>
                        <m:t>𝑁</m:t>
                      </m:r>
                      <m:d>
                        <m:dPr>
                          <m:ctrlPr>
                            <a:rPr lang="en-IN" sz="2000" b="0" i="1" smtClean="0">
                              <a:solidFill>
                                <a:schemeClr val="tx1"/>
                              </a:solidFill>
                              <a:latin typeface="Cambria Math" panose="02040503050406030204" pitchFamily="18" charset="0"/>
                            </a:rPr>
                          </m:ctrlPr>
                        </m:dPr>
                        <m:e>
                          <m:r>
                            <a:rPr lang="en-IN" sz="2000" b="0" i="1" smtClean="0">
                              <a:solidFill>
                                <a:schemeClr val="tx1"/>
                              </a:solidFill>
                              <a:latin typeface="Cambria Math" panose="02040503050406030204" pitchFamily="18" charset="0"/>
                            </a:rPr>
                            <m:t>2,</m:t>
                          </m:r>
                          <m:f>
                            <m:fPr>
                              <m:ctrlPr>
                                <a:rPr lang="en-IN" sz="2000" b="0" i="1" smtClean="0">
                                  <a:solidFill>
                                    <a:schemeClr val="tx1"/>
                                  </a:solidFill>
                                  <a:latin typeface="Cambria Math" panose="02040503050406030204" pitchFamily="18" charset="0"/>
                                </a:rPr>
                              </m:ctrlPr>
                            </m:fPr>
                            <m:num>
                              <m:r>
                                <a:rPr lang="en-IN" sz="2000" b="0" i="1" smtClean="0">
                                  <a:solidFill>
                                    <a:schemeClr val="tx1"/>
                                  </a:solidFill>
                                  <a:latin typeface="Cambria Math" panose="02040503050406030204" pitchFamily="18" charset="0"/>
                                </a:rPr>
                                <m:t>2</m:t>
                              </m:r>
                              <m:d>
                                <m:dPr>
                                  <m:ctrlPr>
                                    <a:rPr lang="en-IN" sz="2000" b="0" i="1" smtClean="0">
                                      <a:solidFill>
                                        <a:schemeClr val="tx1"/>
                                      </a:solidFill>
                                      <a:latin typeface="Cambria Math" panose="02040503050406030204" pitchFamily="18" charset="0"/>
                                    </a:rPr>
                                  </m:ctrlPr>
                                </m:dPr>
                                <m:e>
                                  <m:r>
                                    <a:rPr lang="en-IN" sz="2000" b="0" i="1" smtClean="0">
                                      <a:solidFill>
                                        <a:schemeClr val="tx1"/>
                                      </a:solidFill>
                                      <a:latin typeface="Cambria Math" panose="02040503050406030204" pitchFamily="18" charset="0"/>
                                    </a:rPr>
                                    <m:t>1−</m:t>
                                  </m:r>
                                  <m:r>
                                    <a:rPr lang="en-IN" sz="2000" b="0" i="1" smtClean="0">
                                      <a:solidFill>
                                        <a:schemeClr val="tx1"/>
                                      </a:solidFill>
                                      <a:latin typeface="Cambria Math" panose="02040503050406030204" pitchFamily="18" charset="0"/>
                                    </a:rPr>
                                    <m:t>𝜌</m:t>
                                  </m:r>
                                </m:e>
                              </m:d>
                            </m:num>
                            <m:den>
                              <m:r>
                                <a:rPr lang="en-IN" sz="2000" b="0" i="1" smtClean="0">
                                  <a:solidFill>
                                    <a:schemeClr val="tx1"/>
                                  </a:solidFill>
                                  <a:latin typeface="Cambria Math" panose="02040503050406030204" pitchFamily="18" charset="0"/>
                                </a:rPr>
                                <m:t>𝑛</m:t>
                              </m:r>
                            </m:den>
                          </m:f>
                        </m:e>
                      </m:d>
                    </m:oMath>
                  </a14:m>
                  <a:endParaRPr lang="en-IN" sz="2000" b="0" dirty="0">
                    <a:solidFill>
                      <a:schemeClr val="tx1"/>
                    </a:solidFill>
                    <a:latin typeface="Bookman Old Style" panose="02050604050505020204" pitchFamily="18" charset="0"/>
                  </a:endParaRPr>
                </a:p>
                <a:p>
                  <a:pPr algn="just">
                    <a:lnSpc>
                      <a:spcPct val="150000"/>
                    </a:lnSpc>
                  </a:pPr>
                  <a:r>
                    <a:rPr lang="en-IN" sz="2000" dirty="0">
                      <a:solidFill>
                        <a:schemeClr val="tx1"/>
                      </a:solidFill>
                      <a:latin typeface="Bookman Old Style" panose="02050604050505020204" pitchFamily="18" charset="0"/>
                    </a:rPr>
                    <a:t>	Null hypothesis: Residuals are uncorrelated i.e. no autocorrelation.</a:t>
                  </a:r>
                </a:p>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Mean and Comparison between test and forecast phase</a:t>
                  </a:r>
                </a:p>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AIC, BIC, </a:t>
                  </a:r>
                  <a:r>
                    <a:rPr lang="en-IN" sz="2000" dirty="0" err="1">
                      <a:solidFill>
                        <a:schemeClr val="tx1"/>
                      </a:solidFill>
                      <a:latin typeface="Bookman Old Style" panose="02050604050505020204" pitchFamily="18" charset="0"/>
                    </a:rPr>
                    <a:t>AICc</a:t>
                  </a:r>
                  <a:r>
                    <a:rPr lang="en-IN" sz="2000" dirty="0">
                      <a:solidFill>
                        <a:schemeClr val="tx1"/>
                      </a:solidFill>
                      <a:latin typeface="Bookman Old Style" panose="02050604050505020204" pitchFamily="18" charset="0"/>
                    </a:rPr>
                    <a:t>, </a:t>
                  </a:r>
                  <a:r>
                    <a:rPr lang="en-IN" sz="2000" dirty="0" err="1">
                      <a:solidFill>
                        <a:schemeClr val="tx1"/>
                      </a:solidFill>
                      <a:latin typeface="Bookman Old Style" panose="02050604050505020204" pitchFamily="18" charset="0"/>
                    </a:rPr>
                    <a:t>BICc</a:t>
                  </a:r>
                  <a:endParaRPr lang="en-IN" sz="2000" dirty="0">
                    <a:solidFill>
                      <a:schemeClr val="tx1"/>
                    </a:solidFill>
                    <a:latin typeface="Bookman Old Style" panose="02050604050505020204" pitchFamily="18" charset="0"/>
                  </a:endParaRPr>
                </a:p>
                <a:p>
                  <a:pPr marL="285750" indent="-285750" algn="just">
                    <a:buFont typeface="Wingdings" panose="05000000000000000000" pitchFamily="2" charset="2"/>
                    <a:buChar char="q"/>
                  </a:pPr>
                  <a:endParaRPr lang="en-IN" sz="2000" dirty="0">
                    <a:solidFill>
                      <a:schemeClr val="tx1"/>
                    </a:solidFill>
                    <a:latin typeface="Bookman Old Style" panose="02050604050505020204" pitchFamily="18" charset="0"/>
                  </a:endParaRPr>
                </a:p>
              </p:txBody>
            </p:sp>
          </mc:Choice>
          <mc:Fallback xmlns="">
            <p:sp>
              <p:nvSpPr>
                <p:cNvPr id="13" name="Rounded Rectangle 12"/>
                <p:cNvSpPr>
                  <a:spLocks noRot="1" noChangeAspect="1" noMove="1" noResize="1" noEditPoints="1" noAdjustHandles="1" noChangeArrowheads="1" noChangeShapeType="1" noTextEdit="1"/>
                </p:cNvSpPr>
                <p:nvPr/>
              </p:nvSpPr>
              <p:spPr>
                <a:xfrm>
                  <a:off x="882869" y="1919457"/>
                  <a:ext cx="10573406" cy="1706609"/>
                </a:xfrm>
                <a:prstGeom prst="roundRect">
                  <a:avLst/>
                </a:prstGeom>
                <a:blipFill>
                  <a:blip r:embed="rId2"/>
                  <a:stretch>
                    <a:fillRect/>
                  </a:stretch>
                </a:blipFill>
                <a:ln w="19050">
                  <a:solidFill>
                    <a:srgbClr val="7030A0">
                      <a:alpha val="50000"/>
                    </a:srgbClr>
                  </a:solidFill>
                </a:ln>
                <a:effectLst/>
              </p:spPr>
              <p:txBody>
                <a:bodyPr/>
                <a:lstStyle/>
                <a:p>
                  <a:r>
                    <a:rPr lang="en-IN">
                      <a:noFill/>
                    </a:rPr>
                    <a:t> </a:t>
                  </a:r>
                </a:p>
              </p:txBody>
            </p:sp>
          </mc:Fallback>
        </mc:AlternateContent>
      </p:grpSp>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100000">
                  <a:srgbClr val="7030A0"/>
                </a:gs>
                <a:gs pos="45000">
                  <a:srgbClr val="F7FAFD"/>
                </a:gs>
              </a:gsLst>
              <a:path path="circle">
                <a:fillToRect l="100000" t="100000"/>
              </a:path>
              <a:tileRect r="-100000" b="-100000"/>
            </a:gradFill>
          </a:ln>
        </p:spPr>
        <p:txBody>
          <a:bodyPr wrap="square" rtlCol="0">
            <a:noAutofit/>
          </a:bodyPr>
          <a:lstStyle/>
          <a:p>
            <a:r>
              <a:rPr lang="en-IN" sz="4000" dirty="0">
                <a:latin typeface="Oswald" pitchFamily="2" charset="0"/>
              </a:rPr>
              <a:t>Evaluation Metrics</a:t>
            </a:r>
          </a:p>
        </p:txBody>
      </p:sp>
    </p:spTree>
    <p:extLst>
      <p:ext uri="{BB962C8B-B14F-4D97-AF65-F5344CB8AC3E}">
        <p14:creationId xmlns:p14="http://schemas.microsoft.com/office/powerpoint/2010/main" val="104745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100000">
                  <a:srgbClr val="7030A0"/>
                </a:gs>
                <a:gs pos="45000">
                  <a:srgbClr val="F7FAFD"/>
                </a:gs>
              </a:gsLst>
              <a:path path="circle">
                <a:fillToRect l="100000" t="100000"/>
              </a:path>
              <a:tileRect r="-100000" b="-100000"/>
            </a:gradFill>
          </a:ln>
        </p:spPr>
        <p:txBody>
          <a:bodyPr wrap="square" rtlCol="0">
            <a:noAutofit/>
          </a:bodyPr>
          <a:lstStyle/>
          <a:p>
            <a:r>
              <a:rPr lang="en-IN" sz="4000" dirty="0">
                <a:latin typeface="Oswald" pitchFamily="2" charset="0"/>
              </a:rPr>
              <a:t>Example</a:t>
            </a:r>
          </a:p>
        </p:txBody>
      </p:sp>
      <p:grpSp>
        <p:nvGrpSpPr>
          <p:cNvPr id="7" name="Group 6">
            <a:extLst>
              <a:ext uri="{FF2B5EF4-FFF2-40B4-BE49-F238E27FC236}">
                <a16:creationId xmlns:a16="http://schemas.microsoft.com/office/drawing/2014/main" id="{CCF8DE0E-044A-08AA-048C-A42BD7FDB095}"/>
              </a:ext>
            </a:extLst>
          </p:cNvPr>
          <p:cNvGrpSpPr/>
          <p:nvPr/>
        </p:nvGrpSpPr>
        <p:grpSpPr>
          <a:xfrm>
            <a:off x="555780" y="1568497"/>
            <a:ext cx="11080439" cy="4846740"/>
            <a:chOff x="555780" y="1568497"/>
            <a:chExt cx="11080439" cy="4846740"/>
          </a:xfrm>
        </p:grpSpPr>
        <p:pic>
          <p:nvPicPr>
            <p:cNvPr id="5" name="Picture 4">
              <a:extLst>
                <a:ext uri="{FF2B5EF4-FFF2-40B4-BE49-F238E27FC236}">
                  <a16:creationId xmlns:a16="http://schemas.microsoft.com/office/drawing/2014/main" id="{EA898E39-ECCA-3FB4-04F1-E1E0ADFF09E9}"/>
                </a:ext>
              </a:extLst>
            </p:cNvPr>
            <p:cNvPicPr>
              <a:picLocks noChangeAspect="1"/>
            </p:cNvPicPr>
            <p:nvPr/>
          </p:nvPicPr>
          <p:blipFill rotWithShape="1">
            <a:blip r:embed="rId2"/>
            <a:srcRect r="29902"/>
            <a:stretch/>
          </p:blipFill>
          <p:spPr>
            <a:xfrm>
              <a:off x="555780" y="1568497"/>
              <a:ext cx="7767120" cy="4846740"/>
            </a:xfrm>
            <a:prstGeom prst="rect">
              <a:avLst/>
            </a:prstGeom>
          </p:spPr>
        </p:pic>
        <p:sp>
          <p:nvSpPr>
            <p:cNvPr id="6" name="Rectangle 5">
              <a:extLst>
                <a:ext uri="{FF2B5EF4-FFF2-40B4-BE49-F238E27FC236}">
                  <a16:creationId xmlns:a16="http://schemas.microsoft.com/office/drawing/2014/main" id="{A218344D-17A0-3B03-1C94-ACDA6DB0E6B5}"/>
                </a:ext>
              </a:extLst>
            </p:cNvPr>
            <p:cNvSpPr/>
            <p:nvPr/>
          </p:nvSpPr>
          <p:spPr>
            <a:xfrm>
              <a:off x="4731026" y="1590261"/>
              <a:ext cx="1739348" cy="228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62FBD0A7-35B6-22FF-0FA6-81A7B68B19A9}"/>
                </a:ext>
              </a:extLst>
            </p:cNvPr>
            <p:cNvPicPr>
              <a:picLocks noChangeAspect="1"/>
            </p:cNvPicPr>
            <p:nvPr/>
          </p:nvPicPr>
          <p:blipFill rotWithShape="1">
            <a:blip r:embed="rId2"/>
            <a:srcRect l="69424" b="76341"/>
            <a:stretch/>
          </p:blipFill>
          <p:spPr>
            <a:xfrm>
              <a:off x="8248260" y="1568497"/>
              <a:ext cx="3387959" cy="1146711"/>
            </a:xfrm>
            <a:prstGeom prst="rect">
              <a:avLst/>
            </a:prstGeom>
          </p:spPr>
        </p:pic>
        <p:pic>
          <p:nvPicPr>
            <p:cNvPr id="3" name="Picture 2">
              <a:extLst>
                <a:ext uri="{FF2B5EF4-FFF2-40B4-BE49-F238E27FC236}">
                  <a16:creationId xmlns:a16="http://schemas.microsoft.com/office/drawing/2014/main" id="{861D13C9-9B78-761F-01BA-2F2BE2611353}"/>
                </a:ext>
              </a:extLst>
            </p:cNvPr>
            <p:cNvPicPr>
              <a:picLocks noChangeAspect="1"/>
            </p:cNvPicPr>
            <p:nvPr/>
          </p:nvPicPr>
          <p:blipFill rotWithShape="1">
            <a:blip r:embed="rId2"/>
            <a:srcRect l="69424" t="31517"/>
            <a:stretch/>
          </p:blipFill>
          <p:spPr>
            <a:xfrm>
              <a:off x="8248260" y="2715208"/>
              <a:ext cx="3387959" cy="3319201"/>
            </a:xfrm>
            <a:prstGeom prst="rect">
              <a:avLst/>
            </a:prstGeom>
          </p:spPr>
        </p:pic>
      </p:grpSp>
    </p:spTree>
    <p:extLst>
      <p:ext uri="{BB962C8B-B14F-4D97-AF65-F5344CB8AC3E}">
        <p14:creationId xmlns:p14="http://schemas.microsoft.com/office/powerpoint/2010/main" val="2015875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882869" y="365922"/>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365922"/>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82000">
                  <a:srgbClr val="7030A0"/>
                </a:gs>
                <a:gs pos="45000">
                  <a:srgbClr val="F7FAFD">
                    <a:alpha val="0"/>
                  </a:srgbClr>
                </a:gs>
              </a:gsLst>
              <a:path path="circle">
                <a:fillToRect l="100000" t="100000"/>
              </a:path>
              <a:tileRect r="-100000" b="-100000"/>
            </a:gradFill>
          </a:ln>
        </p:spPr>
        <p:txBody>
          <a:bodyPr wrap="square" rtlCol="0">
            <a:noAutofit/>
          </a:bodyPr>
          <a:lstStyle/>
          <a:p>
            <a:r>
              <a:rPr lang="en-US" sz="4000" dirty="0">
                <a:latin typeface="Oswald" pitchFamily="2" charset="0"/>
              </a:rPr>
              <a:t>Results – May Cycle</a:t>
            </a:r>
            <a:endParaRPr lang="en-IN" sz="4000" dirty="0">
              <a:latin typeface="Oswald" pitchFamily="2" charset="0"/>
            </a:endParaRPr>
          </a:p>
        </p:txBody>
      </p:sp>
      <p:graphicFrame>
        <p:nvGraphicFramePr>
          <p:cNvPr id="2" name="Table 1">
            <a:extLst>
              <a:ext uri="{FF2B5EF4-FFF2-40B4-BE49-F238E27FC236}">
                <a16:creationId xmlns:a16="http://schemas.microsoft.com/office/drawing/2014/main" id="{9E8DB28F-9F3B-4E9D-4E9E-405C96671305}"/>
              </a:ext>
            </a:extLst>
          </p:cNvPr>
          <p:cNvGraphicFramePr>
            <a:graphicFrameLocks noGrp="1"/>
          </p:cNvGraphicFramePr>
          <p:nvPr>
            <p:extLst>
              <p:ext uri="{D42A27DB-BD31-4B8C-83A1-F6EECF244321}">
                <p14:modId xmlns:p14="http://schemas.microsoft.com/office/powerpoint/2010/main" val="1477947028"/>
              </p:ext>
            </p:extLst>
          </p:nvPr>
        </p:nvGraphicFramePr>
        <p:xfrm>
          <a:off x="4643550" y="1448854"/>
          <a:ext cx="6421821" cy="1326140"/>
        </p:xfrm>
        <a:graphic>
          <a:graphicData uri="http://schemas.openxmlformats.org/drawingml/2006/table">
            <a:tbl>
              <a:tblPr firstRow="1" firstCol="1" bandRow="1">
                <a:tableStyleId>{5C22544A-7EE6-4342-B048-85BDC9FD1C3A}</a:tableStyleId>
              </a:tblPr>
              <a:tblGrid>
                <a:gridCol w="1597715">
                  <a:extLst>
                    <a:ext uri="{9D8B030D-6E8A-4147-A177-3AD203B41FA5}">
                      <a16:colId xmlns:a16="http://schemas.microsoft.com/office/drawing/2014/main" val="3273557371"/>
                    </a:ext>
                  </a:extLst>
                </a:gridCol>
                <a:gridCol w="1598488">
                  <a:extLst>
                    <a:ext uri="{9D8B030D-6E8A-4147-A177-3AD203B41FA5}">
                      <a16:colId xmlns:a16="http://schemas.microsoft.com/office/drawing/2014/main" val="2934039938"/>
                    </a:ext>
                  </a:extLst>
                </a:gridCol>
                <a:gridCol w="1604681">
                  <a:extLst>
                    <a:ext uri="{9D8B030D-6E8A-4147-A177-3AD203B41FA5}">
                      <a16:colId xmlns:a16="http://schemas.microsoft.com/office/drawing/2014/main" val="3555530516"/>
                    </a:ext>
                  </a:extLst>
                </a:gridCol>
                <a:gridCol w="1620937">
                  <a:extLst>
                    <a:ext uri="{9D8B030D-6E8A-4147-A177-3AD203B41FA5}">
                      <a16:colId xmlns:a16="http://schemas.microsoft.com/office/drawing/2014/main" val="1402949884"/>
                    </a:ext>
                  </a:extLst>
                </a:gridCol>
              </a:tblGrid>
              <a:tr h="265228">
                <a:tc>
                  <a:txBody>
                    <a:bodyPr/>
                    <a:lstStyle/>
                    <a:p>
                      <a:pPr algn="ctr"/>
                      <a:r>
                        <a:rPr lang="en-IN" sz="1600">
                          <a:effectLst/>
                        </a:rPr>
                        <a:t>Market</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600">
                          <a:effectLst/>
                        </a:rPr>
                        <a:t>Include Neg Acc.</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600">
                          <a:effectLst/>
                        </a:rPr>
                        <a:t>Remove Neg Acc.</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600">
                          <a:effectLst/>
                        </a:rPr>
                        <a:t>Accuracy &gt; 30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3983739"/>
                  </a:ext>
                </a:extLst>
              </a:tr>
              <a:tr h="265228">
                <a:tc>
                  <a:txBody>
                    <a:bodyPr/>
                    <a:lstStyle/>
                    <a:p>
                      <a:pPr algn="ct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Market-1</a:t>
                      </a:r>
                    </a:p>
                  </a:txBody>
                  <a:tcPr marL="68580" marR="68580" marT="0" marB="0"/>
                </a:tc>
                <a:tc>
                  <a:txBody>
                    <a:bodyPr/>
                    <a:lstStyle/>
                    <a:p>
                      <a:pPr algn="ctr"/>
                      <a:r>
                        <a:rPr lang="en-IN" sz="1600">
                          <a:effectLst/>
                        </a:rPr>
                        <a:t>80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600">
                          <a:effectLst/>
                        </a:rPr>
                        <a:t>67</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600" dirty="0">
                          <a:effectLst/>
                        </a:rPr>
                        <a:t>64</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8700182"/>
                  </a:ext>
                </a:extLst>
              </a:tr>
              <a:tr h="265228">
                <a:tc>
                  <a:txBody>
                    <a:bodyPr/>
                    <a:lstStyle/>
                    <a:p>
                      <a:pPr algn="ct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Market-2</a:t>
                      </a:r>
                    </a:p>
                  </a:txBody>
                  <a:tcPr marL="68580" marR="68580" marT="0" marB="0"/>
                </a:tc>
                <a:tc>
                  <a:txBody>
                    <a:bodyPr/>
                    <a:lstStyle/>
                    <a:p>
                      <a:pPr algn="ctr"/>
                      <a:r>
                        <a:rPr lang="en-IN" sz="1600">
                          <a:effectLst/>
                        </a:rPr>
                        <a:t>752</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600">
                          <a:effectLst/>
                        </a:rPr>
                        <a:t>710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600">
                          <a:effectLst/>
                        </a:rPr>
                        <a:t>694</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7832815"/>
                  </a:ext>
                </a:extLst>
              </a:tr>
              <a:tr h="265228">
                <a:tc>
                  <a:txBody>
                    <a:bodyPr/>
                    <a:lstStyle/>
                    <a:p>
                      <a:pPr algn="ct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Market-3</a:t>
                      </a:r>
                    </a:p>
                  </a:txBody>
                  <a:tcPr marL="68580" marR="68580" marT="0" marB="0"/>
                </a:tc>
                <a:tc>
                  <a:txBody>
                    <a:bodyPr/>
                    <a:lstStyle/>
                    <a:p>
                      <a:pPr algn="ctr"/>
                      <a:r>
                        <a:rPr lang="en-IN" sz="1600">
                          <a:effectLst/>
                        </a:rPr>
                        <a:t>572</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600">
                          <a:effectLst/>
                        </a:rPr>
                        <a:t>564</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600">
                          <a:effectLst/>
                        </a:rPr>
                        <a:t>560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14940018"/>
                  </a:ext>
                </a:extLst>
              </a:tr>
              <a:tr h="265228">
                <a:tc>
                  <a:txBody>
                    <a:bodyPr/>
                    <a:lstStyle/>
                    <a:p>
                      <a:pPr algn="ct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Market-4</a:t>
                      </a:r>
                    </a:p>
                  </a:txBody>
                  <a:tcPr marL="68580" marR="68580" marT="0" marB="0"/>
                </a:tc>
                <a:tc>
                  <a:txBody>
                    <a:bodyPr/>
                    <a:lstStyle/>
                    <a:p>
                      <a:pPr algn="ctr"/>
                      <a:r>
                        <a:rPr lang="en-IN" sz="1600">
                          <a:effectLst/>
                        </a:rPr>
                        <a:t>1039</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600">
                          <a:effectLst/>
                        </a:rPr>
                        <a:t>932</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600" dirty="0">
                          <a:effectLst/>
                        </a:rPr>
                        <a:t>871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20985970"/>
                  </a:ext>
                </a:extLst>
              </a:tr>
            </a:tbl>
          </a:graphicData>
        </a:graphic>
      </p:graphicFrame>
      <p:graphicFrame>
        <p:nvGraphicFramePr>
          <p:cNvPr id="20" name="Table 19">
            <a:extLst>
              <a:ext uri="{FF2B5EF4-FFF2-40B4-BE49-F238E27FC236}">
                <a16:creationId xmlns:a16="http://schemas.microsoft.com/office/drawing/2014/main" id="{231D3E36-8138-FC92-5BB9-43ADF37758C8}"/>
              </a:ext>
            </a:extLst>
          </p:cNvPr>
          <p:cNvGraphicFramePr>
            <a:graphicFrameLocks noGrp="1"/>
          </p:cNvGraphicFramePr>
          <p:nvPr>
            <p:extLst>
              <p:ext uri="{D42A27DB-BD31-4B8C-83A1-F6EECF244321}">
                <p14:modId xmlns:p14="http://schemas.microsoft.com/office/powerpoint/2010/main" val="331018966"/>
              </p:ext>
            </p:extLst>
          </p:nvPr>
        </p:nvGraphicFramePr>
        <p:xfrm>
          <a:off x="4643550" y="3084038"/>
          <a:ext cx="6421818" cy="1590354"/>
        </p:xfrm>
        <a:graphic>
          <a:graphicData uri="http://schemas.openxmlformats.org/drawingml/2006/table">
            <a:tbl>
              <a:tblPr firstRow="1" firstCol="1" bandRow="1">
                <a:tableStyleId>{5C22544A-7EE6-4342-B048-85BDC9FD1C3A}</a:tableStyleId>
              </a:tblPr>
              <a:tblGrid>
                <a:gridCol w="918066">
                  <a:extLst>
                    <a:ext uri="{9D8B030D-6E8A-4147-A177-3AD203B41FA5}">
                      <a16:colId xmlns:a16="http://schemas.microsoft.com/office/drawing/2014/main" val="2023368413"/>
                    </a:ext>
                  </a:extLst>
                </a:gridCol>
                <a:gridCol w="917292">
                  <a:extLst>
                    <a:ext uri="{9D8B030D-6E8A-4147-A177-3AD203B41FA5}">
                      <a16:colId xmlns:a16="http://schemas.microsoft.com/office/drawing/2014/main" val="2148544222"/>
                    </a:ext>
                  </a:extLst>
                </a:gridCol>
                <a:gridCol w="917292">
                  <a:extLst>
                    <a:ext uri="{9D8B030D-6E8A-4147-A177-3AD203B41FA5}">
                      <a16:colId xmlns:a16="http://schemas.microsoft.com/office/drawing/2014/main" val="3228874851"/>
                    </a:ext>
                  </a:extLst>
                </a:gridCol>
                <a:gridCol w="917292">
                  <a:extLst>
                    <a:ext uri="{9D8B030D-6E8A-4147-A177-3AD203B41FA5}">
                      <a16:colId xmlns:a16="http://schemas.microsoft.com/office/drawing/2014/main" val="698990396"/>
                    </a:ext>
                  </a:extLst>
                </a:gridCol>
                <a:gridCol w="917292">
                  <a:extLst>
                    <a:ext uri="{9D8B030D-6E8A-4147-A177-3AD203B41FA5}">
                      <a16:colId xmlns:a16="http://schemas.microsoft.com/office/drawing/2014/main" val="3236330894"/>
                    </a:ext>
                  </a:extLst>
                </a:gridCol>
                <a:gridCol w="917292">
                  <a:extLst>
                    <a:ext uri="{9D8B030D-6E8A-4147-A177-3AD203B41FA5}">
                      <a16:colId xmlns:a16="http://schemas.microsoft.com/office/drawing/2014/main" val="2444164418"/>
                    </a:ext>
                  </a:extLst>
                </a:gridCol>
                <a:gridCol w="917292">
                  <a:extLst>
                    <a:ext uri="{9D8B030D-6E8A-4147-A177-3AD203B41FA5}">
                      <a16:colId xmlns:a16="http://schemas.microsoft.com/office/drawing/2014/main" val="439279369"/>
                    </a:ext>
                  </a:extLst>
                </a:gridCol>
              </a:tblGrid>
              <a:tr h="265059">
                <a:tc rowSpan="2">
                  <a:txBody>
                    <a:bodyPr/>
                    <a:lstStyle/>
                    <a:p>
                      <a:pPr algn="ctr"/>
                      <a:r>
                        <a:rPr lang="en-IN" sz="1600">
                          <a:effectLst/>
                        </a:rPr>
                        <a:t>Market</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gridSpan="3">
                  <a:txBody>
                    <a:bodyPr/>
                    <a:lstStyle/>
                    <a:p>
                      <a:pPr algn="ctr"/>
                      <a:r>
                        <a:rPr lang="en-IN" sz="1600">
                          <a:effectLst/>
                        </a:rPr>
                        <a:t>MAPE</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gridSpan="3">
                  <a:txBody>
                    <a:bodyPr/>
                    <a:lstStyle/>
                    <a:p>
                      <a:pPr algn="ctr"/>
                      <a:r>
                        <a:rPr lang="en-IN" sz="1600" dirty="0">
                          <a:effectLst/>
                        </a:rPr>
                        <a:t>Accuracy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34837707"/>
                  </a:ext>
                </a:extLst>
              </a:tr>
              <a:tr h="265059">
                <a:tc vMerge="1">
                  <a:txBody>
                    <a:bodyPr/>
                    <a:lstStyle/>
                    <a:p>
                      <a:endParaRPr lang="en-IN"/>
                    </a:p>
                  </a:txBody>
                  <a:tcPr/>
                </a:tc>
                <a:tc>
                  <a:txBody>
                    <a:bodyPr/>
                    <a:lstStyle/>
                    <a:p>
                      <a:pPr algn="ctr"/>
                      <a:r>
                        <a:rPr lang="en-IN" sz="1600">
                          <a:effectLst/>
                        </a:rPr>
                        <a:t>Min</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Max</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Average</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Min</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Max</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Average</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4367711"/>
                  </a:ext>
                </a:extLst>
              </a:tr>
              <a:tr h="265059">
                <a:tc>
                  <a:txBody>
                    <a:bodyPr/>
                    <a:lstStyle/>
                    <a:p>
                      <a:pPr algn="ct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Market-1</a:t>
                      </a:r>
                    </a:p>
                  </a:txBody>
                  <a:tcPr marL="68580" marR="68580" marT="0" marB="0"/>
                </a:tc>
                <a:tc>
                  <a:txBody>
                    <a:bodyPr/>
                    <a:lstStyle/>
                    <a:p>
                      <a:pPr algn="ctr"/>
                      <a:r>
                        <a:rPr lang="en-IN" sz="1600">
                          <a:effectLst/>
                        </a:rPr>
                        <a:t>0.31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94.09</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17.32</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5.91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99.69</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82.68</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9344386"/>
                  </a:ext>
                </a:extLst>
              </a:tr>
              <a:tr h="265059">
                <a:tc>
                  <a:txBody>
                    <a:bodyPr/>
                    <a:lstStyle/>
                    <a:p>
                      <a:pPr algn="ct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Market-2</a:t>
                      </a:r>
                    </a:p>
                  </a:txBody>
                  <a:tcPr marL="68580" marR="68580" marT="0" marB="0"/>
                </a:tc>
                <a:tc>
                  <a:txBody>
                    <a:bodyPr/>
                    <a:lstStyle/>
                    <a:p>
                      <a:pPr algn="ctr"/>
                      <a:r>
                        <a:rPr lang="en-IN" sz="1600">
                          <a:effectLst/>
                        </a:rPr>
                        <a:t>0.00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98.88</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23.50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1.12</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100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76.50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7985899"/>
                  </a:ext>
                </a:extLst>
              </a:tr>
              <a:tr h="265059">
                <a:tc>
                  <a:txBody>
                    <a:bodyPr/>
                    <a:lstStyle/>
                    <a:p>
                      <a:pPr algn="ct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Market-3</a:t>
                      </a:r>
                    </a:p>
                  </a:txBody>
                  <a:tcPr marL="68580" marR="68580" marT="0" marB="0"/>
                </a:tc>
                <a:tc>
                  <a:txBody>
                    <a:bodyPr/>
                    <a:lstStyle/>
                    <a:p>
                      <a:pPr algn="ctr"/>
                      <a:r>
                        <a:rPr lang="en-IN" sz="1600">
                          <a:effectLst/>
                        </a:rPr>
                        <a:t>0.00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93.81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12.34</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6.19</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100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87.66</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17869991"/>
                  </a:ext>
                </a:extLst>
              </a:tr>
              <a:tr h="265059">
                <a:tc>
                  <a:txBody>
                    <a:bodyPr/>
                    <a:lstStyle/>
                    <a:p>
                      <a:pPr algn="ct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Market-4</a:t>
                      </a:r>
                    </a:p>
                  </a:txBody>
                  <a:tcPr marL="68580" marR="68580" marT="0" marB="0"/>
                </a:tc>
                <a:tc>
                  <a:txBody>
                    <a:bodyPr/>
                    <a:lstStyle/>
                    <a:p>
                      <a:pPr algn="ctr"/>
                      <a:r>
                        <a:rPr lang="en-IN" sz="1600">
                          <a:effectLst/>
                        </a:rPr>
                        <a:t>0.00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99.66</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32.62</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0.34</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100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dirty="0">
                          <a:effectLst/>
                        </a:rPr>
                        <a:t>67.38</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0877585"/>
                  </a:ext>
                </a:extLst>
              </a:tr>
            </a:tbl>
          </a:graphicData>
        </a:graphic>
      </p:graphicFrame>
      <p:graphicFrame>
        <p:nvGraphicFramePr>
          <p:cNvPr id="21" name="Table 20">
            <a:extLst>
              <a:ext uri="{FF2B5EF4-FFF2-40B4-BE49-F238E27FC236}">
                <a16:creationId xmlns:a16="http://schemas.microsoft.com/office/drawing/2014/main" id="{86E416BA-1140-1670-7446-A7CA43882C41}"/>
              </a:ext>
            </a:extLst>
          </p:cNvPr>
          <p:cNvGraphicFramePr>
            <a:graphicFrameLocks noGrp="1"/>
          </p:cNvGraphicFramePr>
          <p:nvPr>
            <p:extLst>
              <p:ext uri="{D42A27DB-BD31-4B8C-83A1-F6EECF244321}">
                <p14:modId xmlns:p14="http://schemas.microsoft.com/office/powerpoint/2010/main" val="2777638091"/>
              </p:ext>
            </p:extLst>
          </p:nvPr>
        </p:nvGraphicFramePr>
        <p:xfrm>
          <a:off x="4648802" y="4983436"/>
          <a:ext cx="6416566" cy="1590354"/>
        </p:xfrm>
        <a:graphic>
          <a:graphicData uri="http://schemas.openxmlformats.org/drawingml/2006/table">
            <a:tbl>
              <a:tblPr firstRow="1" firstCol="1" bandRow="1">
                <a:tableStyleId>{5C22544A-7EE6-4342-B048-85BDC9FD1C3A}</a:tableStyleId>
              </a:tblPr>
              <a:tblGrid>
                <a:gridCol w="917314">
                  <a:extLst>
                    <a:ext uri="{9D8B030D-6E8A-4147-A177-3AD203B41FA5}">
                      <a16:colId xmlns:a16="http://schemas.microsoft.com/office/drawing/2014/main" val="134116199"/>
                    </a:ext>
                  </a:extLst>
                </a:gridCol>
                <a:gridCol w="916542">
                  <a:extLst>
                    <a:ext uri="{9D8B030D-6E8A-4147-A177-3AD203B41FA5}">
                      <a16:colId xmlns:a16="http://schemas.microsoft.com/office/drawing/2014/main" val="2115374419"/>
                    </a:ext>
                  </a:extLst>
                </a:gridCol>
                <a:gridCol w="916542">
                  <a:extLst>
                    <a:ext uri="{9D8B030D-6E8A-4147-A177-3AD203B41FA5}">
                      <a16:colId xmlns:a16="http://schemas.microsoft.com/office/drawing/2014/main" val="3932075233"/>
                    </a:ext>
                  </a:extLst>
                </a:gridCol>
                <a:gridCol w="916542">
                  <a:extLst>
                    <a:ext uri="{9D8B030D-6E8A-4147-A177-3AD203B41FA5}">
                      <a16:colId xmlns:a16="http://schemas.microsoft.com/office/drawing/2014/main" val="2146244280"/>
                    </a:ext>
                  </a:extLst>
                </a:gridCol>
                <a:gridCol w="916542">
                  <a:extLst>
                    <a:ext uri="{9D8B030D-6E8A-4147-A177-3AD203B41FA5}">
                      <a16:colId xmlns:a16="http://schemas.microsoft.com/office/drawing/2014/main" val="3499108575"/>
                    </a:ext>
                  </a:extLst>
                </a:gridCol>
                <a:gridCol w="916542">
                  <a:extLst>
                    <a:ext uri="{9D8B030D-6E8A-4147-A177-3AD203B41FA5}">
                      <a16:colId xmlns:a16="http://schemas.microsoft.com/office/drawing/2014/main" val="52318084"/>
                    </a:ext>
                  </a:extLst>
                </a:gridCol>
                <a:gridCol w="916542">
                  <a:extLst>
                    <a:ext uri="{9D8B030D-6E8A-4147-A177-3AD203B41FA5}">
                      <a16:colId xmlns:a16="http://schemas.microsoft.com/office/drawing/2014/main" val="2842539669"/>
                    </a:ext>
                  </a:extLst>
                </a:gridCol>
              </a:tblGrid>
              <a:tr h="265059">
                <a:tc rowSpan="2">
                  <a:txBody>
                    <a:bodyPr/>
                    <a:lstStyle/>
                    <a:p>
                      <a:pPr algn="ctr"/>
                      <a:r>
                        <a:rPr lang="en-IN" sz="1600">
                          <a:effectLst/>
                        </a:rPr>
                        <a:t>Market</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gridSpan="3">
                  <a:txBody>
                    <a:bodyPr/>
                    <a:lstStyle/>
                    <a:p>
                      <a:pPr algn="ctr"/>
                      <a:r>
                        <a:rPr lang="en-IN" sz="1600">
                          <a:effectLst/>
                        </a:rPr>
                        <a:t>MAPE</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gridSpan="3">
                  <a:txBody>
                    <a:bodyPr/>
                    <a:lstStyle/>
                    <a:p>
                      <a:pPr algn="ctr"/>
                      <a:r>
                        <a:rPr lang="en-IN" sz="1600">
                          <a:effectLst/>
                        </a:rPr>
                        <a:t>Accuracy</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8371366"/>
                  </a:ext>
                </a:extLst>
              </a:tr>
              <a:tr h="265059">
                <a:tc vMerge="1">
                  <a:txBody>
                    <a:bodyPr/>
                    <a:lstStyle/>
                    <a:p>
                      <a:endParaRPr lang="en-IN"/>
                    </a:p>
                  </a:txBody>
                  <a:tcPr/>
                </a:tc>
                <a:tc>
                  <a:txBody>
                    <a:bodyPr/>
                    <a:lstStyle/>
                    <a:p>
                      <a:pPr algn="ctr"/>
                      <a:r>
                        <a:rPr lang="en-IN" sz="1600">
                          <a:effectLst/>
                        </a:rPr>
                        <a:t>Min</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Max</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Average</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Min</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Max</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Average</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0864758"/>
                  </a:ext>
                </a:extLst>
              </a:tr>
              <a:tr h="265059">
                <a:tc>
                  <a:txBody>
                    <a:bodyPr/>
                    <a:lstStyle/>
                    <a:p>
                      <a:pPr algn="ct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Market-1</a:t>
                      </a:r>
                    </a:p>
                  </a:txBody>
                  <a:tcPr marL="68580" marR="68580" marT="0" marB="0"/>
                </a:tc>
                <a:tc>
                  <a:txBody>
                    <a:bodyPr/>
                    <a:lstStyle/>
                    <a:p>
                      <a:pPr algn="ctr"/>
                      <a:r>
                        <a:rPr lang="en-IN" sz="1600">
                          <a:effectLst/>
                        </a:rPr>
                        <a:t>0.31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60.16</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14.13</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39.84</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99.69</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dirty="0">
                          <a:effectLst/>
                        </a:rPr>
                        <a:t>85.87</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7263894"/>
                  </a:ext>
                </a:extLst>
              </a:tr>
              <a:tr h="265059">
                <a:tc>
                  <a:txBody>
                    <a:bodyPr/>
                    <a:lstStyle/>
                    <a:p>
                      <a:pPr algn="ct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Market-2</a:t>
                      </a:r>
                    </a:p>
                  </a:txBody>
                  <a:tcPr marL="68580" marR="68580" marT="0" marB="0"/>
                </a:tc>
                <a:tc>
                  <a:txBody>
                    <a:bodyPr/>
                    <a:lstStyle/>
                    <a:p>
                      <a:pPr algn="ctr"/>
                      <a:r>
                        <a:rPr lang="en-IN" sz="1600">
                          <a:effectLst/>
                        </a:rPr>
                        <a:t>0.00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69.64</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22.16</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30.36</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100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77.84</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2422200"/>
                  </a:ext>
                </a:extLst>
              </a:tr>
              <a:tr h="265059">
                <a:tc>
                  <a:txBody>
                    <a:bodyPr/>
                    <a:lstStyle/>
                    <a:p>
                      <a:pPr algn="ct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Market-3</a:t>
                      </a:r>
                    </a:p>
                  </a:txBody>
                  <a:tcPr marL="68580" marR="68580" marT="0" marB="0"/>
                </a:tc>
                <a:tc>
                  <a:txBody>
                    <a:bodyPr/>
                    <a:lstStyle/>
                    <a:p>
                      <a:pPr algn="ctr"/>
                      <a:r>
                        <a:rPr lang="en-IN" sz="1600">
                          <a:effectLst/>
                        </a:rPr>
                        <a:t>0.00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65.48</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11.84</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34.52</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100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88.16</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39238584"/>
                  </a:ext>
                </a:extLst>
              </a:tr>
              <a:tr h="265059">
                <a:tc>
                  <a:txBody>
                    <a:bodyPr/>
                    <a:lstStyle/>
                    <a:p>
                      <a:pPr algn="ct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Market-4</a:t>
                      </a:r>
                    </a:p>
                  </a:txBody>
                  <a:tcPr marL="68580" marR="68580" marT="0" marB="0"/>
                </a:tc>
                <a:tc>
                  <a:txBody>
                    <a:bodyPr/>
                    <a:lstStyle/>
                    <a:p>
                      <a:pPr algn="ctr"/>
                      <a:r>
                        <a:rPr lang="en-IN" sz="1600">
                          <a:effectLst/>
                        </a:rPr>
                        <a:t>0.00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dirty="0">
                          <a:effectLst/>
                        </a:rPr>
                        <a:t>69.48</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29.19</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30.52</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a:effectLst/>
                        </a:rPr>
                        <a:t>100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600" dirty="0">
                          <a:effectLst/>
                        </a:rPr>
                        <a:t>70.81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36619747"/>
                  </a:ext>
                </a:extLst>
              </a:tr>
            </a:tbl>
          </a:graphicData>
        </a:graphic>
      </p:graphicFrame>
      <p:sp>
        <p:nvSpPr>
          <p:cNvPr id="22" name="Rectangle 21">
            <a:extLst>
              <a:ext uri="{FF2B5EF4-FFF2-40B4-BE49-F238E27FC236}">
                <a16:creationId xmlns:a16="http://schemas.microsoft.com/office/drawing/2014/main" id="{01A4BE31-F310-4C71-40B2-493C082AFEAF}"/>
              </a:ext>
            </a:extLst>
          </p:cNvPr>
          <p:cNvSpPr/>
          <p:nvPr/>
        </p:nvSpPr>
        <p:spPr>
          <a:xfrm>
            <a:off x="1854187" y="3694549"/>
            <a:ext cx="2436886" cy="369332"/>
          </a:xfrm>
          <a:prstGeom prst="rect">
            <a:avLst/>
          </a:prstGeom>
        </p:spPr>
        <p:txBody>
          <a:bodyPr wrap="none">
            <a:spAutoFit/>
          </a:bodyPr>
          <a:lstStyle/>
          <a:p>
            <a:r>
              <a:rPr lang="en-US" dirty="0">
                <a:latin typeface="Oswald" pitchFamily="2" charset="0"/>
              </a:rPr>
              <a:t>Remove Negative Accuracy</a:t>
            </a:r>
            <a:endParaRPr lang="en-IN" dirty="0">
              <a:latin typeface="Oswald" pitchFamily="2" charset="0"/>
            </a:endParaRPr>
          </a:p>
        </p:txBody>
      </p:sp>
      <p:sp>
        <p:nvSpPr>
          <p:cNvPr id="23" name="Rectangle 22">
            <a:extLst>
              <a:ext uri="{FF2B5EF4-FFF2-40B4-BE49-F238E27FC236}">
                <a16:creationId xmlns:a16="http://schemas.microsoft.com/office/drawing/2014/main" id="{E5E62F54-6FFC-642C-9DB5-106FA3DAB80F}"/>
              </a:ext>
            </a:extLst>
          </p:cNvPr>
          <p:cNvSpPr/>
          <p:nvPr/>
        </p:nvSpPr>
        <p:spPr>
          <a:xfrm>
            <a:off x="2142728" y="5593947"/>
            <a:ext cx="2148345" cy="369332"/>
          </a:xfrm>
          <a:prstGeom prst="rect">
            <a:avLst/>
          </a:prstGeom>
        </p:spPr>
        <p:txBody>
          <a:bodyPr wrap="none">
            <a:spAutoFit/>
          </a:bodyPr>
          <a:lstStyle/>
          <a:p>
            <a:r>
              <a:rPr lang="en-US" dirty="0">
                <a:latin typeface="Oswald" pitchFamily="2" charset="0"/>
              </a:rPr>
              <a:t>At-least 30% Accuracy</a:t>
            </a:r>
            <a:endParaRPr lang="en-IN" dirty="0">
              <a:latin typeface="Oswald" pitchFamily="2" charset="0"/>
            </a:endParaRPr>
          </a:p>
        </p:txBody>
      </p:sp>
      <p:sp>
        <p:nvSpPr>
          <p:cNvPr id="24" name="Rectangle 23">
            <a:extLst>
              <a:ext uri="{FF2B5EF4-FFF2-40B4-BE49-F238E27FC236}">
                <a16:creationId xmlns:a16="http://schemas.microsoft.com/office/drawing/2014/main" id="{5D917AE0-DEE1-B35F-5317-4503DE584692}"/>
              </a:ext>
            </a:extLst>
          </p:cNvPr>
          <p:cNvSpPr/>
          <p:nvPr/>
        </p:nvSpPr>
        <p:spPr>
          <a:xfrm>
            <a:off x="1206574" y="1927258"/>
            <a:ext cx="3084499" cy="369332"/>
          </a:xfrm>
          <a:prstGeom prst="rect">
            <a:avLst/>
          </a:prstGeom>
        </p:spPr>
        <p:txBody>
          <a:bodyPr wrap="none">
            <a:spAutoFit/>
          </a:bodyPr>
          <a:lstStyle/>
          <a:p>
            <a:r>
              <a:rPr lang="en-US" dirty="0">
                <a:latin typeface="Oswald" pitchFamily="2" charset="0"/>
              </a:rPr>
              <a:t>Market Wise Accuracy Distribution</a:t>
            </a:r>
            <a:endParaRPr lang="en-IN" dirty="0">
              <a:latin typeface="Oswald" pitchFamily="2" charset="0"/>
            </a:endParaRPr>
          </a:p>
        </p:txBody>
      </p:sp>
      <p:sp>
        <p:nvSpPr>
          <p:cNvPr id="3" name="TextBox 2">
            <a:extLst>
              <a:ext uri="{FF2B5EF4-FFF2-40B4-BE49-F238E27FC236}">
                <a16:creationId xmlns:a16="http://schemas.microsoft.com/office/drawing/2014/main" id="{241146DB-6680-10D9-4194-729C1519AAAB}"/>
              </a:ext>
            </a:extLst>
          </p:cNvPr>
          <p:cNvSpPr txBox="1"/>
          <p:nvPr/>
        </p:nvSpPr>
        <p:spPr>
          <a:xfrm>
            <a:off x="10223061" y="687588"/>
            <a:ext cx="1233214" cy="362724"/>
          </a:xfrm>
          <a:prstGeom prst="roundRect">
            <a:avLst>
              <a:gd name="adj" fmla="val 40990"/>
            </a:avLst>
          </a:prstGeom>
          <a:solidFill>
            <a:srgbClr val="7030A0"/>
          </a:solidFill>
        </p:spPr>
        <p:txBody>
          <a:bodyPr wrap="square" tIns="0" bIns="0" rtlCol="0">
            <a:spAutoFit/>
          </a:bodyPr>
          <a:lstStyle/>
          <a:p>
            <a:pPr algn="ctr"/>
            <a:r>
              <a:rPr lang="en-US" b="1" dirty="0">
                <a:solidFill>
                  <a:schemeClr val="bg1"/>
                </a:solidFill>
                <a:latin typeface="Roboto"/>
              </a:rPr>
              <a:t>Step-4</a:t>
            </a:r>
            <a:endParaRPr lang="en-IN" b="1" dirty="0">
              <a:solidFill>
                <a:schemeClr val="bg1"/>
              </a:solidFill>
              <a:latin typeface="Roboto"/>
            </a:endParaRPr>
          </a:p>
        </p:txBody>
      </p:sp>
    </p:spTree>
    <p:extLst>
      <p:ext uri="{BB962C8B-B14F-4D97-AF65-F5344CB8AC3E}">
        <p14:creationId xmlns:p14="http://schemas.microsoft.com/office/powerpoint/2010/main" val="305212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13182"/>
            <a:ext cx="9144000" cy="968902"/>
          </a:xfrm>
        </p:spPr>
        <p:txBody>
          <a:bodyPr>
            <a:normAutofit/>
          </a:bodyPr>
          <a:lstStyle/>
          <a:p>
            <a:r>
              <a:rPr lang="en-US" sz="3600" b="1" dirty="0">
                <a:solidFill>
                  <a:srgbClr val="7030A0"/>
                </a:solidFill>
                <a:latin typeface="Roboto" panose="02000000000000000000" pitchFamily="2" charset="0"/>
                <a:ea typeface="Roboto" panose="02000000000000000000" pitchFamily="2" charset="0"/>
              </a:rPr>
              <a:t>Disclaimer</a:t>
            </a:r>
            <a:endParaRPr lang="en-IN" sz="3600" b="1" dirty="0">
              <a:solidFill>
                <a:srgbClr val="7030A0"/>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6302919C-C187-668C-D2E8-A9D05D9DCA7E}"/>
              </a:ext>
            </a:extLst>
          </p:cNvPr>
          <p:cNvSpPr txBox="1"/>
          <p:nvPr/>
        </p:nvSpPr>
        <p:spPr>
          <a:xfrm>
            <a:off x="722657" y="2840146"/>
            <a:ext cx="10746686" cy="2585323"/>
          </a:xfrm>
          <a:prstGeom prst="rect">
            <a:avLst/>
          </a:prstGeom>
          <a:noFill/>
        </p:spPr>
        <p:txBody>
          <a:bodyPr wrap="square">
            <a:spAutoFit/>
          </a:bodyPr>
          <a:lstStyle/>
          <a:p>
            <a:pPr algn="just"/>
            <a:r>
              <a:rPr lang="en-US" i="0" dirty="0">
                <a:effectLst/>
                <a:latin typeface="Bookman Old Style" panose="02050604050505020204" pitchFamily="18" charset="0"/>
              </a:rPr>
              <a:t>Please note that the views and opinions expressed in this presentation are solely those of the author and do not necessarily reflect the views of Dr. Reddy’s Laboratories. The information presented is based on the author's experience and research during this internship, and may not be comprehensive or applicable to all situations. This presentation is intended for educational and informational purposes only, and should not be used as a substitute for professional advice. The author and Dr. Reddy’s Laboratories make no representations or warranties of any kind, express or implied, about the completeness, accuracy, reliability, suitability, or availability with respect to the information presented. Any reliance you place on such information is therefore strictly at your own risk.</a:t>
            </a:r>
            <a:endParaRPr lang="en-IN" dirty="0">
              <a:latin typeface="Bookman Old Style" panose="02050604050505020204" pitchFamily="18" charset="0"/>
            </a:endParaRPr>
          </a:p>
        </p:txBody>
      </p:sp>
    </p:spTree>
    <p:extLst>
      <p:ext uri="{BB962C8B-B14F-4D97-AF65-F5344CB8AC3E}">
        <p14:creationId xmlns:p14="http://schemas.microsoft.com/office/powerpoint/2010/main" val="4141998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100000">
                  <a:srgbClr val="7030A0"/>
                </a:gs>
                <a:gs pos="45000">
                  <a:srgbClr val="F7FAFD">
                    <a:alpha val="0"/>
                  </a:srgbClr>
                </a:gs>
              </a:gsLst>
              <a:path path="circle">
                <a:fillToRect l="100000" t="100000"/>
              </a:path>
              <a:tileRect r="-100000" b="-100000"/>
            </a:gradFill>
          </a:ln>
        </p:spPr>
        <p:txBody>
          <a:bodyPr wrap="square" rtlCol="0">
            <a:noAutofit/>
          </a:bodyPr>
          <a:lstStyle/>
          <a:p>
            <a:r>
              <a:rPr lang="en-US" sz="4000" dirty="0">
                <a:latin typeface="Oswald" pitchFamily="2" charset="0"/>
              </a:rPr>
              <a:t>Future Work</a:t>
            </a:r>
            <a:endParaRPr lang="en-IN" sz="4000" dirty="0">
              <a:latin typeface="Oswald" pitchFamily="2" charset="0"/>
            </a:endParaRPr>
          </a:p>
        </p:txBody>
      </p:sp>
      <p:grpSp>
        <p:nvGrpSpPr>
          <p:cNvPr id="7" name="Group 6">
            <a:extLst>
              <a:ext uri="{FF2B5EF4-FFF2-40B4-BE49-F238E27FC236}">
                <a16:creationId xmlns:a16="http://schemas.microsoft.com/office/drawing/2014/main" id="{2675EBAB-3EDD-2FA1-96A8-18196916871A}"/>
              </a:ext>
            </a:extLst>
          </p:cNvPr>
          <p:cNvGrpSpPr/>
          <p:nvPr/>
        </p:nvGrpSpPr>
        <p:grpSpPr>
          <a:xfrm>
            <a:off x="882869" y="1848678"/>
            <a:ext cx="10573406" cy="4294821"/>
            <a:chOff x="882869" y="1918104"/>
            <a:chExt cx="10573406" cy="1707962"/>
          </a:xfrm>
        </p:grpSpPr>
        <p:sp>
          <p:nvSpPr>
            <p:cNvPr id="9" name="Rounded Rectangle 15">
              <a:extLst>
                <a:ext uri="{FF2B5EF4-FFF2-40B4-BE49-F238E27FC236}">
                  <a16:creationId xmlns:a16="http://schemas.microsoft.com/office/drawing/2014/main" id="{60471B0F-A06E-995C-6740-CF29C5B042DE}"/>
                </a:ext>
              </a:extLst>
            </p:cNvPr>
            <p:cNvSpPr/>
            <p:nvPr/>
          </p:nvSpPr>
          <p:spPr>
            <a:xfrm>
              <a:off x="882869" y="1918104"/>
              <a:ext cx="10573406" cy="1706609"/>
            </a:xfrm>
            <a:prstGeom prst="roundRect">
              <a:avLst/>
            </a:prstGeom>
            <a:noFill/>
            <a:ln w="19050">
              <a:solidFill>
                <a:srgbClr val="7030A0">
                  <a:alpha val="50000"/>
                </a:srgb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nSpc>
                  <a:spcPct val="150000"/>
                </a:lnSpc>
              </a:pPr>
              <a:endParaRPr lang="en-US" dirty="0">
                <a:solidFill>
                  <a:schemeClr val="tx1"/>
                </a:solidFill>
                <a:latin typeface="Bookman Old Style" panose="02050604050505020204" pitchFamily="18" charset="0"/>
              </a:endParaRPr>
            </a:p>
          </p:txBody>
        </p:sp>
        <p:sp>
          <p:nvSpPr>
            <p:cNvPr id="10" name="Rounded Rectangle 16">
              <a:extLst>
                <a:ext uri="{FF2B5EF4-FFF2-40B4-BE49-F238E27FC236}">
                  <a16:creationId xmlns:a16="http://schemas.microsoft.com/office/drawing/2014/main" id="{24876F61-B7BF-A945-CAB8-51054391CC5F}"/>
                </a:ext>
              </a:extLst>
            </p:cNvPr>
            <p:cNvSpPr/>
            <p:nvPr/>
          </p:nvSpPr>
          <p:spPr>
            <a:xfrm>
              <a:off x="882869" y="1919457"/>
              <a:ext cx="10573406" cy="1706609"/>
            </a:xfrm>
            <a:prstGeom prst="roundRect">
              <a:avLst/>
            </a:prstGeom>
            <a:noFill/>
            <a:ln w="19050">
              <a:solidFill>
                <a:srgbClr val="7030A0">
                  <a:alpha val="5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marL="285750" indent="-285750">
                <a:lnSpc>
                  <a:spcPct val="150000"/>
                </a:lnSpc>
                <a:buFont typeface="Wingdings" panose="05000000000000000000" pitchFamily="2" charset="2"/>
                <a:buChar char="§"/>
              </a:pPr>
              <a:r>
                <a:rPr lang="en-US" dirty="0">
                  <a:solidFill>
                    <a:schemeClr val="tx1"/>
                  </a:solidFill>
                  <a:latin typeface="Bookman Old Style" panose="02050604050505020204" pitchFamily="18" charset="0"/>
                </a:rPr>
                <a:t>Implement some advanced imputation technique for </a:t>
              </a:r>
              <a:r>
                <a:rPr lang="en-US" dirty="0" err="1">
                  <a:solidFill>
                    <a:schemeClr val="tx1"/>
                  </a:solidFill>
                  <a:latin typeface="Bookman Old Style" panose="02050604050505020204" pitchFamily="18" charset="0"/>
                </a:rPr>
                <a:t>NaN</a:t>
              </a:r>
              <a:r>
                <a:rPr lang="en-US" dirty="0">
                  <a:solidFill>
                    <a:schemeClr val="tx1"/>
                  </a:solidFill>
                  <a:latin typeface="Bookman Old Style" panose="02050604050505020204" pitchFamily="18" charset="0"/>
                </a:rPr>
                <a:t> and zero/negative sales.</a:t>
              </a:r>
            </a:p>
            <a:p>
              <a:pPr marL="285750" indent="-285750">
                <a:lnSpc>
                  <a:spcPct val="150000"/>
                </a:lnSpc>
                <a:buFont typeface="Wingdings" panose="05000000000000000000" pitchFamily="2" charset="2"/>
                <a:buChar char="§"/>
              </a:pPr>
              <a:r>
                <a:rPr lang="en-US" dirty="0">
                  <a:solidFill>
                    <a:schemeClr val="tx1"/>
                  </a:solidFill>
                  <a:latin typeface="Bookman Old Style" panose="02050604050505020204" pitchFamily="18" charset="0"/>
                </a:rPr>
                <a:t>Clustering SKUs based on the past behavior and market features.</a:t>
              </a:r>
            </a:p>
            <a:p>
              <a:pPr marL="285750" indent="-285750">
                <a:lnSpc>
                  <a:spcPct val="150000"/>
                </a:lnSpc>
                <a:buFont typeface="Wingdings" panose="05000000000000000000" pitchFamily="2" charset="2"/>
                <a:buChar char="§"/>
              </a:pPr>
              <a:r>
                <a:rPr lang="en-US" dirty="0">
                  <a:solidFill>
                    <a:schemeClr val="tx1"/>
                  </a:solidFill>
                  <a:latin typeface="Bookman Old Style" panose="02050604050505020204" pitchFamily="18" charset="0"/>
                </a:rPr>
                <a:t>Use of cluster specific smoothing technique.</a:t>
              </a:r>
            </a:p>
            <a:p>
              <a:pPr marL="285750" indent="-285750">
                <a:lnSpc>
                  <a:spcPct val="150000"/>
                </a:lnSpc>
                <a:buFont typeface="Wingdings" panose="05000000000000000000" pitchFamily="2" charset="2"/>
                <a:buChar char="§"/>
              </a:pPr>
              <a:r>
                <a:rPr lang="en-US" dirty="0">
                  <a:solidFill>
                    <a:schemeClr val="tx1"/>
                  </a:solidFill>
                  <a:latin typeface="Bookman Old Style" panose="02050604050505020204" pitchFamily="18" charset="0"/>
                </a:rPr>
                <a:t>Finding best evaluation metrics for each cycle.</a:t>
              </a:r>
            </a:p>
          </p:txBody>
        </p:sp>
      </p:grpSp>
    </p:spTree>
    <p:extLst>
      <p:ext uri="{BB962C8B-B14F-4D97-AF65-F5344CB8AC3E}">
        <p14:creationId xmlns:p14="http://schemas.microsoft.com/office/powerpoint/2010/main" val="74742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82869" y="1639957"/>
            <a:ext cx="10573406" cy="4623683"/>
            <a:chOff x="882869" y="1918104"/>
            <a:chExt cx="10573406" cy="1707962"/>
          </a:xfrm>
        </p:grpSpPr>
        <p:sp>
          <p:nvSpPr>
            <p:cNvPr id="8" name="Rounded Rectangle 7"/>
            <p:cNvSpPr/>
            <p:nvPr/>
          </p:nvSpPr>
          <p:spPr>
            <a:xfrm>
              <a:off x="882869" y="1918104"/>
              <a:ext cx="10573406" cy="1706609"/>
            </a:xfrm>
            <a:prstGeom prst="roundRect">
              <a:avLst/>
            </a:prstGeom>
            <a:noFill/>
            <a:ln w="19050">
              <a:solidFill>
                <a:srgbClr val="7030A0">
                  <a:alpha val="50000"/>
                </a:srgb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nSpc>
                  <a:spcPct val="150000"/>
                </a:lnSpc>
              </a:pPr>
              <a:endParaRPr lang="en-US" dirty="0">
                <a:solidFill>
                  <a:schemeClr val="tx1"/>
                </a:solidFill>
                <a:latin typeface="Bookman Old Style" panose="02050604050505020204" pitchFamily="18" charset="0"/>
              </a:endParaRPr>
            </a:p>
          </p:txBody>
        </p:sp>
        <p:sp>
          <p:nvSpPr>
            <p:cNvPr id="13" name="Rounded Rectangle 12"/>
            <p:cNvSpPr/>
            <p:nvPr/>
          </p:nvSpPr>
          <p:spPr>
            <a:xfrm>
              <a:off x="882869" y="1919457"/>
              <a:ext cx="10573406" cy="1706609"/>
            </a:xfrm>
            <a:prstGeom prst="roundRect">
              <a:avLst/>
            </a:prstGeom>
            <a:noFill/>
            <a:ln w="19050">
              <a:solidFill>
                <a:srgbClr val="7030A0">
                  <a:alpha val="5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gn="just">
                <a:lnSpc>
                  <a:spcPct val="150000"/>
                </a:lnSpc>
              </a:pPr>
              <a:r>
                <a:rPr lang="en-IN" sz="2000" dirty="0">
                  <a:solidFill>
                    <a:schemeClr val="tx1"/>
                  </a:solidFill>
                  <a:latin typeface="Bookman Old Style" panose="02050604050505020204" pitchFamily="18" charset="0"/>
                </a:rPr>
                <a:t>For each model (Based on RMSE)</a:t>
              </a:r>
            </a:p>
            <a:p>
              <a:pPr algn="just">
                <a:lnSpc>
                  <a:spcPct val="150000"/>
                </a:lnSpc>
              </a:pPr>
              <a:endParaRPr lang="en-IN" sz="2000" dirty="0">
                <a:solidFill>
                  <a:schemeClr val="tx1"/>
                </a:solidFill>
                <a:latin typeface="Bookman Old Style" panose="02050604050505020204" pitchFamily="18" charset="0"/>
              </a:endParaRPr>
            </a:p>
            <a:p>
              <a:pPr algn="just">
                <a:lnSpc>
                  <a:spcPct val="150000"/>
                </a:lnSpc>
              </a:pPr>
              <a:endParaRPr lang="en-IN" sz="2000" dirty="0">
                <a:solidFill>
                  <a:schemeClr val="tx1"/>
                </a:solidFill>
                <a:latin typeface="Bookman Old Style" panose="02050604050505020204" pitchFamily="18" charset="0"/>
              </a:endParaRPr>
            </a:p>
            <a:p>
              <a:pPr algn="just">
                <a:lnSpc>
                  <a:spcPct val="150000"/>
                </a:lnSpc>
              </a:pPr>
              <a:endParaRPr lang="en-IN" sz="2000" dirty="0">
                <a:solidFill>
                  <a:schemeClr val="tx1"/>
                </a:solidFill>
                <a:latin typeface="Bookman Old Style" panose="02050604050505020204" pitchFamily="18" charset="0"/>
              </a:endParaRPr>
            </a:p>
            <a:p>
              <a:pPr algn="just">
                <a:lnSpc>
                  <a:spcPct val="150000"/>
                </a:lnSpc>
              </a:pPr>
              <a:endParaRPr lang="en-IN" sz="1100" dirty="0">
                <a:solidFill>
                  <a:schemeClr val="tx1"/>
                </a:solidFill>
                <a:latin typeface="Bookman Old Style" panose="02050604050505020204" pitchFamily="18" charset="0"/>
              </a:endParaRPr>
            </a:p>
            <a:p>
              <a:pPr algn="just">
                <a:lnSpc>
                  <a:spcPct val="150000"/>
                </a:lnSpc>
              </a:pPr>
              <a:r>
                <a:rPr lang="en-IN" sz="2000" dirty="0">
                  <a:solidFill>
                    <a:schemeClr val="tx1"/>
                  </a:solidFill>
                  <a:latin typeface="Bookman Old Style" panose="02050604050505020204" pitchFamily="18" charset="0"/>
                </a:rPr>
                <a:t>Accumulate the above results (Based on MAPE)</a:t>
              </a:r>
            </a:p>
            <a:p>
              <a:pPr algn="just">
                <a:lnSpc>
                  <a:spcPct val="150000"/>
                </a:lnSpc>
              </a:pPr>
              <a:endParaRPr lang="en-IN" sz="2000" dirty="0">
                <a:solidFill>
                  <a:schemeClr val="tx1"/>
                </a:solidFill>
                <a:latin typeface="Bookman Old Style" panose="02050604050505020204" pitchFamily="18" charset="0"/>
              </a:endParaRPr>
            </a:p>
            <a:p>
              <a:pPr algn="just">
                <a:lnSpc>
                  <a:spcPct val="150000"/>
                </a:lnSpc>
              </a:pPr>
              <a:endParaRPr lang="en-IN" sz="2000" dirty="0">
                <a:solidFill>
                  <a:schemeClr val="tx1"/>
                </a:solidFill>
                <a:latin typeface="Bookman Old Style" panose="02050604050505020204" pitchFamily="18" charset="0"/>
              </a:endParaRPr>
            </a:p>
            <a:p>
              <a:pPr marL="285750" indent="-285750" algn="just">
                <a:buFont typeface="Wingdings" panose="05000000000000000000" pitchFamily="2" charset="2"/>
                <a:buChar char="q"/>
              </a:pPr>
              <a:endParaRPr lang="en-IN" sz="2000" dirty="0">
                <a:solidFill>
                  <a:schemeClr val="tx1"/>
                </a:solidFill>
                <a:latin typeface="Bookman Old Style" panose="02050604050505020204" pitchFamily="18" charset="0"/>
              </a:endParaRPr>
            </a:p>
          </p:txBody>
        </p:sp>
      </p:grpSp>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65000">
                  <a:srgbClr val="7030A0"/>
                </a:gs>
                <a:gs pos="45000">
                  <a:srgbClr val="F7FAFD">
                    <a:alpha val="0"/>
                  </a:srgbClr>
                </a:gs>
              </a:gsLst>
              <a:path path="circle">
                <a:fillToRect l="100000" t="100000"/>
              </a:path>
              <a:tileRect r="-100000" b="-100000"/>
            </a:gradFill>
          </a:ln>
        </p:spPr>
        <p:txBody>
          <a:bodyPr wrap="square" rtlCol="0">
            <a:noAutofit/>
          </a:bodyPr>
          <a:lstStyle/>
          <a:p>
            <a:r>
              <a:rPr lang="en-IN" sz="4000" dirty="0">
                <a:latin typeface="Oswald" pitchFamily="2" charset="0"/>
              </a:rPr>
              <a:t>Appendix: Script Output</a:t>
            </a:r>
          </a:p>
        </p:txBody>
      </p:sp>
      <p:sp>
        <p:nvSpPr>
          <p:cNvPr id="7" name="TextBox 6">
            <a:extLst>
              <a:ext uri="{FF2B5EF4-FFF2-40B4-BE49-F238E27FC236}">
                <a16:creationId xmlns:a16="http://schemas.microsoft.com/office/drawing/2014/main" id="{A677F374-7BE8-1005-F59B-92EAB192DB2E}"/>
              </a:ext>
            </a:extLst>
          </p:cNvPr>
          <p:cNvSpPr txBox="1"/>
          <p:nvPr/>
        </p:nvSpPr>
        <p:spPr>
          <a:xfrm>
            <a:off x="1351722" y="3558208"/>
            <a:ext cx="2256183" cy="318054"/>
          </a:xfrm>
          <a:prstGeom prst="rect">
            <a:avLst/>
          </a:prstGeom>
          <a:noFill/>
        </p:spPr>
        <p:txBody>
          <a:bodyPr wrap="square">
            <a:spAutoFit/>
          </a:bodyPr>
          <a:lstStyle/>
          <a:p>
            <a:pPr algn="ctr"/>
            <a:r>
              <a:rPr lang="en-IN" sz="1400" dirty="0">
                <a:latin typeface="Bookman Old Style" panose="02050604050505020204" pitchFamily="18" charset="0"/>
              </a:rPr>
              <a:t>Good Model Prediction</a:t>
            </a:r>
            <a:endParaRPr lang="en-IN" sz="1400" dirty="0"/>
          </a:p>
        </p:txBody>
      </p:sp>
      <p:sp>
        <p:nvSpPr>
          <p:cNvPr id="10" name="TextBox 9">
            <a:extLst>
              <a:ext uri="{FF2B5EF4-FFF2-40B4-BE49-F238E27FC236}">
                <a16:creationId xmlns:a16="http://schemas.microsoft.com/office/drawing/2014/main" id="{F3D31D30-EEA1-62D4-7ACE-78564503CB07}"/>
              </a:ext>
            </a:extLst>
          </p:cNvPr>
          <p:cNvSpPr txBox="1"/>
          <p:nvPr/>
        </p:nvSpPr>
        <p:spPr>
          <a:xfrm>
            <a:off x="3703751" y="3558208"/>
            <a:ext cx="2256183" cy="318054"/>
          </a:xfrm>
          <a:prstGeom prst="rect">
            <a:avLst/>
          </a:prstGeom>
          <a:noFill/>
        </p:spPr>
        <p:txBody>
          <a:bodyPr wrap="square">
            <a:spAutoFit/>
          </a:bodyPr>
          <a:lstStyle/>
          <a:p>
            <a:pPr algn="ctr"/>
            <a:r>
              <a:rPr lang="en-IN" sz="1400" dirty="0">
                <a:latin typeface="Bookman Old Style" panose="02050604050505020204" pitchFamily="18" charset="0"/>
              </a:rPr>
              <a:t>Good Model Forecast</a:t>
            </a:r>
            <a:endParaRPr lang="en-IN" sz="1400" dirty="0"/>
          </a:p>
        </p:txBody>
      </p:sp>
      <p:sp>
        <p:nvSpPr>
          <p:cNvPr id="12" name="TextBox 11">
            <a:extLst>
              <a:ext uri="{FF2B5EF4-FFF2-40B4-BE49-F238E27FC236}">
                <a16:creationId xmlns:a16="http://schemas.microsoft.com/office/drawing/2014/main" id="{12BFE494-2518-D14A-57EB-CEC010D90D74}"/>
              </a:ext>
            </a:extLst>
          </p:cNvPr>
          <p:cNvSpPr txBox="1"/>
          <p:nvPr/>
        </p:nvSpPr>
        <p:spPr>
          <a:xfrm>
            <a:off x="6031282" y="3555167"/>
            <a:ext cx="2256183" cy="318054"/>
          </a:xfrm>
          <a:prstGeom prst="rect">
            <a:avLst/>
          </a:prstGeom>
          <a:noFill/>
        </p:spPr>
        <p:txBody>
          <a:bodyPr wrap="square">
            <a:spAutoFit/>
          </a:bodyPr>
          <a:lstStyle/>
          <a:p>
            <a:pPr algn="ctr"/>
            <a:r>
              <a:rPr lang="en-IN" sz="1400" dirty="0">
                <a:latin typeface="Bookman Old Style" panose="02050604050505020204" pitchFamily="18" charset="0"/>
              </a:rPr>
              <a:t>Good Model Summary</a:t>
            </a:r>
            <a:endParaRPr lang="en-IN" sz="1400" dirty="0"/>
          </a:p>
        </p:txBody>
      </p:sp>
      <p:pic>
        <p:nvPicPr>
          <p:cNvPr id="14" name="Graphic 13" descr="List with solid fill">
            <a:extLst>
              <a:ext uri="{FF2B5EF4-FFF2-40B4-BE49-F238E27FC236}">
                <a16:creationId xmlns:a16="http://schemas.microsoft.com/office/drawing/2014/main" id="{CEAC2E2B-0336-6E7F-2055-A52CA2D0CF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0591" y="4717423"/>
            <a:ext cx="914400" cy="914400"/>
          </a:xfrm>
          <a:prstGeom prst="rect">
            <a:avLst/>
          </a:prstGeom>
        </p:spPr>
      </p:pic>
      <p:sp>
        <p:nvSpPr>
          <p:cNvPr id="15" name="TextBox 14">
            <a:extLst>
              <a:ext uri="{FF2B5EF4-FFF2-40B4-BE49-F238E27FC236}">
                <a16:creationId xmlns:a16="http://schemas.microsoft.com/office/drawing/2014/main" id="{74504281-21B4-1777-18CC-4503981EC2F7}"/>
              </a:ext>
            </a:extLst>
          </p:cNvPr>
          <p:cNvSpPr txBox="1"/>
          <p:nvPr/>
        </p:nvSpPr>
        <p:spPr>
          <a:xfrm>
            <a:off x="1411355" y="5631823"/>
            <a:ext cx="2256183" cy="318054"/>
          </a:xfrm>
          <a:prstGeom prst="rect">
            <a:avLst/>
          </a:prstGeom>
          <a:noFill/>
        </p:spPr>
        <p:txBody>
          <a:bodyPr wrap="square">
            <a:spAutoFit/>
          </a:bodyPr>
          <a:lstStyle/>
          <a:p>
            <a:pPr algn="ctr"/>
            <a:r>
              <a:rPr lang="en-IN" sz="1400" dirty="0">
                <a:latin typeface="Bookman Old Style" panose="02050604050505020204" pitchFamily="18" charset="0"/>
              </a:rPr>
              <a:t>Best Model Prediction</a:t>
            </a:r>
            <a:endParaRPr lang="en-IN" sz="1400" dirty="0"/>
          </a:p>
        </p:txBody>
      </p:sp>
      <p:pic>
        <p:nvPicPr>
          <p:cNvPr id="16" name="Graphic 15" descr="List with solid fill">
            <a:extLst>
              <a:ext uri="{FF2B5EF4-FFF2-40B4-BE49-F238E27FC236}">
                <a16:creationId xmlns:a16="http://schemas.microsoft.com/office/drawing/2014/main" id="{DB8ACB34-0C0D-D668-9803-6587576259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01265" y="4717423"/>
            <a:ext cx="914400" cy="914400"/>
          </a:xfrm>
          <a:prstGeom prst="rect">
            <a:avLst/>
          </a:prstGeom>
        </p:spPr>
      </p:pic>
      <p:sp>
        <p:nvSpPr>
          <p:cNvPr id="17" name="TextBox 16">
            <a:extLst>
              <a:ext uri="{FF2B5EF4-FFF2-40B4-BE49-F238E27FC236}">
                <a16:creationId xmlns:a16="http://schemas.microsoft.com/office/drawing/2014/main" id="{CA62C9CB-53EE-0B6A-1FFB-A786CA466117}"/>
              </a:ext>
            </a:extLst>
          </p:cNvPr>
          <p:cNvSpPr txBox="1"/>
          <p:nvPr/>
        </p:nvSpPr>
        <p:spPr>
          <a:xfrm>
            <a:off x="3732029" y="5631823"/>
            <a:ext cx="2256183" cy="318054"/>
          </a:xfrm>
          <a:prstGeom prst="rect">
            <a:avLst/>
          </a:prstGeom>
          <a:noFill/>
        </p:spPr>
        <p:txBody>
          <a:bodyPr wrap="square">
            <a:spAutoFit/>
          </a:bodyPr>
          <a:lstStyle/>
          <a:p>
            <a:pPr algn="ctr"/>
            <a:r>
              <a:rPr lang="en-IN" sz="1400" dirty="0">
                <a:latin typeface="Bookman Old Style" panose="02050604050505020204" pitchFamily="18" charset="0"/>
              </a:rPr>
              <a:t>Best Model Forecast</a:t>
            </a:r>
            <a:endParaRPr lang="en-IN" sz="1400" dirty="0"/>
          </a:p>
        </p:txBody>
      </p:sp>
      <p:pic>
        <p:nvPicPr>
          <p:cNvPr id="18" name="Graphic 17" descr="List with solid fill">
            <a:extLst>
              <a:ext uri="{FF2B5EF4-FFF2-40B4-BE49-F238E27FC236}">
                <a16:creationId xmlns:a16="http://schemas.microsoft.com/office/drawing/2014/main" id="{BC0689BC-2B2C-A29F-84ED-7EEF59A76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2422" y="4717423"/>
            <a:ext cx="914400" cy="914400"/>
          </a:xfrm>
          <a:prstGeom prst="rect">
            <a:avLst/>
          </a:prstGeom>
        </p:spPr>
      </p:pic>
      <p:sp>
        <p:nvSpPr>
          <p:cNvPr id="20" name="TextBox 19">
            <a:extLst>
              <a:ext uri="{FF2B5EF4-FFF2-40B4-BE49-F238E27FC236}">
                <a16:creationId xmlns:a16="http://schemas.microsoft.com/office/drawing/2014/main" id="{FE997E53-9BDA-3D15-8593-E75760FC2478}"/>
              </a:ext>
            </a:extLst>
          </p:cNvPr>
          <p:cNvSpPr txBox="1"/>
          <p:nvPr/>
        </p:nvSpPr>
        <p:spPr>
          <a:xfrm>
            <a:off x="5973186" y="5631823"/>
            <a:ext cx="2256183" cy="318054"/>
          </a:xfrm>
          <a:prstGeom prst="rect">
            <a:avLst/>
          </a:prstGeom>
          <a:noFill/>
        </p:spPr>
        <p:txBody>
          <a:bodyPr wrap="square">
            <a:spAutoFit/>
          </a:bodyPr>
          <a:lstStyle/>
          <a:p>
            <a:pPr algn="ctr"/>
            <a:r>
              <a:rPr lang="en-IN" sz="1400" dirty="0">
                <a:latin typeface="Bookman Old Style" panose="02050604050505020204" pitchFamily="18" charset="0"/>
              </a:rPr>
              <a:t>Best Model Summary</a:t>
            </a:r>
            <a:endParaRPr lang="en-IN" sz="1400" dirty="0"/>
          </a:p>
        </p:txBody>
      </p:sp>
      <p:pic>
        <p:nvPicPr>
          <p:cNvPr id="21" name="Graphic 20" descr="Document with solid fill">
            <a:extLst>
              <a:ext uri="{FF2B5EF4-FFF2-40B4-BE49-F238E27FC236}">
                <a16:creationId xmlns:a16="http://schemas.microsoft.com/office/drawing/2014/main" id="{925EA8DC-FA8B-C033-2AAD-1225448B10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020958" y="2648252"/>
            <a:ext cx="914400" cy="914400"/>
          </a:xfrm>
          <a:prstGeom prst="rect">
            <a:avLst/>
          </a:prstGeom>
        </p:spPr>
      </p:pic>
      <p:pic>
        <p:nvPicPr>
          <p:cNvPr id="22" name="Graphic 21" descr="Document with solid fill">
            <a:extLst>
              <a:ext uri="{FF2B5EF4-FFF2-40B4-BE49-F238E27FC236}">
                <a16:creationId xmlns:a16="http://schemas.microsoft.com/office/drawing/2014/main" id="{06E60E59-B080-7FCB-6011-CDC85A3FCD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4372987" y="2640145"/>
            <a:ext cx="914400" cy="914400"/>
          </a:xfrm>
          <a:prstGeom prst="rect">
            <a:avLst/>
          </a:prstGeom>
        </p:spPr>
      </p:pic>
      <p:pic>
        <p:nvPicPr>
          <p:cNvPr id="23" name="Graphic 22" descr="Document with solid fill">
            <a:extLst>
              <a:ext uri="{FF2B5EF4-FFF2-40B4-BE49-F238E27FC236}">
                <a16:creationId xmlns:a16="http://schemas.microsoft.com/office/drawing/2014/main" id="{5A191E84-6336-E38F-EA7C-F8FFCB4110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700518" y="2637104"/>
            <a:ext cx="914400" cy="914400"/>
          </a:xfrm>
          <a:prstGeom prst="rect">
            <a:avLst/>
          </a:prstGeom>
        </p:spPr>
      </p:pic>
      <p:sp>
        <p:nvSpPr>
          <p:cNvPr id="27" name="Rectangle: Rounded Corners 26">
            <a:extLst>
              <a:ext uri="{FF2B5EF4-FFF2-40B4-BE49-F238E27FC236}">
                <a16:creationId xmlns:a16="http://schemas.microsoft.com/office/drawing/2014/main" id="{C85029E7-3D4F-6D62-CBA3-F70A632D7D10}"/>
              </a:ext>
            </a:extLst>
          </p:cNvPr>
          <p:cNvSpPr/>
          <p:nvPr/>
        </p:nvSpPr>
        <p:spPr>
          <a:xfrm>
            <a:off x="1371368" y="4631634"/>
            <a:ext cx="6917638" cy="1451113"/>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D1232BB9-F7DC-9029-2BC9-2A8BFF68A25C}"/>
              </a:ext>
            </a:extLst>
          </p:cNvPr>
          <p:cNvSpPr/>
          <p:nvPr/>
        </p:nvSpPr>
        <p:spPr>
          <a:xfrm>
            <a:off x="1371368" y="2579029"/>
            <a:ext cx="6917638" cy="145111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Striped Right Arrow 2">
            <a:extLst>
              <a:ext uri="{FF2B5EF4-FFF2-40B4-BE49-F238E27FC236}">
                <a16:creationId xmlns:a16="http://schemas.microsoft.com/office/drawing/2014/main" id="{2DAA0198-4F7A-6BA3-5F9B-1F751C1C1DD9}"/>
              </a:ext>
            </a:extLst>
          </p:cNvPr>
          <p:cNvSpPr/>
          <p:nvPr/>
        </p:nvSpPr>
        <p:spPr>
          <a:xfrm>
            <a:off x="8439231" y="5252907"/>
            <a:ext cx="955606" cy="208566"/>
          </a:xfrm>
          <a:prstGeom prst="stripedRightArrow">
            <a:avLst>
              <a:gd name="adj1" fmla="val 50000"/>
              <a:gd name="adj2" fmla="val 92165"/>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445F054B-DD14-F06B-DC25-140A4A34D0DB}"/>
              </a:ext>
            </a:extLst>
          </p:cNvPr>
          <p:cNvSpPr txBox="1"/>
          <p:nvPr/>
        </p:nvSpPr>
        <p:spPr>
          <a:xfrm>
            <a:off x="9394837" y="5095580"/>
            <a:ext cx="1914290" cy="523220"/>
          </a:xfrm>
          <a:prstGeom prst="rect">
            <a:avLst/>
          </a:prstGeom>
          <a:noFill/>
        </p:spPr>
        <p:txBody>
          <a:bodyPr wrap="square">
            <a:spAutoFit/>
          </a:bodyPr>
          <a:lstStyle/>
          <a:p>
            <a:pPr algn="ctr"/>
            <a:r>
              <a:rPr lang="en-IN" sz="1400" b="1" dirty="0">
                <a:latin typeface="Bookman Old Style" panose="02050604050505020204" pitchFamily="18" charset="0"/>
              </a:rPr>
              <a:t>Supply Chain Unit</a:t>
            </a:r>
          </a:p>
          <a:p>
            <a:pPr algn="ctr"/>
            <a:r>
              <a:rPr lang="en-IN" sz="1400" b="1" dirty="0">
                <a:latin typeface="Bookman Old Style" panose="02050604050505020204" pitchFamily="18" charset="0"/>
              </a:rPr>
              <a:t>After Accumulate</a:t>
            </a:r>
            <a:endParaRPr lang="en-IN" sz="1400" b="1" dirty="0"/>
          </a:p>
        </p:txBody>
      </p:sp>
      <p:sp>
        <p:nvSpPr>
          <p:cNvPr id="31" name="Multiplication Sign 30">
            <a:extLst>
              <a:ext uri="{FF2B5EF4-FFF2-40B4-BE49-F238E27FC236}">
                <a16:creationId xmlns:a16="http://schemas.microsoft.com/office/drawing/2014/main" id="{A11534DB-7F06-73A2-1660-6631DA37C92C}"/>
              </a:ext>
            </a:extLst>
          </p:cNvPr>
          <p:cNvSpPr/>
          <p:nvPr/>
        </p:nvSpPr>
        <p:spPr>
          <a:xfrm>
            <a:off x="8705587" y="3081559"/>
            <a:ext cx="346960" cy="44605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BC91D146-C829-5DED-15EA-D51907680ABD}"/>
              </a:ext>
            </a:extLst>
          </p:cNvPr>
          <p:cNvSpPr txBox="1"/>
          <p:nvPr/>
        </p:nvSpPr>
        <p:spPr>
          <a:xfrm>
            <a:off x="9214441" y="3121223"/>
            <a:ext cx="1914290" cy="307777"/>
          </a:xfrm>
          <a:prstGeom prst="rect">
            <a:avLst/>
          </a:prstGeom>
          <a:noFill/>
        </p:spPr>
        <p:txBody>
          <a:bodyPr wrap="square">
            <a:spAutoFit/>
          </a:bodyPr>
          <a:lstStyle/>
          <a:p>
            <a:pPr algn="ctr"/>
            <a:r>
              <a:rPr lang="en-IN" sz="1400" b="1" dirty="0">
                <a:latin typeface="Bookman Old Style" panose="02050604050505020204" pitchFamily="18" charset="0"/>
              </a:rPr>
              <a:t>Number of Models</a:t>
            </a:r>
            <a:endParaRPr lang="en-IN" sz="1400" b="1" dirty="0"/>
          </a:p>
        </p:txBody>
      </p:sp>
      <p:sp>
        <p:nvSpPr>
          <p:cNvPr id="3" name="TextBox 2">
            <a:extLst>
              <a:ext uri="{FF2B5EF4-FFF2-40B4-BE49-F238E27FC236}">
                <a16:creationId xmlns:a16="http://schemas.microsoft.com/office/drawing/2014/main" id="{F33864EB-6A64-8147-E2D0-83E8EDEFE32F}"/>
              </a:ext>
            </a:extLst>
          </p:cNvPr>
          <p:cNvSpPr txBox="1"/>
          <p:nvPr/>
        </p:nvSpPr>
        <p:spPr>
          <a:xfrm>
            <a:off x="10223061" y="687588"/>
            <a:ext cx="1233214" cy="362724"/>
          </a:xfrm>
          <a:prstGeom prst="roundRect">
            <a:avLst>
              <a:gd name="adj" fmla="val 40990"/>
            </a:avLst>
          </a:prstGeom>
          <a:solidFill>
            <a:srgbClr val="7030A0"/>
          </a:solidFill>
        </p:spPr>
        <p:txBody>
          <a:bodyPr wrap="square" tIns="0" bIns="0" rtlCol="0">
            <a:spAutoFit/>
          </a:bodyPr>
          <a:lstStyle/>
          <a:p>
            <a:pPr algn="ctr"/>
            <a:r>
              <a:rPr lang="en-US" b="1" dirty="0">
                <a:solidFill>
                  <a:schemeClr val="bg1"/>
                </a:solidFill>
                <a:latin typeface="Roboto"/>
              </a:rPr>
              <a:t>Step-5</a:t>
            </a:r>
            <a:endParaRPr lang="en-IN" b="1" dirty="0">
              <a:solidFill>
                <a:schemeClr val="bg1"/>
              </a:solidFill>
              <a:latin typeface="Roboto"/>
            </a:endParaRPr>
          </a:p>
        </p:txBody>
      </p:sp>
    </p:spTree>
    <p:extLst>
      <p:ext uri="{BB962C8B-B14F-4D97-AF65-F5344CB8AC3E}">
        <p14:creationId xmlns:p14="http://schemas.microsoft.com/office/powerpoint/2010/main" val="1161762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65000">
                  <a:srgbClr val="7030A0"/>
                </a:gs>
                <a:gs pos="45000">
                  <a:srgbClr val="F7FAFD">
                    <a:alpha val="0"/>
                  </a:srgbClr>
                </a:gs>
              </a:gsLst>
              <a:path path="circle">
                <a:fillToRect l="100000" t="100000"/>
              </a:path>
              <a:tileRect r="-100000" b="-100000"/>
            </a:gradFill>
          </a:ln>
        </p:spPr>
        <p:txBody>
          <a:bodyPr wrap="square" rtlCol="0">
            <a:noAutofit/>
          </a:bodyPr>
          <a:lstStyle/>
          <a:p>
            <a:r>
              <a:rPr lang="en-US" sz="4000" dirty="0">
                <a:latin typeface="Oswald" pitchFamily="2" charset="0"/>
              </a:rPr>
              <a:t>Appendix: Requirements</a:t>
            </a:r>
            <a:endParaRPr lang="en-IN" sz="4000" dirty="0">
              <a:latin typeface="Oswald" pitchFamily="2" charset="0"/>
            </a:endParaRPr>
          </a:p>
        </p:txBody>
      </p:sp>
      <p:grpSp>
        <p:nvGrpSpPr>
          <p:cNvPr id="3" name="Group 2">
            <a:extLst>
              <a:ext uri="{FF2B5EF4-FFF2-40B4-BE49-F238E27FC236}">
                <a16:creationId xmlns:a16="http://schemas.microsoft.com/office/drawing/2014/main" id="{91450B9F-6BB3-BFD3-601D-88B7DEDE4FD6}"/>
              </a:ext>
            </a:extLst>
          </p:cNvPr>
          <p:cNvGrpSpPr/>
          <p:nvPr/>
        </p:nvGrpSpPr>
        <p:grpSpPr>
          <a:xfrm>
            <a:off x="882869" y="1975234"/>
            <a:ext cx="10573406" cy="1707962"/>
            <a:chOff x="882869" y="1918104"/>
            <a:chExt cx="10573406" cy="1707962"/>
          </a:xfrm>
        </p:grpSpPr>
        <p:sp>
          <p:nvSpPr>
            <p:cNvPr id="5" name="Rounded Rectangle 7">
              <a:extLst>
                <a:ext uri="{FF2B5EF4-FFF2-40B4-BE49-F238E27FC236}">
                  <a16:creationId xmlns:a16="http://schemas.microsoft.com/office/drawing/2014/main" id="{6FA80F90-50E1-54C9-E422-78748A286CAC}"/>
                </a:ext>
              </a:extLst>
            </p:cNvPr>
            <p:cNvSpPr/>
            <p:nvPr/>
          </p:nvSpPr>
          <p:spPr>
            <a:xfrm>
              <a:off x="882869" y="1918104"/>
              <a:ext cx="10573406" cy="1706609"/>
            </a:xfrm>
            <a:prstGeom prst="roundRect">
              <a:avLst/>
            </a:prstGeom>
            <a:noFill/>
            <a:ln w="19050">
              <a:solidFill>
                <a:srgbClr val="7030A0">
                  <a:alpha val="50000"/>
                </a:srgb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nSpc>
                  <a:spcPct val="150000"/>
                </a:lnSpc>
              </a:pPr>
              <a:endParaRPr lang="en-US" dirty="0">
                <a:solidFill>
                  <a:schemeClr val="tx1"/>
                </a:solidFill>
                <a:latin typeface="Bookman Old Style" panose="02050604050505020204" pitchFamily="18" charset="0"/>
              </a:endParaRPr>
            </a:p>
          </p:txBody>
        </p:sp>
        <p:sp>
          <p:nvSpPr>
            <p:cNvPr id="6" name="Rounded Rectangle 12">
              <a:extLst>
                <a:ext uri="{FF2B5EF4-FFF2-40B4-BE49-F238E27FC236}">
                  <a16:creationId xmlns:a16="http://schemas.microsoft.com/office/drawing/2014/main" id="{C8D10914-615F-AEA3-67CE-570693935029}"/>
                </a:ext>
              </a:extLst>
            </p:cNvPr>
            <p:cNvSpPr/>
            <p:nvPr/>
          </p:nvSpPr>
          <p:spPr>
            <a:xfrm>
              <a:off x="882869" y="1919457"/>
              <a:ext cx="10573406" cy="1706609"/>
            </a:xfrm>
            <a:prstGeom prst="roundRect">
              <a:avLst/>
            </a:prstGeom>
            <a:noFill/>
            <a:ln w="19050">
              <a:solidFill>
                <a:srgbClr val="7030A0">
                  <a:alpha val="5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nSpc>
                  <a:spcPct val="150000"/>
                </a:lnSpc>
              </a:pPr>
              <a:endParaRPr lang="en-US" dirty="0">
                <a:solidFill>
                  <a:schemeClr val="tx1"/>
                </a:solidFill>
                <a:latin typeface="Bookman Old Style" panose="02050604050505020204" pitchFamily="18" charset="0"/>
              </a:endParaRPr>
            </a:p>
          </p:txBody>
        </p:sp>
      </p:grpSp>
      <p:grpSp>
        <p:nvGrpSpPr>
          <p:cNvPr id="7" name="Group 6">
            <a:extLst>
              <a:ext uri="{FF2B5EF4-FFF2-40B4-BE49-F238E27FC236}">
                <a16:creationId xmlns:a16="http://schemas.microsoft.com/office/drawing/2014/main" id="{8440C38E-84C0-EF69-93A1-6F4BB4BBEFA6}"/>
              </a:ext>
            </a:extLst>
          </p:cNvPr>
          <p:cNvGrpSpPr/>
          <p:nvPr/>
        </p:nvGrpSpPr>
        <p:grpSpPr>
          <a:xfrm>
            <a:off x="882869" y="1975234"/>
            <a:ext cx="10573406" cy="4168712"/>
            <a:chOff x="882869" y="-542199"/>
            <a:chExt cx="10573406" cy="4168712"/>
          </a:xfrm>
        </p:grpSpPr>
        <p:sp>
          <p:nvSpPr>
            <p:cNvPr id="9" name="Rounded Rectangle 15">
              <a:extLst>
                <a:ext uri="{FF2B5EF4-FFF2-40B4-BE49-F238E27FC236}">
                  <a16:creationId xmlns:a16="http://schemas.microsoft.com/office/drawing/2014/main" id="{B2233366-92F3-2FC6-D634-21949953FA51}"/>
                </a:ext>
              </a:extLst>
            </p:cNvPr>
            <p:cNvSpPr/>
            <p:nvPr/>
          </p:nvSpPr>
          <p:spPr>
            <a:xfrm>
              <a:off x="882869" y="1918104"/>
              <a:ext cx="10573406" cy="1706609"/>
            </a:xfrm>
            <a:prstGeom prst="roundRect">
              <a:avLst/>
            </a:prstGeom>
            <a:noFill/>
            <a:ln w="19050">
              <a:solidFill>
                <a:srgbClr val="7030A0">
                  <a:alpha val="50000"/>
                </a:srgb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nSpc>
                  <a:spcPct val="150000"/>
                </a:lnSpc>
              </a:pPr>
              <a:endParaRPr lang="en-US" dirty="0">
                <a:solidFill>
                  <a:schemeClr val="tx1"/>
                </a:solidFill>
                <a:latin typeface="Bookman Old Style" panose="02050604050505020204" pitchFamily="18" charset="0"/>
              </a:endParaRPr>
            </a:p>
          </p:txBody>
        </p:sp>
        <p:sp>
          <p:nvSpPr>
            <p:cNvPr id="10" name="Rounded Rectangle 16">
              <a:extLst>
                <a:ext uri="{FF2B5EF4-FFF2-40B4-BE49-F238E27FC236}">
                  <a16:creationId xmlns:a16="http://schemas.microsoft.com/office/drawing/2014/main" id="{8E6DE5F9-12A6-0321-B402-B4D6DE79A09E}"/>
                </a:ext>
              </a:extLst>
            </p:cNvPr>
            <p:cNvSpPr/>
            <p:nvPr/>
          </p:nvSpPr>
          <p:spPr>
            <a:xfrm>
              <a:off x="882869" y="1919904"/>
              <a:ext cx="10573406" cy="1706609"/>
            </a:xfrm>
            <a:prstGeom prst="roundRect">
              <a:avLst/>
            </a:prstGeom>
            <a:noFill/>
            <a:ln w="19050">
              <a:solidFill>
                <a:srgbClr val="7030A0">
                  <a:alpha val="5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marL="285750" indent="-285750" algn="just">
                <a:lnSpc>
                  <a:spcPct val="150000"/>
                </a:lnSpc>
                <a:buFont typeface="Wingdings" panose="05000000000000000000" pitchFamily="2" charset="2"/>
                <a:buChar char="q"/>
              </a:pPr>
              <a:r>
                <a:rPr lang="en-IN" sz="1800" dirty="0">
                  <a:solidFill>
                    <a:schemeClr val="tx1"/>
                  </a:solidFill>
                  <a:latin typeface="Bookman Old Style" panose="02050604050505020204" pitchFamily="18" charset="0"/>
                </a:rPr>
                <a:t>Acer Laptop, i5-10 Gen, Intel Processer</a:t>
              </a:r>
            </a:p>
            <a:p>
              <a:pPr marL="285750" indent="-285750" algn="just">
                <a:lnSpc>
                  <a:spcPct val="150000"/>
                </a:lnSpc>
                <a:buFont typeface="Wingdings" panose="05000000000000000000" pitchFamily="2" charset="2"/>
                <a:buChar char="q"/>
              </a:pPr>
              <a:r>
                <a:rPr lang="en-IN" sz="1800" dirty="0">
                  <a:solidFill>
                    <a:schemeClr val="tx1"/>
                  </a:solidFill>
                  <a:latin typeface="Bookman Old Style" panose="02050604050505020204" pitchFamily="18" charset="0"/>
                </a:rPr>
                <a:t>Google Cloud Platform (GCP) Access, Unlimited Runtime</a:t>
              </a:r>
            </a:p>
            <a:p>
              <a:pPr marL="285750" indent="-285750" algn="just">
                <a:lnSpc>
                  <a:spcPct val="150000"/>
                </a:lnSpc>
                <a:buFont typeface="Wingdings" panose="05000000000000000000" pitchFamily="2" charset="2"/>
                <a:buChar char="q"/>
              </a:pPr>
              <a:r>
                <a:rPr lang="en-IN" sz="1800" dirty="0">
                  <a:solidFill>
                    <a:schemeClr val="tx1"/>
                  </a:solidFill>
                  <a:latin typeface="Bookman Old Style" panose="02050604050505020204" pitchFamily="18" charset="0"/>
                </a:rPr>
                <a:t>Use of other team member’s laptops</a:t>
              </a:r>
            </a:p>
          </p:txBody>
        </p:sp>
        <p:sp>
          <p:nvSpPr>
            <p:cNvPr id="18" name="Rounded Rectangle 16">
              <a:extLst>
                <a:ext uri="{FF2B5EF4-FFF2-40B4-BE49-F238E27FC236}">
                  <a16:creationId xmlns:a16="http://schemas.microsoft.com/office/drawing/2014/main" id="{4417C3CB-5382-5ACF-6F60-A9B1D67A71D3}"/>
                </a:ext>
              </a:extLst>
            </p:cNvPr>
            <p:cNvSpPr/>
            <p:nvPr/>
          </p:nvSpPr>
          <p:spPr>
            <a:xfrm>
              <a:off x="882869" y="-542199"/>
              <a:ext cx="10573406" cy="1706609"/>
            </a:xfrm>
            <a:prstGeom prst="roundRect">
              <a:avLst/>
            </a:prstGeom>
            <a:noFill/>
            <a:ln w="19050">
              <a:solidFill>
                <a:srgbClr val="7030A0">
                  <a:alpha val="5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marL="285750" indent="-285750" algn="just">
                <a:lnSpc>
                  <a:spcPct val="150000"/>
                </a:lnSpc>
                <a:buFont typeface="Wingdings" panose="05000000000000000000" pitchFamily="2" charset="2"/>
                <a:buChar char="q"/>
              </a:pPr>
              <a:r>
                <a:rPr lang="en-IN" sz="1800" dirty="0">
                  <a:solidFill>
                    <a:schemeClr val="tx1"/>
                  </a:solidFill>
                  <a:latin typeface="Bookman Old Style" panose="02050604050505020204" pitchFamily="18" charset="0"/>
                </a:rPr>
                <a:t>warnings, </a:t>
              </a:r>
              <a:r>
                <a:rPr lang="en-IN" sz="1800" dirty="0" err="1">
                  <a:solidFill>
                    <a:schemeClr val="tx1"/>
                  </a:solidFill>
                  <a:latin typeface="Bookman Old Style" panose="02050604050505020204" pitchFamily="18" charset="0"/>
                </a:rPr>
                <a:t>tqdm</a:t>
              </a:r>
              <a:r>
                <a:rPr lang="en-IN" sz="1800" dirty="0">
                  <a:solidFill>
                    <a:schemeClr val="tx1"/>
                  </a:solidFill>
                  <a:latin typeface="Bookman Old Style" panose="02050604050505020204" pitchFamily="18" charset="0"/>
                </a:rPr>
                <a:t>, logging</a:t>
              </a:r>
            </a:p>
            <a:p>
              <a:pPr marL="285750" indent="-285750" algn="just">
                <a:lnSpc>
                  <a:spcPct val="150000"/>
                </a:lnSpc>
                <a:buFont typeface="Wingdings" panose="05000000000000000000" pitchFamily="2" charset="2"/>
                <a:buChar char="q"/>
              </a:pPr>
              <a:r>
                <a:rPr lang="en-IN" dirty="0" err="1">
                  <a:solidFill>
                    <a:schemeClr val="tx1"/>
                  </a:solidFill>
                  <a:latin typeface="Bookman Old Style" panose="02050604050505020204" pitchFamily="18" charset="0"/>
                </a:rPr>
                <a:t>numpy</a:t>
              </a:r>
              <a:r>
                <a:rPr lang="en-IN" dirty="0">
                  <a:solidFill>
                    <a:schemeClr val="tx1"/>
                  </a:solidFill>
                  <a:latin typeface="Bookman Old Style" panose="02050604050505020204" pitchFamily="18" charset="0"/>
                </a:rPr>
                <a:t>, pandas, </a:t>
              </a:r>
              <a:r>
                <a:rPr lang="en-IN" dirty="0" err="1">
                  <a:solidFill>
                    <a:schemeClr val="tx1"/>
                  </a:solidFill>
                  <a:latin typeface="Bookman Old Style" panose="02050604050505020204" pitchFamily="18" charset="0"/>
                </a:rPr>
                <a:t>scipy</a:t>
              </a:r>
              <a:r>
                <a:rPr lang="en-IN" dirty="0">
                  <a:solidFill>
                    <a:schemeClr val="tx1"/>
                  </a:solidFill>
                  <a:latin typeface="Bookman Old Style" panose="02050604050505020204" pitchFamily="18" charset="0"/>
                </a:rPr>
                <a:t>, matplotlib</a:t>
              </a:r>
            </a:p>
            <a:p>
              <a:pPr marL="285750" indent="-285750" algn="just">
                <a:lnSpc>
                  <a:spcPct val="150000"/>
                </a:lnSpc>
                <a:buFont typeface="Wingdings" panose="05000000000000000000" pitchFamily="2" charset="2"/>
                <a:buChar char="q"/>
              </a:pPr>
              <a:r>
                <a:rPr lang="en-IN" dirty="0" err="1">
                  <a:solidFill>
                    <a:schemeClr val="tx1"/>
                  </a:solidFill>
                  <a:latin typeface="Bookman Old Style" panose="02050604050505020204" pitchFamily="18" charset="0"/>
                </a:rPr>
                <a:t>stamodels</a:t>
              </a:r>
              <a:r>
                <a:rPr lang="en-IN" dirty="0">
                  <a:solidFill>
                    <a:schemeClr val="tx1"/>
                  </a:solidFill>
                  <a:latin typeface="Bookman Old Style" panose="02050604050505020204" pitchFamily="18" charset="0"/>
                </a:rPr>
                <a:t>, </a:t>
              </a:r>
              <a:r>
                <a:rPr lang="en-IN" dirty="0" err="1">
                  <a:solidFill>
                    <a:schemeClr val="tx1"/>
                  </a:solidFill>
                  <a:latin typeface="Bookman Old Style" panose="02050604050505020204" pitchFamily="18" charset="0"/>
                </a:rPr>
                <a:t>pdmarima</a:t>
              </a:r>
              <a:r>
                <a:rPr lang="en-IN" dirty="0">
                  <a:solidFill>
                    <a:schemeClr val="tx1"/>
                  </a:solidFill>
                  <a:latin typeface="Bookman Old Style" panose="02050604050505020204" pitchFamily="18" charset="0"/>
                </a:rPr>
                <a:t>, </a:t>
              </a:r>
              <a:r>
                <a:rPr lang="en-IN" dirty="0" err="1">
                  <a:solidFill>
                    <a:schemeClr val="tx1"/>
                  </a:solidFill>
                  <a:latin typeface="Bookman Old Style" panose="02050604050505020204" pitchFamily="18" charset="0"/>
                </a:rPr>
                <a:t>tsmoothie</a:t>
              </a:r>
              <a:endParaRPr lang="en-IN" dirty="0">
                <a:solidFill>
                  <a:schemeClr val="tx1"/>
                </a:solidFill>
                <a:latin typeface="Bookman Old Style" panose="02050604050505020204" pitchFamily="18" charset="0"/>
              </a:endParaRPr>
            </a:p>
          </p:txBody>
        </p:sp>
      </p:grpSp>
      <p:sp>
        <p:nvSpPr>
          <p:cNvPr id="11" name="TextBox 10">
            <a:extLst>
              <a:ext uri="{FF2B5EF4-FFF2-40B4-BE49-F238E27FC236}">
                <a16:creationId xmlns:a16="http://schemas.microsoft.com/office/drawing/2014/main" id="{9E60444B-77F2-6099-9279-5A5C8A962E90}"/>
              </a:ext>
            </a:extLst>
          </p:cNvPr>
          <p:cNvSpPr txBox="1"/>
          <p:nvPr/>
        </p:nvSpPr>
        <p:spPr>
          <a:xfrm>
            <a:off x="1499476" y="4252822"/>
            <a:ext cx="1382872" cy="362724"/>
          </a:xfrm>
          <a:prstGeom prst="roundRect">
            <a:avLst>
              <a:gd name="adj" fmla="val 40990"/>
            </a:avLst>
          </a:prstGeom>
          <a:solidFill>
            <a:srgbClr val="7030A0"/>
          </a:solidFill>
        </p:spPr>
        <p:txBody>
          <a:bodyPr wrap="square" tIns="0" bIns="0" rtlCol="0">
            <a:spAutoFit/>
          </a:bodyPr>
          <a:lstStyle/>
          <a:p>
            <a:pPr algn="ctr"/>
            <a:r>
              <a:rPr lang="en-US" b="1" dirty="0">
                <a:solidFill>
                  <a:schemeClr val="bg1"/>
                </a:solidFill>
                <a:latin typeface="Roboto"/>
              </a:rPr>
              <a:t>System</a:t>
            </a:r>
            <a:endParaRPr lang="en-IN" b="1" dirty="0">
              <a:solidFill>
                <a:schemeClr val="bg1"/>
              </a:solidFill>
              <a:latin typeface="Roboto"/>
            </a:endParaRPr>
          </a:p>
        </p:txBody>
      </p:sp>
      <p:sp>
        <p:nvSpPr>
          <p:cNvPr id="12" name="TextBox 11">
            <a:extLst>
              <a:ext uri="{FF2B5EF4-FFF2-40B4-BE49-F238E27FC236}">
                <a16:creationId xmlns:a16="http://schemas.microsoft.com/office/drawing/2014/main" id="{0CEC32EA-856C-8440-16C1-9CE6D3253256}"/>
              </a:ext>
            </a:extLst>
          </p:cNvPr>
          <p:cNvSpPr txBox="1"/>
          <p:nvPr/>
        </p:nvSpPr>
        <p:spPr>
          <a:xfrm>
            <a:off x="1499476" y="1792519"/>
            <a:ext cx="1382872" cy="362724"/>
          </a:xfrm>
          <a:prstGeom prst="roundRect">
            <a:avLst>
              <a:gd name="adj" fmla="val 40990"/>
            </a:avLst>
          </a:prstGeom>
          <a:solidFill>
            <a:srgbClr val="7030A0"/>
          </a:solidFill>
        </p:spPr>
        <p:txBody>
          <a:bodyPr wrap="square" tIns="0" bIns="0" rtlCol="0">
            <a:spAutoFit/>
          </a:bodyPr>
          <a:lstStyle/>
          <a:p>
            <a:pPr algn="ctr"/>
            <a:r>
              <a:rPr lang="en-US" b="1" dirty="0">
                <a:solidFill>
                  <a:schemeClr val="bg1"/>
                </a:solidFill>
                <a:latin typeface="Roboto"/>
              </a:rPr>
              <a:t>Packages</a:t>
            </a:r>
            <a:endParaRPr lang="en-IN" b="1" dirty="0">
              <a:solidFill>
                <a:schemeClr val="bg1"/>
              </a:solidFill>
              <a:latin typeface="Roboto"/>
            </a:endParaRPr>
          </a:p>
        </p:txBody>
      </p:sp>
    </p:spTree>
    <p:extLst>
      <p:ext uri="{BB962C8B-B14F-4D97-AF65-F5344CB8AC3E}">
        <p14:creationId xmlns:p14="http://schemas.microsoft.com/office/powerpoint/2010/main" val="1069000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526" y="3040993"/>
            <a:ext cx="9144000" cy="642868"/>
          </a:xfrm>
        </p:spPr>
        <p:txBody>
          <a:bodyPr>
            <a:normAutofit/>
          </a:bodyPr>
          <a:lstStyle/>
          <a:p>
            <a:r>
              <a:rPr lang="en-US" sz="4000" dirty="0">
                <a:solidFill>
                  <a:srgbClr val="7030A0"/>
                </a:solidFill>
                <a:latin typeface="Century Gothic" panose="020B0502020202020204" pitchFamily="34" charset="0"/>
              </a:rPr>
              <a:t>Thank You</a:t>
            </a:r>
            <a:endParaRPr lang="en-IN" sz="4000" dirty="0">
              <a:solidFill>
                <a:srgbClr val="7030A0"/>
              </a:solidFill>
              <a:latin typeface="Century Gothic" panose="020B0502020202020204" pitchFamily="34" charset="0"/>
            </a:endParaRPr>
          </a:p>
        </p:txBody>
      </p:sp>
    </p:spTree>
    <p:extLst>
      <p:ext uri="{BB962C8B-B14F-4D97-AF65-F5344CB8AC3E}">
        <p14:creationId xmlns:p14="http://schemas.microsoft.com/office/powerpoint/2010/main" val="3695160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82869" y="1639957"/>
            <a:ext cx="10573406" cy="4623683"/>
            <a:chOff x="882869" y="1918104"/>
            <a:chExt cx="10573406" cy="1707962"/>
          </a:xfrm>
        </p:grpSpPr>
        <p:sp>
          <p:nvSpPr>
            <p:cNvPr id="8" name="Rounded Rectangle 7"/>
            <p:cNvSpPr/>
            <p:nvPr/>
          </p:nvSpPr>
          <p:spPr>
            <a:xfrm>
              <a:off x="882869" y="1918104"/>
              <a:ext cx="10573406" cy="1706609"/>
            </a:xfrm>
            <a:prstGeom prst="roundRect">
              <a:avLst/>
            </a:prstGeom>
            <a:noFill/>
            <a:ln w="19050">
              <a:solidFill>
                <a:srgbClr val="7030A0">
                  <a:alpha val="50000"/>
                </a:srgb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nSpc>
                  <a:spcPct val="150000"/>
                </a:lnSpc>
              </a:pPr>
              <a:endParaRPr lang="en-US" dirty="0">
                <a:solidFill>
                  <a:schemeClr val="tx1"/>
                </a:solidFill>
                <a:latin typeface="Bookman Old Style" panose="02050604050505020204" pitchFamily="18" charset="0"/>
              </a:endParaRPr>
            </a:p>
          </p:txBody>
        </p:sp>
        <p:sp>
          <p:nvSpPr>
            <p:cNvPr id="13" name="Rounded Rectangle 12"/>
            <p:cNvSpPr/>
            <p:nvPr/>
          </p:nvSpPr>
          <p:spPr>
            <a:xfrm>
              <a:off x="882869" y="1919457"/>
              <a:ext cx="10573406" cy="1706609"/>
            </a:xfrm>
            <a:prstGeom prst="roundRect">
              <a:avLst/>
            </a:prstGeom>
            <a:noFill/>
            <a:ln w="19050">
              <a:solidFill>
                <a:srgbClr val="7030A0">
                  <a:alpha val="5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gn="just"/>
              <a:r>
                <a:rPr lang="en-IN" sz="1900" dirty="0">
                  <a:solidFill>
                    <a:schemeClr val="tx1"/>
                  </a:solidFill>
                  <a:latin typeface="Bookman Old Style" panose="02050604050505020204" pitchFamily="18" charset="0"/>
                </a:rPr>
                <a:t>	The project is focused on SKU (Stock Keeping Unit) demand forecasting, which is a critical aspect for any generic medicine making company. As we all know, accurate demand forecasting is essential for ensuring that we have the right amount of stock at the right time. This is particularly important for our generic medicine manufacturing hub, where we produce a wide range of medicines that are used to treat a variety of illnesses.</a:t>
              </a:r>
            </a:p>
            <a:p>
              <a:pPr algn="just"/>
              <a:r>
                <a:rPr lang="en-IN" sz="1900" dirty="0">
                  <a:solidFill>
                    <a:schemeClr val="tx1"/>
                  </a:solidFill>
                  <a:latin typeface="Bookman Old Style" panose="02050604050505020204" pitchFamily="18" charset="0"/>
                </a:rPr>
                <a:t>	Our project aims to develop a robust SKU demand forecasting system that takes into account various factors such as seasonality, market trends, and historical sales data. By doing so, we can ensure that we always have the right amount of stock on hand, minimizing the risk of stock outs or overstocking. By accurately forecasting demand, we can optimize our production schedule, reduce waste, and ensure that we meet the needs of our customers in a timely and efficient manner.</a:t>
              </a:r>
            </a:p>
          </p:txBody>
        </p:sp>
      </p:grpSp>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100000">
                  <a:srgbClr val="7030A0"/>
                </a:gs>
                <a:gs pos="45000">
                  <a:srgbClr val="F7FAFD"/>
                </a:gs>
              </a:gsLst>
              <a:path path="circle">
                <a:fillToRect l="100000" t="100000"/>
              </a:path>
              <a:tileRect r="-100000" b="-100000"/>
            </a:gradFill>
          </a:ln>
        </p:spPr>
        <p:txBody>
          <a:bodyPr wrap="square" rtlCol="0">
            <a:noAutofit/>
          </a:bodyPr>
          <a:lstStyle/>
          <a:p>
            <a:r>
              <a:rPr lang="en-US" sz="4000" dirty="0">
                <a:latin typeface="Oswald" pitchFamily="2" charset="0"/>
              </a:rPr>
              <a:t>Introduction</a:t>
            </a:r>
            <a:endParaRPr lang="en-IN" sz="4000" dirty="0">
              <a:latin typeface="Oswald" pitchFamily="2" charset="0"/>
            </a:endParaRPr>
          </a:p>
        </p:txBody>
      </p:sp>
    </p:spTree>
    <p:extLst>
      <p:ext uri="{BB962C8B-B14F-4D97-AF65-F5344CB8AC3E}">
        <p14:creationId xmlns:p14="http://schemas.microsoft.com/office/powerpoint/2010/main" val="398760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82869" y="1639957"/>
            <a:ext cx="10573406" cy="4623683"/>
            <a:chOff x="882869" y="1918104"/>
            <a:chExt cx="10573406" cy="1707962"/>
          </a:xfrm>
        </p:grpSpPr>
        <p:sp>
          <p:nvSpPr>
            <p:cNvPr id="8" name="Rounded Rectangle 7"/>
            <p:cNvSpPr/>
            <p:nvPr/>
          </p:nvSpPr>
          <p:spPr>
            <a:xfrm>
              <a:off x="882869" y="1918104"/>
              <a:ext cx="10573406" cy="1706609"/>
            </a:xfrm>
            <a:prstGeom prst="roundRect">
              <a:avLst/>
            </a:prstGeom>
            <a:noFill/>
            <a:ln w="19050">
              <a:solidFill>
                <a:srgbClr val="7030A0">
                  <a:alpha val="50000"/>
                </a:srgb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nSpc>
                  <a:spcPct val="150000"/>
                </a:lnSpc>
              </a:pPr>
              <a:endParaRPr lang="en-US" dirty="0">
                <a:solidFill>
                  <a:schemeClr val="tx1"/>
                </a:solidFill>
                <a:latin typeface="Bookman Old Style" panose="02050604050505020204" pitchFamily="18" charset="0"/>
              </a:endParaRPr>
            </a:p>
          </p:txBody>
        </p:sp>
        <p:sp>
          <p:nvSpPr>
            <p:cNvPr id="13" name="Rounded Rectangle 12"/>
            <p:cNvSpPr/>
            <p:nvPr/>
          </p:nvSpPr>
          <p:spPr>
            <a:xfrm>
              <a:off x="882869" y="1919457"/>
              <a:ext cx="10573406" cy="1706609"/>
            </a:xfrm>
            <a:prstGeom prst="roundRect">
              <a:avLst/>
            </a:prstGeom>
            <a:noFill/>
            <a:ln w="19050">
              <a:solidFill>
                <a:srgbClr val="7030A0">
                  <a:alpha val="5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marL="285750" indent="-285750" algn="just">
                <a:buFont typeface="Wingdings" panose="05000000000000000000" pitchFamily="2" charset="2"/>
                <a:buChar char="q"/>
              </a:pPr>
              <a:r>
                <a:rPr lang="en-IN" sz="2000" dirty="0">
                  <a:solidFill>
                    <a:schemeClr val="tx1"/>
                  </a:solidFill>
                  <a:latin typeface="Bookman Old Style" panose="02050604050505020204" pitchFamily="18" charset="0"/>
                </a:rPr>
                <a:t>Our main objective is to develop a demand forecasting system for SKUs using historical sales data and external factors such as market trends and seasonality.</a:t>
              </a:r>
            </a:p>
            <a:p>
              <a:pPr algn="just"/>
              <a:endParaRPr lang="en-IN" sz="2000" dirty="0">
                <a:solidFill>
                  <a:schemeClr val="tx1"/>
                </a:solidFill>
                <a:latin typeface="Bookman Old Style" panose="02050604050505020204" pitchFamily="18" charset="0"/>
              </a:endParaRPr>
            </a:p>
            <a:p>
              <a:pPr marL="285750" indent="-285750" algn="just">
                <a:buFont typeface="Wingdings" panose="05000000000000000000" pitchFamily="2" charset="2"/>
                <a:buChar char="q"/>
              </a:pPr>
              <a:r>
                <a:rPr lang="en-IN" sz="2000" dirty="0">
                  <a:solidFill>
                    <a:schemeClr val="tx1"/>
                  </a:solidFill>
                  <a:latin typeface="Bookman Old Style" panose="02050604050505020204" pitchFamily="18" charset="0"/>
                </a:rPr>
                <a:t>This will help the hub to optimize their inventory management, reduce waste, and improve production planning.</a:t>
              </a:r>
            </a:p>
          </p:txBody>
        </p:sp>
      </p:grpSp>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100000">
                  <a:srgbClr val="7030A0"/>
                </a:gs>
                <a:gs pos="45000">
                  <a:srgbClr val="F7FAFD">
                    <a:alpha val="0"/>
                  </a:srgbClr>
                </a:gs>
              </a:gsLst>
              <a:path path="circle">
                <a:fillToRect l="100000" t="100000"/>
              </a:path>
              <a:tileRect r="-100000" b="-100000"/>
            </a:gradFill>
          </a:ln>
        </p:spPr>
        <p:txBody>
          <a:bodyPr wrap="square" rtlCol="0">
            <a:noAutofit/>
          </a:bodyPr>
          <a:lstStyle/>
          <a:p>
            <a:r>
              <a:rPr lang="en-US" sz="4000" dirty="0">
                <a:latin typeface="Oswald" pitchFamily="2" charset="0"/>
              </a:rPr>
              <a:t>Objective</a:t>
            </a:r>
            <a:endParaRPr lang="en-IN" sz="4000" dirty="0">
              <a:latin typeface="Oswald" pitchFamily="2" charset="0"/>
            </a:endParaRPr>
          </a:p>
        </p:txBody>
      </p:sp>
    </p:spTree>
    <p:extLst>
      <p:ext uri="{BB962C8B-B14F-4D97-AF65-F5344CB8AC3E}">
        <p14:creationId xmlns:p14="http://schemas.microsoft.com/office/powerpoint/2010/main" val="219776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90000">
                  <a:srgbClr val="7030A0"/>
                </a:gs>
                <a:gs pos="45000">
                  <a:srgbClr val="F7FAFD">
                    <a:alpha val="0"/>
                  </a:srgbClr>
                </a:gs>
              </a:gsLst>
              <a:path path="circle">
                <a:fillToRect l="100000" t="100000"/>
              </a:path>
              <a:tileRect r="-100000" b="-100000"/>
            </a:gradFill>
          </a:ln>
        </p:spPr>
        <p:txBody>
          <a:bodyPr wrap="square" rtlCol="0">
            <a:noAutofit/>
          </a:bodyPr>
          <a:lstStyle/>
          <a:p>
            <a:r>
              <a:rPr lang="en-US" sz="4000" dirty="0">
                <a:latin typeface="Oswald" pitchFamily="2" charset="0"/>
              </a:rPr>
              <a:t>Data Overview-I</a:t>
            </a:r>
            <a:endParaRPr lang="en-IN" sz="4000" dirty="0">
              <a:latin typeface="Oswald" pitchFamily="2" charset="0"/>
            </a:endParaRPr>
          </a:p>
        </p:txBody>
      </p:sp>
      <p:graphicFrame>
        <p:nvGraphicFramePr>
          <p:cNvPr id="5" name="Table 5">
            <a:extLst>
              <a:ext uri="{FF2B5EF4-FFF2-40B4-BE49-F238E27FC236}">
                <a16:creationId xmlns:a16="http://schemas.microsoft.com/office/drawing/2014/main" id="{31D8D3BA-EECC-5780-83D4-B4B706FD49A0}"/>
              </a:ext>
            </a:extLst>
          </p:cNvPr>
          <p:cNvGraphicFramePr>
            <a:graphicFrameLocks noGrp="1"/>
          </p:cNvGraphicFramePr>
          <p:nvPr>
            <p:extLst>
              <p:ext uri="{D42A27DB-BD31-4B8C-83A1-F6EECF244321}">
                <p14:modId xmlns:p14="http://schemas.microsoft.com/office/powerpoint/2010/main" val="2425484392"/>
              </p:ext>
            </p:extLst>
          </p:nvPr>
        </p:nvGraphicFramePr>
        <p:xfrm>
          <a:off x="1187669" y="1905870"/>
          <a:ext cx="10121456" cy="3657600"/>
        </p:xfrm>
        <a:graphic>
          <a:graphicData uri="http://schemas.openxmlformats.org/drawingml/2006/table">
            <a:tbl>
              <a:tblPr firstRow="1" bandRow="1"/>
              <a:tblGrid>
                <a:gridCol w="1265182">
                  <a:extLst>
                    <a:ext uri="{9D8B030D-6E8A-4147-A177-3AD203B41FA5}">
                      <a16:colId xmlns:a16="http://schemas.microsoft.com/office/drawing/2014/main" val="3650075416"/>
                    </a:ext>
                  </a:extLst>
                </a:gridCol>
                <a:gridCol w="1265182">
                  <a:extLst>
                    <a:ext uri="{9D8B030D-6E8A-4147-A177-3AD203B41FA5}">
                      <a16:colId xmlns:a16="http://schemas.microsoft.com/office/drawing/2014/main" val="3370203750"/>
                    </a:ext>
                  </a:extLst>
                </a:gridCol>
                <a:gridCol w="1265182">
                  <a:extLst>
                    <a:ext uri="{9D8B030D-6E8A-4147-A177-3AD203B41FA5}">
                      <a16:colId xmlns:a16="http://schemas.microsoft.com/office/drawing/2014/main" val="1244410532"/>
                    </a:ext>
                  </a:extLst>
                </a:gridCol>
                <a:gridCol w="1265182">
                  <a:extLst>
                    <a:ext uri="{9D8B030D-6E8A-4147-A177-3AD203B41FA5}">
                      <a16:colId xmlns:a16="http://schemas.microsoft.com/office/drawing/2014/main" val="2234688576"/>
                    </a:ext>
                  </a:extLst>
                </a:gridCol>
                <a:gridCol w="1265182">
                  <a:extLst>
                    <a:ext uri="{9D8B030D-6E8A-4147-A177-3AD203B41FA5}">
                      <a16:colId xmlns:a16="http://schemas.microsoft.com/office/drawing/2014/main" val="2959499727"/>
                    </a:ext>
                  </a:extLst>
                </a:gridCol>
                <a:gridCol w="1265182">
                  <a:extLst>
                    <a:ext uri="{9D8B030D-6E8A-4147-A177-3AD203B41FA5}">
                      <a16:colId xmlns:a16="http://schemas.microsoft.com/office/drawing/2014/main" val="2662207202"/>
                    </a:ext>
                  </a:extLst>
                </a:gridCol>
                <a:gridCol w="663413">
                  <a:extLst>
                    <a:ext uri="{9D8B030D-6E8A-4147-A177-3AD203B41FA5}">
                      <a16:colId xmlns:a16="http://schemas.microsoft.com/office/drawing/2014/main" val="1876675185"/>
                    </a:ext>
                  </a:extLst>
                </a:gridCol>
                <a:gridCol w="1866951">
                  <a:extLst>
                    <a:ext uri="{9D8B030D-6E8A-4147-A177-3AD203B41FA5}">
                      <a16:colId xmlns:a16="http://schemas.microsoft.com/office/drawing/2014/main" val="1539079022"/>
                    </a:ext>
                  </a:extLst>
                </a:gridCol>
              </a:tblGrid>
              <a:tr h="272989">
                <a:tc>
                  <a:txBody>
                    <a:bodyPr/>
                    <a:lstStyle/>
                    <a:p>
                      <a:pPr algn="ctr"/>
                      <a:r>
                        <a:rPr lang="en-IN" dirty="0">
                          <a:latin typeface="Times New Roman" panose="02020603050405020304" pitchFamily="18" charset="0"/>
                          <a:cs typeface="Times New Roman" panose="02020603050405020304" pitchFamily="18" charset="0"/>
                        </a:rPr>
                        <a:t>Part</a:t>
                      </a:r>
                    </a:p>
                  </a:txBody>
                  <a:tcPr>
                    <a:solidFill>
                      <a:schemeClr val="accent5">
                        <a:lumMod val="40000"/>
                        <a:lumOff val="60000"/>
                      </a:schemeClr>
                    </a:solidFill>
                  </a:tcPr>
                </a:tc>
                <a:tc>
                  <a:txBody>
                    <a:bodyPr/>
                    <a:lstStyle/>
                    <a:p>
                      <a:pPr algn="ctr"/>
                      <a:r>
                        <a:rPr lang="en-IN" dirty="0" err="1">
                          <a:latin typeface="Times New Roman" panose="02020603050405020304" pitchFamily="18" charset="0"/>
                          <a:cs typeface="Times New Roman" panose="02020603050405020304" pitchFamily="18" charset="0"/>
                        </a:rPr>
                        <a:t>Desc</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Date</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Sales</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Market</a:t>
                      </a:r>
                    </a:p>
                  </a:txBody>
                  <a:tcPr/>
                </a:tc>
                <a:tc>
                  <a:txBody>
                    <a:bodyPr/>
                    <a:lstStyle/>
                    <a:p>
                      <a:pPr algn="ctr"/>
                      <a:r>
                        <a:rPr lang="en-IN" dirty="0">
                          <a:latin typeface="Times New Roman" panose="02020603050405020304" pitchFamily="18" charset="0"/>
                          <a:cs typeface="Times New Roman" panose="02020603050405020304" pitchFamily="18" charset="0"/>
                        </a:rPr>
                        <a:t>Country</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Marketing Team</a:t>
                      </a:r>
                    </a:p>
                  </a:txBody>
                  <a:tcPr/>
                </a:tc>
                <a:extLst>
                  <a:ext uri="{0D108BD9-81ED-4DB2-BD59-A6C34878D82A}">
                    <a16:rowId xmlns:a16="http://schemas.microsoft.com/office/drawing/2014/main" val="1044838066"/>
                  </a:ext>
                </a:extLst>
              </a:tr>
              <a:tr h="272989">
                <a:tc>
                  <a:txBody>
                    <a:bodyPr/>
                    <a:lstStyle/>
                    <a:p>
                      <a:pPr algn="ctr"/>
                      <a:r>
                        <a:rPr lang="en-IN" dirty="0">
                          <a:latin typeface="Times New Roman" panose="02020603050405020304" pitchFamily="18" charset="0"/>
                          <a:cs typeface="Times New Roman" panose="02020603050405020304" pitchFamily="18" charset="0"/>
                        </a:rPr>
                        <a:t>123456</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Medicine 1</a:t>
                      </a:r>
                    </a:p>
                  </a:txBody>
                  <a:tcPr/>
                </a:tc>
                <a:tc>
                  <a:txBody>
                    <a:bodyPr/>
                    <a:lstStyle/>
                    <a:p>
                      <a:pPr algn="ctr"/>
                      <a:r>
                        <a:rPr lang="en-IN" dirty="0">
                          <a:latin typeface="Times New Roman" panose="02020603050405020304" pitchFamily="18" charset="0"/>
                          <a:cs typeface="Times New Roman" panose="02020603050405020304" pitchFamily="18" charset="0"/>
                        </a:rPr>
                        <a:t>Jan’18</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23456</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Market 1</a:t>
                      </a:r>
                    </a:p>
                  </a:txBody>
                  <a:tcPr/>
                </a:tc>
                <a:tc>
                  <a:txBody>
                    <a:bodyPr/>
                    <a:lstStyle/>
                    <a:p>
                      <a:pPr algn="ctr"/>
                      <a:r>
                        <a:rPr lang="en-IN" dirty="0">
                          <a:latin typeface="Times New Roman" panose="02020603050405020304" pitchFamily="18" charset="0"/>
                          <a:cs typeface="Times New Roman" panose="02020603050405020304" pitchFamily="18" charset="0"/>
                        </a:rPr>
                        <a:t>Country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Team 1</a:t>
                      </a:r>
                    </a:p>
                  </a:txBody>
                  <a:tcPr/>
                </a:tc>
                <a:extLst>
                  <a:ext uri="{0D108BD9-81ED-4DB2-BD59-A6C34878D82A}">
                    <a16:rowId xmlns:a16="http://schemas.microsoft.com/office/drawing/2014/main" val="3526537002"/>
                  </a:ext>
                </a:extLst>
              </a:tr>
              <a:tr h="272989">
                <a:tc>
                  <a:txBody>
                    <a:bodyPr/>
                    <a:lstStyle/>
                    <a:p>
                      <a:pPr algn="ctr"/>
                      <a:r>
                        <a:rPr lang="en-IN" dirty="0">
                          <a:latin typeface="Times New Roman" panose="02020603050405020304" pitchFamily="18" charset="0"/>
                          <a:cs typeface="Times New Roman" panose="02020603050405020304" pitchFamily="18" charset="0"/>
                        </a:rPr>
                        <a:t>123456</a:t>
                      </a:r>
                    </a:p>
                  </a:txBody>
                  <a:tcP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Medicine 1</a:t>
                      </a:r>
                    </a:p>
                  </a:txBody>
                  <a:tcPr/>
                </a:tc>
                <a:tc>
                  <a:txBody>
                    <a:bodyPr/>
                    <a:lstStyle/>
                    <a:p>
                      <a:pPr algn="ctr"/>
                      <a:r>
                        <a:rPr lang="en-IN" dirty="0">
                          <a:latin typeface="Times New Roman" panose="02020603050405020304" pitchFamily="18" charset="0"/>
                          <a:cs typeface="Times New Roman" panose="02020603050405020304" pitchFamily="18" charset="0"/>
                        </a:rPr>
                        <a:t>Feb’18</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23000</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Market 1</a:t>
                      </a:r>
                    </a:p>
                  </a:txBody>
                  <a:tcPr/>
                </a:tc>
                <a:tc>
                  <a:txBody>
                    <a:bodyPr/>
                    <a:lstStyle/>
                    <a:p>
                      <a:pPr algn="ctr"/>
                      <a:r>
                        <a:rPr lang="en-IN" dirty="0">
                          <a:latin typeface="Times New Roman" panose="02020603050405020304" pitchFamily="18" charset="0"/>
                          <a:cs typeface="Times New Roman" panose="02020603050405020304" pitchFamily="18" charset="0"/>
                        </a:rPr>
                        <a:t>Country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Team 1</a:t>
                      </a:r>
                    </a:p>
                  </a:txBody>
                  <a:tcPr/>
                </a:tc>
                <a:extLst>
                  <a:ext uri="{0D108BD9-81ED-4DB2-BD59-A6C34878D82A}">
                    <a16:rowId xmlns:a16="http://schemas.microsoft.com/office/drawing/2014/main" val="3487847484"/>
                  </a:ext>
                </a:extLst>
              </a:tr>
              <a:tr h="272989">
                <a:tc>
                  <a:txBody>
                    <a:bodyPr/>
                    <a:lstStyle/>
                    <a:p>
                      <a:pPr algn="ctr"/>
                      <a:r>
                        <a:rPr lang="en-IN" dirty="0">
                          <a:latin typeface="Times New Roman" panose="02020603050405020304" pitchFamily="18" charset="0"/>
                          <a:cs typeface="Times New Roman" panose="02020603050405020304" pitchFamily="18" charset="0"/>
                        </a:rPr>
                        <a:t>….</a:t>
                      </a:r>
                    </a:p>
                  </a:txBody>
                  <a:tcP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878996069"/>
                  </a:ext>
                </a:extLst>
              </a:tr>
              <a:tr h="272989">
                <a:tc>
                  <a:txBody>
                    <a:bodyPr/>
                    <a:lstStyle/>
                    <a:p>
                      <a:pPr algn="ctr"/>
                      <a:r>
                        <a:rPr lang="en-IN" dirty="0">
                          <a:latin typeface="Times New Roman" panose="02020603050405020304" pitchFamily="18" charset="0"/>
                          <a:cs typeface="Times New Roman" panose="02020603050405020304" pitchFamily="18" charset="0"/>
                        </a:rPr>
                        <a:t>123456</a:t>
                      </a:r>
                    </a:p>
                  </a:txBody>
                  <a:tcP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Medicine 1</a:t>
                      </a:r>
                    </a:p>
                  </a:txBody>
                  <a:tcPr/>
                </a:tc>
                <a:tc>
                  <a:txBody>
                    <a:bodyPr/>
                    <a:lstStyle/>
                    <a:p>
                      <a:pPr algn="ctr"/>
                      <a:r>
                        <a:rPr lang="en-IN" dirty="0">
                          <a:latin typeface="Times New Roman" panose="02020603050405020304" pitchFamily="18" charset="0"/>
                          <a:cs typeface="Times New Roman" panose="02020603050405020304" pitchFamily="18" charset="0"/>
                        </a:rPr>
                        <a:t>Mar’23</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24567</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Market 1</a:t>
                      </a:r>
                    </a:p>
                  </a:txBody>
                  <a:tcPr/>
                </a:tc>
                <a:tc>
                  <a:txBody>
                    <a:bodyPr/>
                    <a:lstStyle/>
                    <a:p>
                      <a:pPr algn="ctr"/>
                      <a:r>
                        <a:rPr lang="en-IN" dirty="0">
                          <a:latin typeface="Times New Roman" panose="02020603050405020304" pitchFamily="18" charset="0"/>
                          <a:cs typeface="Times New Roman" panose="02020603050405020304" pitchFamily="18" charset="0"/>
                        </a:rPr>
                        <a:t>Country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Team 1</a:t>
                      </a:r>
                    </a:p>
                  </a:txBody>
                  <a:tcPr/>
                </a:tc>
                <a:extLst>
                  <a:ext uri="{0D108BD9-81ED-4DB2-BD59-A6C34878D82A}">
                    <a16:rowId xmlns:a16="http://schemas.microsoft.com/office/drawing/2014/main" val="859175635"/>
                  </a:ext>
                </a:extLst>
              </a:tr>
              <a:tr h="272989">
                <a:tc>
                  <a:txBody>
                    <a:bodyPr/>
                    <a:lstStyle/>
                    <a:p>
                      <a:pPr algn="ctr"/>
                      <a:r>
                        <a:rPr lang="en-IN" dirty="0">
                          <a:latin typeface="Times New Roman" panose="02020603050405020304" pitchFamily="18" charset="0"/>
                          <a:cs typeface="Times New Roman" panose="02020603050405020304" pitchFamily="18" charset="0"/>
                        </a:rPr>
                        <a:t>….</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550618137"/>
                  </a:ext>
                </a:extLst>
              </a:tr>
              <a:tr h="272989">
                <a:tc>
                  <a:txBody>
                    <a:bodyPr/>
                    <a:lstStyle/>
                    <a:p>
                      <a:pPr algn="ctr"/>
                      <a:r>
                        <a:rPr lang="en-IN" dirty="0">
                          <a:latin typeface="Times New Roman" panose="02020603050405020304" pitchFamily="18" charset="0"/>
                          <a:cs typeface="Times New Roman" panose="02020603050405020304" pitchFamily="18" charset="0"/>
                        </a:rPr>
                        <a:t>654321</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Medicine 1</a:t>
                      </a:r>
                    </a:p>
                  </a:txBody>
                  <a:tcPr/>
                </a:tc>
                <a:tc>
                  <a:txBody>
                    <a:bodyPr/>
                    <a:lstStyle/>
                    <a:p>
                      <a:pPr algn="ctr"/>
                      <a:r>
                        <a:rPr lang="en-IN" dirty="0">
                          <a:latin typeface="Times New Roman" panose="02020603050405020304" pitchFamily="18" charset="0"/>
                          <a:cs typeface="Times New Roman" panose="02020603050405020304" pitchFamily="18" charset="0"/>
                        </a:rPr>
                        <a:t>Jan’13</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23573</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Market 10</a:t>
                      </a:r>
                    </a:p>
                  </a:txBody>
                  <a:tcPr/>
                </a:tc>
                <a:tc>
                  <a:txBody>
                    <a:bodyPr/>
                    <a:lstStyle/>
                    <a:p>
                      <a:pPr algn="ctr"/>
                      <a:r>
                        <a:rPr lang="en-IN" dirty="0">
                          <a:latin typeface="Times New Roman" panose="02020603050405020304" pitchFamily="18" charset="0"/>
                          <a:cs typeface="Times New Roman" panose="02020603050405020304" pitchFamily="18" charset="0"/>
                        </a:rPr>
                        <a:t>Country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Team 10</a:t>
                      </a:r>
                    </a:p>
                  </a:txBody>
                  <a:tcPr/>
                </a:tc>
                <a:extLst>
                  <a:ext uri="{0D108BD9-81ED-4DB2-BD59-A6C34878D82A}">
                    <a16:rowId xmlns:a16="http://schemas.microsoft.com/office/drawing/2014/main" val="2059069501"/>
                  </a:ext>
                </a:extLst>
              </a:tr>
              <a:tr h="272989">
                <a:tc>
                  <a:txBody>
                    <a:bodyPr/>
                    <a:lstStyle/>
                    <a:p>
                      <a:pPr algn="ctr"/>
                      <a:r>
                        <a:rPr lang="en-IN" dirty="0">
                          <a:latin typeface="Times New Roman" panose="02020603050405020304" pitchFamily="18" charset="0"/>
                          <a:cs typeface="Times New Roman" panose="02020603050405020304" pitchFamily="18" charset="0"/>
                        </a:rPr>
                        <a:t>654321</a:t>
                      </a:r>
                    </a:p>
                  </a:txBody>
                  <a:tcP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Medicine 1</a:t>
                      </a:r>
                    </a:p>
                  </a:txBody>
                  <a:tcPr/>
                </a:tc>
                <a:tc>
                  <a:txBody>
                    <a:bodyPr/>
                    <a:lstStyle/>
                    <a:p>
                      <a:pPr algn="ctr"/>
                      <a:r>
                        <a:rPr lang="en-IN" dirty="0">
                          <a:latin typeface="Times New Roman" panose="02020603050405020304" pitchFamily="18" charset="0"/>
                          <a:cs typeface="Times New Roman" panose="02020603050405020304" pitchFamily="18" charset="0"/>
                        </a:rPr>
                        <a:t>Feb’13</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37893</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Market 10</a:t>
                      </a:r>
                    </a:p>
                  </a:txBody>
                  <a:tcPr/>
                </a:tc>
                <a:tc>
                  <a:txBody>
                    <a:bodyPr/>
                    <a:lstStyle/>
                    <a:p>
                      <a:pPr algn="ctr"/>
                      <a:r>
                        <a:rPr lang="en-IN" dirty="0">
                          <a:latin typeface="Times New Roman" panose="02020603050405020304" pitchFamily="18" charset="0"/>
                          <a:cs typeface="Times New Roman" panose="02020603050405020304" pitchFamily="18" charset="0"/>
                        </a:rPr>
                        <a:t>Country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Team 10</a:t>
                      </a:r>
                    </a:p>
                  </a:txBody>
                  <a:tcPr/>
                </a:tc>
                <a:extLst>
                  <a:ext uri="{0D108BD9-81ED-4DB2-BD59-A6C34878D82A}">
                    <a16:rowId xmlns:a16="http://schemas.microsoft.com/office/drawing/2014/main" val="3329038133"/>
                  </a:ext>
                </a:extLst>
              </a:tr>
              <a:tr h="272989">
                <a:tc>
                  <a:txBody>
                    <a:bodyPr/>
                    <a:lstStyle/>
                    <a:p>
                      <a:pPr algn="ctr"/>
                      <a:r>
                        <a:rPr lang="en-IN" dirty="0">
                          <a:latin typeface="Times New Roman" panose="02020603050405020304" pitchFamily="18" charset="0"/>
                          <a:cs typeface="Times New Roman" panose="02020603050405020304" pitchFamily="18" charset="0"/>
                        </a:rPr>
                        <a:t>….</a:t>
                      </a:r>
                    </a:p>
                  </a:txBody>
                  <a:tcP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658895885"/>
                  </a:ext>
                </a:extLst>
              </a:tr>
              <a:tr h="272989">
                <a:tc>
                  <a:txBody>
                    <a:bodyPr/>
                    <a:lstStyle/>
                    <a:p>
                      <a:pPr algn="ctr"/>
                      <a:r>
                        <a:rPr lang="en-IN" dirty="0">
                          <a:latin typeface="Times New Roman" panose="02020603050405020304" pitchFamily="18" charset="0"/>
                          <a:cs typeface="Times New Roman" panose="02020603050405020304" pitchFamily="18" charset="0"/>
                        </a:rPr>
                        <a:t>654321</a:t>
                      </a:r>
                    </a:p>
                  </a:txBody>
                  <a:tcP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Medicine 1</a:t>
                      </a:r>
                    </a:p>
                  </a:txBody>
                  <a:tcPr/>
                </a:tc>
                <a:tc>
                  <a:txBody>
                    <a:bodyPr/>
                    <a:lstStyle/>
                    <a:p>
                      <a:pPr algn="ctr"/>
                      <a:r>
                        <a:rPr lang="en-IN" dirty="0">
                          <a:latin typeface="Times New Roman" panose="02020603050405020304" pitchFamily="18" charset="0"/>
                          <a:cs typeface="Times New Roman" panose="02020603050405020304" pitchFamily="18" charset="0"/>
                        </a:rPr>
                        <a:t>Mar’23</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967543</a:t>
                      </a:r>
                    </a:p>
                  </a:txBody>
                  <a:tcPr>
                    <a:solidFill>
                      <a:schemeClr val="accent5">
                        <a:lumMod val="40000"/>
                        <a:lumOff val="60000"/>
                      </a:schemeClr>
                    </a:solidFill>
                  </a:tcPr>
                </a:tc>
                <a:tc>
                  <a:txBody>
                    <a:bodyPr/>
                    <a:lstStyle/>
                    <a:p>
                      <a:pPr algn="ctr"/>
                      <a:r>
                        <a:rPr lang="en-IN" dirty="0">
                          <a:latin typeface="Times New Roman" panose="02020603050405020304" pitchFamily="18" charset="0"/>
                          <a:cs typeface="Times New Roman" panose="02020603050405020304" pitchFamily="18" charset="0"/>
                        </a:rPr>
                        <a:t>Market 10</a:t>
                      </a:r>
                    </a:p>
                  </a:txBody>
                  <a:tcPr/>
                </a:tc>
                <a:tc>
                  <a:txBody>
                    <a:bodyPr/>
                    <a:lstStyle/>
                    <a:p>
                      <a:pPr algn="ctr"/>
                      <a:r>
                        <a:rPr lang="en-IN" dirty="0">
                          <a:latin typeface="Times New Roman" panose="02020603050405020304" pitchFamily="18" charset="0"/>
                          <a:cs typeface="Times New Roman" panose="02020603050405020304" pitchFamily="18" charset="0"/>
                        </a:rPr>
                        <a:t>Country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Team 10</a:t>
                      </a:r>
                    </a:p>
                  </a:txBody>
                  <a:tcPr/>
                </a:tc>
                <a:extLst>
                  <a:ext uri="{0D108BD9-81ED-4DB2-BD59-A6C34878D82A}">
                    <a16:rowId xmlns:a16="http://schemas.microsoft.com/office/drawing/2014/main" val="1684343790"/>
                  </a:ext>
                </a:extLst>
              </a:tr>
            </a:tbl>
          </a:graphicData>
        </a:graphic>
      </p:graphicFrame>
      <p:sp>
        <p:nvSpPr>
          <p:cNvPr id="7" name="TextBox 6">
            <a:extLst>
              <a:ext uri="{FF2B5EF4-FFF2-40B4-BE49-F238E27FC236}">
                <a16:creationId xmlns:a16="http://schemas.microsoft.com/office/drawing/2014/main" id="{6548C749-F2EB-97F8-A204-4AB171F48A2B}"/>
              </a:ext>
            </a:extLst>
          </p:cNvPr>
          <p:cNvSpPr txBox="1"/>
          <p:nvPr/>
        </p:nvSpPr>
        <p:spPr>
          <a:xfrm>
            <a:off x="1187669" y="5877115"/>
            <a:ext cx="10121456" cy="369332"/>
          </a:xfrm>
          <a:prstGeom prst="rect">
            <a:avLst/>
          </a:prstGeom>
          <a:noFill/>
        </p:spPr>
        <p:txBody>
          <a:bodyPr wrap="square">
            <a:spAutoFit/>
          </a:bodyPr>
          <a:lstStyle/>
          <a:p>
            <a:pPr algn="r"/>
            <a:r>
              <a:rPr lang="en-IN" dirty="0"/>
              <a:t>* It’s just a blueprint</a:t>
            </a:r>
          </a:p>
        </p:txBody>
      </p:sp>
    </p:spTree>
    <p:extLst>
      <p:ext uri="{BB962C8B-B14F-4D97-AF65-F5344CB8AC3E}">
        <p14:creationId xmlns:p14="http://schemas.microsoft.com/office/powerpoint/2010/main" val="270972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100000">
                  <a:srgbClr val="7030A0"/>
                </a:gs>
                <a:gs pos="45000">
                  <a:srgbClr val="F7FAFD"/>
                </a:gs>
              </a:gsLst>
              <a:path path="circle">
                <a:fillToRect l="100000" t="100000"/>
              </a:path>
              <a:tileRect r="-100000" b="-100000"/>
            </a:gradFill>
          </a:ln>
        </p:spPr>
        <p:txBody>
          <a:bodyPr wrap="square" rtlCol="0">
            <a:noAutofit/>
          </a:bodyPr>
          <a:lstStyle/>
          <a:p>
            <a:r>
              <a:rPr lang="en-IN" sz="4000" dirty="0">
                <a:latin typeface="Oswald" pitchFamily="2" charset="0"/>
              </a:rPr>
              <a:t>Example</a:t>
            </a:r>
          </a:p>
        </p:txBody>
      </p:sp>
      <p:sp>
        <p:nvSpPr>
          <p:cNvPr id="6" name="Rectangle 5">
            <a:extLst>
              <a:ext uri="{FF2B5EF4-FFF2-40B4-BE49-F238E27FC236}">
                <a16:creationId xmlns:a16="http://schemas.microsoft.com/office/drawing/2014/main" id="{A218344D-17A0-3B03-1C94-ACDA6DB0E6B5}"/>
              </a:ext>
            </a:extLst>
          </p:cNvPr>
          <p:cNvSpPr/>
          <p:nvPr/>
        </p:nvSpPr>
        <p:spPr>
          <a:xfrm>
            <a:off x="4731026" y="1590261"/>
            <a:ext cx="1739348" cy="228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784E820F-9AD1-B549-B533-9D649208E5CB}"/>
              </a:ext>
            </a:extLst>
          </p:cNvPr>
          <p:cNvGrpSpPr/>
          <p:nvPr/>
        </p:nvGrpSpPr>
        <p:grpSpPr>
          <a:xfrm>
            <a:off x="555780" y="1568497"/>
            <a:ext cx="11080439" cy="4846740"/>
            <a:chOff x="555780" y="1568497"/>
            <a:chExt cx="11080439" cy="4846740"/>
          </a:xfrm>
        </p:grpSpPr>
        <p:pic>
          <p:nvPicPr>
            <p:cNvPr id="3" name="Picture 2">
              <a:extLst>
                <a:ext uri="{FF2B5EF4-FFF2-40B4-BE49-F238E27FC236}">
                  <a16:creationId xmlns:a16="http://schemas.microsoft.com/office/drawing/2014/main" id="{D37D77A0-1EEF-AA7A-4B67-423D7F24CFFC}"/>
                </a:ext>
              </a:extLst>
            </p:cNvPr>
            <p:cNvPicPr>
              <a:picLocks noChangeAspect="1"/>
            </p:cNvPicPr>
            <p:nvPr/>
          </p:nvPicPr>
          <p:blipFill rotWithShape="1">
            <a:blip r:embed="rId2"/>
            <a:srcRect r="29902"/>
            <a:stretch/>
          </p:blipFill>
          <p:spPr>
            <a:xfrm>
              <a:off x="555780" y="1568497"/>
              <a:ext cx="7767120" cy="4846740"/>
            </a:xfrm>
            <a:prstGeom prst="rect">
              <a:avLst/>
            </a:prstGeom>
          </p:spPr>
        </p:pic>
        <p:sp>
          <p:nvSpPr>
            <p:cNvPr id="7" name="Rectangle 6">
              <a:extLst>
                <a:ext uri="{FF2B5EF4-FFF2-40B4-BE49-F238E27FC236}">
                  <a16:creationId xmlns:a16="http://schemas.microsoft.com/office/drawing/2014/main" id="{7496F680-F476-E556-EEA3-6A4981286AF6}"/>
                </a:ext>
              </a:extLst>
            </p:cNvPr>
            <p:cNvSpPr/>
            <p:nvPr/>
          </p:nvSpPr>
          <p:spPr>
            <a:xfrm>
              <a:off x="4731026" y="1590261"/>
              <a:ext cx="1739348" cy="228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B527ED69-4122-DA48-E167-13B1CA14104D}"/>
                </a:ext>
              </a:extLst>
            </p:cNvPr>
            <p:cNvPicPr>
              <a:picLocks noChangeAspect="1"/>
            </p:cNvPicPr>
            <p:nvPr/>
          </p:nvPicPr>
          <p:blipFill rotWithShape="1">
            <a:blip r:embed="rId2"/>
            <a:srcRect l="69424" b="76341"/>
            <a:stretch/>
          </p:blipFill>
          <p:spPr>
            <a:xfrm>
              <a:off x="8248260" y="1568497"/>
              <a:ext cx="3387959" cy="1146711"/>
            </a:xfrm>
            <a:prstGeom prst="rect">
              <a:avLst/>
            </a:prstGeom>
          </p:spPr>
        </p:pic>
        <p:pic>
          <p:nvPicPr>
            <p:cNvPr id="9" name="Picture 8">
              <a:extLst>
                <a:ext uri="{FF2B5EF4-FFF2-40B4-BE49-F238E27FC236}">
                  <a16:creationId xmlns:a16="http://schemas.microsoft.com/office/drawing/2014/main" id="{CA0CDEA1-754B-9CBF-22EA-64C205D4480A}"/>
                </a:ext>
              </a:extLst>
            </p:cNvPr>
            <p:cNvPicPr>
              <a:picLocks noChangeAspect="1"/>
            </p:cNvPicPr>
            <p:nvPr/>
          </p:nvPicPr>
          <p:blipFill rotWithShape="1">
            <a:blip r:embed="rId2"/>
            <a:srcRect l="69424" t="31517"/>
            <a:stretch/>
          </p:blipFill>
          <p:spPr>
            <a:xfrm>
              <a:off x="8248260" y="2715208"/>
              <a:ext cx="3387959" cy="3319201"/>
            </a:xfrm>
            <a:prstGeom prst="rect">
              <a:avLst/>
            </a:prstGeom>
          </p:spPr>
        </p:pic>
      </p:grpSp>
    </p:spTree>
    <p:extLst>
      <p:ext uri="{BB962C8B-B14F-4D97-AF65-F5344CB8AC3E}">
        <p14:creationId xmlns:p14="http://schemas.microsoft.com/office/powerpoint/2010/main" val="171254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90000">
                  <a:srgbClr val="7030A0"/>
                </a:gs>
                <a:gs pos="45000">
                  <a:srgbClr val="F7FAFD">
                    <a:alpha val="0"/>
                  </a:srgbClr>
                </a:gs>
              </a:gsLst>
              <a:path path="circle">
                <a:fillToRect l="100000" t="100000"/>
              </a:path>
              <a:tileRect r="-100000" b="-100000"/>
            </a:gradFill>
          </a:ln>
        </p:spPr>
        <p:txBody>
          <a:bodyPr wrap="square" rtlCol="0">
            <a:noAutofit/>
          </a:bodyPr>
          <a:lstStyle/>
          <a:p>
            <a:r>
              <a:rPr lang="en-US" sz="4000" dirty="0">
                <a:latin typeface="Oswald" pitchFamily="2" charset="0"/>
              </a:rPr>
              <a:t>Workflow</a:t>
            </a:r>
            <a:endParaRPr lang="en-IN" sz="4000" dirty="0">
              <a:latin typeface="Oswald" pitchFamily="2" charset="0"/>
            </a:endParaRPr>
          </a:p>
        </p:txBody>
      </p:sp>
      <p:cxnSp>
        <p:nvCxnSpPr>
          <p:cNvPr id="2" name="Straight Connector 1">
            <a:extLst>
              <a:ext uri="{FF2B5EF4-FFF2-40B4-BE49-F238E27FC236}">
                <a16:creationId xmlns:a16="http://schemas.microsoft.com/office/drawing/2014/main" id="{777C6429-4579-FEF1-AA27-C20892572FD4}"/>
              </a:ext>
            </a:extLst>
          </p:cNvPr>
          <p:cNvCxnSpPr/>
          <p:nvPr/>
        </p:nvCxnSpPr>
        <p:spPr>
          <a:xfrm flipV="1">
            <a:off x="10416728" y="3283920"/>
            <a:ext cx="0" cy="417624"/>
          </a:xfrm>
          <a:prstGeom prst="line">
            <a:avLst/>
          </a:prstGeom>
          <a:ln w="19050">
            <a:solidFill>
              <a:srgbClr val="A0CC8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3A854A5E-B166-63A5-4EB6-0A05EC79F5BA}"/>
              </a:ext>
            </a:extLst>
          </p:cNvPr>
          <p:cNvCxnSpPr/>
          <p:nvPr/>
        </p:nvCxnSpPr>
        <p:spPr>
          <a:xfrm flipV="1">
            <a:off x="6033033" y="4195235"/>
            <a:ext cx="0" cy="417624"/>
          </a:xfrm>
          <a:prstGeom prst="line">
            <a:avLst/>
          </a:prstGeom>
          <a:ln w="19050">
            <a:solidFill>
              <a:srgbClr val="F1A775"/>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72DD5A9-6CC7-DD12-4643-0C3EC8B6749F}"/>
              </a:ext>
            </a:extLst>
          </p:cNvPr>
          <p:cNvCxnSpPr/>
          <p:nvPr/>
        </p:nvCxnSpPr>
        <p:spPr>
          <a:xfrm flipV="1">
            <a:off x="3138250" y="4195235"/>
            <a:ext cx="0" cy="417624"/>
          </a:xfrm>
          <a:prstGeom prst="line">
            <a:avLst/>
          </a:prstGeom>
          <a:ln w="19050">
            <a:solidFill>
              <a:srgbClr val="788BA7"/>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CDC6585-314E-E734-CD49-39E9D15AE3C7}"/>
              </a:ext>
            </a:extLst>
          </p:cNvPr>
          <p:cNvCxnSpPr/>
          <p:nvPr/>
        </p:nvCxnSpPr>
        <p:spPr>
          <a:xfrm flipV="1">
            <a:off x="7426535" y="3283920"/>
            <a:ext cx="0" cy="417624"/>
          </a:xfrm>
          <a:prstGeom prst="line">
            <a:avLst/>
          </a:prstGeom>
          <a:ln w="19050">
            <a:solidFill>
              <a:srgbClr val="F5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D502372-0B26-E745-4CD2-08C408818C09}"/>
              </a:ext>
            </a:extLst>
          </p:cNvPr>
          <p:cNvCxnSpPr/>
          <p:nvPr/>
        </p:nvCxnSpPr>
        <p:spPr>
          <a:xfrm flipV="1">
            <a:off x="4542736" y="3283920"/>
            <a:ext cx="0" cy="417624"/>
          </a:xfrm>
          <a:prstGeom prst="line">
            <a:avLst/>
          </a:prstGeom>
          <a:ln w="19050">
            <a:solidFill>
              <a:srgbClr val="90BBE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0354CAC-2725-9AAE-18C7-B558FFE96FBB}"/>
              </a:ext>
            </a:extLst>
          </p:cNvPr>
          <p:cNvCxnSpPr/>
          <p:nvPr/>
        </p:nvCxnSpPr>
        <p:spPr>
          <a:xfrm flipV="1">
            <a:off x="1743015" y="3283920"/>
            <a:ext cx="0" cy="417624"/>
          </a:xfrm>
          <a:prstGeom prst="line">
            <a:avLst/>
          </a:prstGeom>
          <a:ln w="19050">
            <a:solidFill>
              <a:srgbClr val="6E6969"/>
            </a:solidFill>
          </a:ln>
        </p:spPr>
        <p:style>
          <a:lnRef idx="1">
            <a:schemeClr val="accent1"/>
          </a:lnRef>
          <a:fillRef idx="0">
            <a:schemeClr val="accent1"/>
          </a:fillRef>
          <a:effectRef idx="0">
            <a:schemeClr val="accent1"/>
          </a:effectRef>
          <a:fontRef idx="minor">
            <a:schemeClr val="tx1"/>
          </a:fontRef>
        </p:style>
      </p:cxnSp>
      <p:sp>
        <p:nvSpPr>
          <p:cNvPr id="11" name="Rounded Rectangle 2">
            <a:extLst>
              <a:ext uri="{FF2B5EF4-FFF2-40B4-BE49-F238E27FC236}">
                <a16:creationId xmlns:a16="http://schemas.microsoft.com/office/drawing/2014/main" id="{F9CBC729-86FB-F172-87E1-9C84D6EFBE91}"/>
              </a:ext>
            </a:extLst>
          </p:cNvPr>
          <p:cNvSpPr/>
          <p:nvPr/>
        </p:nvSpPr>
        <p:spPr>
          <a:xfrm>
            <a:off x="1075404" y="3638103"/>
            <a:ext cx="10080000" cy="577840"/>
          </a:xfrm>
          <a:prstGeom prst="roundRect">
            <a:avLst>
              <a:gd name="adj" fmla="val 500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44">
            <a:extLst>
              <a:ext uri="{FF2B5EF4-FFF2-40B4-BE49-F238E27FC236}">
                <a16:creationId xmlns:a16="http://schemas.microsoft.com/office/drawing/2014/main" id="{7C24507C-E79A-FF3E-8C4D-EEB902B6166F}"/>
              </a:ext>
            </a:extLst>
          </p:cNvPr>
          <p:cNvSpPr/>
          <p:nvPr/>
        </p:nvSpPr>
        <p:spPr>
          <a:xfrm>
            <a:off x="1071234" y="3638103"/>
            <a:ext cx="8640000" cy="577840"/>
          </a:xfrm>
          <a:prstGeom prst="roundRect">
            <a:avLst>
              <a:gd name="adj" fmla="val 50000"/>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3">
            <a:extLst>
              <a:ext uri="{FF2B5EF4-FFF2-40B4-BE49-F238E27FC236}">
                <a16:creationId xmlns:a16="http://schemas.microsoft.com/office/drawing/2014/main" id="{50F038FD-2B0F-182E-0B4B-82C5E92AE6D7}"/>
              </a:ext>
            </a:extLst>
          </p:cNvPr>
          <p:cNvSpPr/>
          <p:nvPr/>
        </p:nvSpPr>
        <p:spPr>
          <a:xfrm>
            <a:off x="1071234" y="3638103"/>
            <a:ext cx="7200000" cy="577840"/>
          </a:xfrm>
          <a:prstGeom prst="roundRect">
            <a:avLst>
              <a:gd name="adj" fmla="val 50000"/>
            </a:avLst>
          </a:prstGeom>
          <a:gradFill flip="none" rotWithShape="1">
            <a:gsLst>
              <a:gs pos="0">
                <a:srgbClr val="F10000">
                  <a:shade val="30000"/>
                  <a:satMod val="115000"/>
                </a:srgbClr>
              </a:gs>
              <a:gs pos="50000">
                <a:srgbClr val="F10000">
                  <a:shade val="67500"/>
                  <a:satMod val="115000"/>
                </a:srgbClr>
              </a:gs>
              <a:gs pos="100000">
                <a:srgbClr val="F10000">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1">
            <a:extLst>
              <a:ext uri="{FF2B5EF4-FFF2-40B4-BE49-F238E27FC236}">
                <a16:creationId xmlns:a16="http://schemas.microsoft.com/office/drawing/2014/main" id="{27E2E667-6BB1-AC5E-C5F8-0296DC223A81}"/>
              </a:ext>
            </a:extLst>
          </p:cNvPr>
          <p:cNvSpPr/>
          <p:nvPr/>
        </p:nvSpPr>
        <p:spPr>
          <a:xfrm>
            <a:off x="1071234" y="3638103"/>
            <a:ext cx="5760000" cy="577840"/>
          </a:xfrm>
          <a:prstGeom prst="roundRect">
            <a:avLst>
              <a:gd name="adj" fmla="val 50000"/>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0">
            <a:extLst>
              <a:ext uri="{FF2B5EF4-FFF2-40B4-BE49-F238E27FC236}">
                <a16:creationId xmlns:a16="http://schemas.microsoft.com/office/drawing/2014/main" id="{0EA24B2B-0103-592E-2050-BF20999F6484}"/>
              </a:ext>
            </a:extLst>
          </p:cNvPr>
          <p:cNvSpPr/>
          <p:nvPr/>
        </p:nvSpPr>
        <p:spPr>
          <a:xfrm>
            <a:off x="1074568" y="3638103"/>
            <a:ext cx="4320000" cy="577840"/>
          </a:xfrm>
          <a:prstGeom prst="roundRect">
            <a:avLst>
              <a:gd name="adj" fmla="val 50000"/>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9">
            <a:extLst>
              <a:ext uri="{FF2B5EF4-FFF2-40B4-BE49-F238E27FC236}">
                <a16:creationId xmlns:a16="http://schemas.microsoft.com/office/drawing/2014/main" id="{0E64F94F-E213-79DB-D652-4943685439A3}"/>
              </a:ext>
            </a:extLst>
          </p:cNvPr>
          <p:cNvSpPr/>
          <p:nvPr/>
        </p:nvSpPr>
        <p:spPr>
          <a:xfrm>
            <a:off x="1082639" y="3638103"/>
            <a:ext cx="2880000" cy="577840"/>
          </a:xfrm>
          <a:prstGeom prst="roundRect">
            <a:avLst>
              <a:gd name="adj" fmla="val 50000"/>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8">
            <a:extLst>
              <a:ext uri="{FF2B5EF4-FFF2-40B4-BE49-F238E27FC236}">
                <a16:creationId xmlns:a16="http://schemas.microsoft.com/office/drawing/2014/main" id="{F24FADE9-E32C-D63A-7218-2761D2E70276}"/>
              </a:ext>
            </a:extLst>
          </p:cNvPr>
          <p:cNvSpPr/>
          <p:nvPr/>
        </p:nvSpPr>
        <p:spPr>
          <a:xfrm>
            <a:off x="1075403" y="3638103"/>
            <a:ext cx="1440000" cy="577840"/>
          </a:xfrm>
          <a:prstGeom prst="roundRect">
            <a:avLst>
              <a:gd name="adj" fmla="val 50000"/>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43">
            <a:extLst>
              <a:ext uri="{FF2B5EF4-FFF2-40B4-BE49-F238E27FC236}">
                <a16:creationId xmlns:a16="http://schemas.microsoft.com/office/drawing/2014/main" id="{F4AB673B-7FB9-A373-B8FB-DDE11C23CA94}"/>
              </a:ext>
            </a:extLst>
          </p:cNvPr>
          <p:cNvSpPr txBox="1">
            <a:spLocks/>
          </p:cNvSpPr>
          <p:nvPr/>
        </p:nvSpPr>
        <p:spPr>
          <a:xfrm>
            <a:off x="1112068" y="3730451"/>
            <a:ext cx="1347519" cy="393143"/>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200"/>
              </a:spcBef>
              <a:buFont typeface="Arial" panose="020B0604020202020204" pitchFamily="34" charset="0"/>
              <a:buNone/>
              <a:defRPr sz="3500" b="1" kern="1200">
                <a:solidFill>
                  <a:schemeClr val="tx2">
                    <a:lumMod val="10000"/>
                    <a:lumOff val="9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accent2"/>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accent2"/>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2"/>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200"/>
              </a:spcBef>
              <a:spcAft>
                <a:spcPts val="0"/>
              </a:spcAft>
              <a:buClrTx/>
              <a:buSzTx/>
              <a:buFont typeface="Arial" panose="020B0604020202020204" pitchFamily="34" charset="0"/>
              <a:buNone/>
              <a:tabLst/>
              <a:defRPr/>
            </a:pPr>
            <a:r>
              <a:rPr lang="en-US" sz="2000" dirty="0">
                <a:solidFill>
                  <a:schemeClr val="bg1"/>
                </a:solidFill>
                <a:latin typeface="Century Gothic"/>
              </a:rPr>
              <a:t>Step-1</a:t>
            </a:r>
            <a:endParaRPr kumimoji="0" lang="ru-RU" sz="2000" b="1" i="0" u="none" strike="noStrike" kern="1200" cap="none" spc="0" normalizeH="0" baseline="0" noProof="0" dirty="0">
              <a:ln>
                <a:noFill/>
              </a:ln>
              <a:solidFill>
                <a:schemeClr val="bg1"/>
              </a:solidFill>
              <a:effectLst/>
              <a:uLnTx/>
              <a:uFillTx/>
              <a:latin typeface="Century Gothic"/>
            </a:endParaRPr>
          </a:p>
        </p:txBody>
      </p:sp>
      <p:sp>
        <p:nvSpPr>
          <p:cNvPr id="20" name="TextBox 19">
            <a:extLst>
              <a:ext uri="{FF2B5EF4-FFF2-40B4-BE49-F238E27FC236}">
                <a16:creationId xmlns:a16="http://schemas.microsoft.com/office/drawing/2014/main" id="{329D8033-318D-77C5-D864-53C514E02847}"/>
              </a:ext>
            </a:extLst>
          </p:cNvPr>
          <p:cNvSpPr txBox="1"/>
          <p:nvPr/>
        </p:nvSpPr>
        <p:spPr>
          <a:xfrm>
            <a:off x="897090" y="2088569"/>
            <a:ext cx="1720440" cy="1200329"/>
          </a:xfrm>
          <a:prstGeom prst="flowChartAlternateProcess">
            <a:avLst/>
          </a:prstGeom>
          <a:solidFill>
            <a:srgbClr val="6E6969">
              <a:alpha val="30000"/>
            </a:srgbClr>
          </a:solidFill>
        </p:spPr>
        <p:txBody>
          <a:bodyPr wrap="square" rtlCol="0" anchor="ctr" anchorCtr="0">
            <a:noAutofit/>
          </a:bodyPr>
          <a:lstStyle/>
          <a:p>
            <a:pPr algn="ctr"/>
            <a:r>
              <a:rPr lang="en-US" sz="1600" dirty="0">
                <a:latin typeface="72 Condensed" panose="020B0506030000000003" pitchFamily="34" charset="0"/>
                <a:cs typeface="72 Condensed" panose="020B0506030000000003" pitchFamily="34" charset="0"/>
              </a:rPr>
              <a:t>Data validation and </a:t>
            </a:r>
          </a:p>
          <a:p>
            <a:pPr algn="ctr"/>
            <a:r>
              <a:rPr lang="en-US" sz="1600" dirty="0">
                <a:latin typeface="72 Condensed" panose="020B0506030000000003" pitchFamily="34" charset="0"/>
                <a:cs typeface="72 Condensed" panose="020B0506030000000003" pitchFamily="34" charset="0"/>
              </a:rPr>
              <a:t>Pre-processing </a:t>
            </a:r>
            <a:endParaRPr lang="en-IN" sz="1600" dirty="0">
              <a:latin typeface="72 Condensed" panose="020B0506030000000003" pitchFamily="34" charset="0"/>
              <a:cs typeface="72 Condensed" panose="020B0506030000000003" pitchFamily="34" charset="0"/>
            </a:endParaRPr>
          </a:p>
        </p:txBody>
      </p:sp>
      <p:sp>
        <p:nvSpPr>
          <p:cNvPr id="21" name="TextBox 20">
            <a:extLst>
              <a:ext uri="{FF2B5EF4-FFF2-40B4-BE49-F238E27FC236}">
                <a16:creationId xmlns:a16="http://schemas.microsoft.com/office/drawing/2014/main" id="{4185A803-AF55-332E-820D-A8EA44B4146E}"/>
              </a:ext>
            </a:extLst>
          </p:cNvPr>
          <p:cNvSpPr txBox="1"/>
          <p:nvPr/>
        </p:nvSpPr>
        <p:spPr>
          <a:xfrm>
            <a:off x="3682516" y="2088569"/>
            <a:ext cx="1720440" cy="1191816"/>
          </a:xfrm>
          <a:prstGeom prst="flowChartAlternateProcess">
            <a:avLst/>
          </a:prstGeom>
          <a:solidFill>
            <a:srgbClr val="90BBE1">
              <a:alpha val="30000"/>
            </a:srgbClr>
          </a:solidFill>
        </p:spPr>
        <p:txBody>
          <a:bodyPr wrap="square" rtlCol="0">
            <a:spAutoFit/>
          </a:bodyPr>
          <a:lstStyle/>
          <a:p>
            <a:pPr algn="ctr"/>
            <a:r>
              <a:rPr lang="en-US" sz="1600" dirty="0">
                <a:latin typeface="72 Condensed" panose="020B0506030000000003" pitchFamily="34" charset="0"/>
                <a:cs typeface="72 Condensed" panose="020B0506030000000003" pitchFamily="34" charset="0"/>
              </a:rPr>
              <a:t>Fitting the appropriate model, testing and forecasting</a:t>
            </a:r>
            <a:endParaRPr lang="en-IN" sz="1600" dirty="0">
              <a:latin typeface="72 Condensed" panose="020B0506030000000003" pitchFamily="34" charset="0"/>
              <a:cs typeface="72 Condensed" panose="020B0506030000000003" pitchFamily="34" charset="0"/>
            </a:endParaRPr>
          </a:p>
        </p:txBody>
      </p:sp>
      <p:sp>
        <p:nvSpPr>
          <p:cNvPr id="22" name="TextBox 21">
            <a:extLst>
              <a:ext uri="{FF2B5EF4-FFF2-40B4-BE49-F238E27FC236}">
                <a16:creationId xmlns:a16="http://schemas.microsoft.com/office/drawing/2014/main" id="{39C138EA-877A-B214-D7F4-FC31E25EA7B4}"/>
              </a:ext>
            </a:extLst>
          </p:cNvPr>
          <p:cNvSpPr txBox="1"/>
          <p:nvPr/>
        </p:nvSpPr>
        <p:spPr>
          <a:xfrm>
            <a:off x="6566315" y="2088569"/>
            <a:ext cx="1720440" cy="1191816"/>
          </a:xfrm>
          <a:prstGeom prst="flowChartAlternateProcess">
            <a:avLst/>
          </a:prstGeom>
          <a:solidFill>
            <a:srgbClr val="F10000">
              <a:alpha val="30000"/>
            </a:srgbClr>
          </a:solidFill>
        </p:spPr>
        <p:txBody>
          <a:bodyPr wrap="square" rtlCol="0">
            <a:spAutoFit/>
          </a:bodyPr>
          <a:lstStyle/>
          <a:p>
            <a:pPr algn="ctr"/>
            <a:r>
              <a:rPr lang="en-US" sz="1600" dirty="0">
                <a:latin typeface="72 Condensed" panose="020B0506030000000003" pitchFamily="34" charset="0"/>
                <a:cs typeface="72 Condensed" panose="020B0506030000000003" pitchFamily="34" charset="0"/>
              </a:rPr>
              <a:t>Sanity check of files and save the final model setting</a:t>
            </a:r>
            <a:endParaRPr lang="en-IN" sz="1600" dirty="0">
              <a:latin typeface="72 Condensed" panose="020B0506030000000003" pitchFamily="34" charset="0"/>
              <a:cs typeface="72 Condensed" panose="020B0506030000000003" pitchFamily="34" charset="0"/>
            </a:endParaRPr>
          </a:p>
        </p:txBody>
      </p:sp>
      <p:sp>
        <p:nvSpPr>
          <p:cNvPr id="23" name="TextBox 22">
            <a:extLst>
              <a:ext uri="{FF2B5EF4-FFF2-40B4-BE49-F238E27FC236}">
                <a16:creationId xmlns:a16="http://schemas.microsoft.com/office/drawing/2014/main" id="{2EC587DF-7BB2-E6CD-3B77-C7198FA375B5}"/>
              </a:ext>
            </a:extLst>
          </p:cNvPr>
          <p:cNvSpPr txBox="1"/>
          <p:nvPr/>
        </p:nvSpPr>
        <p:spPr>
          <a:xfrm>
            <a:off x="5167204" y="4612859"/>
            <a:ext cx="1720440" cy="1191816"/>
          </a:xfrm>
          <a:prstGeom prst="flowChartAlternateProcess">
            <a:avLst/>
          </a:prstGeom>
          <a:solidFill>
            <a:srgbClr val="F0A674">
              <a:alpha val="30000"/>
            </a:srgbClr>
          </a:solidFill>
        </p:spPr>
        <p:txBody>
          <a:bodyPr wrap="square" rtlCol="0">
            <a:spAutoFit/>
          </a:bodyPr>
          <a:lstStyle/>
          <a:p>
            <a:pPr algn="ctr"/>
            <a:r>
              <a:rPr lang="en-US" sz="1600" dirty="0">
                <a:latin typeface="72 Condensed" panose="020B0506030000000003" pitchFamily="34" charset="0"/>
                <a:cs typeface="72 Condensed" panose="020B0506030000000003" pitchFamily="34" charset="0"/>
              </a:rPr>
              <a:t>Checking the results and compare with previous cycle</a:t>
            </a:r>
            <a:endParaRPr lang="en-IN" sz="1600" dirty="0">
              <a:latin typeface="72 Condensed" panose="020B0506030000000003" pitchFamily="34" charset="0"/>
              <a:cs typeface="72 Condensed" panose="020B0506030000000003" pitchFamily="34" charset="0"/>
            </a:endParaRPr>
          </a:p>
        </p:txBody>
      </p:sp>
      <p:sp>
        <p:nvSpPr>
          <p:cNvPr id="24" name="Text Placeholder 43">
            <a:extLst>
              <a:ext uri="{FF2B5EF4-FFF2-40B4-BE49-F238E27FC236}">
                <a16:creationId xmlns:a16="http://schemas.microsoft.com/office/drawing/2014/main" id="{1C1FC55A-53EC-E70F-6627-083D89BD34CB}"/>
              </a:ext>
            </a:extLst>
          </p:cNvPr>
          <p:cNvSpPr txBox="1">
            <a:spLocks/>
          </p:cNvSpPr>
          <p:nvPr/>
        </p:nvSpPr>
        <p:spPr>
          <a:xfrm>
            <a:off x="2568110" y="3730450"/>
            <a:ext cx="1347519" cy="393143"/>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200"/>
              </a:spcBef>
              <a:buFont typeface="Arial" panose="020B0604020202020204" pitchFamily="34" charset="0"/>
              <a:buNone/>
              <a:defRPr sz="3500" b="1" kern="1200">
                <a:solidFill>
                  <a:schemeClr val="tx2">
                    <a:lumMod val="10000"/>
                    <a:lumOff val="9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accent2"/>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accent2"/>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2"/>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200"/>
              </a:spcBef>
              <a:spcAft>
                <a:spcPts val="0"/>
              </a:spcAft>
              <a:buClrTx/>
              <a:buSzTx/>
              <a:buFont typeface="Arial" panose="020B0604020202020204" pitchFamily="34" charset="0"/>
              <a:buNone/>
              <a:tabLst/>
              <a:defRPr/>
            </a:pPr>
            <a:r>
              <a:rPr lang="en-US" sz="2000" dirty="0">
                <a:solidFill>
                  <a:schemeClr val="bg1"/>
                </a:solidFill>
                <a:latin typeface="Century Gothic"/>
              </a:rPr>
              <a:t>Step-2</a:t>
            </a:r>
            <a:endParaRPr kumimoji="0" lang="ru-RU" sz="2000" b="1" i="0" u="none" strike="noStrike" kern="1200" cap="none" spc="0" normalizeH="0" baseline="0" noProof="0" dirty="0">
              <a:ln>
                <a:noFill/>
              </a:ln>
              <a:solidFill>
                <a:schemeClr val="bg1"/>
              </a:solidFill>
              <a:effectLst/>
              <a:uLnTx/>
              <a:uFillTx/>
              <a:latin typeface="Century Gothic"/>
            </a:endParaRPr>
          </a:p>
        </p:txBody>
      </p:sp>
      <p:sp>
        <p:nvSpPr>
          <p:cNvPr id="25" name="Text Placeholder 43">
            <a:extLst>
              <a:ext uri="{FF2B5EF4-FFF2-40B4-BE49-F238E27FC236}">
                <a16:creationId xmlns:a16="http://schemas.microsoft.com/office/drawing/2014/main" id="{4429210B-7470-275D-6000-E7A6B031CEEA}"/>
              </a:ext>
            </a:extLst>
          </p:cNvPr>
          <p:cNvSpPr txBox="1">
            <a:spLocks/>
          </p:cNvSpPr>
          <p:nvPr/>
        </p:nvSpPr>
        <p:spPr>
          <a:xfrm>
            <a:off x="4024152" y="3730449"/>
            <a:ext cx="1347519" cy="393143"/>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200"/>
              </a:spcBef>
              <a:buFont typeface="Arial" panose="020B0604020202020204" pitchFamily="34" charset="0"/>
              <a:buNone/>
              <a:defRPr sz="3500" b="1" kern="1200">
                <a:solidFill>
                  <a:schemeClr val="tx2">
                    <a:lumMod val="10000"/>
                    <a:lumOff val="9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accent2"/>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accent2"/>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2"/>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200"/>
              </a:spcBef>
              <a:spcAft>
                <a:spcPts val="0"/>
              </a:spcAft>
              <a:buClrTx/>
              <a:buSzTx/>
              <a:buFont typeface="Arial" panose="020B0604020202020204" pitchFamily="34" charset="0"/>
              <a:buNone/>
              <a:tabLst/>
              <a:defRPr/>
            </a:pPr>
            <a:r>
              <a:rPr lang="en-US" sz="2000" dirty="0">
                <a:solidFill>
                  <a:schemeClr val="bg1"/>
                </a:solidFill>
                <a:latin typeface="Century Gothic"/>
              </a:rPr>
              <a:t>Step-3</a:t>
            </a:r>
            <a:endParaRPr kumimoji="0" lang="ru-RU" sz="2000" b="1" i="0" u="none" strike="noStrike" kern="1200" cap="none" spc="0" normalizeH="0" baseline="0" noProof="0" dirty="0">
              <a:ln>
                <a:noFill/>
              </a:ln>
              <a:solidFill>
                <a:schemeClr val="bg1"/>
              </a:solidFill>
              <a:effectLst/>
              <a:uLnTx/>
              <a:uFillTx/>
              <a:latin typeface="Century Gothic"/>
            </a:endParaRPr>
          </a:p>
        </p:txBody>
      </p:sp>
      <p:sp>
        <p:nvSpPr>
          <p:cNvPr id="26" name="Text Placeholder 43">
            <a:extLst>
              <a:ext uri="{FF2B5EF4-FFF2-40B4-BE49-F238E27FC236}">
                <a16:creationId xmlns:a16="http://schemas.microsoft.com/office/drawing/2014/main" id="{216BE766-A04C-0C3A-11ED-D7CD2C0214CD}"/>
              </a:ext>
            </a:extLst>
          </p:cNvPr>
          <p:cNvSpPr txBox="1">
            <a:spLocks/>
          </p:cNvSpPr>
          <p:nvPr/>
        </p:nvSpPr>
        <p:spPr>
          <a:xfrm>
            <a:off x="5480194" y="3730448"/>
            <a:ext cx="1347519" cy="393143"/>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200"/>
              </a:spcBef>
              <a:buFont typeface="Arial" panose="020B0604020202020204" pitchFamily="34" charset="0"/>
              <a:buNone/>
              <a:defRPr sz="3500" b="1" kern="1200">
                <a:solidFill>
                  <a:schemeClr val="tx2">
                    <a:lumMod val="10000"/>
                    <a:lumOff val="9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accent2"/>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accent2"/>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2"/>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200"/>
              </a:spcBef>
              <a:spcAft>
                <a:spcPts val="0"/>
              </a:spcAft>
              <a:buClrTx/>
              <a:buSzTx/>
              <a:buFont typeface="Arial" panose="020B0604020202020204" pitchFamily="34" charset="0"/>
              <a:buNone/>
              <a:tabLst/>
              <a:defRPr/>
            </a:pPr>
            <a:r>
              <a:rPr lang="en-US" sz="2000" dirty="0">
                <a:solidFill>
                  <a:schemeClr val="bg1"/>
                </a:solidFill>
                <a:latin typeface="Century Gothic"/>
              </a:rPr>
              <a:t>Step-4</a:t>
            </a:r>
            <a:endParaRPr kumimoji="0" lang="ru-RU" sz="2000" b="1" i="0" u="none" strike="noStrike" kern="1200" cap="none" spc="0" normalizeH="0" baseline="0" noProof="0" dirty="0">
              <a:ln>
                <a:noFill/>
              </a:ln>
              <a:solidFill>
                <a:schemeClr val="bg1"/>
              </a:solidFill>
              <a:effectLst/>
              <a:uLnTx/>
              <a:uFillTx/>
              <a:latin typeface="Century Gothic"/>
            </a:endParaRPr>
          </a:p>
        </p:txBody>
      </p:sp>
      <p:sp>
        <p:nvSpPr>
          <p:cNvPr id="27" name="Text Placeholder 43">
            <a:extLst>
              <a:ext uri="{FF2B5EF4-FFF2-40B4-BE49-F238E27FC236}">
                <a16:creationId xmlns:a16="http://schemas.microsoft.com/office/drawing/2014/main" id="{84B8092A-7D2A-407A-4857-2B302D336E56}"/>
              </a:ext>
            </a:extLst>
          </p:cNvPr>
          <p:cNvSpPr txBox="1">
            <a:spLocks/>
          </p:cNvSpPr>
          <p:nvPr/>
        </p:nvSpPr>
        <p:spPr>
          <a:xfrm>
            <a:off x="6936236" y="3730447"/>
            <a:ext cx="1347519" cy="393143"/>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200"/>
              </a:spcBef>
              <a:buFont typeface="Arial" panose="020B0604020202020204" pitchFamily="34" charset="0"/>
              <a:buNone/>
              <a:defRPr sz="3500" b="1" kern="1200">
                <a:solidFill>
                  <a:schemeClr val="tx2">
                    <a:lumMod val="10000"/>
                    <a:lumOff val="9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accent2"/>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accent2"/>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2"/>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200"/>
              </a:spcBef>
              <a:spcAft>
                <a:spcPts val="0"/>
              </a:spcAft>
              <a:buClrTx/>
              <a:buSzTx/>
              <a:buFont typeface="Arial" panose="020B0604020202020204" pitchFamily="34" charset="0"/>
              <a:buNone/>
              <a:tabLst/>
              <a:defRPr/>
            </a:pPr>
            <a:r>
              <a:rPr lang="en-US" sz="2000" dirty="0">
                <a:solidFill>
                  <a:schemeClr val="bg1"/>
                </a:solidFill>
                <a:latin typeface="Century Gothic"/>
              </a:rPr>
              <a:t>Step-5</a:t>
            </a:r>
            <a:endParaRPr kumimoji="0" lang="ru-RU" sz="2000" b="1" i="0" u="none" strike="noStrike" kern="1200" cap="none" spc="0" normalizeH="0" baseline="0" noProof="0" dirty="0">
              <a:ln>
                <a:noFill/>
              </a:ln>
              <a:solidFill>
                <a:schemeClr val="bg1"/>
              </a:solidFill>
              <a:effectLst/>
              <a:uLnTx/>
              <a:uFillTx/>
              <a:latin typeface="Century Gothic"/>
            </a:endParaRPr>
          </a:p>
        </p:txBody>
      </p:sp>
      <p:sp>
        <p:nvSpPr>
          <p:cNvPr id="28" name="Text Placeholder 43">
            <a:extLst>
              <a:ext uri="{FF2B5EF4-FFF2-40B4-BE49-F238E27FC236}">
                <a16:creationId xmlns:a16="http://schemas.microsoft.com/office/drawing/2014/main" id="{F5FF8838-EF3C-1D3A-74A0-DB6C3292D203}"/>
              </a:ext>
            </a:extLst>
          </p:cNvPr>
          <p:cNvSpPr txBox="1">
            <a:spLocks/>
          </p:cNvSpPr>
          <p:nvPr/>
        </p:nvSpPr>
        <p:spPr>
          <a:xfrm>
            <a:off x="8392278" y="3730446"/>
            <a:ext cx="1347519" cy="393143"/>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200"/>
              </a:spcBef>
              <a:buFont typeface="Arial" panose="020B0604020202020204" pitchFamily="34" charset="0"/>
              <a:buNone/>
              <a:defRPr sz="3500" b="1" kern="1200">
                <a:solidFill>
                  <a:schemeClr val="tx2">
                    <a:lumMod val="10000"/>
                    <a:lumOff val="9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accent2"/>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accent2"/>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2"/>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200"/>
              </a:spcBef>
              <a:spcAft>
                <a:spcPts val="0"/>
              </a:spcAft>
              <a:buClrTx/>
              <a:buSzTx/>
              <a:buFont typeface="Arial" panose="020B0604020202020204" pitchFamily="34" charset="0"/>
              <a:buNone/>
              <a:tabLst/>
              <a:defRPr/>
            </a:pPr>
            <a:r>
              <a:rPr lang="en-US" sz="2000" dirty="0">
                <a:solidFill>
                  <a:schemeClr val="bg1"/>
                </a:solidFill>
                <a:latin typeface="Century Gothic"/>
              </a:rPr>
              <a:t>Step-6</a:t>
            </a:r>
            <a:endParaRPr kumimoji="0" lang="ru-RU" sz="2000" b="1" i="0" u="none" strike="noStrike" kern="1200" cap="none" spc="0" normalizeH="0" baseline="0" noProof="0" dirty="0">
              <a:ln>
                <a:noFill/>
              </a:ln>
              <a:solidFill>
                <a:schemeClr val="bg1"/>
              </a:solidFill>
              <a:effectLst/>
              <a:uLnTx/>
              <a:uFillTx/>
              <a:latin typeface="Century Gothic"/>
            </a:endParaRPr>
          </a:p>
        </p:txBody>
      </p:sp>
      <p:cxnSp>
        <p:nvCxnSpPr>
          <p:cNvPr id="29" name="Straight Connector 28">
            <a:extLst>
              <a:ext uri="{FF2B5EF4-FFF2-40B4-BE49-F238E27FC236}">
                <a16:creationId xmlns:a16="http://schemas.microsoft.com/office/drawing/2014/main" id="{7E245A8D-C1A8-5807-544F-62FD2FFE9F2D}"/>
              </a:ext>
            </a:extLst>
          </p:cNvPr>
          <p:cNvCxnSpPr/>
          <p:nvPr/>
        </p:nvCxnSpPr>
        <p:spPr>
          <a:xfrm flipV="1">
            <a:off x="9048862" y="4151101"/>
            <a:ext cx="0" cy="417624"/>
          </a:xfrm>
          <a:prstGeom prst="line">
            <a:avLst/>
          </a:prstGeom>
          <a:ln w="19050">
            <a:solidFill>
              <a:srgbClr val="F5D356"/>
            </a:solidFill>
          </a:ln>
        </p:spPr>
        <p:style>
          <a:lnRef idx="1">
            <a:schemeClr val="accent1"/>
          </a:lnRef>
          <a:fillRef idx="0">
            <a:schemeClr val="accent1"/>
          </a:fillRef>
          <a:effectRef idx="0">
            <a:schemeClr val="accent1"/>
          </a:effectRef>
          <a:fontRef idx="minor">
            <a:schemeClr val="tx1"/>
          </a:fontRef>
        </p:style>
      </p:cxnSp>
      <p:sp>
        <p:nvSpPr>
          <p:cNvPr id="30" name="Text Placeholder 43">
            <a:extLst>
              <a:ext uri="{FF2B5EF4-FFF2-40B4-BE49-F238E27FC236}">
                <a16:creationId xmlns:a16="http://schemas.microsoft.com/office/drawing/2014/main" id="{631C857F-1148-3CF7-9595-CE886FAF3EFE}"/>
              </a:ext>
            </a:extLst>
          </p:cNvPr>
          <p:cNvSpPr txBox="1">
            <a:spLocks/>
          </p:cNvSpPr>
          <p:nvPr/>
        </p:nvSpPr>
        <p:spPr>
          <a:xfrm>
            <a:off x="9848320" y="3730445"/>
            <a:ext cx="1347519" cy="393143"/>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200"/>
              </a:spcBef>
              <a:buFont typeface="Arial" panose="020B0604020202020204" pitchFamily="34" charset="0"/>
              <a:buNone/>
              <a:defRPr sz="3500" b="1" kern="1200">
                <a:solidFill>
                  <a:schemeClr val="tx2">
                    <a:lumMod val="10000"/>
                    <a:lumOff val="9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accent2"/>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accent2"/>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2"/>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200"/>
              </a:spcBef>
              <a:spcAft>
                <a:spcPts val="0"/>
              </a:spcAft>
              <a:buClrTx/>
              <a:buSzTx/>
              <a:buFont typeface="Arial" panose="020B0604020202020204" pitchFamily="34" charset="0"/>
              <a:buNone/>
              <a:tabLst/>
              <a:defRPr/>
            </a:pPr>
            <a:r>
              <a:rPr lang="en-US" sz="2000" dirty="0">
                <a:solidFill>
                  <a:schemeClr val="bg1"/>
                </a:solidFill>
                <a:latin typeface="Century Gothic"/>
              </a:rPr>
              <a:t>Step-7</a:t>
            </a:r>
            <a:endParaRPr kumimoji="0" lang="ru-RU" sz="2000" b="1" i="0" u="none" strike="noStrike" kern="1200" cap="none" spc="0" normalizeH="0" baseline="0" noProof="0" dirty="0">
              <a:ln>
                <a:noFill/>
              </a:ln>
              <a:solidFill>
                <a:schemeClr val="bg1"/>
              </a:solidFill>
              <a:effectLst/>
              <a:uLnTx/>
              <a:uFillTx/>
              <a:latin typeface="Century Gothic"/>
            </a:endParaRPr>
          </a:p>
        </p:txBody>
      </p:sp>
      <p:sp>
        <p:nvSpPr>
          <p:cNvPr id="31" name="TextBox 30">
            <a:extLst>
              <a:ext uri="{FF2B5EF4-FFF2-40B4-BE49-F238E27FC236}">
                <a16:creationId xmlns:a16="http://schemas.microsoft.com/office/drawing/2014/main" id="{308C0259-D612-F300-8D23-42116AA6CE4C}"/>
              </a:ext>
            </a:extLst>
          </p:cNvPr>
          <p:cNvSpPr txBox="1"/>
          <p:nvPr/>
        </p:nvSpPr>
        <p:spPr>
          <a:xfrm>
            <a:off x="9556508" y="2088569"/>
            <a:ext cx="1720440" cy="1191816"/>
          </a:xfrm>
          <a:prstGeom prst="flowChartAlternateProcess">
            <a:avLst/>
          </a:prstGeom>
          <a:solidFill>
            <a:srgbClr val="9FCB81">
              <a:alpha val="30000"/>
            </a:srgbClr>
          </a:solidFill>
        </p:spPr>
        <p:txBody>
          <a:bodyPr wrap="square" rtlCol="0" anchor="ctr" anchorCtr="0">
            <a:noAutofit/>
          </a:bodyPr>
          <a:lstStyle/>
          <a:p>
            <a:pPr algn="ctr"/>
            <a:r>
              <a:rPr lang="en-US" sz="1600" dirty="0">
                <a:latin typeface="72 Condensed" panose="020B0506030000000003" pitchFamily="34" charset="0"/>
                <a:cs typeface="72 Condensed" panose="020B0506030000000003" pitchFamily="34" charset="0"/>
              </a:rPr>
              <a:t>Based on feedback, take action and implementation</a:t>
            </a:r>
            <a:endParaRPr lang="en-IN" sz="1600" dirty="0">
              <a:latin typeface="72 Condensed" panose="020B0506030000000003" pitchFamily="34" charset="0"/>
              <a:cs typeface="72 Condensed" panose="020B0506030000000003" pitchFamily="34" charset="0"/>
            </a:endParaRPr>
          </a:p>
        </p:txBody>
      </p:sp>
      <p:sp>
        <p:nvSpPr>
          <p:cNvPr id="32" name="TextBox 31">
            <a:extLst>
              <a:ext uri="{FF2B5EF4-FFF2-40B4-BE49-F238E27FC236}">
                <a16:creationId xmlns:a16="http://schemas.microsoft.com/office/drawing/2014/main" id="{B1346FBF-EC7D-FFB3-3B7C-DEDB7F775C0F}"/>
              </a:ext>
            </a:extLst>
          </p:cNvPr>
          <p:cNvSpPr txBox="1"/>
          <p:nvPr/>
        </p:nvSpPr>
        <p:spPr>
          <a:xfrm>
            <a:off x="8156498" y="4568725"/>
            <a:ext cx="1720440" cy="1191816"/>
          </a:xfrm>
          <a:prstGeom prst="flowChartAlternateProcess">
            <a:avLst/>
          </a:prstGeom>
          <a:solidFill>
            <a:srgbClr val="F5D356">
              <a:alpha val="30000"/>
            </a:srgbClr>
          </a:solidFill>
        </p:spPr>
        <p:txBody>
          <a:bodyPr wrap="square" rtlCol="0" anchor="ctr" anchorCtr="0">
            <a:noAutofit/>
          </a:bodyPr>
          <a:lstStyle/>
          <a:p>
            <a:pPr algn="ctr"/>
            <a:r>
              <a:rPr lang="en-US" sz="1600" dirty="0">
                <a:latin typeface="72 Condensed" panose="020B0506030000000003" pitchFamily="34" charset="0"/>
                <a:cs typeface="72 Condensed" panose="020B0506030000000003" pitchFamily="34" charset="0"/>
              </a:rPr>
              <a:t>Send the result to business unit and taking feedback</a:t>
            </a:r>
            <a:endParaRPr lang="en-IN" sz="1600" dirty="0">
              <a:latin typeface="72 Condensed" panose="020B0506030000000003" pitchFamily="34" charset="0"/>
              <a:cs typeface="72 Condensed" panose="020B0506030000000003" pitchFamily="34" charset="0"/>
            </a:endParaRPr>
          </a:p>
        </p:txBody>
      </p:sp>
      <p:sp>
        <p:nvSpPr>
          <p:cNvPr id="33" name="TextBox 32">
            <a:extLst>
              <a:ext uri="{FF2B5EF4-FFF2-40B4-BE49-F238E27FC236}">
                <a16:creationId xmlns:a16="http://schemas.microsoft.com/office/drawing/2014/main" id="{BEA109AE-FD92-5F8E-8374-5C8D2CADADD7}"/>
              </a:ext>
            </a:extLst>
          </p:cNvPr>
          <p:cNvSpPr txBox="1"/>
          <p:nvPr/>
        </p:nvSpPr>
        <p:spPr>
          <a:xfrm>
            <a:off x="2278030" y="4612859"/>
            <a:ext cx="1720440" cy="1191816"/>
          </a:xfrm>
          <a:prstGeom prst="flowChartAlternateProcess">
            <a:avLst/>
          </a:prstGeom>
          <a:solidFill>
            <a:srgbClr val="798DA9">
              <a:alpha val="30000"/>
            </a:srgbClr>
          </a:solidFill>
        </p:spPr>
        <p:txBody>
          <a:bodyPr wrap="square" rtlCol="0" anchor="ctr" anchorCtr="0">
            <a:noAutofit/>
          </a:bodyPr>
          <a:lstStyle/>
          <a:p>
            <a:pPr algn="ctr"/>
            <a:r>
              <a:rPr lang="en-US" sz="1600" dirty="0">
                <a:latin typeface="72 Condensed" panose="020B0506030000000003" pitchFamily="34" charset="0"/>
                <a:cs typeface="72 Condensed" panose="020B0506030000000003" pitchFamily="34" charset="0"/>
              </a:rPr>
              <a:t>Data analysis and bucketing based on data dimension</a:t>
            </a:r>
            <a:endParaRPr lang="en-IN" sz="1600" dirty="0">
              <a:latin typeface="72 Condensed" panose="020B0506030000000003" pitchFamily="34" charset="0"/>
              <a:cs typeface="72 Condensed" panose="020B0506030000000003" pitchFamily="34" charset="0"/>
            </a:endParaRPr>
          </a:p>
        </p:txBody>
      </p:sp>
    </p:spTree>
    <p:extLst>
      <p:ext uri="{BB962C8B-B14F-4D97-AF65-F5344CB8AC3E}">
        <p14:creationId xmlns:p14="http://schemas.microsoft.com/office/powerpoint/2010/main" val="83794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82869" y="1639957"/>
            <a:ext cx="10573406" cy="4623683"/>
            <a:chOff x="882869" y="1918104"/>
            <a:chExt cx="10573406" cy="1707962"/>
          </a:xfrm>
        </p:grpSpPr>
        <p:sp>
          <p:nvSpPr>
            <p:cNvPr id="8" name="Rounded Rectangle 7"/>
            <p:cNvSpPr/>
            <p:nvPr/>
          </p:nvSpPr>
          <p:spPr>
            <a:xfrm>
              <a:off x="882869" y="1918104"/>
              <a:ext cx="10573406" cy="1706609"/>
            </a:xfrm>
            <a:prstGeom prst="roundRect">
              <a:avLst/>
            </a:prstGeom>
            <a:noFill/>
            <a:ln w="19050">
              <a:solidFill>
                <a:srgbClr val="7030A0">
                  <a:alpha val="50000"/>
                </a:srgb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nSpc>
                  <a:spcPct val="150000"/>
                </a:lnSpc>
              </a:pPr>
              <a:endParaRPr lang="en-US" dirty="0">
                <a:solidFill>
                  <a:schemeClr val="tx1"/>
                </a:solidFill>
                <a:latin typeface="Bookman Old Style" panose="02050604050505020204" pitchFamily="18" charset="0"/>
              </a:endParaRPr>
            </a:p>
          </p:txBody>
        </p:sp>
        <p:sp>
          <p:nvSpPr>
            <p:cNvPr id="13" name="Rounded Rectangle 12"/>
            <p:cNvSpPr/>
            <p:nvPr/>
          </p:nvSpPr>
          <p:spPr>
            <a:xfrm>
              <a:off x="882869" y="1919457"/>
              <a:ext cx="10573406" cy="1706609"/>
            </a:xfrm>
            <a:prstGeom prst="roundRect">
              <a:avLst/>
            </a:prstGeom>
            <a:noFill/>
            <a:ln w="19050">
              <a:solidFill>
                <a:srgbClr val="7030A0">
                  <a:alpha val="5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Removing </a:t>
              </a:r>
              <a:r>
                <a:rPr lang="en-IN" sz="2000" dirty="0" err="1">
                  <a:solidFill>
                    <a:schemeClr val="tx1"/>
                  </a:solidFill>
                  <a:latin typeface="Bookman Old Style" panose="02050604050505020204" pitchFamily="18" charset="0"/>
                </a:rPr>
                <a:t>NaN</a:t>
              </a:r>
              <a:r>
                <a:rPr lang="en-IN" sz="2000" dirty="0">
                  <a:solidFill>
                    <a:schemeClr val="tx1"/>
                  </a:solidFill>
                  <a:latin typeface="Bookman Old Style" panose="02050604050505020204" pitchFamily="18" charset="0"/>
                </a:rPr>
                <a:t> and zero before starting any non-zero sales value</a:t>
              </a:r>
            </a:p>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Internal </a:t>
              </a:r>
              <a:r>
                <a:rPr lang="en-IN" sz="2000" dirty="0" err="1">
                  <a:solidFill>
                    <a:schemeClr val="tx1"/>
                  </a:solidFill>
                  <a:latin typeface="Bookman Old Style" panose="02050604050505020204" pitchFamily="18" charset="0"/>
                </a:rPr>
                <a:t>NaN</a:t>
              </a:r>
              <a:r>
                <a:rPr lang="en-IN" sz="2000" dirty="0">
                  <a:solidFill>
                    <a:schemeClr val="tx1"/>
                  </a:solidFill>
                  <a:latin typeface="Bookman Old Style" panose="02050604050505020204" pitchFamily="18" charset="0"/>
                </a:rPr>
                <a:t>, negative and zero sales imputation.</a:t>
              </a:r>
            </a:p>
            <a:p>
              <a:pPr marL="800100" lvl="1" indent="-342900" algn="just">
                <a:lnSpc>
                  <a:spcPct val="150000"/>
                </a:lnSpc>
                <a:buFont typeface="Wingdings" panose="05000000000000000000" pitchFamily="2" charset="2"/>
                <a:buChar char="ü"/>
              </a:pPr>
              <a:r>
                <a:rPr lang="en-IN" sz="2000" dirty="0">
                  <a:solidFill>
                    <a:schemeClr val="tx1"/>
                  </a:solidFill>
                  <a:latin typeface="Bookman Old Style" panose="02050604050505020204" pitchFamily="18" charset="0"/>
                </a:rPr>
                <a:t>Mean, Median impute</a:t>
              </a:r>
            </a:p>
            <a:p>
              <a:pPr marL="800100" lvl="1" indent="-342900" algn="just">
                <a:lnSpc>
                  <a:spcPct val="150000"/>
                </a:lnSpc>
                <a:buFont typeface="Wingdings" panose="05000000000000000000" pitchFamily="2" charset="2"/>
                <a:buChar char="ü"/>
              </a:pPr>
              <a:r>
                <a:rPr lang="en-IN" sz="2000" dirty="0">
                  <a:solidFill>
                    <a:schemeClr val="tx1"/>
                  </a:solidFill>
                  <a:latin typeface="Bookman Old Style" panose="02050604050505020204" pitchFamily="18" charset="0"/>
                </a:rPr>
                <a:t>Average of pre-post value</a:t>
              </a:r>
            </a:p>
            <a:p>
              <a:pPr marL="800100" lvl="1" indent="-342900" algn="just">
                <a:lnSpc>
                  <a:spcPct val="150000"/>
                </a:lnSpc>
                <a:buFont typeface="Wingdings" panose="05000000000000000000" pitchFamily="2" charset="2"/>
                <a:buChar char="ü"/>
              </a:pPr>
              <a:r>
                <a:rPr lang="en-IN" sz="2000" dirty="0">
                  <a:solidFill>
                    <a:schemeClr val="tx1"/>
                  </a:solidFill>
                  <a:latin typeface="Bookman Old Style" panose="02050604050505020204" pitchFamily="18" charset="0"/>
                </a:rPr>
                <a:t>Forward and backward fill</a:t>
              </a:r>
            </a:p>
            <a:p>
              <a:pPr marL="285750" indent="-285750" algn="just">
                <a:lnSpc>
                  <a:spcPct val="150000"/>
                </a:lnSpc>
                <a:buFont typeface="Wingdings" panose="05000000000000000000" pitchFamily="2" charset="2"/>
                <a:buChar char="q"/>
              </a:pPr>
              <a:r>
                <a:rPr lang="en-IN" sz="2000" dirty="0">
                  <a:solidFill>
                    <a:schemeClr val="tx1"/>
                  </a:solidFill>
                  <a:latin typeface="Bookman Old Style" panose="02050604050505020204" pitchFamily="18" charset="0"/>
                </a:rPr>
                <a:t>Treatment for peak and trough</a:t>
              </a:r>
            </a:p>
            <a:p>
              <a:pPr marL="800100" lvl="1" indent="-342900" algn="just">
                <a:lnSpc>
                  <a:spcPct val="150000"/>
                </a:lnSpc>
                <a:buFont typeface="Wingdings" panose="05000000000000000000" pitchFamily="2" charset="2"/>
                <a:buChar char="ü"/>
              </a:pPr>
              <a:r>
                <a:rPr lang="en-IN" sz="2000" dirty="0" err="1">
                  <a:solidFill>
                    <a:schemeClr val="tx1"/>
                  </a:solidFill>
                  <a:latin typeface="Bookman Old Style" panose="02050604050505020204" pitchFamily="18" charset="0"/>
                </a:rPr>
                <a:t>Winsorization</a:t>
              </a:r>
              <a:endParaRPr lang="en-IN" sz="2000" dirty="0">
                <a:solidFill>
                  <a:schemeClr val="tx1"/>
                </a:solidFill>
                <a:latin typeface="Bookman Old Style" panose="02050604050505020204" pitchFamily="18" charset="0"/>
              </a:endParaRPr>
            </a:p>
            <a:p>
              <a:pPr marL="800100" lvl="1" indent="-342900" algn="just">
                <a:lnSpc>
                  <a:spcPct val="150000"/>
                </a:lnSpc>
                <a:buFont typeface="Wingdings" panose="05000000000000000000" pitchFamily="2" charset="2"/>
                <a:buChar char="ü"/>
              </a:pPr>
              <a:r>
                <a:rPr lang="en-IN" sz="2000" dirty="0" err="1">
                  <a:solidFill>
                    <a:schemeClr val="tx1"/>
                  </a:solidFill>
                  <a:latin typeface="Bookman Old Style" panose="02050604050505020204" pitchFamily="18" charset="0"/>
                </a:rPr>
                <a:t>Lowess</a:t>
              </a:r>
              <a:r>
                <a:rPr lang="en-IN" sz="2000" dirty="0">
                  <a:solidFill>
                    <a:schemeClr val="tx1"/>
                  </a:solidFill>
                  <a:latin typeface="Bookman Old Style" panose="02050604050505020204" pitchFamily="18" charset="0"/>
                </a:rPr>
                <a:t> Smoothing</a:t>
              </a:r>
            </a:p>
            <a:p>
              <a:pPr marL="285750" indent="-285750" algn="just">
                <a:buFont typeface="Wingdings" panose="05000000000000000000" pitchFamily="2" charset="2"/>
                <a:buChar char="q"/>
              </a:pPr>
              <a:endParaRPr lang="en-IN" sz="2000" dirty="0">
                <a:solidFill>
                  <a:schemeClr val="tx1"/>
                </a:solidFill>
                <a:latin typeface="Bookman Old Style" panose="02050604050505020204" pitchFamily="18" charset="0"/>
              </a:endParaRPr>
            </a:p>
          </p:txBody>
        </p:sp>
      </p:grpSp>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486D64-3103-66E5-55FF-1B895EDC2855}"/>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67000">
                  <a:srgbClr val="7030A0"/>
                </a:gs>
                <a:gs pos="45000">
                  <a:srgbClr val="F7FAFD">
                    <a:alpha val="0"/>
                  </a:srgbClr>
                </a:gs>
              </a:gsLst>
              <a:path path="circle">
                <a:fillToRect l="100000" t="100000"/>
              </a:path>
              <a:tileRect r="-100000" b="-100000"/>
            </a:gradFill>
          </a:ln>
        </p:spPr>
        <p:txBody>
          <a:bodyPr wrap="square" rtlCol="0">
            <a:noAutofit/>
          </a:bodyPr>
          <a:lstStyle/>
          <a:p>
            <a:r>
              <a:rPr lang="en-US" sz="4000" dirty="0">
                <a:latin typeface="Oswald" pitchFamily="2" charset="0"/>
              </a:rPr>
              <a:t>Data Preprocessing</a:t>
            </a:r>
            <a:endParaRPr lang="en-IN" sz="4000" dirty="0">
              <a:latin typeface="Oswald" pitchFamily="2" charset="0"/>
            </a:endParaRPr>
          </a:p>
        </p:txBody>
      </p:sp>
      <p:sp>
        <p:nvSpPr>
          <p:cNvPr id="3" name="TextBox 2">
            <a:extLst>
              <a:ext uri="{FF2B5EF4-FFF2-40B4-BE49-F238E27FC236}">
                <a16:creationId xmlns:a16="http://schemas.microsoft.com/office/drawing/2014/main" id="{097619EE-8AA0-F331-5FBE-86CD42B5A75A}"/>
              </a:ext>
            </a:extLst>
          </p:cNvPr>
          <p:cNvSpPr txBox="1"/>
          <p:nvPr/>
        </p:nvSpPr>
        <p:spPr>
          <a:xfrm>
            <a:off x="10223061" y="687588"/>
            <a:ext cx="1233214" cy="362724"/>
          </a:xfrm>
          <a:prstGeom prst="roundRect">
            <a:avLst>
              <a:gd name="adj" fmla="val 40990"/>
            </a:avLst>
          </a:prstGeom>
          <a:solidFill>
            <a:srgbClr val="7030A0"/>
          </a:solidFill>
        </p:spPr>
        <p:txBody>
          <a:bodyPr wrap="square" tIns="0" bIns="0" rtlCol="0">
            <a:spAutoFit/>
          </a:bodyPr>
          <a:lstStyle/>
          <a:p>
            <a:pPr algn="ctr"/>
            <a:r>
              <a:rPr lang="en-US" b="1" dirty="0">
                <a:solidFill>
                  <a:schemeClr val="bg1"/>
                </a:solidFill>
                <a:latin typeface="Roboto"/>
              </a:rPr>
              <a:t>Step-1</a:t>
            </a:r>
            <a:endParaRPr lang="en-IN" b="1" dirty="0">
              <a:solidFill>
                <a:schemeClr val="bg1"/>
              </a:solidFill>
              <a:latin typeface="Roboto"/>
            </a:endParaRPr>
          </a:p>
        </p:txBody>
      </p:sp>
    </p:spTree>
    <p:extLst>
      <p:ext uri="{BB962C8B-B14F-4D97-AF65-F5344CB8AC3E}">
        <p14:creationId xmlns:p14="http://schemas.microsoft.com/office/powerpoint/2010/main" val="311356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26168" y="1829096"/>
            <a:ext cx="5754746" cy="4412678"/>
            <a:chOff x="882869" y="1918104"/>
            <a:chExt cx="10573406" cy="1707962"/>
          </a:xfrm>
        </p:grpSpPr>
        <p:sp>
          <p:nvSpPr>
            <p:cNvPr id="8" name="Rounded Rectangle 7"/>
            <p:cNvSpPr/>
            <p:nvPr/>
          </p:nvSpPr>
          <p:spPr>
            <a:xfrm>
              <a:off x="882869" y="1918104"/>
              <a:ext cx="10573406" cy="1706609"/>
            </a:xfrm>
            <a:prstGeom prst="roundRect">
              <a:avLst/>
            </a:prstGeom>
            <a:noFill/>
            <a:ln w="19050">
              <a:solidFill>
                <a:srgbClr val="7030A0">
                  <a:alpha val="50000"/>
                </a:srgb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nSpc>
                  <a:spcPct val="150000"/>
                </a:lnSpc>
              </a:pPr>
              <a:endParaRPr lang="en-US" dirty="0">
                <a:solidFill>
                  <a:schemeClr val="tx1"/>
                </a:solidFill>
                <a:latin typeface="Bookman Old Style" panose="02050604050505020204" pitchFamily="18" charset="0"/>
              </a:endParaRPr>
            </a:p>
          </p:txBody>
        </p:sp>
        <p:sp>
          <p:nvSpPr>
            <p:cNvPr id="13" name="Rounded Rectangle 12"/>
            <p:cNvSpPr/>
            <p:nvPr/>
          </p:nvSpPr>
          <p:spPr>
            <a:xfrm>
              <a:off x="882869" y="1919457"/>
              <a:ext cx="10573406" cy="1706609"/>
            </a:xfrm>
            <a:prstGeom prst="roundRect">
              <a:avLst/>
            </a:prstGeom>
            <a:noFill/>
            <a:ln w="19050">
              <a:solidFill>
                <a:srgbClr val="7030A0">
                  <a:alpha val="5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t" anchorCtr="0"/>
            <a:lstStyle/>
            <a:p>
              <a:pPr>
                <a:lnSpc>
                  <a:spcPct val="150000"/>
                </a:lnSpc>
              </a:pPr>
              <a:endParaRPr lang="en-US" dirty="0">
                <a:solidFill>
                  <a:schemeClr val="tx1"/>
                </a:solidFill>
                <a:latin typeface="Bookman Old Style" panose="02050604050505020204" pitchFamily="18" charset="0"/>
              </a:endParaRPr>
            </a:p>
          </p:txBody>
        </p:sp>
      </p:grpSp>
      <p:cxnSp>
        <p:nvCxnSpPr>
          <p:cNvPr id="19" name="Straight Connector 18"/>
          <p:cNvCxnSpPr/>
          <p:nvPr/>
        </p:nvCxnSpPr>
        <p:spPr>
          <a:xfrm>
            <a:off x="882869" y="515007"/>
            <a:ext cx="0" cy="672662"/>
          </a:xfrm>
          <a:prstGeom prst="line">
            <a:avLst/>
          </a:prstGeom>
          <a:ln w="1524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D6CDD5C-B20A-86F7-31D4-026263746C11}"/>
              </a:ext>
            </a:extLst>
          </p:cNvPr>
          <p:cNvSpPr txBox="1"/>
          <p:nvPr/>
        </p:nvSpPr>
        <p:spPr>
          <a:xfrm>
            <a:off x="2552079" y="1462876"/>
            <a:ext cx="1902924" cy="362724"/>
          </a:xfrm>
          <a:prstGeom prst="roundRect">
            <a:avLst>
              <a:gd name="adj" fmla="val 40990"/>
            </a:avLst>
          </a:prstGeom>
          <a:solidFill>
            <a:srgbClr val="7030A0"/>
          </a:solidFill>
        </p:spPr>
        <p:txBody>
          <a:bodyPr wrap="square" tIns="0" bIns="0" rtlCol="0">
            <a:spAutoFit/>
          </a:bodyPr>
          <a:lstStyle/>
          <a:p>
            <a:pPr algn="ctr"/>
            <a:r>
              <a:rPr lang="en-US" b="1" dirty="0">
                <a:solidFill>
                  <a:schemeClr val="bg1"/>
                </a:solidFill>
                <a:latin typeface="Roboto"/>
              </a:rPr>
              <a:t>Winsorization</a:t>
            </a:r>
            <a:endParaRPr lang="en-IN" b="1" dirty="0">
              <a:solidFill>
                <a:schemeClr val="bg1"/>
              </a:solidFill>
              <a:latin typeface="Roboto"/>
            </a:endParaRPr>
          </a:p>
        </p:txBody>
      </p:sp>
      <p:sp>
        <p:nvSpPr>
          <p:cNvPr id="10" name="TextBox 9">
            <a:extLst>
              <a:ext uri="{FF2B5EF4-FFF2-40B4-BE49-F238E27FC236}">
                <a16:creationId xmlns:a16="http://schemas.microsoft.com/office/drawing/2014/main" id="{F8B13074-D790-8FF0-7081-ED7E0722A1BF}"/>
              </a:ext>
            </a:extLst>
          </p:cNvPr>
          <p:cNvSpPr txBox="1"/>
          <p:nvPr/>
        </p:nvSpPr>
        <p:spPr>
          <a:xfrm>
            <a:off x="1187669" y="515007"/>
            <a:ext cx="10121458" cy="707886"/>
          </a:xfrm>
          <a:custGeom>
            <a:avLst/>
            <a:gdLst>
              <a:gd name="connsiteX0" fmla="*/ 0 w 4020434"/>
              <a:gd name="connsiteY0" fmla="*/ 0 h 707886"/>
              <a:gd name="connsiteX1" fmla="*/ 4020434 w 4020434"/>
              <a:gd name="connsiteY1" fmla="*/ 0 h 707886"/>
              <a:gd name="connsiteX2" fmla="*/ 4020434 w 4020434"/>
              <a:gd name="connsiteY2" fmla="*/ 707886 h 707886"/>
              <a:gd name="connsiteX3" fmla="*/ 0 w 4020434"/>
              <a:gd name="connsiteY3" fmla="*/ 707886 h 707886"/>
              <a:gd name="connsiteX4" fmla="*/ 0 w 4020434"/>
              <a:gd name="connsiteY4" fmla="*/ 0 h 707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434" h="707886">
                <a:moveTo>
                  <a:pt x="0" y="0"/>
                </a:moveTo>
                <a:lnTo>
                  <a:pt x="4020434" y="0"/>
                </a:lnTo>
                <a:lnTo>
                  <a:pt x="4020434" y="707886"/>
                </a:lnTo>
                <a:lnTo>
                  <a:pt x="0" y="707886"/>
                </a:lnTo>
                <a:lnTo>
                  <a:pt x="0" y="0"/>
                </a:lnTo>
                <a:close/>
              </a:path>
            </a:pathLst>
          </a:custGeom>
          <a:noFill/>
          <a:ln w="25400">
            <a:gradFill flip="none" rotWithShape="1">
              <a:gsLst>
                <a:gs pos="100000">
                  <a:srgbClr val="7030A0"/>
                </a:gs>
                <a:gs pos="45000">
                  <a:srgbClr val="F7FAFD"/>
                </a:gs>
              </a:gsLst>
              <a:path path="circle">
                <a:fillToRect l="100000" t="100000"/>
              </a:path>
              <a:tileRect r="-100000" b="-100000"/>
            </a:gradFill>
          </a:ln>
        </p:spPr>
        <p:txBody>
          <a:bodyPr wrap="square" rtlCol="0">
            <a:noAutofit/>
          </a:bodyPr>
          <a:lstStyle/>
          <a:p>
            <a:r>
              <a:rPr lang="en-IN" sz="4000" dirty="0">
                <a:latin typeface="Oswald" pitchFamily="2" charset="0"/>
              </a:rPr>
              <a:t>Peak and Trough </a:t>
            </a:r>
          </a:p>
        </p:txBody>
      </p:sp>
      <p:grpSp>
        <p:nvGrpSpPr>
          <p:cNvPr id="59" name="Group 58">
            <a:extLst>
              <a:ext uri="{FF2B5EF4-FFF2-40B4-BE49-F238E27FC236}">
                <a16:creationId xmlns:a16="http://schemas.microsoft.com/office/drawing/2014/main" id="{E58AB59F-6557-4743-0136-666DE9F6F923}"/>
              </a:ext>
            </a:extLst>
          </p:cNvPr>
          <p:cNvGrpSpPr/>
          <p:nvPr/>
        </p:nvGrpSpPr>
        <p:grpSpPr>
          <a:xfrm>
            <a:off x="1290371" y="2011950"/>
            <a:ext cx="4404078" cy="985936"/>
            <a:chOff x="882869" y="2011950"/>
            <a:chExt cx="4404078" cy="985936"/>
          </a:xfrm>
        </p:grpSpPr>
        <p:sp>
          <p:nvSpPr>
            <p:cNvPr id="22" name="Rectangle 21">
              <a:extLst>
                <a:ext uri="{FF2B5EF4-FFF2-40B4-BE49-F238E27FC236}">
                  <a16:creationId xmlns:a16="http://schemas.microsoft.com/office/drawing/2014/main" id="{5433760C-DED7-859A-1512-8683EE4D2BA7}"/>
                </a:ext>
              </a:extLst>
            </p:cNvPr>
            <p:cNvSpPr/>
            <p:nvPr/>
          </p:nvSpPr>
          <p:spPr>
            <a:xfrm>
              <a:off x="2479813" y="2011950"/>
              <a:ext cx="1227483" cy="455077"/>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a:extLst>
                <a:ext uri="{FF2B5EF4-FFF2-40B4-BE49-F238E27FC236}">
                  <a16:creationId xmlns:a16="http://schemas.microsoft.com/office/drawing/2014/main" id="{61805CEC-4A85-C9CE-DD8F-68AA0534753E}"/>
                </a:ext>
              </a:extLst>
            </p:cNvPr>
            <p:cNvCxnSpPr>
              <a:stCxn id="22" idx="3"/>
            </p:cNvCxnSpPr>
            <p:nvPr/>
          </p:nvCxnSpPr>
          <p:spPr>
            <a:xfrm flipV="1">
              <a:off x="3707296" y="2236304"/>
              <a:ext cx="1212574" cy="318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81024A-3CF4-85E3-27E8-31A362E58680}"/>
                </a:ext>
              </a:extLst>
            </p:cNvPr>
            <p:cNvCxnSpPr/>
            <p:nvPr/>
          </p:nvCxnSpPr>
          <p:spPr>
            <a:xfrm flipV="1">
              <a:off x="1259785" y="2233119"/>
              <a:ext cx="1212574" cy="318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C4FA13E-4A55-5A74-0161-3D3B57C45376}"/>
                </a:ext>
              </a:extLst>
            </p:cNvPr>
            <p:cNvCxnSpPr>
              <a:cxnSpLocks/>
            </p:cNvCxnSpPr>
            <p:nvPr/>
          </p:nvCxnSpPr>
          <p:spPr>
            <a:xfrm flipH="1" flipV="1">
              <a:off x="1265631" y="2050909"/>
              <a:ext cx="1593" cy="3771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E7503B4-ED96-AB4F-7863-D2B09355EA53}"/>
                </a:ext>
              </a:extLst>
            </p:cNvPr>
            <p:cNvCxnSpPr>
              <a:cxnSpLocks/>
            </p:cNvCxnSpPr>
            <p:nvPr/>
          </p:nvCxnSpPr>
          <p:spPr>
            <a:xfrm flipH="1" flipV="1">
              <a:off x="4918277" y="2050909"/>
              <a:ext cx="1593" cy="3771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B79DB3-6DC7-895A-17E3-CFA11FF3049A}"/>
                </a:ext>
              </a:extLst>
            </p:cNvPr>
            <p:cNvCxnSpPr>
              <a:cxnSpLocks/>
              <a:stCxn id="22" idx="2"/>
            </p:cNvCxnSpPr>
            <p:nvPr/>
          </p:nvCxnSpPr>
          <p:spPr>
            <a:xfrm flipV="1">
              <a:off x="3093555" y="2018507"/>
              <a:ext cx="7454" cy="44852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0EFE37F-A55A-E28E-1585-A560AFC44299}"/>
                </a:ext>
              </a:extLst>
            </p:cNvPr>
            <p:cNvCxnSpPr>
              <a:cxnSpLocks/>
            </p:cNvCxnSpPr>
            <p:nvPr/>
          </p:nvCxnSpPr>
          <p:spPr>
            <a:xfrm flipV="1">
              <a:off x="882869" y="2237897"/>
              <a:ext cx="383558" cy="1592"/>
            </a:xfrm>
            <a:prstGeom prst="line">
              <a:avLst/>
            </a:prstGeom>
            <a:ln w="285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9844B99-250A-B55F-6EFE-65C969AEB6D7}"/>
                </a:ext>
              </a:extLst>
            </p:cNvPr>
            <p:cNvCxnSpPr>
              <a:cxnSpLocks/>
            </p:cNvCxnSpPr>
            <p:nvPr/>
          </p:nvCxnSpPr>
          <p:spPr>
            <a:xfrm flipV="1">
              <a:off x="4903388" y="2232808"/>
              <a:ext cx="383558" cy="1592"/>
            </a:xfrm>
            <a:prstGeom prst="line">
              <a:avLst/>
            </a:prstGeom>
            <a:ln w="2857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12EED5D8-31D4-5F62-6FB7-F40F675B2762}"/>
                </a:ext>
              </a:extLst>
            </p:cNvPr>
            <p:cNvSpPr/>
            <p:nvPr/>
          </p:nvSpPr>
          <p:spPr>
            <a:xfrm rot="5400000" flipV="1">
              <a:off x="4828644" y="2245588"/>
              <a:ext cx="203254" cy="713352"/>
            </a:xfrm>
            <a:prstGeom prst="righ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Right Brace 34">
              <a:extLst>
                <a:ext uri="{FF2B5EF4-FFF2-40B4-BE49-F238E27FC236}">
                  <a16:creationId xmlns:a16="http://schemas.microsoft.com/office/drawing/2014/main" id="{12466F13-6143-F31F-4361-7307F73B8D7D}"/>
                </a:ext>
              </a:extLst>
            </p:cNvPr>
            <p:cNvSpPr/>
            <p:nvPr/>
          </p:nvSpPr>
          <p:spPr>
            <a:xfrm rot="5400000" flipV="1">
              <a:off x="1137918" y="2250910"/>
              <a:ext cx="203254" cy="713352"/>
            </a:xfrm>
            <a:prstGeom prst="righ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TextBox 36">
              <a:extLst>
                <a:ext uri="{FF2B5EF4-FFF2-40B4-BE49-F238E27FC236}">
                  <a16:creationId xmlns:a16="http://schemas.microsoft.com/office/drawing/2014/main" id="{ADEE324C-25B1-0DD8-4372-B75DEDD919F6}"/>
                </a:ext>
              </a:extLst>
            </p:cNvPr>
            <p:cNvSpPr txBox="1"/>
            <p:nvPr/>
          </p:nvSpPr>
          <p:spPr>
            <a:xfrm>
              <a:off x="1293070" y="2618093"/>
              <a:ext cx="414661" cy="369332"/>
            </a:xfrm>
            <a:prstGeom prst="rect">
              <a:avLst/>
            </a:prstGeom>
            <a:noFill/>
          </p:spPr>
          <p:txBody>
            <a:bodyPr wrap="square">
              <a:spAutoFit/>
            </a:bodyPr>
            <a:lstStyle/>
            <a:p>
              <a:pPr algn="ctr"/>
              <a:r>
                <a:rPr lang="en-US" b="1" dirty="0">
                  <a:latin typeface="Roboto"/>
                </a:rPr>
                <a:t>5</a:t>
              </a:r>
              <a:endParaRPr lang="en-IN" dirty="0"/>
            </a:p>
          </p:txBody>
        </p:sp>
        <p:sp>
          <p:nvSpPr>
            <p:cNvPr id="38" name="TextBox 37">
              <a:extLst>
                <a:ext uri="{FF2B5EF4-FFF2-40B4-BE49-F238E27FC236}">
                  <a16:creationId xmlns:a16="http://schemas.microsoft.com/office/drawing/2014/main" id="{8463C8A7-59AC-FD16-A368-97BC2495CB6C}"/>
                </a:ext>
              </a:extLst>
            </p:cNvPr>
            <p:cNvSpPr txBox="1"/>
            <p:nvPr/>
          </p:nvSpPr>
          <p:spPr>
            <a:xfrm>
              <a:off x="2210729" y="2621248"/>
              <a:ext cx="542411" cy="369332"/>
            </a:xfrm>
            <a:prstGeom prst="rect">
              <a:avLst/>
            </a:prstGeom>
            <a:noFill/>
          </p:spPr>
          <p:txBody>
            <a:bodyPr wrap="square">
              <a:spAutoFit/>
            </a:bodyPr>
            <a:lstStyle/>
            <a:p>
              <a:pPr algn="ctr"/>
              <a:r>
                <a:rPr lang="en-US" b="1" dirty="0">
                  <a:latin typeface="Roboto"/>
                </a:rPr>
                <a:t>25</a:t>
              </a:r>
              <a:endParaRPr lang="en-IN" dirty="0"/>
            </a:p>
          </p:txBody>
        </p:sp>
        <p:sp>
          <p:nvSpPr>
            <p:cNvPr id="39" name="TextBox 38">
              <a:extLst>
                <a:ext uri="{FF2B5EF4-FFF2-40B4-BE49-F238E27FC236}">
                  <a16:creationId xmlns:a16="http://schemas.microsoft.com/office/drawing/2014/main" id="{56BC5258-893E-2700-DC1D-0237B9B508E3}"/>
                </a:ext>
              </a:extLst>
            </p:cNvPr>
            <p:cNvSpPr txBox="1"/>
            <p:nvPr/>
          </p:nvSpPr>
          <p:spPr>
            <a:xfrm>
              <a:off x="3416676" y="2624823"/>
              <a:ext cx="542411" cy="369332"/>
            </a:xfrm>
            <a:prstGeom prst="rect">
              <a:avLst/>
            </a:prstGeom>
            <a:noFill/>
          </p:spPr>
          <p:txBody>
            <a:bodyPr wrap="square">
              <a:spAutoFit/>
            </a:bodyPr>
            <a:lstStyle/>
            <a:p>
              <a:pPr algn="ctr"/>
              <a:r>
                <a:rPr lang="en-US" b="1" dirty="0">
                  <a:latin typeface="Roboto"/>
                </a:rPr>
                <a:t>75</a:t>
              </a:r>
              <a:endParaRPr lang="en-IN" dirty="0"/>
            </a:p>
          </p:txBody>
        </p:sp>
        <p:sp>
          <p:nvSpPr>
            <p:cNvPr id="40" name="TextBox 39">
              <a:extLst>
                <a:ext uri="{FF2B5EF4-FFF2-40B4-BE49-F238E27FC236}">
                  <a16:creationId xmlns:a16="http://schemas.microsoft.com/office/drawing/2014/main" id="{0E0E7242-9A7E-0BB4-235A-2261237FDE62}"/>
                </a:ext>
              </a:extLst>
            </p:cNvPr>
            <p:cNvSpPr txBox="1"/>
            <p:nvPr/>
          </p:nvSpPr>
          <p:spPr>
            <a:xfrm>
              <a:off x="4383638" y="2628554"/>
              <a:ext cx="542411" cy="369332"/>
            </a:xfrm>
            <a:prstGeom prst="rect">
              <a:avLst/>
            </a:prstGeom>
            <a:noFill/>
          </p:spPr>
          <p:txBody>
            <a:bodyPr wrap="square">
              <a:spAutoFit/>
            </a:bodyPr>
            <a:lstStyle/>
            <a:p>
              <a:pPr algn="ctr"/>
              <a:r>
                <a:rPr lang="en-US" b="1" dirty="0">
                  <a:latin typeface="Roboto"/>
                </a:rPr>
                <a:t>95</a:t>
              </a:r>
              <a:endParaRPr lang="en-IN" dirty="0"/>
            </a:p>
          </p:txBody>
        </p:sp>
        <p:cxnSp>
          <p:nvCxnSpPr>
            <p:cNvPr id="54" name="Connector: Elbow 53">
              <a:extLst>
                <a:ext uri="{FF2B5EF4-FFF2-40B4-BE49-F238E27FC236}">
                  <a16:creationId xmlns:a16="http://schemas.microsoft.com/office/drawing/2014/main" id="{F7F62DC5-1514-E4F8-A079-0D84F600BF52}"/>
                </a:ext>
              </a:extLst>
            </p:cNvPr>
            <p:cNvCxnSpPr>
              <a:cxnSpLocks/>
              <a:endCxn id="37" idx="2"/>
            </p:cNvCxnSpPr>
            <p:nvPr/>
          </p:nvCxnSpPr>
          <p:spPr>
            <a:xfrm>
              <a:off x="1237968" y="2809489"/>
              <a:ext cx="262433" cy="177936"/>
            </a:xfrm>
            <a:prstGeom prst="bentConnector4">
              <a:avLst>
                <a:gd name="adj1" fmla="val 10498"/>
                <a:gd name="adj2" fmla="val 22847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377A358B-4ABD-D391-2E36-704433A30799}"/>
                </a:ext>
              </a:extLst>
            </p:cNvPr>
            <p:cNvCxnSpPr>
              <a:cxnSpLocks/>
            </p:cNvCxnSpPr>
            <p:nvPr/>
          </p:nvCxnSpPr>
          <p:spPr>
            <a:xfrm flipH="1">
              <a:off x="4698411" y="2802759"/>
              <a:ext cx="262433" cy="177936"/>
            </a:xfrm>
            <a:prstGeom prst="bentConnector4">
              <a:avLst>
                <a:gd name="adj1" fmla="val 10498"/>
                <a:gd name="adj2" fmla="val 228473"/>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9A5A5024-ECCC-7D81-76BB-195560BCF014}"/>
              </a:ext>
            </a:extLst>
          </p:cNvPr>
          <p:cNvSpPr txBox="1"/>
          <p:nvPr/>
        </p:nvSpPr>
        <p:spPr>
          <a:xfrm>
            <a:off x="626168" y="3471724"/>
            <a:ext cx="5717477" cy="2266518"/>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sz="1600" b="0" i="0" dirty="0">
                <a:effectLst/>
                <a:latin typeface="Bookman Old Style" panose="02050604050505020204" pitchFamily="18" charset="0"/>
              </a:rPr>
              <a:t>Winsorization is the technique, which modifies the sample distribution of random variables by removing outliers. For example, 90% </a:t>
            </a:r>
            <a:r>
              <a:rPr lang="en-US" sz="1600" b="0" i="0" dirty="0" err="1">
                <a:effectLst/>
                <a:latin typeface="Bookman Old Style" panose="02050604050505020204" pitchFamily="18" charset="0"/>
              </a:rPr>
              <a:t>winsorization</a:t>
            </a:r>
            <a:r>
              <a:rPr lang="en-US" sz="1600" b="0" i="0" dirty="0">
                <a:effectLst/>
                <a:latin typeface="Bookman Old Style" panose="02050604050505020204" pitchFamily="18" charset="0"/>
              </a:rPr>
              <a:t> means all data below the 5th percentile is set at 5th percentile and all the data above the 95th percentile is set at 95th percentile.</a:t>
            </a:r>
            <a:endParaRPr lang="en-IN" sz="1600" dirty="0">
              <a:latin typeface="Bookman Old Style" panose="02050604050505020204" pitchFamily="18" charset="0"/>
            </a:endParaRPr>
          </a:p>
        </p:txBody>
      </p:sp>
      <p:pic>
        <p:nvPicPr>
          <p:cNvPr id="67" name="Picture 66">
            <a:extLst>
              <a:ext uri="{FF2B5EF4-FFF2-40B4-BE49-F238E27FC236}">
                <a16:creationId xmlns:a16="http://schemas.microsoft.com/office/drawing/2014/main" id="{3D836DA1-C826-D181-FDD3-F8FD9F04687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285" r="29209"/>
          <a:stretch/>
        </p:blipFill>
        <p:spPr>
          <a:xfrm>
            <a:off x="6469887" y="3475192"/>
            <a:ext cx="5496283" cy="2795743"/>
          </a:xfrm>
          <a:prstGeom prst="rect">
            <a:avLst/>
          </a:prstGeom>
        </p:spPr>
      </p:pic>
      <p:pic>
        <p:nvPicPr>
          <p:cNvPr id="5" name="Picture 4">
            <a:extLst>
              <a:ext uri="{FF2B5EF4-FFF2-40B4-BE49-F238E27FC236}">
                <a16:creationId xmlns:a16="http://schemas.microsoft.com/office/drawing/2014/main" id="{D574C84A-FB11-81CC-DABA-C512961301F4}"/>
              </a:ext>
            </a:extLst>
          </p:cNvPr>
          <p:cNvPicPr>
            <a:picLocks noChangeAspect="1"/>
          </p:cNvPicPr>
          <p:nvPr/>
        </p:nvPicPr>
        <p:blipFill>
          <a:blip r:embed="rId3"/>
          <a:stretch>
            <a:fillRect/>
          </a:stretch>
        </p:blipFill>
        <p:spPr>
          <a:xfrm>
            <a:off x="6744584" y="1583166"/>
            <a:ext cx="4801016" cy="1531753"/>
          </a:xfrm>
          <a:prstGeom prst="rect">
            <a:avLst/>
          </a:prstGeom>
        </p:spPr>
      </p:pic>
    </p:spTree>
    <p:extLst>
      <p:ext uri="{BB962C8B-B14F-4D97-AF65-F5344CB8AC3E}">
        <p14:creationId xmlns:p14="http://schemas.microsoft.com/office/powerpoint/2010/main" val="2241002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670a116-d9d9-43fe-83bd-bf7690ad5cf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C8D2516DAF4541A5529B45418899D5" ma:contentTypeVersion="11" ma:contentTypeDescription="Create a new document." ma:contentTypeScope="" ma:versionID="fd177ea03d88eabdecd0269a2a725ea9">
  <xsd:schema xmlns:xsd="http://www.w3.org/2001/XMLSchema" xmlns:xs="http://www.w3.org/2001/XMLSchema" xmlns:p="http://schemas.microsoft.com/office/2006/metadata/properties" xmlns:ns3="f670a116-d9d9-43fe-83bd-bf7690ad5cfe" xmlns:ns4="09903736-ee28-443a-9709-0bf089664a8a" targetNamespace="http://schemas.microsoft.com/office/2006/metadata/properties" ma:root="true" ma:fieldsID="f43363a3c8caeccfd65c9c139017fad8" ns3:_="" ns4:_="">
    <xsd:import namespace="f670a116-d9d9-43fe-83bd-bf7690ad5cfe"/>
    <xsd:import namespace="09903736-ee28-443a-9709-0bf089664a8a"/>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70a116-d9d9-43fe-83bd-bf7690ad5cfe"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9903736-ee28-443a-9709-0bf089664a8a"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176F5C-350C-4E84-8879-46F26A62C9D4}">
  <ds:schemaRefs>
    <ds:schemaRef ds:uri="http://purl.org/dc/elements/1.1/"/>
    <ds:schemaRef ds:uri="http://schemas.microsoft.com/office/2006/metadata/properties"/>
    <ds:schemaRef ds:uri="http://purl.org/dc/terms/"/>
    <ds:schemaRef ds:uri="f670a116-d9d9-43fe-83bd-bf7690ad5cfe"/>
    <ds:schemaRef ds:uri="http://schemas.microsoft.com/office/infopath/2007/PartnerControls"/>
    <ds:schemaRef ds:uri="http://schemas.microsoft.com/office/2006/documentManagement/types"/>
    <ds:schemaRef ds:uri="http://schemas.openxmlformats.org/package/2006/metadata/core-properties"/>
    <ds:schemaRef ds:uri="09903736-ee28-443a-9709-0bf089664a8a"/>
    <ds:schemaRef ds:uri="http://www.w3.org/XML/1998/namespace"/>
    <ds:schemaRef ds:uri="http://purl.org/dc/dcmitype/"/>
  </ds:schemaRefs>
</ds:datastoreItem>
</file>

<file path=customXml/itemProps2.xml><?xml version="1.0" encoding="utf-8"?>
<ds:datastoreItem xmlns:ds="http://schemas.openxmlformats.org/officeDocument/2006/customXml" ds:itemID="{410B4D8C-5E1E-4475-87F5-966A4F076B74}">
  <ds:schemaRefs>
    <ds:schemaRef ds:uri="http://schemas.microsoft.com/sharepoint/v3/contenttype/forms"/>
  </ds:schemaRefs>
</ds:datastoreItem>
</file>

<file path=customXml/itemProps3.xml><?xml version="1.0" encoding="utf-8"?>
<ds:datastoreItem xmlns:ds="http://schemas.openxmlformats.org/officeDocument/2006/customXml" ds:itemID="{173C3A16-53C3-4CBE-A394-CAD1B65EFF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70a116-d9d9-43fe-83bd-bf7690ad5cfe"/>
    <ds:schemaRef ds:uri="09903736-ee28-443a-9709-0bf089664a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15751</TotalTime>
  <Words>1443</Words>
  <Application>Microsoft Office PowerPoint</Application>
  <PresentationFormat>Widescreen</PresentationFormat>
  <Paragraphs>389</Paragraphs>
  <Slides>23</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23</vt:i4>
      </vt:variant>
    </vt:vector>
  </HeadingPairs>
  <TitlesOfParts>
    <vt:vector size="38" baseType="lpstr">
      <vt:lpstr>72 Condensed</vt:lpstr>
      <vt:lpstr>Arial</vt:lpstr>
      <vt:lpstr>Bookman Old Style</vt:lpstr>
      <vt:lpstr>Calibri</vt:lpstr>
      <vt:lpstr>Calibri Light</vt:lpstr>
      <vt:lpstr>Cambria Math</vt:lpstr>
      <vt:lpstr>Century Gothic</vt:lpstr>
      <vt:lpstr>Century Schoolbook</vt:lpstr>
      <vt:lpstr>Elephant</vt:lpstr>
      <vt:lpstr>Oswald</vt:lpstr>
      <vt:lpstr>Roboto</vt:lpstr>
      <vt:lpstr>Times New Roman</vt:lpstr>
      <vt:lpstr>Wingdings</vt:lpstr>
      <vt:lpstr>Office Theme</vt:lpstr>
      <vt:lpstr>1_Office Theme</vt:lpstr>
      <vt:lpstr>Demand Forecast of  Stock Keeping Units</vt:lpstr>
      <vt:lpstr>Disclaimer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DRL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Krishnakanta Maity</dc:creator>
  <cp:lastModifiedBy>Krishnakanta Maity</cp:lastModifiedBy>
  <cp:revision>84</cp:revision>
  <dcterms:created xsi:type="dcterms:W3CDTF">2023-03-23T11:09:53Z</dcterms:created>
  <dcterms:modified xsi:type="dcterms:W3CDTF">2023-06-12T05:12:31Z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0x010100D6C8D2516DAF4541A5529B45418899D5</vt:lpwstr>
  </property>
</Properties>
</file>