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6"/>
  </p:notesMasterIdLst>
  <p:handoutMasterIdLst>
    <p:handoutMasterId r:id="rId17"/>
  </p:handoutMasterIdLst>
  <p:sldIdLst>
    <p:sldId id="350" r:id="rId8"/>
    <p:sldId id="351" r:id="rId9"/>
    <p:sldId id="352" r:id="rId10"/>
    <p:sldId id="353" r:id="rId11"/>
    <p:sldId id="354" r:id="rId12"/>
    <p:sldId id="355" r:id="rId13"/>
    <p:sldId id="357" r:id="rId14"/>
    <p:sldId id="359"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4638"/>
  </p:normalViewPr>
  <p:slideViewPr>
    <p:cSldViewPr snapToGrid="0" showGuides="1">
      <p:cViewPr varScale="1">
        <p:scale>
          <a:sx n="120" d="100"/>
          <a:sy n="120" d="100"/>
        </p:scale>
        <p:origin x="451" y="67"/>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11/8/2020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E21C8979-DCB4-40E8-B197-5A4C9E21EBE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36F88208-84DC-4EF5-B655-94DB01BA4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3702CC2-1F60-4FA6-85B3-289E04FC5A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8A26A31A-9A32-4332-880E-8D2636CF02B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E708BDDA-126C-45D3-B628-4A08593D3F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935B7B8F-8B18-4F51-B936-94F0CE96C5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D69C22DF-4285-4D2D-BBC6-7BB31FB53D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70514"/>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5081A89A-6C56-4E4F-BFD3-300D6FDB905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643562B9-B351-46FB-857F-D0B1D86C16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659CA4A0-B3F2-4E82-A9DD-EB02390506F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86A8ACC-4A68-4EC0-B9C7-47079FCDFD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E0CB06A3-52FF-407F-A230-9EC8851B78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Creditandfraudrisk_logo-RGB.eps">
            <a:extLst>
              <a:ext uri="{FF2B5EF4-FFF2-40B4-BE49-F238E27FC236}">
                <a16:creationId xmlns:a16="http://schemas.microsoft.com/office/drawing/2014/main" id="{3C266FD3-7494-4EF3-9BED-B565AA8B16AD}"/>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E120D21A-8F62-42F8-B18A-CFE93FA6EE0C}"/>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ECC4744A-C65B-4550-B2B2-55C73895B75E}"/>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4CC9A95-2EB8-4AD7-83F4-265B6AE85213}"/>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635D8B7-6C79-4AD0-949C-4B2E009BCF2C}"/>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37375F4B-E0E2-4FCC-8C87-597AAC3DB0C2}"/>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1A0B52FE-6A80-42C0-9861-2BD12A7903E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shivamks@iitk.ac.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file:///C:\Users\iamku\OneDrive\Desktop\Wind_IITKanpur.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This 2020</a:t>
            </a:r>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2908209436"/>
              </p:ext>
            </p:extLst>
          </p:nvPr>
        </p:nvGraphicFramePr>
        <p:xfrm>
          <a:off x="584424" y="2530475"/>
          <a:ext cx="8229600" cy="138176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Name </a:t>
                      </a:r>
                    </a:p>
                  </a:txBody>
                  <a:tcPr/>
                </a:tc>
                <a:tc>
                  <a:txBody>
                    <a:bodyPr/>
                    <a:lstStyle/>
                    <a:p>
                      <a:r>
                        <a:rPr lang="en-US" dirty="0"/>
                        <a:t>Campus</a:t>
                      </a:r>
                    </a:p>
                  </a:txBody>
                  <a:tcPr/>
                </a:tc>
                <a:tc>
                  <a:txBody>
                    <a:bodyPr/>
                    <a:lstStyle/>
                    <a:p>
                      <a:r>
                        <a:rPr lang="en-US" dirty="0"/>
                        <a:t>Roll No.</a:t>
                      </a:r>
                    </a:p>
                  </a:txBody>
                  <a:tcPr/>
                </a:tc>
                <a:tc>
                  <a:txBody>
                    <a:bodyPr/>
                    <a:lstStyle/>
                    <a:p>
                      <a:r>
                        <a:rPr lang="en-US" dirty="0"/>
                        <a:t>Mobile No. </a:t>
                      </a:r>
                    </a:p>
                  </a:txBody>
                  <a:tcPr/>
                </a:tc>
                <a:tc>
                  <a:txBody>
                    <a:bodyPr/>
                    <a:lstStyle/>
                    <a:p>
                      <a:r>
                        <a:rPr lang="en-US" dirty="0"/>
                        <a:t>Email</a:t>
                      </a:r>
                      <a:r>
                        <a:rPr lang="en-US" baseline="0" dirty="0"/>
                        <a:t> Id</a:t>
                      </a:r>
                      <a:endParaRPr lang="en-US" dirty="0"/>
                    </a:p>
                  </a:txBody>
                  <a:tcPr/>
                </a:tc>
                <a:extLst>
                  <a:ext uri="{0D108BD9-81ED-4DB2-BD59-A6C34878D82A}">
                    <a16:rowId xmlns:a16="http://schemas.microsoft.com/office/drawing/2014/main" val="10000"/>
                  </a:ext>
                </a:extLst>
              </a:tr>
              <a:tr h="370840">
                <a:tc>
                  <a:txBody>
                    <a:bodyPr/>
                    <a:lstStyle/>
                    <a:p>
                      <a:r>
                        <a:rPr lang="en-US" dirty="0"/>
                        <a:t>Kumar </a:t>
                      </a:r>
                      <a:r>
                        <a:rPr lang="en-US" dirty="0" err="1"/>
                        <a:t>Shivam</a:t>
                      </a:r>
                      <a:endParaRPr lang="en-US" dirty="0"/>
                    </a:p>
                  </a:txBody>
                  <a:tcPr/>
                </a:tc>
                <a:tc>
                  <a:txBody>
                    <a:bodyPr/>
                    <a:lstStyle/>
                    <a:p>
                      <a:r>
                        <a:rPr lang="en-US" dirty="0"/>
                        <a:t>IIT Kanpur</a:t>
                      </a:r>
                    </a:p>
                  </a:txBody>
                  <a:tcPr/>
                </a:tc>
                <a:tc>
                  <a:txBody>
                    <a:bodyPr/>
                    <a:lstStyle/>
                    <a:p>
                      <a:r>
                        <a:rPr lang="en-US" dirty="0"/>
                        <a:t>170354</a:t>
                      </a:r>
                    </a:p>
                  </a:txBody>
                  <a:tcPr/>
                </a:tc>
                <a:tc>
                  <a:txBody>
                    <a:bodyPr/>
                    <a:lstStyle/>
                    <a:p>
                      <a:r>
                        <a:rPr lang="en-US" dirty="0"/>
                        <a:t>8789735441</a:t>
                      </a:r>
                    </a:p>
                  </a:txBody>
                  <a:tcPr/>
                </a:tc>
                <a:tc>
                  <a:txBody>
                    <a:bodyPr/>
                    <a:lstStyle/>
                    <a:p>
                      <a:r>
                        <a:rPr lang="en-US" dirty="0">
                          <a:hlinkClick r:id="rId3"/>
                        </a:rPr>
                        <a:t>shivamks@iitk.ac.in</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0" name="TextBox 49"/>
          <p:cNvSpPr txBox="1"/>
          <p:nvPr/>
        </p:nvSpPr>
        <p:spPr>
          <a:xfrm>
            <a:off x="600070" y="1285890"/>
            <a:ext cx="3614738" cy="461665"/>
          </a:xfrm>
          <a:prstGeom prst="rect">
            <a:avLst/>
          </a:prstGeom>
          <a:noFill/>
        </p:spPr>
        <p:txBody>
          <a:bodyPr wrap="square" rtlCol="0">
            <a:spAutoFit/>
          </a:bodyPr>
          <a:lstStyle/>
          <a:p>
            <a:r>
              <a:rPr lang="en-US" sz="2400" b="1" u="sng" dirty="0"/>
              <a:t>Team Name</a:t>
            </a:r>
            <a:r>
              <a:rPr lang="en-US" sz="2400" b="1" dirty="0"/>
              <a:t> :Wind</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2492990"/>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solution/equation</a:t>
            </a:r>
          </a:p>
          <a:p>
            <a:endParaRPr lang="en-US" dirty="0">
              <a:latin typeface="Calibri" pitchFamily="34" charset="0"/>
              <a:cs typeface="Calibri" pitchFamily="34" charset="0"/>
            </a:endParaRPr>
          </a:p>
          <a:p>
            <a:pPr marL="285750" indent="-285750">
              <a:buFont typeface="Arial" panose="020B0604020202020204" pitchFamily="34" charset="0"/>
              <a:buChar char="•"/>
            </a:pPr>
            <a:r>
              <a:rPr lang="en-US" dirty="0">
                <a:latin typeface="Calibri" pitchFamily="34" charset="0"/>
                <a:cs typeface="Calibri" pitchFamily="34" charset="0"/>
              </a:rPr>
              <a:t>The technique mainly used is random forest classification. </a:t>
            </a:r>
          </a:p>
          <a:p>
            <a:pPr marL="285750" indent="-285750">
              <a:buFont typeface="Arial" panose="020B0604020202020204" pitchFamily="34" charset="0"/>
              <a:buChar char="•"/>
            </a:pPr>
            <a:r>
              <a:rPr lang="en-US" dirty="0">
                <a:latin typeface="Calibri" pitchFamily="34" charset="0"/>
                <a:cs typeface="Calibri" pitchFamily="34" charset="0"/>
              </a:rPr>
              <a:t>Effort was put on logistic regression and other models, but all were getting around 80% accuracy on train data itself which means that they were getting under-fit. </a:t>
            </a:r>
          </a:p>
          <a:p>
            <a:pPr marL="285750" indent="-285750">
              <a:buFont typeface="Arial" panose="020B0604020202020204" pitchFamily="34" charset="0"/>
              <a:buChar char="•"/>
            </a:pPr>
            <a:r>
              <a:rPr lang="en-US" dirty="0">
                <a:latin typeface="Calibri" pitchFamily="34" charset="0"/>
                <a:cs typeface="Calibri" pitchFamily="34" charset="0"/>
              </a:rPr>
              <a:t>In case of Random forest classifier, 99.8% accuracy was achieved on the train dataset with the precision and F1 score of 99.7% and 99.2% on the train dataset.</a:t>
            </a: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3600986"/>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submission</a:t>
            </a:r>
            <a:endParaRPr lang="en-US" dirty="0">
              <a:latin typeface="Calibri" pitchFamily="34" charset="0"/>
              <a:cs typeface="Calibri" pitchFamily="34" charset="0"/>
            </a:endParaRPr>
          </a:p>
          <a:p>
            <a:pPr marL="171450" indent="-171450">
              <a:buFont typeface="Arial" panose="020B0604020202020204" pitchFamily="34" charset="0"/>
              <a:buChar char="•"/>
            </a:pPr>
            <a:r>
              <a:rPr lang="en-US" sz="1200" dirty="0">
                <a:latin typeface="Calibri" pitchFamily="34" charset="0"/>
                <a:cs typeface="Calibri" pitchFamily="34" charset="0"/>
              </a:rPr>
              <a:t>The strategy mainly was centered around the feature selection and filling of nan-values. </a:t>
            </a:r>
          </a:p>
          <a:p>
            <a:pPr marL="171450" indent="-171450">
              <a:buFont typeface="Arial" panose="020B0604020202020204" pitchFamily="34" charset="0"/>
              <a:buChar char="•"/>
            </a:pPr>
            <a:r>
              <a:rPr lang="en-US" sz="1200" dirty="0">
                <a:latin typeface="Calibri" pitchFamily="34" charset="0"/>
                <a:cs typeface="Calibri" pitchFamily="34" charset="0"/>
              </a:rPr>
              <a:t>For categorical data, missing values were filled as unknown in case of columns </a:t>
            </a:r>
            <a:r>
              <a:rPr lang="en-US" sz="1200" kern="1200" dirty="0">
                <a:solidFill>
                  <a:srgbClr val="002663"/>
                </a:solidFill>
                <a:effectLst/>
                <a:latin typeface="Calibri" panose="020F0502020204030204" pitchFamily="34" charset="0"/>
                <a:ea typeface="+mn-ea"/>
                <a:cs typeface="Calibri" panose="020F0502020204030204" pitchFamily="34" charset="0"/>
              </a:rPr>
              <a:t>['acq_sub_</a:t>
            </a:r>
            <a:r>
              <a:rPr lang="en-US" sz="1200" kern="1200" dirty="0" err="1">
                <a:solidFill>
                  <a:srgbClr val="002663"/>
                </a:solidFill>
                <a:effectLst/>
                <a:latin typeface="Calibri" panose="020F0502020204030204" pitchFamily="34" charset="0"/>
                <a:ea typeface="+mn-ea"/>
                <a:cs typeface="Calibri" panose="020F0502020204030204" pitchFamily="34" charset="0"/>
              </a:rPr>
              <a:t>chn</a:t>
            </a:r>
            <a:r>
              <a:rPr lang="en-US" sz="1200" kern="1200" dirty="0">
                <a:solidFill>
                  <a:srgbClr val="002663"/>
                </a:solidFill>
                <a:effectLst/>
                <a:latin typeface="Calibri" panose="020F0502020204030204" pitchFamily="34" charset="0"/>
                <a:ea typeface="+mn-ea"/>
                <a:cs typeface="Calibri" panose="020F0502020204030204" pitchFamily="34" charset="0"/>
              </a:rPr>
              <a:t>','acq_type_grp','</a:t>
            </a:r>
            <a:r>
              <a:rPr lang="en-US" sz="1200" kern="1200" dirty="0" err="1">
                <a:solidFill>
                  <a:srgbClr val="002663"/>
                </a:solidFill>
                <a:effectLst/>
                <a:latin typeface="Calibri" panose="020F0502020204030204" pitchFamily="34" charset="0"/>
                <a:ea typeface="+mn-ea"/>
                <a:cs typeface="Calibri" panose="020F0502020204030204" pitchFamily="34" charset="0"/>
              </a:rPr>
              <a:t>fee_type_grp</a:t>
            </a:r>
            <a:r>
              <a:rPr lang="en-US" sz="1200" kern="1200" dirty="0">
                <a:solidFill>
                  <a:srgbClr val="002663"/>
                </a:solidFill>
                <a:effectLst/>
                <a:latin typeface="Calibri" panose="020F0502020204030204" pitchFamily="34" charset="0"/>
                <a:ea typeface="+mn-ea"/>
                <a:cs typeface="Calibri" panose="020F0502020204030204" pitchFamily="34" charset="0"/>
              </a:rPr>
              <a:t>’] and in case of other categorial data, ‘,’ and brackets were replaced, and it was converted </a:t>
            </a:r>
            <a:r>
              <a:rPr lang="en-US" sz="1200" dirty="0">
                <a:solidFill>
                  <a:srgbClr val="002663"/>
                </a:solidFill>
                <a:latin typeface="Calibri" panose="020F0502020204030204" pitchFamily="34" charset="0"/>
                <a:cs typeface="Calibri" panose="020F0502020204030204" pitchFamily="34" charset="0"/>
              </a:rPr>
              <a:t>to integers to make it a quantitative data. </a:t>
            </a:r>
          </a:p>
          <a:p>
            <a:pPr marL="171450" indent="-171450">
              <a:buFont typeface="Arial" panose="020B0604020202020204" pitchFamily="34" charset="0"/>
              <a:buChar char="•"/>
            </a:pPr>
            <a:r>
              <a:rPr lang="en-US" sz="1200" dirty="0">
                <a:solidFill>
                  <a:srgbClr val="002663"/>
                </a:solidFill>
                <a:latin typeface="Calibri" panose="020F0502020204030204" pitchFamily="34" charset="0"/>
                <a:cs typeface="Calibri" panose="020F0502020204030204" pitchFamily="34" charset="0"/>
              </a:rPr>
              <a:t>In </a:t>
            </a:r>
            <a:r>
              <a:rPr lang="en-US" sz="1200" dirty="0">
                <a:latin typeface="Calibri" pitchFamily="34" charset="0"/>
                <a:cs typeface="Calibri" pitchFamily="34" charset="0"/>
              </a:rPr>
              <a:t>case of quantitative data two types of strategies were followed. Since our main concern was to get people with profitable flag,  we tried to avoid elimination of deserving people. For e.g. all the indicator like ['min_pay_</a:t>
            </a:r>
            <a:r>
              <a:rPr lang="en-US" sz="1200" dirty="0" err="1">
                <a:latin typeface="Calibri" pitchFamily="34" charset="0"/>
                <a:cs typeface="Calibri" pitchFamily="34" charset="0"/>
              </a:rPr>
              <a:t>ind</a:t>
            </a:r>
            <a:r>
              <a:rPr lang="en-US" sz="1200" dirty="0">
                <a:latin typeface="Calibri" pitchFamily="34" charset="0"/>
                <a:cs typeface="Calibri" pitchFamily="34" charset="0"/>
              </a:rPr>
              <a:t>','</a:t>
            </a:r>
            <a:r>
              <a:rPr lang="en-US" sz="1200" dirty="0" err="1">
                <a:latin typeface="Calibri" pitchFamily="34" charset="0"/>
                <a:cs typeface="Calibri" pitchFamily="34" charset="0"/>
              </a:rPr>
              <a:t>paid_in_full_ind</a:t>
            </a:r>
            <a:r>
              <a:rPr lang="en-US" sz="1200" dirty="0">
                <a:latin typeface="Calibri" pitchFamily="34" charset="0"/>
                <a:cs typeface="Calibri" pitchFamily="34" charset="0"/>
              </a:rPr>
              <a:t>’,] were set to 1 in case of missing values because they were negatively correlated  with profitable flag and other indicator were set as 0 in case of missing values as they had a positive correlation which were  ['flag_top_ed_spender','pre6m_spend_active_ind', '</a:t>
            </a:r>
            <a:r>
              <a:rPr lang="en-US" sz="1200" dirty="0" err="1">
                <a:latin typeface="Calibri" pitchFamily="34" charset="0"/>
                <a:cs typeface="Calibri" pitchFamily="34" charset="0"/>
              </a:rPr>
              <a:t>highly_utilized_ind</a:t>
            </a:r>
            <a:r>
              <a:rPr lang="en-US" sz="1200" dirty="0">
                <a:latin typeface="Calibri" pitchFamily="34" charset="0"/>
                <a:cs typeface="Calibri" pitchFamily="34" charset="0"/>
              </a:rPr>
              <a:t>', '</a:t>
            </a:r>
            <a:r>
              <a:rPr lang="en-US" sz="1200" dirty="0" err="1">
                <a:latin typeface="Calibri" pitchFamily="34" charset="0"/>
                <a:cs typeface="Calibri" pitchFamily="34" charset="0"/>
              </a:rPr>
              <a:t>referrals','spillover</a:t>
            </a:r>
            <a:r>
              <a:rPr lang="en-US" sz="1200" dirty="0">
                <a:latin typeface="Calibri" pitchFamily="34" charset="0"/>
                <a:cs typeface="Calibri" pitchFamily="34" charset="0"/>
              </a:rPr>
              <a:t>', '</a:t>
            </a:r>
            <a:r>
              <a:rPr lang="en-US" sz="1200" dirty="0" err="1">
                <a:latin typeface="Calibri" pitchFamily="34" charset="0"/>
                <a:cs typeface="Calibri" pitchFamily="34" charset="0"/>
              </a:rPr>
              <a:t>self_accts</a:t>
            </a:r>
            <a:r>
              <a:rPr lang="en-US" sz="1200" dirty="0">
                <a:latin typeface="Calibri" pitchFamily="34" charset="0"/>
                <a:cs typeface="Calibri" pitchFamily="34" charset="0"/>
              </a:rPr>
              <a:t>', '</a:t>
            </a:r>
            <a:r>
              <a:rPr lang="en-US" sz="1200" dirty="0" err="1">
                <a:latin typeface="Calibri" pitchFamily="34" charset="0"/>
                <a:cs typeface="Calibri" pitchFamily="34" charset="0"/>
              </a:rPr>
              <a:t>Customer_Low</a:t>
            </a:r>
            <a:r>
              <a:rPr lang="en-US" sz="1200" dirty="0">
                <a:latin typeface="Calibri" pitchFamily="34" charset="0"/>
                <a:cs typeface="Calibri" pitchFamily="34" charset="0"/>
              </a:rPr>
              <a:t> Quality indicator','cnsumr_lend_actv_cust_cnt','direct_debit_ind','cnsumr_chrg_actv_cust_cnt','flag_cust_fee_paid_6m’ ].</a:t>
            </a:r>
          </a:p>
          <a:p>
            <a:pPr marL="171450" indent="-171450">
              <a:buFont typeface="Arial" panose="020B0604020202020204" pitchFamily="34" charset="0"/>
              <a:buChar char="•"/>
            </a:pPr>
            <a:r>
              <a:rPr lang="en-US" sz="1200" dirty="0">
                <a:latin typeface="Calibri" pitchFamily="34" charset="0"/>
                <a:cs typeface="Calibri" pitchFamily="34" charset="0"/>
              </a:rPr>
              <a:t>In other non flag and non indicator columns fill mean in missing values strategy was followed. </a:t>
            </a:r>
          </a:p>
          <a:p>
            <a:pPr marL="171450" indent="-171450">
              <a:buFont typeface="Arial" panose="020B0604020202020204" pitchFamily="34" charset="0"/>
              <a:buChar char="•"/>
            </a:pPr>
            <a:r>
              <a:rPr lang="en-US" sz="1200" dirty="0">
                <a:latin typeface="Calibri" pitchFamily="34" charset="0"/>
                <a:cs typeface="Calibri" pitchFamily="34" charset="0"/>
              </a:rPr>
              <a:t>Finally correlation of the profitable flag with other columns was sorted in absolute descending order and the 1</a:t>
            </a:r>
            <a:r>
              <a:rPr lang="en-US" sz="1200" baseline="30000" dirty="0">
                <a:latin typeface="Calibri" pitchFamily="34" charset="0"/>
                <a:cs typeface="Calibri" pitchFamily="34" charset="0"/>
              </a:rPr>
              <a:t>st</a:t>
            </a:r>
            <a:r>
              <a:rPr lang="en-US" sz="1200" dirty="0">
                <a:latin typeface="Calibri" pitchFamily="34" charset="0"/>
                <a:cs typeface="Calibri" pitchFamily="34" charset="0"/>
              </a:rPr>
              <a:t> 5 columns were dropped from the data-frame.</a:t>
            </a:r>
          </a:p>
          <a:p>
            <a:pPr marL="171450" indent="-171450">
              <a:buFont typeface="Arial" panose="020B0604020202020204" pitchFamily="34" charset="0"/>
              <a:buChar char="•"/>
            </a:pPr>
            <a:r>
              <a:rPr lang="en-US" sz="1200" dirty="0">
                <a:latin typeface="Calibri" pitchFamily="34" charset="0"/>
                <a:cs typeface="Calibri" pitchFamily="34" charset="0"/>
              </a:rPr>
              <a:t> Now the categorical data was label encoded using </a:t>
            </a:r>
            <a:r>
              <a:rPr lang="en-US" sz="1200" dirty="0" err="1">
                <a:latin typeface="Calibri" pitchFamily="34" charset="0"/>
                <a:cs typeface="Calibri" pitchFamily="34" charset="0"/>
              </a:rPr>
              <a:t>sk</a:t>
            </a:r>
            <a:r>
              <a:rPr lang="en-US" sz="1200" dirty="0">
                <a:latin typeface="Calibri" pitchFamily="34" charset="0"/>
                <a:cs typeface="Calibri" pitchFamily="34" charset="0"/>
              </a:rPr>
              <a:t>-learn library and finally the dataset was split to the accuracy which was around 82.7% on the test split and 99.8% on the train split which clearly shows that the model is over-fit and this could have been avoided by doing a good feature selection and good strategy of filling of the missing values.</a:t>
            </a: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73578" y="1068270"/>
            <a:ext cx="4572000" cy="2585323"/>
          </a:xfrm>
          <a:prstGeom prst="rect">
            <a:avLst/>
          </a:prstGeom>
        </p:spPr>
        <p:txBody>
          <a:bodyPr>
            <a:spAutoFit/>
          </a:bodyPr>
          <a:lstStyle/>
          <a:p>
            <a:r>
              <a:rPr lang="en-US" b="1" dirty="0">
                <a:latin typeface="Calibri" pitchFamily="34" charset="0"/>
                <a:cs typeface="Calibri" pitchFamily="34" charset="0"/>
              </a:rPr>
              <a:t>Please provide details of each variable used in the final logic</a:t>
            </a:r>
          </a:p>
          <a:p>
            <a:r>
              <a:rPr lang="en-US" b="1" dirty="0">
                <a:latin typeface="Calibri" pitchFamily="34" charset="0"/>
                <a:cs typeface="Calibri" pitchFamily="34" charset="0"/>
              </a:rPr>
              <a:t>Only 3 new variables have been introduced by my side which are the label encoder of the categorical column</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fee_type_grp_le</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acq_sub_chn_le</a:t>
            </a:r>
            <a:endParaRPr lang="en-US" dirty="0">
              <a:latin typeface="Calibri" pitchFamily="34" charset="0"/>
              <a:cs typeface="Calibri" pitchFamily="34" charset="0"/>
            </a:endParaRPr>
          </a:p>
          <a:p>
            <a:pPr marL="342900" indent="-342900">
              <a:buAutoNum type="arabicParenR"/>
            </a:pPr>
            <a:r>
              <a:rPr lang="en-US" dirty="0" err="1">
                <a:latin typeface="Calibri" pitchFamily="34" charset="0"/>
                <a:cs typeface="Calibri" pitchFamily="34" charset="0"/>
              </a:rPr>
              <a:t>acq_type_grp_le</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4272284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1938992"/>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p>
          <a:p>
            <a:endParaRPr lang="en-US" dirty="0">
              <a:latin typeface="Calibri" pitchFamily="34" charset="0"/>
              <a:cs typeface="Calibri" pitchFamily="34" charset="0"/>
            </a:endParaRPr>
          </a:p>
          <a:p>
            <a:r>
              <a:rPr lang="en-US" dirty="0">
                <a:latin typeface="Calibri" pitchFamily="34" charset="0"/>
                <a:cs typeface="Calibri" pitchFamily="34" charset="0"/>
              </a:rPr>
              <a:t>The best technique has to be random forest classifier because logistic regression and other techniques fail and gets underfit on the train data despite of dropping the nan rows which shows us that the data is non-linear and cannot be fit using the regression.</a:t>
            </a:r>
          </a:p>
        </p:txBody>
      </p:sp>
    </p:spTree>
    <p:extLst>
      <p:ext uri="{BB962C8B-B14F-4D97-AF65-F5344CB8AC3E}">
        <p14:creationId xmlns:p14="http://schemas.microsoft.com/office/powerpoint/2010/main" val="2669351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5" name="Object 4">
            <a:extLst>
              <a:ext uri="{FF2B5EF4-FFF2-40B4-BE49-F238E27FC236}">
                <a16:creationId xmlns:a16="http://schemas.microsoft.com/office/drawing/2014/main" id="{EEB2177B-2755-49CC-AFD4-D7066FA8C2FA}"/>
              </a:ext>
            </a:extLst>
          </p:cNvPr>
          <p:cNvGraphicFramePr>
            <a:graphicFrameLocks noChangeAspect="1"/>
          </p:cNvGraphicFramePr>
          <p:nvPr>
            <p:extLst>
              <p:ext uri="{D42A27DB-BD31-4B8C-83A1-F6EECF244321}">
                <p14:modId xmlns:p14="http://schemas.microsoft.com/office/powerpoint/2010/main" val="1217168161"/>
              </p:ext>
            </p:extLst>
          </p:nvPr>
        </p:nvGraphicFramePr>
        <p:xfrm>
          <a:off x="1998210" y="2224865"/>
          <a:ext cx="4275137" cy="1836737"/>
        </p:xfrm>
        <a:graphic>
          <a:graphicData uri="http://schemas.openxmlformats.org/presentationml/2006/ole">
            <mc:AlternateContent xmlns:mc="http://schemas.openxmlformats.org/markup-compatibility/2006">
              <mc:Choice xmlns:v="urn:schemas-microsoft-com:vml" Requires="v">
                <p:oleObj spid="_x0000_s1028" name="Binary Worksheet" r:id="rId4" imgW="4274714" imgH="1836523" progId="Excel.SheetBinaryMacroEnabled.12">
                  <p:link updateAutomatic="1"/>
                </p:oleObj>
              </mc:Choice>
              <mc:Fallback>
                <p:oleObj name="Binary Worksheet" r:id="rId4" imgW="4274714" imgH="1836523" progId="Excel.SheetBinaryMacroEnabled.12">
                  <p:link updateAutomatic="1"/>
                  <p:pic>
                    <p:nvPicPr>
                      <p:cNvPr id="0" name=""/>
                      <p:cNvPicPr/>
                      <p:nvPr/>
                    </p:nvPicPr>
                    <p:blipFill>
                      <a:blip r:embed="rId5"/>
                      <a:stretch>
                        <a:fillRect/>
                      </a:stretch>
                    </p:blipFill>
                    <p:spPr>
                      <a:xfrm>
                        <a:off x="1998210" y="2224865"/>
                        <a:ext cx="4275137" cy="1836737"/>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1870</TotalTime>
  <Words>654</Words>
  <Application>Microsoft Office PowerPoint</Application>
  <PresentationFormat>On-screen Show (16:9)</PresentationFormat>
  <Paragraphs>47</Paragraphs>
  <Slides>8</Slides>
  <Notes>6</Notes>
  <HiddenSlides>0</HiddenSlides>
  <MMClips>0</MMClips>
  <ScaleCrop>false</ScaleCrop>
  <HeadingPairs>
    <vt:vector size="8" baseType="variant">
      <vt:variant>
        <vt:lpstr>Fonts Used</vt:lpstr>
      </vt:variant>
      <vt:variant>
        <vt:i4>6</vt:i4>
      </vt:variant>
      <vt:variant>
        <vt:lpstr>Theme</vt:lpstr>
      </vt:variant>
      <vt:variant>
        <vt:i4>7</vt:i4>
      </vt:variant>
      <vt:variant>
        <vt:lpstr>Links</vt:lpstr>
      </vt:variant>
      <vt:variant>
        <vt:i4>1</vt:i4>
      </vt:variant>
      <vt:variant>
        <vt:lpstr>Slide Titles</vt:lpstr>
      </vt:variant>
      <vt:variant>
        <vt:i4>8</vt:i4>
      </vt:variant>
    </vt:vector>
  </HeadingPairs>
  <TitlesOfParts>
    <vt:vector size="22" baseType="lpstr">
      <vt:lpstr>Arial</vt:lpstr>
      <vt:lpstr>BentonSans</vt:lpstr>
      <vt:lpstr>BentonSans Light</vt:lpstr>
      <vt:lpstr>Calibri</vt:lpstr>
      <vt:lpstr>Guardian Egyp</vt:lpstr>
      <vt:lpstr>Guardian Egyp Regular</vt: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file:///C:\Users\iamku\OneDrive\Desktop\Wind_IITKanpur.csv</vt:lpstr>
      <vt:lpstr>American Express Campus  Analyze This 2020</vt:lpstr>
      <vt:lpstr>Team Details</vt:lpstr>
      <vt:lpstr>Estimation Technique Used</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k shy</cp:lastModifiedBy>
  <cp:revision>58</cp:revision>
  <cp:lastPrinted>2017-11-21T21:34:38Z</cp:lastPrinted>
  <dcterms:created xsi:type="dcterms:W3CDTF">2017-11-20T16:47:07Z</dcterms:created>
  <dcterms:modified xsi:type="dcterms:W3CDTF">2020-11-08T15:00:07Z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