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74" r:id="rId2"/>
    <p:sldMasterId id="2147483781" r:id="rId3"/>
    <p:sldMasterId id="2147483788" r:id="rId4"/>
    <p:sldMasterId id="2147483795" r:id="rId5"/>
    <p:sldMasterId id="2147483802" r:id="rId6"/>
  </p:sldMasterIdLst>
  <p:notesMasterIdLst>
    <p:notesMasterId r:id="rId14"/>
  </p:notesMasterIdLst>
  <p:handoutMasterIdLst>
    <p:handoutMasterId r:id="rId15"/>
  </p:handoutMasterIdLst>
  <p:sldIdLst>
    <p:sldId id="350" r:id="rId7"/>
    <p:sldId id="352" r:id="rId8"/>
    <p:sldId id="353" r:id="rId9"/>
    <p:sldId id="354" r:id="rId10"/>
    <p:sldId id="355" r:id="rId11"/>
    <p:sldId id="357" r:id="rId12"/>
    <p:sldId id="359" r:id="rId1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5" userDrawn="1">
          <p15:clr>
            <a:srgbClr val="A4A3A4"/>
          </p15:clr>
        </p15:guide>
        <p15:guide id="2" orient="horz" pos="204" userDrawn="1">
          <p15:clr>
            <a:srgbClr val="A4A3A4"/>
          </p15:clr>
        </p15:guide>
        <p15:guide id="3" orient="horz" pos="3116" userDrawn="1">
          <p15:clr>
            <a:srgbClr val="A4A3A4"/>
          </p15:clr>
        </p15:guide>
        <p15:guide id="4" pos="302" userDrawn="1">
          <p15:clr>
            <a:srgbClr val="A4A3A4"/>
          </p15:clr>
        </p15:guide>
        <p15:guide id="5" pos="5478" userDrawn="1">
          <p15:clr>
            <a:srgbClr val="A4A3A4"/>
          </p15:clr>
        </p15:guide>
        <p15:guide id="6"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3"/>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0" autoAdjust="0"/>
    <p:restoredTop sz="94638"/>
  </p:normalViewPr>
  <p:slideViewPr>
    <p:cSldViewPr snapToGrid="0" showGuides="1">
      <p:cViewPr varScale="1">
        <p:scale>
          <a:sx n="123" d="100"/>
          <a:sy n="123" d="100"/>
        </p:scale>
        <p:origin x="379" y="96"/>
      </p:cViewPr>
      <p:guideLst>
        <p:guide orient="horz" pos="805"/>
        <p:guide orient="horz" pos="204"/>
        <p:guide orient="horz" pos="3116"/>
        <p:guide pos="302"/>
        <p:guide pos="5478"/>
        <p:guide pos="4002"/>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B5A1699-07DC-6341-A542-EDE38A062D5D}" type="datetime1">
              <a:rPr lang="en-US"/>
              <a:pPr>
                <a:defRPr/>
              </a:pPr>
              <a:t>11/11/2020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4642482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7882F77-E135-8344-9837-CD6552BB96D3}" type="datetime1">
              <a:rPr lang="en-US"/>
              <a:pPr>
                <a:defRPr/>
              </a:pPr>
              <a:t>11/11/2020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190305384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03249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6292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20267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43479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12938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39973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F3702CC2-1F60-4FA6-85B3-289E04FC5A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629871361"/>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37660101"/>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97125655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62421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829521"/>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8A26A31A-9A32-4332-880E-8D2636CF02B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592682971"/>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E708BDDA-126C-45D3-B628-4A08593D3F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656542633"/>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877605526"/>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09714673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20325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20464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935B7B8F-8B18-4F51-B936-94F0CE96C5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77330357"/>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D69C22DF-4285-4D2D-BBC6-7BB31FB53D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784889086"/>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642905032"/>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509450581"/>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6900826"/>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2975121"/>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70514"/>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5081A89A-6C56-4E4F-BFD3-300D6FDB905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592323595"/>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643562B9-B351-46FB-857F-D0B1D86C161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2616612655"/>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74214404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818573371"/>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507966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5377284"/>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659CA4A0-B3F2-4E82-A9DD-EB02390506F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206828716"/>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F86A8ACC-4A68-4EC0-B9C7-47079FCDFDB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486545354"/>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818701886"/>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783476635"/>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25539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4206"/>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36F88208-84DC-4EF5-B655-94DB01BA47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147806316"/>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387746" y="397414"/>
            <a:ext cx="8229600" cy="747596"/>
          </a:xfrm>
          <a:prstGeom prst="rect">
            <a:avLst/>
          </a:prstGeom>
        </p:spPr>
        <p:txBody>
          <a:bodyPr vert="horz" lIns="0" tIns="0" rIns="0" bIns="0" rtlCol="0" anchor="t">
            <a:noAutofit/>
          </a:bodyPr>
          <a:lstStyle/>
          <a:p>
            <a:r>
              <a:rPr lang="en-US" dirty="0"/>
              <a:t>Click to edit Master title style</a:t>
            </a:r>
          </a:p>
        </p:txBody>
      </p:sp>
      <p:sp>
        <p:nvSpPr>
          <p:cNvPr id="1027"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Creditandfraudrisk_logo-RGB.eps">
            <a:extLst>
              <a:ext uri="{FF2B5EF4-FFF2-40B4-BE49-F238E27FC236}">
                <a16:creationId xmlns:a16="http://schemas.microsoft.com/office/drawing/2014/main" id="{3C266FD3-7494-4EF3-9BED-B565AA8B16AD}"/>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62" r:id="rId2"/>
    <p:sldLayoutId id="2147483754" r:id="rId3"/>
    <p:sldLayoutId id="2147483760" r:id="rId4"/>
    <p:sldLayoutId id="2147483765" r:id="rId5"/>
    <p:sldLayoutId id="2147483766" r:id="rId6"/>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ECC4744A-C65B-4550-B2B2-55C73895B75E}"/>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245365789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A4CC9A95-2EB8-4AD7-83F4-265B6AE85213}"/>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51532027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A635D8B7-6C79-4AD0-949C-4B2E009BCF2C}"/>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2789203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37375F4B-E0E2-4FCC-8C87-597AAC3DB0C2}"/>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86058885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1A0B52FE-6A80-42C0-9861-2BD12A7903E1}"/>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6001156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file:///C:\Users\iamku\OneDrive\Desktop\Wind_IITKanpur.cs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F2270-5B8D-4940-B941-06C9E30A41ED}"/>
              </a:ext>
            </a:extLst>
          </p:cNvPr>
          <p:cNvSpPr>
            <a:spLocks noGrp="1"/>
          </p:cNvSpPr>
          <p:nvPr>
            <p:ph type="ctrTitle"/>
          </p:nvPr>
        </p:nvSpPr>
        <p:spPr>
          <a:xfrm>
            <a:off x="0" y="1"/>
            <a:ext cx="9144000" cy="2563586"/>
          </a:xfrm>
        </p:spPr>
        <p:txBody>
          <a:bodyPr/>
          <a:lstStyle/>
          <a:p>
            <a:r>
              <a:rPr lang="en-US" dirty="0"/>
              <a:t>American Express Campus </a:t>
            </a:r>
            <a:br>
              <a:rPr lang="en-US" dirty="0"/>
            </a:br>
            <a:r>
              <a:rPr lang="en-US" dirty="0"/>
              <a:t>Analyze This 2020</a:t>
            </a:r>
          </a:p>
        </p:txBody>
      </p:sp>
      <p:sp>
        <p:nvSpPr>
          <p:cNvPr id="5" name="Text Placeholder 2">
            <a:extLst>
              <a:ext uri="{FF2B5EF4-FFF2-40B4-BE49-F238E27FC236}">
                <a16:creationId xmlns:a16="http://schemas.microsoft.com/office/drawing/2014/main" id="{182D3EB4-EF3E-B746-BF7F-D358F7C387DB}"/>
              </a:ext>
            </a:extLst>
          </p:cNvPr>
          <p:cNvSpPr>
            <a:spLocks noGrp="1"/>
          </p:cNvSpPr>
          <p:nvPr>
            <p:ph type="body" sz="quarter" idx="11"/>
          </p:nvPr>
        </p:nvSpPr>
        <p:spPr>
          <a:xfrm>
            <a:off x="0" y="2563587"/>
            <a:ext cx="9144000" cy="2579913"/>
          </a:xfrm>
        </p:spPr>
        <p:txBody>
          <a:bodyPr/>
          <a:lstStyle/>
          <a:p>
            <a:r>
              <a:rPr lang="en-US" dirty="0"/>
              <a:t>Final Submission</a:t>
            </a:r>
          </a:p>
        </p:txBody>
      </p:sp>
    </p:spTree>
    <p:extLst>
      <p:ext uri="{BB962C8B-B14F-4D97-AF65-F5344CB8AC3E}">
        <p14:creationId xmlns:p14="http://schemas.microsoft.com/office/powerpoint/2010/main" val="113172512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51214"/>
            <a:ext cx="8229600" cy="747596"/>
          </a:xfrm>
        </p:spPr>
        <p:txBody>
          <a:bodyPr/>
          <a:lstStyle/>
          <a:p>
            <a:r>
              <a:rPr lang="en-US" dirty="0"/>
              <a:t>Estimation Technique Used</a:t>
            </a:r>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7298" y="752490"/>
            <a:ext cx="8805187" cy="2492990"/>
          </a:xfrm>
          <a:prstGeom prst="rect">
            <a:avLst/>
          </a:prstGeom>
          <a:noFill/>
        </p:spPr>
        <p:txBody>
          <a:bodyPr wrap="square" rtlCol="0">
            <a:spAutoFit/>
          </a:bodyPr>
          <a:lstStyle/>
          <a:p>
            <a:r>
              <a:rPr lang="en-US" sz="2400" b="1" dirty="0">
                <a:latin typeface="Calibri" pitchFamily="34" charset="0"/>
                <a:cs typeface="Calibri" pitchFamily="34" charset="0"/>
              </a:rPr>
              <a:t>Please provide the estimation/modeling technique(s)/approach used to arrive at the solution/equation</a:t>
            </a:r>
          </a:p>
          <a:p>
            <a:endParaRPr lang="en-US" dirty="0">
              <a:latin typeface="Calibri" pitchFamily="34" charset="0"/>
              <a:cs typeface="Calibri" pitchFamily="34" charset="0"/>
            </a:endParaRPr>
          </a:p>
          <a:p>
            <a:pPr marL="285750" indent="-285750">
              <a:buFont typeface="Arial" panose="020B0604020202020204" pitchFamily="34" charset="0"/>
              <a:buChar char="•"/>
            </a:pPr>
            <a:r>
              <a:rPr lang="en-US" dirty="0">
                <a:latin typeface="Calibri" pitchFamily="34" charset="0"/>
                <a:cs typeface="Calibri" pitchFamily="34" charset="0"/>
              </a:rPr>
              <a:t>The technique mainly used is random forest classification. </a:t>
            </a:r>
          </a:p>
          <a:p>
            <a:pPr marL="285750" indent="-285750">
              <a:buFont typeface="Arial" panose="020B0604020202020204" pitchFamily="34" charset="0"/>
              <a:buChar char="•"/>
            </a:pPr>
            <a:r>
              <a:rPr lang="en-US" dirty="0">
                <a:latin typeface="Calibri" pitchFamily="34" charset="0"/>
                <a:cs typeface="Calibri" pitchFamily="34" charset="0"/>
              </a:rPr>
              <a:t>Effort was put on logistic regression and other models, but all were getting around 80% accuracy on train data itself which means that they were getting under-fit. </a:t>
            </a:r>
          </a:p>
          <a:p>
            <a:pPr marL="285750" indent="-285750">
              <a:buFont typeface="Arial" panose="020B0604020202020204" pitchFamily="34" charset="0"/>
              <a:buChar char="•"/>
            </a:pPr>
            <a:r>
              <a:rPr lang="en-US" dirty="0">
                <a:latin typeface="Calibri" pitchFamily="34" charset="0"/>
                <a:cs typeface="Calibri" pitchFamily="34" charset="0"/>
              </a:rPr>
              <a:t>In case of Random forest classifier, 99.8% accuracy was achieved on the train dataset with the precision and F1 score of 99.7% and 99.2% on the train dataset.</a:t>
            </a:r>
          </a:p>
        </p:txBody>
      </p:sp>
    </p:spTree>
    <p:extLst>
      <p:ext uri="{BB962C8B-B14F-4D97-AF65-F5344CB8AC3E}">
        <p14:creationId xmlns:p14="http://schemas.microsoft.com/office/powerpoint/2010/main" val="111277439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3600986"/>
          </a:xfrm>
          <a:prstGeom prst="rect">
            <a:avLst/>
          </a:prstGeom>
          <a:noFill/>
        </p:spPr>
        <p:txBody>
          <a:bodyPr wrap="square" rtlCol="0">
            <a:spAutoFit/>
          </a:bodyPr>
          <a:lstStyle/>
          <a:p>
            <a:r>
              <a:rPr lang="en-US" sz="2400" b="1" dirty="0">
                <a:latin typeface="Calibri" pitchFamily="34" charset="0"/>
                <a:cs typeface="Calibri" pitchFamily="34" charset="0"/>
              </a:rPr>
              <a:t>Please provide the strategy employed to decide the final list for submission</a:t>
            </a:r>
            <a:endParaRPr lang="en-US" dirty="0">
              <a:latin typeface="Calibri" pitchFamily="34" charset="0"/>
              <a:cs typeface="Calibri" pitchFamily="34" charset="0"/>
            </a:endParaRPr>
          </a:p>
          <a:p>
            <a:pPr marL="171450" indent="-171450">
              <a:buFont typeface="Arial" panose="020B0604020202020204" pitchFamily="34" charset="0"/>
              <a:buChar char="•"/>
            </a:pPr>
            <a:r>
              <a:rPr lang="en-US" sz="1200" dirty="0">
                <a:latin typeface="Calibri" pitchFamily="34" charset="0"/>
                <a:cs typeface="Calibri" pitchFamily="34" charset="0"/>
              </a:rPr>
              <a:t>The strategy mainly was centered around the feature selection and filling of nan-values. </a:t>
            </a:r>
          </a:p>
          <a:p>
            <a:pPr marL="171450" indent="-171450">
              <a:buFont typeface="Arial" panose="020B0604020202020204" pitchFamily="34" charset="0"/>
              <a:buChar char="•"/>
            </a:pPr>
            <a:r>
              <a:rPr lang="en-US" sz="1200" dirty="0">
                <a:latin typeface="Calibri" pitchFamily="34" charset="0"/>
                <a:cs typeface="Calibri" pitchFamily="34" charset="0"/>
              </a:rPr>
              <a:t>For categorical data, missing values were filled as unknown in case of columns </a:t>
            </a:r>
            <a:r>
              <a:rPr lang="en-US" sz="1200" kern="1200" dirty="0">
                <a:solidFill>
                  <a:srgbClr val="002663"/>
                </a:solidFill>
                <a:effectLst/>
                <a:latin typeface="Calibri" panose="020F0502020204030204" pitchFamily="34" charset="0"/>
                <a:ea typeface="+mn-ea"/>
                <a:cs typeface="Calibri" panose="020F0502020204030204" pitchFamily="34" charset="0"/>
              </a:rPr>
              <a:t>['acq_sub_</a:t>
            </a:r>
            <a:r>
              <a:rPr lang="en-US" sz="1200" kern="1200" dirty="0" err="1">
                <a:solidFill>
                  <a:srgbClr val="002663"/>
                </a:solidFill>
                <a:effectLst/>
                <a:latin typeface="Calibri" panose="020F0502020204030204" pitchFamily="34" charset="0"/>
                <a:ea typeface="+mn-ea"/>
                <a:cs typeface="Calibri" panose="020F0502020204030204" pitchFamily="34" charset="0"/>
              </a:rPr>
              <a:t>chn</a:t>
            </a:r>
            <a:r>
              <a:rPr lang="en-US" sz="1200" kern="1200" dirty="0">
                <a:solidFill>
                  <a:srgbClr val="002663"/>
                </a:solidFill>
                <a:effectLst/>
                <a:latin typeface="Calibri" panose="020F0502020204030204" pitchFamily="34" charset="0"/>
                <a:ea typeface="+mn-ea"/>
                <a:cs typeface="Calibri" panose="020F0502020204030204" pitchFamily="34" charset="0"/>
              </a:rPr>
              <a:t>','acq_type_grp','</a:t>
            </a:r>
            <a:r>
              <a:rPr lang="en-US" sz="1200" kern="1200" dirty="0" err="1">
                <a:solidFill>
                  <a:srgbClr val="002663"/>
                </a:solidFill>
                <a:effectLst/>
                <a:latin typeface="Calibri" panose="020F0502020204030204" pitchFamily="34" charset="0"/>
                <a:ea typeface="+mn-ea"/>
                <a:cs typeface="Calibri" panose="020F0502020204030204" pitchFamily="34" charset="0"/>
              </a:rPr>
              <a:t>fee_type_grp</a:t>
            </a:r>
            <a:r>
              <a:rPr lang="en-US" sz="1200" kern="1200" dirty="0">
                <a:solidFill>
                  <a:srgbClr val="002663"/>
                </a:solidFill>
                <a:effectLst/>
                <a:latin typeface="Calibri" panose="020F0502020204030204" pitchFamily="34" charset="0"/>
                <a:ea typeface="+mn-ea"/>
                <a:cs typeface="Calibri" panose="020F0502020204030204" pitchFamily="34" charset="0"/>
              </a:rPr>
              <a:t>’] and in case of other categorial data, ‘,’ and brackets were replaced, and it was converted </a:t>
            </a:r>
            <a:r>
              <a:rPr lang="en-US" sz="1200" dirty="0">
                <a:solidFill>
                  <a:srgbClr val="002663"/>
                </a:solidFill>
                <a:latin typeface="Calibri" panose="020F0502020204030204" pitchFamily="34" charset="0"/>
                <a:cs typeface="Calibri" panose="020F0502020204030204" pitchFamily="34" charset="0"/>
              </a:rPr>
              <a:t>to integers to make it a quantitative data. </a:t>
            </a:r>
          </a:p>
          <a:p>
            <a:pPr marL="171450" indent="-171450">
              <a:buFont typeface="Arial" panose="020B0604020202020204" pitchFamily="34" charset="0"/>
              <a:buChar char="•"/>
            </a:pPr>
            <a:r>
              <a:rPr lang="en-US" sz="1200" dirty="0">
                <a:solidFill>
                  <a:srgbClr val="002663"/>
                </a:solidFill>
                <a:latin typeface="Calibri" panose="020F0502020204030204" pitchFamily="34" charset="0"/>
                <a:cs typeface="Calibri" panose="020F0502020204030204" pitchFamily="34" charset="0"/>
              </a:rPr>
              <a:t>In </a:t>
            </a:r>
            <a:r>
              <a:rPr lang="en-US" sz="1200" dirty="0">
                <a:latin typeface="Calibri" pitchFamily="34" charset="0"/>
                <a:cs typeface="Calibri" pitchFamily="34" charset="0"/>
              </a:rPr>
              <a:t>case of quantitative data two types of strategies were followed. Since our main concern was to get people with profitable flag,  we tried to avoid elimination of deserving people. For e.g. all the indicator like ['min_pay_</a:t>
            </a:r>
            <a:r>
              <a:rPr lang="en-US" sz="1200" dirty="0" err="1">
                <a:latin typeface="Calibri" pitchFamily="34" charset="0"/>
                <a:cs typeface="Calibri" pitchFamily="34" charset="0"/>
              </a:rPr>
              <a:t>ind</a:t>
            </a:r>
            <a:r>
              <a:rPr lang="en-US" sz="1200" dirty="0">
                <a:latin typeface="Calibri" pitchFamily="34" charset="0"/>
                <a:cs typeface="Calibri" pitchFamily="34" charset="0"/>
              </a:rPr>
              <a:t>','</a:t>
            </a:r>
            <a:r>
              <a:rPr lang="en-US" sz="1200" dirty="0" err="1">
                <a:latin typeface="Calibri" pitchFamily="34" charset="0"/>
                <a:cs typeface="Calibri" pitchFamily="34" charset="0"/>
              </a:rPr>
              <a:t>paid_in_full_ind</a:t>
            </a:r>
            <a:r>
              <a:rPr lang="en-US" sz="1200" dirty="0">
                <a:latin typeface="Calibri" pitchFamily="34" charset="0"/>
                <a:cs typeface="Calibri" pitchFamily="34" charset="0"/>
              </a:rPr>
              <a:t>’,] were set to 1 in case of missing values because they were negatively correlated  with profitable flag and other indicator were set as 0 in case of missing values as they had a positive correlation which were  ['flag_top_ed_spender','pre6m_spend_active_ind', '</a:t>
            </a:r>
            <a:r>
              <a:rPr lang="en-US" sz="1200" dirty="0" err="1">
                <a:latin typeface="Calibri" pitchFamily="34" charset="0"/>
                <a:cs typeface="Calibri" pitchFamily="34" charset="0"/>
              </a:rPr>
              <a:t>highly_utilized_ind</a:t>
            </a:r>
            <a:r>
              <a:rPr lang="en-US" sz="1200" dirty="0">
                <a:latin typeface="Calibri" pitchFamily="34" charset="0"/>
                <a:cs typeface="Calibri" pitchFamily="34" charset="0"/>
              </a:rPr>
              <a:t>', '</a:t>
            </a:r>
            <a:r>
              <a:rPr lang="en-US" sz="1200" dirty="0" err="1">
                <a:latin typeface="Calibri" pitchFamily="34" charset="0"/>
                <a:cs typeface="Calibri" pitchFamily="34" charset="0"/>
              </a:rPr>
              <a:t>referrals','spillover</a:t>
            </a:r>
            <a:r>
              <a:rPr lang="en-US" sz="1200" dirty="0">
                <a:latin typeface="Calibri" pitchFamily="34" charset="0"/>
                <a:cs typeface="Calibri" pitchFamily="34" charset="0"/>
              </a:rPr>
              <a:t>', '</a:t>
            </a:r>
            <a:r>
              <a:rPr lang="en-US" sz="1200" dirty="0" err="1">
                <a:latin typeface="Calibri" pitchFamily="34" charset="0"/>
                <a:cs typeface="Calibri" pitchFamily="34" charset="0"/>
              </a:rPr>
              <a:t>self_accts</a:t>
            </a:r>
            <a:r>
              <a:rPr lang="en-US" sz="1200" dirty="0">
                <a:latin typeface="Calibri" pitchFamily="34" charset="0"/>
                <a:cs typeface="Calibri" pitchFamily="34" charset="0"/>
              </a:rPr>
              <a:t>', '</a:t>
            </a:r>
            <a:r>
              <a:rPr lang="en-US" sz="1200" dirty="0" err="1">
                <a:latin typeface="Calibri" pitchFamily="34" charset="0"/>
                <a:cs typeface="Calibri" pitchFamily="34" charset="0"/>
              </a:rPr>
              <a:t>Customer_Low</a:t>
            </a:r>
            <a:r>
              <a:rPr lang="en-US" sz="1200" dirty="0">
                <a:latin typeface="Calibri" pitchFamily="34" charset="0"/>
                <a:cs typeface="Calibri" pitchFamily="34" charset="0"/>
              </a:rPr>
              <a:t> Quality indicator','cnsumr_lend_actv_cust_cnt','direct_debit_ind','cnsumr_chrg_actv_cust_cnt','flag_cust_fee_paid_6m’ ].</a:t>
            </a:r>
          </a:p>
          <a:p>
            <a:pPr marL="171450" indent="-171450">
              <a:buFont typeface="Arial" panose="020B0604020202020204" pitchFamily="34" charset="0"/>
              <a:buChar char="•"/>
            </a:pPr>
            <a:r>
              <a:rPr lang="en-US" sz="1200" dirty="0">
                <a:latin typeface="Calibri" pitchFamily="34" charset="0"/>
                <a:cs typeface="Calibri" pitchFamily="34" charset="0"/>
              </a:rPr>
              <a:t>In other non flag and non indicator columns fill mean in missing values strategy was followed. </a:t>
            </a:r>
          </a:p>
          <a:p>
            <a:pPr marL="171450" indent="-171450">
              <a:buFont typeface="Arial" panose="020B0604020202020204" pitchFamily="34" charset="0"/>
              <a:buChar char="•"/>
            </a:pPr>
            <a:r>
              <a:rPr lang="en-US" sz="1200" dirty="0">
                <a:latin typeface="Calibri" pitchFamily="34" charset="0"/>
                <a:cs typeface="Calibri" pitchFamily="34" charset="0"/>
              </a:rPr>
              <a:t>Finally correlation of the profitable flag with other columns was sorted in absolute descending order and the 1</a:t>
            </a:r>
            <a:r>
              <a:rPr lang="en-US" sz="1200" baseline="30000" dirty="0">
                <a:latin typeface="Calibri" pitchFamily="34" charset="0"/>
                <a:cs typeface="Calibri" pitchFamily="34" charset="0"/>
              </a:rPr>
              <a:t>st</a:t>
            </a:r>
            <a:r>
              <a:rPr lang="en-US" sz="1200" dirty="0">
                <a:latin typeface="Calibri" pitchFamily="34" charset="0"/>
                <a:cs typeface="Calibri" pitchFamily="34" charset="0"/>
              </a:rPr>
              <a:t> 5 columns were dropped from the data-frame.</a:t>
            </a:r>
          </a:p>
          <a:p>
            <a:pPr marL="171450" indent="-171450">
              <a:buFont typeface="Arial" panose="020B0604020202020204" pitchFamily="34" charset="0"/>
              <a:buChar char="•"/>
            </a:pPr>
            <a:r>
              <a:rPr lang="en-US" sz="1200" dirty="0">
                <a:latin typeface="Calibri" pitchFamily="34" charset="0"/>
                <a:cs typeface="Calibri" pitchFamily="34" charset="0"/>
              </a:rPr>
              <a:t> Now the categorical data was label encoded using </a:t>
            </a:r>
            <a:r>
              <a:rPr lang="en-US" sz="1200" dirty="0" err="1">
                <a:latin typeface="Calibri" pitchFamily="34" charset="0"/>
                <a:cs typeface="Calibri" pitchFamily="34" charset="0"/>
              </a:rPr>
              <a:t>sk</a:t>
            </a:r>
            <a:r>
              <a:rPr lang="en-US" sz="1200" dirty="0">
                <a:latin typeface="Calibri" pitchFamily="34" charset="0"/>
                <a:cs typeface="Calibri" pitchFamily="34" charset="0"/>
              </a:rPr>
              <a:t>-learn library and finally the dataset was split to the accuracy which was around 82.7% on the test split and 99.8% on the train split which clearly shows that the model is over-fit and this could have been avoided by doing a good feature selection and good strategy of filling of the missing values.</a:t>
            </a:r>
          </a:p>
        </p:txBody>
      </p:sp>
    </p:spTree>
    <p:extLst>
      <p:ext uri="{BB962C8B-B14F-4D97-AF65-F5344CB8AC3E}">
        <p14:creationId xmlns:p14="http://schemas.microsoft.com/office/powerpoint/2010/main" val="6832106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Details of each Variable used in the logic/model/strategy</a:t>
            </a:r>
          </a:p>
        </p:txBody>
      </p:sp>
      <p:cxnSp>
        <p:nvCxnSpPr>
          <p:cNvPr id="12" name="Straight Connector 11"/>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573578" y="1068270"/>
            <a:ext cx="4572000" cy="2585323"/>
          </a:xfrm>
          <a:prstGeom prst="rect">
            <a:avLst/>
          </a:prstGeom>
        </p:spPr>
        <p:txBody>
          <a:bodyPr>
            <a:spAutoFit/>
          </a:bodyPr>
          <a:lstStyle/>
          <a:p>
            <a:r>
              <a:rPr lang="en-US" b="1" dirty="0">
                <a:latin typeface="Calibri" pitchFamily="34" charset="0"/>
                <a:cs typeface="Calibri" pitchFamily="34" charset="0"/>
              </a:rPr>
              <a:t>Please provide details of each variable used in the final logic</a:t>
            </a:r>
          </a:p>
          <a:p>
            <a:r>
              <a:rPr lang="en-US" b="1" dirty="0">
                <a:latin typeface="Calibri" pitchFamily="34" charset="0"/>
                <a:cs typeface="Calibri" pitchFamily="34" charset="0"/>
              </a:rPr>
              <a:t>Only 3 new variables have been introduced by my side which are the label encoder of the categorical column</a:t>
            </a:r>
            <a:endParaRPr lang="en-US" dirty="0">
              <a:latin typeface="Calibri" pitchFamily="34" charset="0"/>
              <a:cs typeface="Calibri" pitchFamily="34" charset="0"/>
            </a:endParaRPr>
          </a:p>
          <a:p>
            <a:pPr marL="342900" indent="-342900">
              <a:buAutoNum type="arabicParenR"/>
            </a:pPr>
            <a:r>
              <a:rPr lang="en-US" dirty="0" err="1">
                <a:latin typeface="Calibri" pitchFamily="34" charset="0"/>
                <a:cs typeface="Calibri" pitchFamily="34" charset="0"/>
              </a:rPr>
              <a:t>fee_type_grp_le</a:t>
            </a:r>
            <a:endParaRPr lang="en-US" dirty="0">
              <a:latin typeface="Calibri" pitchFamily="34" charset="0"/>
              <a:cs typeface="Calibri" pitchFamily="34" charset="0"/>
            </a:endParaRPr>
          </a:p>
          <a:p>
            <a:pPr marL="342900" indent="-342900">
              <a:buAutoNum type="arabicParenR"/>
            </a:pPr>
            <a:r>
              <a:rPr lang="en-US" dirty="0" err="1">
                <a:latin typeface="Calibri" pitchFamily="34" charset="0"/>
                <a:cs typeface="Calibri" pitchFamily="34" charset="0"/>
              </a:rPr>
              <a:t>acq_sub_chn_le</a:t>
            </a:r>
            <a:endParaRPr lang="en-US" dirty="0">
              <a:latin typeface="Calibri" pitchFamily="34" charset="0"/>
              <a:cs typeface="Calibri" pitchFamily="34" charset="0"/>
            </a:endParaRPr>
          </a:p>
          <a:p>
            <a:pPr marL="342900" indent="-342900">
              <a:buAutoNum type="arabicParenR"/>
            </a:pPr>
            <a:r>
              <a:rPr lang="en-US" dirty="0" err="1">
                <a:latin typeface="Calibri" pitchFamily="34" charset="0"/>
                <a:cs typeface="Calibri" pitchFamily="34" charset="0"/>
              </a:rPr>
              <a:t>acq_type_grp_le</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427228445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Reasons for Technique(s) Used</a:t>
            </a:r>
          </a:p>
        </p:txBody>
      </p:sp>
      <p:cxnSp>
        <p:nvCxnSpPr>
          <p:cNvPr id="29" name="Straight Connector 28"/>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7298" y="752490"/>
            <a:ext cx="8805187" cy="1938992"/>
          </a:xfrm>
          <a:prstGeom prst="rect">
            <a:avLst/>
          </a:prstGeom>
          <a:noFill/>
        </p:spPr>
        <p:txBody>
          <a:bodyPr wrap="square" rtlCol="0">
            <a:spAutoFit/>
          </a:bodyPr>
          <a:lstStyle/>
          <a:p>
            <a:r>
              <a:rPr lang="en-US" sz="2400" b="1" dirty="0">
                <a:latin typeface="Calibri" pitchFamily="34" charset="0"/>
                <a:cs typeface="Calibri" pitchFamily="34" charset="0"/>
              </a:rPr>
              <a:t>Why do you think this is the best technique(s) for this particular problem?</a:t>
            </a:r>
          </a:p>
          <a:p>
            <a:endParaRPr lang="en-US" dirty="0">
              <a:latin typeface="Calibri" pitchFamily="34" charset="0"/>
              <a:cs typeface="Calibri" pitchFamily="34" charset="0"/>
            </a:endParaRPr>
          </a:p>
          <a:p>
            <a:r>
              <a:rPr lang="en-US" dirty="0">
                <a:latin typeface="Calibri" pitchFamily="34" charset="0"/>
                <a:cs typeface="Calibri" pitchFamily="34" charset="0"/>
              </a:rPr>
              <a:t>The best technique has to be random forest classifier because logistic regression and other techniques fail and gets underfit on the train data despite of dropping the nan rows which shows us that the data is non-linear and cannot be fit using the regression.</a:t>
            </a:r>
          </a:p>
        </p:txBody>
      </p:sp>
    </p:spTree>
    <p:extLst>
      <p:ext uri="{BB962C8B-B14F-4D97-AF65-F5344CB8AC3E}">
        <p14:creationId xmlns:p14="http://schemas.microsoft.com/office/powerpoint/2010/main" val="26693512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Final Submission File</a:t>
            </a:r>
          </a:p>
        </p:txBody>
      </p:sp>
      <p:sp>
        <p:nvSpPr>
          <p:cNvPr id="27" name="TextBox 26"/>
          <p:cNvSpPr txBox="1"/>
          <p:nvPr/>
        </p:nvSpPr>
        <p:spPr>
          <a:xfrm>
            <a:off x="197298" y="1456302"/>
            <a:ext cx="8805187" cy="1015663"/>
          </a:xfrm>
          <a:prstGeom prst="rect">
            <a:avLst/>
          </a:prstGeom>
          <a:noFill/>
        </p:spPr>
        <p:txBody>
          <a:bodyPr wrap="square" rtlCol="0">
            <a:spAutoFit/>
          </a:bodyPr>
          <a:lstStyle/>
          <a:p>
            <a:r>
              <a:rPr lang="en-US" sz="2400" b="1" dirty="0">
                <a:latin typeface="Calibri" pitchFamily="34" charset="0"/>
                <a:cs typeface="Calibri" pitchFamily="34" charset="0"/>
              </a:rPr>
              <a:t>Please embed your final submission file (.</a:t>
            </a:r>
            <a:r>
              <a:rPr lang="en-US" sz="2400" b="1" dirty="0" err="1">
                <a:latin typeface="Calibri" pitchFamily="34" charset="0"/>
                <a:cs typeface="Calibri" pitchFamily="34" charset="0"/>
              </a:rPr>
              <a:t>csv</a:t>
            </a:r>
            <a:r>
              <a:rPr lang="en-US" sz="2400" b="1" dirty="0">
                <a:latin typeface="Calibri" pitchFamily="34" charset="0"/>
                <a:cs typeface="Calibri" pitchFamily="34" charset="0"/>
              </a:rPr>
              <a:t>) here. </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cxnSp>
        <p:nvCxnSpPr>
          <p:cNvPr id="34" name="Straight Connector 33"/>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5" name="Object 4">
            <a:extLst>
              <a:ext uri="{FF2B5EF4-FFF2-40B4-BE49-F238E27FC236}">
                <a16:creationId xmlns:a16="http://schemas.microsoft.com/office/drawing/2014/main" id="{EEB2177B-2755-49CC-AFD4-D7066FA8C2FA}"/>
              </a:ext>
            </a:extLst>
          </p:cNvPr>
          <p:cNvGraphicFramePr>
            <a:graphicFrameLocks noChangeAspect="1"/>
          </p:cNvGraphicFramePr>
          <p:nvPr>
            <p:extLst>
              <p:ext uri="{D42A27DB-BD31-4B8C-83A1-F6EECF244321}">
                <p14:modId xmlns:p14="http://schemas.microsoft.com/office/powerpoint/2010/main" val="1217168161"/>
              </p:ext>
            </p:extLst>
          </p:nvPr>
        </p:nvGraphicFramePr>
        <p:xfrm>
          <a:off x="1998210" y="2224865"/>
          <a:ext cx="4275137" cy="1836737"/>
        </p:xfrm>
        <a:graphic>
          <a:graphicData uri="http://schemas.openxmlformats.org/presentationml/2006/ole">
            <mc:AlternateContent xmlns:mc="http://schemas.openxmlformats.org/markup-compatibility/2006">
              <mc:Choice xmlns:v="urn:schemas-microsoft-com:vml" Requires="v">
                <p:oleObj spid="_x0000_s1029" name="Binary Worksheet" r:id="rId4" imgW="4274714" imgH="1836523" progId="Excel.SheetBinaryMacroEnabled.12">
                  <p:link updateAutomatic="1"/>
                </p:oleObj>
              </mc:Choice>
              <mc:Fallback>
                <p:oleObj name="Binary Worksheet" r:id="rId4" imgW="4274714" imgH="1836523" progId="Excel.SheetBinaryMacroEnabled.12">
                  <p:link updateAutomatic="1"/>
                  <p:pic>
                    <p:nvPicPr>
                      <p:cNvPr id="0" name=""/>
                      <p:cNvPicPr/>
                      <p:nvPr/>
                    </p:nvPicPr>
                    <p:blipFill>
                      <a:blip r:embed="rId5"/>
                      <a:stretch>
                        <a:fillRect/>
                      </a:stretch>
                    </p:blipFill>
                    <p:spPr>
                      <a:xfrm>
                        <a:off x="1998210" y="2224865"/>
                        <a:ext cx="4275137" cy="1836737"/>
                      </a:xfrm>
                      <a:prstGeom prst="rect">
                        <a:avLst/>
                      </a:prstGeom>
                    </p:spPr>
                  </p:pic>
                </p:oleObj>
              </mc:Fallback>
            </mc:AlternateContent>
          </a:graphicData>
        </a:graphic>
      </p:graphicFrame>
    </p:spTree>
    <p:extLst>
      <p:ext uri="{BB962C8B-B14F-4D97-AF65-F5344CB8AC3E}">
        <p14:creationId xmlns:p14="http://schemas.microsoft.com/office/powerpoint/2010/main" val="81651851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188608322"/>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2.xml><?xml version="1.0" encoding="utf-8"?>
<a:theme xmlns:a="http://schemas.openxmlformats.org/drawingml/2006/main" name="2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3.xml><?xml version="1.0" encoding="utf-8"?>
<a:theme xmlns:a="http://schemas.openxmlformats.org/drawingml/2006/main" name="3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4.xml><?xml version="1.0" encoding="utf-8"?>
<a:theme xmlns:a="http://schemas.openxmlformats.org/drawingml/2006/main" name="4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5.xml><?xml version="1.0" encoding="utf-8"?>
<a:theme xmlns:a="http://schemas.openxmlformats.org/drawingml/2006/main" name="5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6.xml><?xml version="1.0" encoding="utf-8"?>
<a:theme xmlns:a="http://schemas.openxmlformats.org/drawingml/2006/main" name="6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EnterpriseCorpID_PPT_PRINTtemplate_v1</Template>
  <TotalTime>1870</TotalTime>
  <Words>624</Words>
  <Application>Microsoft Office PowerPoint</Application>
  <PresentationFormat>On-screen Show (16:9)</PresentationFormat>
  <Paragraphs>34</Paragraphs>
  <Slides>7</Slides>
  <Notes>5</Notes>
  <HiddenSlides>0</HiddenSlides>
  <MMClips>0</MMClips>
  <ScaleCrop>false</ScaleCrop>
  <HeadingPairs>
    <vt:vector size="8" baseType="variant">
      <vt:variant>
        <vt:lpstr>Fonts Used</vt:lpstr>
      </vt:variant>
      <vt:variant>
        <vt:i4>6</vt:i4>
      </vt:variant>
      <vt:variant>
        <vt:lpstr>Theme</vt:lpstr>
      </vt:variant>
      <vt:variant>
        <vt:i4>6</vt:i4>
      </vt:variant>
      <vt:variant>
        <vt:lpstr>Links</vt:lpstr>
      </vt:variant>
      <vt:variant>
        <vt:i4>1</vt:i4>
      </vt:variant>
      <vt:variant>
        <vt:lpstr>Slide Titles</vt:lpstr>
      </vt:variant>
      <vt:variant>
        <vt:i4>7</vt:i4>
      </vt:variant>
    </vt:vector>
  </HeadingPairs>
  <TitlesOfParts>
    <vt:vector size="20" baseType="lpstr">
      <vt:lpstr>Arial</vt:lpstr>
      <vt:lpstr>BentonSans</vt:lpstr>
      <vt:lpstr>BentonSans Light</vt:lpstr>
      <vt:lpstr>Calibri</vt:lpstr>
      <vt:lpstr>Guardian Egyp</vt:lpstr>
      <vt:lpstr>Guardian Egyp Regular</vt:lpstr>
      <vt:lpstr>Enterprise CorpID version 2</vt:lpstr>
      <vt:lpstr>2_Enterprise CorpID version 2</vt:lpstr>
      <vt:lpstr>3_Enterprise CorpID version 2</vt:lpstr>
      <vt:lpstr>4_Enterprise CorpID version 2</vt:lpstr>
      <vt:lpstr>5_Enterprise CorpID version 2</vt:lpstr>
      <vt:lpstr>6_Enterprise CorpID version 2</vt:lpstr>
      <vt:lpstr>file:///C:\Users\iamku\OneDrive\Desktop\Wind_IITKanpur.csv</vt:lpstr>
      <vt:lpstr>American Express Campus  Analyze This 2020</vt:lpstr>
      <vt:lpstr>Estimation Technique Used</vt:lpstr>
      <vt:lpstr>Strategy to decide final list</vt:lpstr>
      <vt:lpstr>Details of each Variable used in the logic/model/strategy</vt:lpstr>
      <vt:lpstr>Reasons for Technique(s) Used</vt:lpstr>
      <vt:lpstr>Final Submission File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Title—Do not alter this design template</dc:title>
  <dc:creator>Jared Weinberger</dc:creator>
  <cp:lastModifiedBy>k shy</cp:lastModifiedBy>
  <cp:revision>59</cp:revision>
  <cp:lastPrinted>2017-11-21T21:34:38Z</cp:lastPrinted>
  <dcterms:created xsi:type="dcterms:W3CDTF">2017-11-20T16:47:07Z</dcterms:created>
  <dcterms:modified xsi:type="dcterms:W3CDTF">2020-11-11T12:06:47Z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Christina Zullo</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Offisync_ProviderInitializationData">
    <vt:lpwstr>https://square.americanexpress.com</vt:lpwstr>
  </property>
  <property fmtid="{D5CDD505-2E9C-101B-9397-08002B2CF9AE}" pid="6" name="Jive_LatestUserAccountName">
    <vt:lpwstr>aasishpi</vt:lpwstr>
  </property>
  <property fmtid="{D5CDD505-2E9C-101B-9397-08002B2CF9AE}" pid="7" name="Offisync_UpdateToken">
    <vt:lpwstr>2</vt:lpwstr>
  </property>
  <property fmtid="{D5CDD505-2E9C-101B-9397-08002B2CF9AE}" pid="8" name="Offisync_UniqueId">
    <vt:lpwstr>19478</vt:lpwstr>
  </property>
  <property fmtid="{D5CDD505-2E9C-101B-9397-08002B2CF9AE}" pid="9" name="Offisync_ServerID">
    <vt:lpwstr>1705d9cf-de7c-4d04-92a9-b248fa970c4a</vt:lpwstr>
  </property>
  <property fmtid="{D5CDD505-2E9C-101B-9397-08002B2CF9AE}" pid="10" name="Jive_VersionGuid">
    <vt:lpwstr>6db0c164-02a4-4cea-8625-665d9d52b6f4</vt:lpwstr>
  </property>
</Properties>
</file>