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60" r:id="rId2"/>
    <p:sldMasterId id="214748381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2"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4" r:id="rId39"/>
    <p:sldId id="27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32651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156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65567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45685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760082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153738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A405B-AC48-462A-954C-D4925D4D4B99}" type="datetimeFigureOut">
              <a:rPr lang="en-IN" smtClean="0"/>
              <a:t>02-04-2018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13574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A405B-AC48-462A-954C-D4925D4D4B99}"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508544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05B-AC48-462A-954C-D4925D4D4B99}" type="datetimeFigureOut">
              <a:rPr lang="en-IN" smtClean="0"/>
              <a:t>02-04-2018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415895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71639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677893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473742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532435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915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754382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3249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917000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498108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44886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EB87B5A-EBA8-4576-B360-A34E1958FECC}"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669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187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2923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16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957445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A405B-AC48-462A-954C-D4925D4D4B99}" type="datetimeFigureOut">
              <a:rPr lang="en-IN" smtClean="0"/>
              <a:t>02-04-2018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B87B5A-EBA8-4576-B360-A34E1958FECC}"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136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A405B-AC48-462A-954C-D4925D4D4B99}"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B87B5A-EBA8-4576-B360-A34E1958FEC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3105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05B-AC48-462A-954C-D4925D4D4B99}" type="datetimeFigureOut">
              <a:rPr lang="en-IN" smtClean="0"/>
              <a:t>02-04-2018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1435035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200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085694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14530665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5937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24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6480955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30645343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913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28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9797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A405B-AC48-462A-954C-D4925D4D4B99}" type="datetimeFigureOut">
              <a:rPr lang="en-IN" smtClean="0"/>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87B5A-EBA8-4576-B360-A34E1958FECC}"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1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A405B-AC48-462A-954C-D4925D4D4B99}" type="datetimeFigureOut">
              <a:rPr lang="en-IN" smtClean="0"/>
              <a:t>02-04-2018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88467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A405B-AC48-462A-954C-D4925D4D4B99}" type="datetimeFigureOut">
              <a:rPr lang="en-IN" smtClean="0"/>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77144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05B-AC48-462A-954C-D4925D4D4B99}" type="datetimeFigureOut">
              <a:rPr lang="en-IN" smtClean="0"/>
              <a:t>02-04-2018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17862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spTree>
    <p:extLst>
      <p:ext uri="{BB962C8B-B14F-4D97-AF65-F5344CB8AC3E}">
        <p14:creationId xmlns:p14="http://schemas.microsoft.com/office/powerpoint/2010/main" val="247716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05B-AC48-462A-954C-D4925D4D4B99}" type="datetimeFigureOut">
              <a:rPr lang="en-IN" smtClean="0"/>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87B5A-EBA8-4576-B360-A34E1958FEC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73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5.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3A405B-AC48-462A-954C-D4925D4D4B99}" type="datetimeFigureOut">
              <a:rPr lang="en-IN" smtClean="0"/>
              <a:t>02-04-2018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B87B5A-EBA8-4576-B360-A34E1958FEC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977496"/>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3A405B-AC48-462A-954C-D4925D4D4B99}" type="datetimeFigureOut">
              <a:rPr lang="en-IN" smtClean="0"/>
              <a:t>02-04-2018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B87B5A-EBA8-4576-B360-A34E1958FECC}" type="slidenum">
              <a:rPr lang="en-IN" smtClean="0"/>
              <a:t>‹#›</a:t>
            </a:fld>
            <a:endParaRPr lang="en-IN"/>
          </a:p>
        </p:txBody>
      </p:sp>
    </p:spTree>
    <p:extLst>
      <p:ext uri="{BB962C8B-B14F-4D97-AF65-F5344CB8AC3E}">
        <p14:creationId xmlns:p14="http://schemas.microsoft.com/office/powerpoint/2010/main" val="2296790290"/>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3A405B-AC48-462A-954C-D4925D4D4B99}" type="datetimeFigureOut">
              <a:rPr lang="en-IN" smtClean="0"/>
              <a:t>02-04-2018</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B87B5A-EBA8-4576-B360-A34E1958FECC}" type="slidenum">
              <a:rPr lang="en-IN" smtClean="0"/>
              <a:t>‹#›</a:t>
            </a:fld>
            <a:endParaRPr lang="en-IN"/>
          </a:p>
        </p:txBody>
      </p:sp>
    </p:spTree>
    <p:extLst>
      <p:ext uri="{BB962C8B-B14F-4D97-AF65-F5344CB8AC3E}">
        <p14:creationId xmlns:p14="http://schemas.microsoft.com/office/powerpoint/2010/main" val="256322872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ws.amazon.com/what-is-cloud-computing/"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www.cloudconformity.com/conformity-rules/CloudTrail/delivery-failing.html" TargetMode="External"/><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hyperlink" Target="https://www.cloudconformity.com/conformity-rules/CloudTrail/cloudtrail-bucket-publicly-accessible.html" TargetMode="External"/><Relationship Id="rId5" Type="http://schemas.openxmlformats.org/officeDocument/2006/relationships/hyperlink" Target="https://www.cloudconformity.com/conformity-rules/CloudTrail/cloudtrail-global-services-enabled.html" TargetMode="External"/><Relationship Id="rId4" Type="http://schemas.openxmlformats.org/officeDocument/2006/relationships/hyperlink" Target="https://www.cloudconformity.com/conformity-rules/CloudTrail/cloudtrail-enabled.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8" Type="http://schemas.openxmlformats.org/officeDocument/2006/relationships/hyperlink" Target="https://aws.amazon.com/iam/details/manage-roles/" TargetMode="External"/><Relationship Id="rId3" Type="http://schemas.openxmlformats.org/officeDocument/2006/relationships/hyperlink" Target="https://aws.amazon.com/iam/details/manage-users/" TargetMode="External"/><Relationship Id="rId7" Type="http://schemas.openxmlformats.org/officeDocument/2006/relationships/hyperlink" Target="https://aws.amazon.com/iam/details/mfa/" TargetMode="External"/><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hyperlink" Target="https://aws.amazon.com/iam/details/managing-user-credentials/" TargetMode="External"/><Relationship Id="rId11" Type="http://schemas.openxmlformats.org/officeDocument/2006/relationships/hyperlink" Target="http://docs.aws.amazon.com/IAM/latest/UserGuide/PermissionsAndPolicies.html" TargetMode="External"/><Relationship Id="rId5" Type="http://schemas.openxmlformats.org/officeDocument/2006/relationships/hyperlink" Target="http://aws.amazon.com/cloudtrail/" TargetMode="External"/><Relationship Id="rId10" Type="http://schemas.openxmlformats.org/officeDocument/2006/relationships/hyperlink" Target="http://docs.aws.amazon.com/AWSEC2/latest/UserGuide/iam-roles-for-amazon-ec2.html" TargetMode="External"/><Relationship Id="rId4" Type="http://schemas.openxmlformats.org/officeDocument/2006/relationships/hyperlink" Target="https://aws.amazon.com/iam/details/manage-permissions/" TargetMode="External"/><Relationship Id="rId9" Type="http://schemas.openxmlformats.org/officeDocument/2006/relationships/hyperlink" Target="https://aws.amazon.com/identity/federatio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solidFill>
                  <a:schemeClr val="tx1"/>
                </a:solidFill>
                <a:latin typeface="Times New Roman" panose="02020603050405020304" pitchFamily="18" charset="0"/>
                <a:cs typeface="Times New Roman" panose="02020603050405020304" pitchFamily="18" charset="0"/>
              </a:rPr>
              <a:t>Cloud COMPUTING &amp;</a:t>
            </a:r>
            <a:br>
              <a:rPr lang="en-IN" b="1" dirty="0" smtClean="0">
                <a:solidFill>
                  <a:schemeClr val="tx1"/>
                </a:solidFill>
                <a:latin typeface="Times New Roman" panose="02020603050405020304" pitchFamily="18" charset="0"/>
                <a:cs typeface="Times New Roman" panose="02020603050405020304" pitchFamily="18" charset="0"/>
              </a:rPr>
            </a:br>
            <a:r>
              <a:rPr lang="en-IN" b="1" dirty="0" smtClean="0">
                <a:solidFill>
                  <a:schemeClr val="tx1"/>
                </a:solidFill>
                <a:latin typeface="Times New Roman" panose="02020603050405020304" pitchFamily="18" charset="0"/>
                <a:cs typeface="Times New Roman" panose="02020603050405020304" pitchFamily="18" charset="0"/>
              </a:rPr>
              <a:t>securities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07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IN" u="sng" dirty="0"/>
              <a:t>Service </a:t>
            </a:r>
            <a:r>
              <a:rPr lang="en-IN" u="sng" dirty="0" smtClean="0"/>
              <a:t>Models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677334" y="1449389"/>
            <a:ext cx="8596668" cy="3880773"/>
          </a:xfrm>
        </p:spPr>
        <p:txBody>
          <a:bodyPr>
            <a:normAutofit/>
          </a:bodyPr>
          <a:lstStyle/>
          <a:p>
            <a:pPr algn="just"/>
            <a:r>
              <a:rPr lang="en-US" sz="2800" dirty="0"/>
              <a:t>Cloud computing is </a:t>
            </a:r>
            <a:r>
              <a:rPr lang="en-US" sz="2800" dirty="0" smtClean="0"/>
              <a:t>based </a:t>
            </a:r>
            <a:r>
              <a:rPr lang="en-US" sz="2800" dirty="0"/>
              <a:t>on service models. These are categorized into three basic service models which are </a:t>
            </a:r>
            <a:r>
              <a:rPr lang="en-US" sz="2800" dirty="0" smtClean="0"/>
              <a:t>–</a:t>
            </a:r>
          </a:p>
          <a:p>
            <a:pPr algn="just"/>
            <a:endParaRPr lang="en-US" sz="2800" dirty="0"/>
          </a:p>
          <a:p>
            <a:pPr algn="just"/>
            <a:r>
              <a:rPr lang="en-US" sz="2800" dirty="0"/>
              <a:t>Infrastructure-as–a-Service (IaaS)</a:t>
            </a:r>
          </a:p>
          <a:p>
            <a:pPr algn="just"/>
            <a:r>
              <a:rPr lang="en-US" sz="2800" dirty="0"/>
              <a:t>Platform-as-a-Service (PaaS)</a:t>
            </a:r>
          </a:p>
          <a:p>
            <a:pPr algn="just"/>
            <a:r>
              <a:rPr lang="en-US" sz="2800" dirty="0"/>
              <a:t>Software-as-a-Service (SaaS)</a:t>
            </a:r>
          </a:p>
          <a:p>
            <a:pPr algn="just"/>
            <a:endParaRPr lang="en-IN" sz="2800" dirty="0"/>
          </a:p>
        </p:txBody>
      </p:sp>
    </p:spTree>
    <p:extLst>
      <p:ext uri="{BB962C8B-B14F-4D97-AF65-F5344CB8AC3E}">
        <p14:creationId xmlns:p14="http://schemas.microsoft.com/office/powerpoint/2010/main" val="22447578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b="1" u="sng" cap="all" dirty="0"/>
              <a:t>INFRASTRUCTURE-AS-A-SERVICE (IAAS)</a:t>
            </a:r>
            <a:br>
              <a:rPr lang="en-US" b="1" u="sng" cap="all" dirty="0"/>
            </a:br>
            <a:endParaRPr lang="en-IN" u="sng" dirty="0"/>
          </a:p>
        </p:txBody>
      </p:sp>
      <p:sp>
        <p:nvSpPr>
          <p:cNvPr id="3" name="Content Placeholder 2"/>
          <p:cNvSpPr>
            <a:spLocks noGrp="1"/>
          </p:cNvSpPr>
          <p:nvPr>
            <p:ph idx="1"/>
          </p:nvPr>
        </p:nvSpPr>
        <p:spPr>
          <a:xfrm>
            <a:off x="677334" y="1817689"/>
            <a:ext cx="8596668" cy="3880773"/>
          </a:xfrm>
        </p:spPr>
        <p:txBody>
          <a:bodyPr>
            <a:normAutofit/>
          </a:bodyPr>
          <a:lstStyle/>
          <a:p>
            <a:pPr algn="just"/>
            <a:r>
              <a:rPr lang="en-US" sz="2400" b="1" dirty="0" smtClean="0"/>
              <a:t>IaaS</a:t>
            </a:r>
            <a:r>
              <a:rPr lang="en-US" sz="2400" dirty="0"/>
              <a:t> provides access to fundamental resources such as physical machines, virtual machines, virtual storage, etc</a:t>
            </a:r>
            <a:r>
              <a:rPr lang="en-US" sz="2400" dirty="0" smtClean="0"/>
              <a:t>.</a:t>
            </a:r>
          </a:p>
          <a:p>
            <a:pPr algn="just"/>
            <a:endParaRPr lang="en-US" sz="2400" dirty="0"/>
          </a:p>
          <a:p>
            <a:pPr algn="just"/>
            <a:r>
              <a:rPr lang="en-US" sz="2400" dirty="0" smtClean="0"/>
              <a:t>Example :</a:t>
            </a:r>
          </a:p>
          <a:p>
            <a:pPr algn="just"/>
            <a:endParaRPr lang="en-US" sz="2400" dirty="0"/>
          </a:p>
          <a:p>
            <a:pPr algn="just"/>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326736551"/>
              </p:ext>
            </p:extLst>
          </p:nvPr>
        </p:nvGraphicFramePr>
        <p:xfrm>
          <a:off x="865981" y="3694906"/>
          <a:ext cx="8544719" cy="1512094"/>
        </p:xfrm>
        <a:graphic>
          <a:graphicData uri="http://schemas.openxmlformats.org/drawingml/2006/table">
            <a:tbl>
              <a:tblPr/>
              <a:tblGrid>
                <a:gridCol w="8544719"/>
              </a:tblGrid>
              <a:tr h="1512094">
                <a:tc>
                  <a:txBody>
                    <a:bodyPr/>
                    <a:lstStyle/>
                    <a:p>
                      <a:pPr algn="ctr"/>
                      <a:r>
                        <a:rPr lang="en-IN" dirty="0">
                          <a:solidFill>
                            <a:schemeClr val="bg1"/>
                          </a:solidFill>
                          <a:effectLst/>
                        </a:rPr>
                        <a:t/>
                      </a:r>
                      <a:br>
                        <a:rPr lang="en-IN" dirty="0">
                          <a:solidFill>
                            <a:schemeClr val="bg1"/>
                          </a:solidFill>
                          <a:effectLst/>
                        </a:rPr>
                      </a:br>
                      <a:r>
                        <a:rPr lang="en-IN" dirty="0">
                          <a:solidFill>
                            <a:schemeClr val="bg1"/>
                          </a:solidFill>
                          <a:effectLst/>
                        </a:rPr>
                        <a:t>DigitalOcean, </a:t>
                      </a:r>
                      <a:r>
                        <a:rPr lang="en-IN" dirty="0" smtClean="0">
                          <a:solidFill>
                            <a:schemeClr val="bg1"/>
                          </a:solidFill>
                          <a:effectLst/>
                        </a:rPr>
                        <a:t>Amazon </a:t>
                      </a:r>
                      <a:r>
                        <a:rPr lang="en-IN" dirty="0">
                          <a:solidFill>
                            <a:schemeClr val="bg1"/>
                          </a:solidFill>
                          <a:effectLst/>
                        </a:rPr>
                        <a:t>Web Services (AWS), </a:t>
                      </a:r>
                      <a:r>
                        <a:rPr lang="en-IN" dirty="0" smtClean="0">
                          <a:solidFill>
                            <a:schemeClr val="bg1"/>
                          </a:solidFill>
                          <a:effectLst/>
                        </a:rPr>
                        <a:t>Microsoft </a:t>
                      </a:r>
                      <a:r>
                        <a:rPr lang="en-IN" dirty="0">
                          <a:solidFill>
                            <a:schemeClr val="bg1"/>
                          </a:solidFill>
                          <a:effectLst/>
                        </a:rPr>
                        <a:t>Azure, Google Compute Engine (GCE)</a:t>
                      </a:r>
                    </a:p>
                  </a:txBody>
                  <a:tcPr anchor="ctr">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52402649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b="1" u="sng" cap="all" dirty="0" smtClean="0"/>
              <a:t>PLATFORM-AS-A-SERVICE (PAAS):</a:t>
            </a:r>
            <a:endParaRPr lang="en-US" b="1" u="sng" cap="all" dirty="0"/>
          </a:p>
        </p:txBody>
      </p:sp>
      <p:sp>
        <p:nvSpPr>
          <p:cNvPr id="3" name="Content Placeholder 2"/>
          <p:cNvSpPr>
            <a:spLocks noGrp="1"/>
          </p:cNvSpPr>
          <p:nvPr>
            <p:ph idx="1"/>
          </p:nvPr>
        </p:nvSpPr>
        <p:spPr>
          <a:xfrm>
            <a:off x="677334" y="1728789"/>
            <a:ext cx="8596668" cy="4405311"/>
          </a:xfrm>
        </p:spPr>
        <p:txBody>
          <a:bodyPr>
            <a:normAutofit/>
          </a:bodyPr>
          <a:lstStyle/>
          <a:p>
            <a:pPr algn="just"/>
            <a:r>
              <a:rPr lang="en-US" sz="2800" b="1" dirty="0" smtClean="0"/>
              <a:t>PaaS</a:t>
            </a:r>
            <a:r>
              <a:rPr lang="en-US" sz="2800" dirty="0"/>
              <a:t> provides the runtime environment for applications, development and deployment tools, etc</a:t>
            </a:r>
            <a:r>
              <a:rPr lang="en-US" sz="2800" dirty="0" smtClean="0"/>
              <a:t>.</a:t>
            </a:r>
          </a:p>
          <a:p>
            <a:pPr algn="just"/>
            <a:endParaRPr lang="en-US" sz="2800" dirty="0"/>
          </a:p>
          <a:p>
            <a:pPr algn="just"/>
            <a:r>
              <a:rPr lang="en-US" sz="2800" dirty="0" smtClean="0"/>
              <a:t>Example :</a:t>
            </a:r>
          </a:p>
          <a:p>
            <a:pPr algn="just"/>
            <a:r>
              <a:rPr lang="en-IN" sz="2800" dirty="0"/>
              <a:t>AWS Elastic Beanstalk, Windows Azure, </a:t>
            </a:r>
            <a:r>
              <a:rPr lang="en-IN" sz="2800" dirty="0" err="1"/>
              <a:t>Heroku</a:t>
            </a:r>
            <a:r>
              <a:rPr lang="en-IN" sz="2800" dirty="0"/>
              <a:t>, </a:t>
            </a:r>
            <a:r>
              <a:rPr lang="en-IN" sz="2800" dirty="0" smtClean="0"/>
              <a:t>Google </a:t>
            </a:r>
            <a:r>
              <a:rPr lang="en-IN" sz="2800" dirty="0"/>
              <a:t>App Engine, Apache </a:t>
            </a:r>
            <a:r>
              <a:rPr lang="en-IN" sz="2800" dirty="0" err="1"/>
              <a:t>Stratos</a:t>
            </a:r>
            <a:r>
              <a:rPr lang="en-IN" sz="2800" dirty="0"/>
              <a:t>, </a:t>
            </a:r>
            <a:r>
              <a:rPr lang="en-IN" sz="2800" dirty="0" err="1" smtClean="0"/>
              <a:t>OpenShift</a:t>
            </a:r>
            <a:r>
              <a:rPr lang="en-IN" sz="2800" dirty="0" smtClean="0"/>
              <a:t>.</a:t>
            </a:r>
            <a:endParaRPr lang="en-US" sz="2800" dirty="0"/>
          </a:p>
          <a:p>
            <a:pPr algn="just"/>
            <a:endParaRPr lang="en-IN" sz="2800" dirty="0"/>
          </a:p>
        </p:txBody>
      </p:sp>
    </p:spTree>
    <p:extLst>
      <p:ext uri="{BB962C8B-B14F-4D97-AF65-F5344CB8AC3E}">
        <p14:creationId xmlns:p14="http://schemas.microsoft.com/office/powerpoint/2010/main" val="2569094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b="1" u="sng" cap="all" dirty="0"/>
              <a:t>SOFTWARE-AS-A-SERVICE (SAAS</a:t>
            </a:r>
            <a:r>
              <a:rPr lang="en-US" b="1" u="sng" cap="all" dirty="0" smtClean="0"/>
              <a:t>)</a:t>
            </a:r>
            <a:endParaRPr lang="en-IN" u="sng" dirty="0"/>
          </a:p>
        </p:txBody>
      </p:sp>
      <p:sp>
        <p:nvSpPr>
          <p:cNvPr id="3" name="Content Placeholder 2"/>
          <p:cNvSpPr>
            <a:spLocks noGrp="1"/>
          </p:cNvSpPr>
          <p:nvPr>
            <p:ph idx="1"/>
          </p:nvPr>
        </p:nvSpPr>
        <p:spPr>
          <a:xfrm>
            <a:off x="677334" y="1614489"/>
            <a:ext cx="8596668" cy="3880773"/>
          </a:xfrm>
        </p:spPr>
        <p:txBody>
          <a:bodyPr>
            <a:normAutofit/>
          </a:bodyPr>
          <a:lstStyle/>
          <a:p>
            <a:pPr algn="just"/>
            <a:r>
              <a:rPr lang="en-US" sz="2800" b="1" dirty="0" smtClean="0"/>
              <a:t>SaaS</a:t>
            </a:r>
            <a:r>
              <a:rPr lang="en-US" sz="2800" dirty="0"/>
              <a:t> model allows to use software applications as a service to end-users.</a:t>
            </a:r>
          </a:p>
          <a:p>
            <a:pPr algn="just"/>
            <a:endParaRPr lang="en-IN" sz="2800" dirty="0" smtClean="0"/>
          </a:p>
          <a:p>
            <a:pPr algn="just"/>
            <a:r>
              <a:rPr lang="en-IN" sz="2800" dirty="0" smtClean="0"/>
              <a:t>Example:</a:t>
            </a:r>
          </a:p>
          <a:p>
            <a:pPr algn="just"/>
            <a:r>
              <a:rPr lang="en-IN" sz="2800" dirty="0"/>
              <a:t>Google Apps, Dropbox, </a:t>
            </a:r>
            <a:r>
              <a:rPr lang="en-IN" sz="2800" dirty="0" smtClean="0"/>
              <a:t>Salesforce</a:t>
            </a:r>
            <a:r>
              <a:rPr lang="en-IN" sz="2800" dirty="0"/>
              <a:t> </a:t>
            </a:r>
            <a:r>
              <a:rPr lang="en-IN" sz="2800" dirty="0" smtClean="0"/>
              <a:t>etc.</a:t>
            </a:r>
            <a:endParaRPr lang="en-IN" sz="2800" dirty="0"/>
          </a:p>
        </p:txBody>
      </p:sp>
    </p:spTree>
    <p:extLst>
      <p:ext uri="{BB962C8B-B14F-4D97-AF65-F5344CB8AC3E}">
        <p14:creationId xmlns:p14="http://schemas.microsoft.com/office/powerpoint/2010/main" val="1604442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normAutofit fontScale="90000"/>
          </a:bodyPr>
          <a:lstStyle/>
          <a:p>
            <a:pPr marL="571500" indent="-571500">
              <a:buFont typeface="Wingdings" panose="05000000000000000000" pitchFamily="2" charset="2"/>
              <a:buChar char="ü"/>
            </a:pPr>
            <a:r>
              <a:rPr lang="en-US" u="sng" dirty="0" smtClean="0"/>
              <a:t>Benefits:</a:t>
            </a:r>
            <a:r>
              <a:rPr lang="en-US" dirty="0"/>
              <a:t/>
            </a:r>
            <a:br>
              <a:rPr lang="en-US" dirty="0"/>
            </a:br>
            <a:endParaRPr lang="en-IN" dirty="0"/>
          </a:p>
        </p:txBody>
      </p:sp>
      <p:sp>
        <p:nvSpPr>
          <p:cNvPr id="3" name="Content Placeholder 2"/>
          <p:cNvSpPr>
            <a:spLocks noGrp="1"/>
          </p:cNvSpPr>
          <p:nvPr>
            <p:ph idx="1"/>
          </p:nvPr>
        </p:nvSpPr>
        <p:spPr>
          <a:xfrm>
            <a:off x="486834" y="1195389"/>
            <a:ext cx="8596668" cy="3880773"/>
          </a:xfrm>
        </p:spPr>
        <p:txBody>
          <a:bodyPr>
            <a:noAutofit/>
          </a:bodyPr>
          <a:lstStyle/>
          <a:p>
            <a:pPr algn="just"/>
            <a:r>
              <a:rPr lang="en-US" dirty="0" smtClean="0"/>
              <a:t>Cloud </a:t>
            </a:r>
            <a:r>
              <a:rPr lang="en-US" dirty="0"/>
              <a:t>Computing has numerous advantages. Some of them are listed below -</a:t>
            </a:r>
          </a:p>
          <a:p>
            <a:pPr algn="just"/>
            <a:r>
              <a:rPr lang="en-US" dirty="0"/>
              <a:t>One can access applications as utilities, over the Internet.</a:t>
            </a:r>
          </a:p>
          <a:p>
            <a:pPr algn="just"/>
            <a:r>
              <a:rPr lang="en-US" dirty="0"/>
              <a:t>One can manipulate and configure the applications online at any time.</a:t>
            </a:r>
          </a:p>
          <a:p>
            <a:pPr algn="just"/>
            <a:r>
              <a:rPr lang="en-US" dirty="0"/>
              <a:t>It does not require to install a software to access or manipulate cloud application.</a:t>
            </a:r>
          </a:p>
          <a:p>
            <a:pPr algn="just"/>
            <a:r>
              <a:rPr lang="en-US" dirty="0"/>
              <a:t>Cloud Computing offers online development and deployment tools, programming runtime environment through </a:t>
            </a:r>
            <a:r>
              <a:rPr lang="en-US" b="1" dirty="0"/>
              <a:t>PaaS model.</a:t>
            </a:r>
            <a:endParaRPr lang="en-US" dirty="0"/>
          </a:p>
          <a:p>
            <a:pPr algn="just"/>
            <a:r>
              <a:rPr lang="en-US" dirty="0"/>
              <a:t>Cloud resources are available over the network in a manner that provide platform independent access to any type of clients.</a:t>
            </a:r>
          </a:p>
          <a:p>
            <a:pPr algn="just"/>
            <a:r>
              <a:rPr lang="en-US" dirty="0"/>
              <a:t>Cloud Computing offers </a:t>
            </a:r>
            <a:r>
              <a:rPr lang="en-US" b="1" dirty="0"/>
              <a:t>on-demand self-service.</a:t>
            </a:r>
            <a:r>
              <a:rPr lang="en-US" dirty="0"/>
              <a:t> The resources can be used without interaction with cloud service provider.</a:t>
            </a:r>
          </a:p>
          <a:p>
            <a:pPr algn="just"/>
            <a:r>
              <a:rPr lang="en-US" dirty="0"/>
              <a:t>Cloud Computing is highly cost effective because it operates at high efficiency with optimum utilization. It just requires an Internet connection</a:t>
            </a:r>
          </a:p>
          <a:p>
            <a:pPr algn="just"/>
            <a:r>
              <a:rPr lang="en-US" dirty="0"/>
              <a:t>Cloud Computing offers load balancing that makes it more reliable.</a:t>
            </a:r>
          </a:p>
          <a:p>
            <a:pPr algn="just"/>
            <a:endParaRPr lang="en-IN" dirty="0"/>
          </a:p>
        </p:txBody>
      </p:sp>
    </p:spTree>
    <p:extLst>
      <p:ext uri="{BB962C8B-B14F-4D97-AF65-F5344CB8AC3E}">
        <p14:creationId xmlns:p14="http://schemas.microsoft.com/office/powerpoint/2010/main" val="20961488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9500"/>
          </a:xfrm>
        </p:spPr>
        <p:txBody>
          <a:bodyPr>
            <a:normAutofit fontScale="90000"/>
          </a:bodyPr>
          <a:lstStyle/>
          <a:p>
            <a:pPr marL="571500" indent="-571500">
              <a:buFont typeface="Wingdings" panose="05000000000000000000" pitchFamily="2" charset="2"/>
              <a:buChar char="ü"/>
            </a:pPr>
            <a:r>
              <a:rPr lang="en-IN" u="sng" dirty="0"/>
              <a:t>Cloud Computing </a:t>
            </a:r>
            <a:r>
              <a:rPr lang="en-IN" u="sng" dirty="0" smtClean="0"/>
              <a:t>Technology :</a:t>
            </a:r>
            <a:br>
              <a:rPr lang="en-IN" u="sng" dirty="0" smtClean="0"/>
            </a:br>
            <a:r>
              <a:rPr lang="en-US" dirty="0" smtClean="0"/>
              <a:t>Virtualization-&gt;</a:t>
            </a:r>
            <a:r>
              <a:rPr lang="en-IN" u="sng" dirty="0"/>
              <a:t/>
            </a:r>
            <a:br>
              <a:rPr lang="en-IN" u="sng" dirty="0"/>
            </a:br>
            <a:r>
              <a:rPr lang="en-IN" u="sng" dirty="0"/>
              <a:t/>
            </a:r>
            <a:br>
              <a:rPr lang="en-IN" u="sng" dirty="0"/>
            </a:br>
            <a:endParaRPr lang="en-IN" u="sng" dirty="0"/>
          </a:p>
        </p:txBody>
      </p:sp>
      <p:sp>
        <p:nvSpPr>
          <p:cNvPr id="3" name="Content Placeholder 2"/>
          <p:cNvSpPr>
            <a:spLocks noGrp="1"/>
          </p:cNvSpPr>
          <p:nvPr>
            <p:ph idx="1"/>
          </p:nvPr>
        </p:nvSpPr>
        <p:spPr>
          <a:xfrm>
            <a:off x="677334" y="1779589"/>
            <a:ext cx="8596668" cy="4608511"/>
          </a:xfrm>
        </p:spPr>
        <p:txBody>
          <a:bodyPr>
            <a:noAutofit/>
          </a:bodyPr>
          <a:lstStyle/>
          <a:p>
            <a:pPr algn="just"/>
            <a:r>
              <a:rPr lang="en-US" sz="2400" b="1" dirty="0" smtClean="0"/>
              <a:t>Virtualization</a:t>
            </a:r>
            <a:r>
              <a:rPr lang="en-US" sz="2400" dirty="0"/>
              <a:t> is a technique, which allows to share single physical instance of an application or resource among multiple organizations or tenants (customers). It does this by assigning a logical name to a physical resource and providing a pointer to that physical resource when demanded</a:t>
            </a:r>
            <a:r>
              <a:rPr lang="en-US" sz="2400" dirty="0" smtClean="0"/>
              <a:t>.</a:t>
            </a:r>
          </a:p>
          <a:p>
            <a:pPr algn="just"/>
            <a:endParaRPr lang="en-US" sz="2400" dirty="0"/>
          </a:p>
          <a:p>
            <a:pPr algn="just"/>
            <a:r>
              <a:rPr lang="en-US" sz="2400" dirty="0"/>
              <a:t>The </a:t>
            </a:r>
            <a:r>
              <a:rPr lang="en-US" sz="2400" b="1" dirty="0"/>
              <a:t>Multitenant</a:t>
            </a:r>
            <a:r>
              <a:rPr lang="en-US" sz="2400" dirty="0"/>
              <a:t> architecture offers </a:t>
            </a:r>
            <a:r>
              <a:rPr lang="en-US" sz="2400" b="1" dirty="0"/>
              <a:t>virtual isolation</a:t>
            </a:r>
            <a:r>
              <a:rPr lang="en-US" sz="2400" dirty="0"/>
              <a:t> among the multiple tenants. Hence, the organizations can use and customize their application as though they each have their instances running.</a:t>
            </a:r>
          </a:p>
          <a:p>
            <a:pPr algn="just"/>
            <a:endParaRPr lang="en-IN" sz="2400" dirty="0"/>
          </a:p>
        </p:txBody>
      </p:sp>
    </p:spTree>
    <p:extLst>
      <p:ext uri="{BB962C8B-B14F-4D97-AF65-F5344CB8AC3E}">
        <p14:creationId xmlns:p14="http://schemas.microsoft.com/office/powerpoint/2010/main" val="1327622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426" y="381000"/>
            <a:ext cx="8192576" cy="6042025"/>
          </a:xfrm>
        </p:spPr>
      </p:pic>
    </p:spTree>
    <p:extLst>
      <p:ext uri="{BB962C8B-B14F-4D97-AF65-F5344CB8AC3E}">
        <p14:creationId xmlns:p14="http://schemas.microsoft.com/office/powerpoint/2010/main" val="3600650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571500"/>
          </a:xfrm>
        </p:spPr>
        <p:txBody>
          <a:bodyPr>
            <a:normAutofit fontScale="90000"/>
          </a:bodyPr>
          <a:lstStyle/>
          <a:p>
            <a:pPr marL="571500" indent="-571500">
              <a:buFont typeface="Wingdings" panose="05000000000000000000" pitchFamily="2" charset="2"/>
              <a:buChar char="ü"/>
            </a:pPr>
            <a:r>
              <a:rPr lang="en-IN" u="sng" dirty="0"/>
              <a:t>Cloud Computing </a:t>
            </a:r>
            <a:r>
              <a:rPr lang="en-IN" u="sng" dirty="0" smtClean="0"/>
              <a:t>Architecture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677334" y="1144589"/>
            <a:ext cx="8596668" cy="3880773"/>
          </a:xfrm>
        </p:spPr>
        <p:style>
          <a:lnRef idx="1">
            <a:schemeClr val="accent2"/>
          </a:lnRef>
          <a:fillRef idx="2">
            <a:schemeClr val="accent2"/>
          </a:fillRef>
          <a:effectRef idx="1">
            <a:schemeClr val="accent2"/>
          </a:effectRef>
          <a:fontRef idx="minor">
            <a:schemeClr val="dk1"/>
          </a:fontRef>
        </p:style>
        <p:txBody>
          <a:bodyPr/>
          <a:lstStyle/>
          <a:p>
            <a:r>
              <a:rPr lang="en-US" sz="2400" dirty="0"/>
              <a:t>Cloud Computing architecture comprises of many cloud components, which are loosely coupled. We can broadly divide the cloud architecture into two parts:</a:t>
            </a:r>
          </a:p>
          <a:p>
            <a:r>
              <a:rPr lang="en-US" sz="2400" b="1" dirty="0"/>
              <a:t>Front End</a:t>
            </a:r>
          </a:p>
          <a:p>
            <a:r>
              <a:rPr lang="en-US" sz="2400" b="1" dirty="0"/>
              <a:t>Back End</a:t>
            </a:r>
          </a:p>
          <a:p>
            <a:endParaRPr lang="en-IN" dirty="0"/>
          </a:p>
        </p:txBody>
      </p:sp>
    </p:spTree>
    <p:extLst>
      <p:ext uri="{BB962C8B-B14F-4D97-AF65-F5344CB8AC3E}">
        <p14:creationId xmlns:p14="http://schemas.microsoft.com/office/powerpoint/2010/main" val="40607707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558800"/>
            <a:ext cx="8596668" cy="1320800"/>
          </a:xfrm>
        </p:spPr>
        <p:txBody>
          <a:bodyPr/>
          <a:lstStyle/>
          <a:p>
            <a:pPr marL="571500" indent="-571500">
              <a:buFont typeface="Wingdings" panose="05000000000000000000" pitchFamily="2" charset="2"/>
              <a:buChar char="ü"/>
            </a:pPr>
            <a:r>
              <a:rPr lang="en-US" b="1" u="sng" dirty="0">
                <a:solidFill>
                  <a:schemeClr val="tx1"/>
                </a:solidFill>
              </a:rPr>
              <a:t>Front </a:t>
            </a:r>
            <a:r>
              <a:rPr lang="en-US" b="1" u="sng" dirty="0" smtClean="0">
                <a:solidFill>
                  <a:schemeClr val="tx1"/>
                </a:solidFill>
              </a:rPr>
              <a:t>End :</a:t>
            </a:r>
            <a:r>
              <a:rPr lang="en-US" b="1" dirty="0">
                <a:solidFill>
                  <a:schemeClr val="tx1"/>
                </a:solidFill>
              </a:rPr>
              <a:t/>
            </a:r>
            <a:br>
              <a:rPr lang="en-US" b="1" dirty="0">
                <a:solidFill>
                  <a:schemeClr val="tx1"/>
                </a:solidFill>
              </a:rPr>
            </a:br>
            <a:endParaRPr lang="en-IN" b="1" dirty="0">
              <a:solidFill>
                <a:schemeClr val="tx1"/>
              </a:solidFill>
            </a:endParaRPr>
          </a:p>
        </p:txBody>
      </p:sp>
      <p:sp>
        <p:nvSpPr>
          <p:cNvPr id="3" name="Content Placeholder 2"/>
          <p:cNvSpPr>
            <a:spLocks noGrp="1"/>
          </p:cNvSpPr>
          <p:nvPr>
            <p:ph idx="1"/>
          </p:nvPr>
        </p:nvSpPr>
        <p:spPr>
          <a:xfrm>
            <a:off x="677334" y="1701800"/>
            <a:ext cx="8596668" cy="3880773"/>
          </a:xfrm>
          <a:blipFill>
            <a:blip r:embed="rId2"/>
            <a:tile tx="0" ty="0" sx="100000" sy="100000" flip="none" algn="tl"/>
          </a:blipFill>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3600" b="1" dirty="0" smtClean="0">
                <a:solidFill>
                  <a:schemeClr val="tx1"/>
                </a:solidFill>
              </a:rPr>
              <a:t>The front end refers to the client part of cloud computing system. It consists of interfaces and applications that are required to access the cloud computing platforms, Example - Web Browser.</a:t>
            </a:r>
          </a:p>
          <a:p>
            <a:pPr algn="just"/>
            <a:endParaRPr lang="en-IN" sz="2400" b="1" dirty="0">
              <a:solidFill>
                <a:schemeClr val="tx1"/>
              </a:solidFill>
            </a:endParaRPr>
          </a:p>
        </p:txBody>
      </p:sp>
    </p:spTree>
    <p:extLst>
      <p:ext uri="{BB962C8B-B14F-4D97-AF65-F5344CB8AC3E}">
        <p14:creationId xmlns:p14="http://schemas.microsoft.com/office/powerpoint/2010/main" val="1218021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Back </a:t>
            </a:r>
            <a:r>
              <a:rPr lang="en-US" b="1" u="sng" dirty="0" smtClean="0">
                <a:solidFill>
                  <a:schemeClr val="bg1"/>
                </a:solidFill>
              </a:rPr>
              <a:t>End :</a:t>
            </a:r>
            <a:r>
              <a:rPr lang="en-US" b="1" u="sng" dirty="0">
                <a:solidFill>
                  <a:schemeClr val="bg1"/>
                </a:solidFill>
              </a:rPr>
              <a:t/>
            </a:r>
            <a:br>
              <a:rPr lang="en-US" b="1" u="sng" dirty="0">
                <a:solidFill>
                  <a:schemeClr val="bg1"/>
                </a:solidFill>
              </a:rPr>
            </a:br>
            <a:endParaRPr lang="en-IN" b="1" u="sng" dirty="0">
              <a:solidFill>
                <a:schemeClr val="bg1"/>
              </a:solidFill>
            </a:endParaRPr>
          </a:p>
        </p:txBody>
      </p:sp>
      <p:sp>
        <p:nvSpPr>
          <p:cNvPr id="3" name="Content Placeholder 2"/>
          <p:cNvSpPr>
            <a:spLocks noGrp="1"/>
          </p:cNvSpPr>
          <p:nvPr>
            <p:ph idx="1"/>
          </p:nvPr>
        </p:nvSpPr>
        <p:spPr>
          <a:xfrm>
            <a:off x="575734" y="1601789"/>
            <a:ext cx="8596668" cy="3880773"/>
          </a:xfrm>
          <a:blipFill>
            <a:blip r:embed="rId2"/>
            <a:tile tx="0" ty="0" sx="100000" sy="100000" flip="none" algn="tl"/>
          </a:blipFill>
          <a:scene3d>
            <a:camera prst="orthographicFront"/>
            <a:lightRig rig="threePt" dir="t"/>
          </a:scene3d>
          <a:sp3d>
            <a:bevelT w="114300" prst="artDeco"/>
          </a:sp3d>
        </p:spPr>
        <p:txBody>
          <a:bodyPr>
            <a:normAutofit/>
          </a:bodyPr>
          <a:lstStyle/>
          <a:p>
            <a:pPr algn="just"/>
            <a:r>
              <a:rPr lang="en-US" sz="2800" dirty="0" smtClean="0">
                <a:solidFill>
                  <a:schemeClr val="bg1"/>
                </a:solidFill>
              </a:rPr>
              <a:t>The</a:t>
            </a:r>
            <a:r>
              <a:rPr lang="en-US" sz="2800" dirty="0">
                <a:solidFill>
                  <a:schemeClr val="bg1"/>
                </a:solidFill>
              </a:rPr>
              <a:t> </a:t>
            </a:r>
            <a:r>
              <a:rPr lang="en-US" sz="2800" b="1" dirty="0">
                <a:solidFill>
                  <a:schemeClr val="bg1"/>
                </a:solidFill>
              </a:rPr>
              <a:t>back End</a:t>
            </a:r>
            <a:r>
              <a:rPr lang="en-US" sz="2800" dirty="0">
                <a:solidFill>
                  <a:schemeClr val="bg1"/>
                </a:solidFill>
              </a:rPr>
              <a:t> refers to the cloud itself. It consists of all the resources required to provide cloud computing services. It comprises of huge data storage, virtual machines, security mechanism, services, deployment models, servers, etc.</a:t>
            </a:r>
          </a:p>
          <a:p>
            <a:pPr algn="just"/>
            <a:endParaRPr lang="en-IN" sz="2800" dirty="0">
              <a:solidFill>
                <a:schemeClr val="bg1"/>
              </a:solidFill>
            </a:endParaRPr>
          </a:p>
        </p:txBody>
      </p:sp>
    </p:spTree>
    <p:extLst>
      <p:ext uri="{BB962C8B-B14F-4D97-AF65-F5344CB8AC3E}">
        <p14:creationId xmlns:p14="http://schemas.microsoft.com/office/powerpoint/2010/main" val="3975092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a:t>
            </a:r>
            <a:endParaRPr lang="en-IN" dirty="0"/>
          </a:p>
        </p:txBody>
      </p:sp>
      <p:sp>
        <p:nvSpPr>
          <p:cNvPr id="3" name="Content Placeholder 2"/>
          <p:cNvSpPr>
            <a:spLocks noGrp="1"/>
          </p:cNvSpPr>
          <p:nvPr>
            <p:ph idx="1"/>
          </p:nvPr>
        </p:nvSpPr>
        <p:spPr/>
        <p:txBody>
          <a:bodyPr>
            <a:normAutofit fontScale="92500" lnSpcReduction="20000"/>
          </a:bodyPr>
          <a:lstStyle/>
          <a:p>
            <a:r>
              <a:rPr lang="en-IN" dirty="0"/>
              <a:t>What is Cloud?</a:t>
            </a:r>
          </a:p>
          <a:p>
            <a:r>
              <a:rPr lang="en-IN" dirty="0"/>
              <a:t>What is Cloud Computing?</a:t>
            </a:r>
          </a:p>
          <a:p>
            <a:r>
              <a:rPr lang="en-IN" dirty="0"/>
              <a:t>Cloud Computing </a:t>
            </a:r>
            <a:r>
              <a:rPr lang="en-IN" dirty="0" smtClean="0"/>
              <a:t>Technologies ?</a:t>
            </a:r>
            <a:endParaRPr lang="en-IN" dirty="0"/>
          </a:p>
          <a:p>
            <a:r>
              <a:rPr lang="en-IN" dirty="0"/>
              <a:t>Cloud Computing </a:t>
            </a:r>
            <a:r>
              <a:rPr lang="en-IN" dirty="0" smtClean="0"/>
              <a:t>Architecture ?</a:t>
            </a:r>
            <a:endParaRPr lang="en-IN" dirty="0"/>
          </a:p>
          <a:p>
            <a:r>
              <a:rPr lang="en-IN" dirty="0"/>
              <a:t>Cloud Computing </a:t>
            </a:r>
            <a:r>
              <a:rPr lang="en-IN" dirty="0" smtClean="0"/>
              <a:t>Infrastructure ?</a:t>
            </a:r>
            <a:endParaRPr lang="en-IN" dirty="0"/>
          </a:p>
          <a:p>
            <a:r>
              <a:rPr lang="en-IN" dirty="0"/>
              <a:t>Cloud Computing </a:t>
            </a:r>
            <a:r>
              <a:rPr lang="en-IN" dirty="0" smtClean="0"/>
              <a:t>Providers ?</a:t>
            </a:r>
            <a:endParaRPr lang="en-IN" dirty="0"/>
          </a:p>
          <a:p>
            <a:r>
              <a:rPr lang="en-IN" dirty="0" smtClean="0"/>
              <a:t>PRACTICAL SESSION (USING AWS [AMAZON WEB SERVICES]) !</a:t>
            </a:r>
          </a:p>
          <a:p>
            <a:r>
              <a:rPr lang="en-IN" dirty="0"/>
              <a:t>Cloud Computing </a:t>
            </a:r>
            <a:r>
              <a:rPr lang="en-IN" dirty="0" smtClean="0"/>
              <a:t>Security .</a:t>
            </a:r>
            <a:endParaRPr lang="en-IN" dirty="0"/>
          </a:p>
          <a:p>
            <a:pPr marL="0" indent="0">
              <a:buNone/>
            </a:pP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22820519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4100"/>
          </a:xfrm>
        </p:spPr>
        <p:txBody>
          <a:bodyPr/>
          <a:lstStyle/>
          <a:p>
            <a:pPr marL="571500" indent="-571500">
              <a:buFont typeface="Wingdings" panose="05000000000000000000" pitchFamily="2" charset="2"/>
              <a:buChar char="ü"/>
            </a:pPr>
            <a:r>
              <a:rPr lang="en-US" b="1" u="sng" dirty="0" smtClean="0"/>
              <a:t>Cloud infrastructure:</a:t>
            </a:r>
            <a:endParaRPr lang="en-IN" u="sng" dirty="0"/>
          </a:p>
        </p:txBody>
      </p:sp>
      <p:sp>
        <p:nvSpPr>
          <p:cNvPr id="3" name="Content Placeholder 2"/>
          <p:cNvSpPr>
            <a:spLocks noGrp="1"/>
          </p:cNvSpPr>
          <p:nvPr>
            <p:ph idx="1"/>
          </p:nvPr>
        </p:nvSpPr>
        <p:spPr>
          <a:xfrm>
            <a:off x="677334" y="1663700"/>
            <a:ext cx="8596668" cy="3880773"/>
          </a:xfrm>
        </p:spPr>
        <p:txBody>
          <a:bodyPr>
            <a:normAutofit/>
          </a:bodyPr>
          <a:lstStyle/>
          <a:p>
            <a:r>
              <a:rPr lang="en-US" sz="2800" dirty="0"/>
              <a:t> consists of servers, storage devices, network, cloud management software, deployment software, and platform virtualization.</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128962"/>
            <a:ext cx="7708900" cy="3139411"/>
          </a:xfrm>
          <a:prstGeom prst="rect">
            <a:avLst/>
          </a:prstGeom>
        </p:spPr>
      </p:pic>
    </p:spTree>
    <p:extLst>
      <p:ext uri="{BB962C8B-B14F-4D97-AF65-F5344CB8AC3E}">
        <p14:creationId xmlns:p14="http://schemas.microsoft.com/office/powerpoint/2010/main" val="4457217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PRACTICAL SESSION :</a:t>
            </a:r>
            <a:endParaRPr lang="en-IN" u="sng" dirty="0"/>
          </a:p>
        </p:txBody>
      </p:sp>
      <p:sp>
        <p:nvSpPr>
          <p:cNvPr id="3" name="Content Placeholder 2"/>
          <p:cNvSpPr>
            <a:spLocks noGrp="1"/>
          </p:cNvSpPr>
          <p:nvPr>
            <p:ph idx="1"/>
          </p:nvPr>
        </p:nvSpPr>
        <p:spPr>
          <a:xfrm>
            <a:off x="677334" y="2831757"/>
            <a:ext cx="8596668" cy="3880773"/>
          </a:xfrm>
        </p:spPr>
        <p:txBody>
          <a:bodyPr/>
          <a:lstStyle/>
          <a:p>
            <a:r>
              <a:rPr lang="en-US" dirty="0"/>
              <a:t>Amazon Web Services (AWS) is a secure </a:t>
            </a:r>
            <a:r>
              <a:rPr lang="en-US" dirty="0">
                <a:hlinkClick r:id="rId2"/>
              </a:rPr>
              <a:t>cloud</a:t>
            </a:r>
            <a:r>
              <a:rPr lang="en-US" dirty="0"/>
              <a:t> services platform, offering compute power, database storage, content delivery and other functionality to help businesses scale and grow.</a:t>
            </a:r>
            <a:endParaRPr lang="en-US" dirty="0" smtClean="0"/>
          </a:p>
          <a:p>
            <a:endParaRPr lang="en-US" dirty="0"/>
          </a:p>
          <a:p>
            <a:r>
              <a:rPr lang="en-US" dirty="0" smtClean="0"/>
              <a:t>The </a:t>
            </a:r>
            <a:r>
              <a:rPr lang="en-US" dirty="0"/>
              <a:t>AWS Cloud provides a broad set of infrastructure services, such as computing power, storage options, networking and databases, delivered as a utility: on-demand, available in seconds, with pay-as-you-go pricing.</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7043"/>
            <a:ext cx="4853613" cy="2730157"/>
          </a:xfrm>
          <a:prstGeom prst="rect">
            <a:avLst/>
          </a:prstGeom>
        </p:spPr>
      </p:pic>
    </p:spTree>
    <p:extLst>
      <p:ext uri="{BB962C8B-B14F-4D97-AF65-F5344CB8AC3E}">
        <p14:creationId xmlns:p14="http://schemas.microsoft.com/office/powerpoint/2010/main" val="3646882109"/>
      </p:ext>
    </p:extLst>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208925">
            <a:off x="303847" y="2936246"/>
            <a:ext cx="8596668" cy="1320800"/>
          </a:xfrm>
        </p:spPr>
        <p:style>
          <a:lnRef idx="1">
            <a:schemeClr val="accent1"/>
          </a:lnRef>
          <a:fillRef idx="3">
            <a:schemeClr val="accent1"/>
          </a:fillRef>
          <a:effectRef idx="2">
            <a:schemeClr val="accent1"/>
          </a:effectRef>
          <a:fontRef idx="minor">
            <a:schemeClr val="lt1"/>
          </a:fontRef>
        </p:style>
        <p:txBody>
          <a:bodyPr>
            <a:normAutofit/>
          </a:bodyPr>
          <a:lstStyle/>
          <a:p>
            <a:r>
              <a:rPr lang="en-US" sz="6600" dirty="0" smtClean="0"/>
              <a:t>Cloud Securities……….</a:t>
            </a:r>
            <a:endParaRPr lang="en-IN" sz="6600" dirty="0"/>
          </a:p>
        </p:txBody>
      </p:sp>
    </p:spTree>
    <p:extLst>
      <p:ext uri="{BB962C8B-B14F-4D97-AF65-F5344CB8AC3E}">
        <p14:creationId xmlns:p14="http://schemas.microsoft.com/office/powerpoint/2010/main" val="356158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03" y="1387103"/>
            <a:ext cx="7766936" cy="1646302"/>
          </a:xfrm>
        </p:spPr>
        <p:txBody>
          <a:bodyPr/>
          <a:lstStyle/>
          <a:p>
            <a:r>
              <a:rPr lang="en-US" dirty="0" smtClean="0"/>
              <a:t>Why Cloud Security?</a:t>
            </a:r>
            <a:br>
              <a:rPr lang="en-US" dirty="0" smtClean="0"/>
            </a:br>
            <a:r>
              <a:rPr lang="en-US" dirty="0"/>
              <a:t> </a:t>
            </a:r>
            <a:r>
              <a:rPr lang="en-US" dirty="0" smtClean="0"/>
              <a:t>						and……………..          </a:t>
            </a:r>
            <a:br>
              <a:rPr lang="en-US" dirty="0" smtClean="0"/>
            </a:br>
            <a:r>
              <a:rPr lang="en-US" dirty="0" smtClean="0"/>
              <a:t>What is  Cloud Security?</a:t>
            </a:r>
            <a:endParaRPr lang="en-IN" dirty="0"/>
          </a:p>
        </p:txBody>
      </p:sp>
    </p:spTree>
    <p:extLst>
      <p:ext uri="{BB962C8B-B14F-4D97-AF65-F5344CB8AC3E}">
        <p14:creationId xmlns:p14="http://schemas.microsoft.com/office/powerpoint/2010/main" val="4231128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smtClean="0"/>
              <a:t>Why Cloud Computing Security?</a:t>
            </a:r>
            <a:endParaRPr lang="en-IN" dirty="0"/>
          </a:p>
        </p:txBody>
      </p:sp>
      <p:sp>
        <p:nvSpPr>
          <p:cNvPr id="3" name="Content Placeholder 2"/>
          <p:cNvSpPr>
            <a:spLocks noGrp="1"/>
          </p:cNvSpPr>
          <p:nvPr>
            <p:ph idx="1"/>
          </p:nvPr>
        </p:nvSpPr>
        <p:spPr>
          <a:xfrm>
            <a:off x="677333" y="1478009"/>
            <a:ext cx="9007579" cy="3776571"/>
          </a:xfrm>
        </p:spPr>
        <p:txBody>
          <a:bodyPr>
            <a:normAutofit/>
          </a:bodyPr>
          <a:lstStyle/>
          <a:p>
            <a:pPr algn="just"/>
            <a:r>
              <a:rPr lang="en-IN" sz="3200" dirty="0"/>
              <a:t>Cloud computing security is a fast-growing service that provides many of the same </a:t>
            </a:r>
            <a:r>
              <a:rPr lang="en-IN" sz="3200" dirty="0" smtClean="0"/>
              <a:t>functionalities. </a:t>
            </a:r>
            <a:r>
              <a:rPr lang="en-IN" sz="3200" dirty="0"/>
              <a:t>This includes protecting critical information from theft, data leakage and deletion.</a:t>
            </a:r>
            <a:endParaRPr lang="en-IN" sz="3200" dirty="0"/>
          </a:p>
        </p:txBody>
      </p:sp>
    </p:spTree>
    <p:extLst>
      <p:ext uri="{BB962C8B-B14F-4D97-AF65-F5344CB8AC3E}">
        <p14:creationId xmlns:p14="http://schemas.microsoft.com/office/powerpoint/2010/main" val="394259041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 Security?</a:t>
            </a:r>
            <a:endParaRPr lang="en-IN" dirty="0"/>
          </a:p>
        </p:txBody>
      </p:sp>
      <p:sp>
        <p:nvSpPr>
          <p:cNvPr id="3" name="Content Placeholder 2"/>
          <p:cNvSpPr>
            <a:spLocks noGrp="1"/>
          </p:cNvSpPr>
          <p:nvPr>
            <p:ph idx="1"/>
          </p:nvPr>
        </p:nvSpPr>
        <p:spPr>
          <a:xfrm>
            <a:off x="677334" y="1684071"/>
            <a:ext cx="8596668" cy="3880773"/>
          </a:xfrm>
        </p:spPr>
        <p:txBody>
          <a:bodyPr>
            <a:normAutofit/>
          </a:bodyPr>
          <a:lstStyle/>
          <a:p>
            <a:pPr algn="just"/>
            <a:r>
              <a:rPr lang="en-IN" sz="3200" dirty="0"/>
              <a:t>Cloud computing security is the set of control-based technologies and policies designed to adhere to regulatory compliance rules and protect information, data applications and infrastructure associated with cloud computing use. </a:t>
            </a:r>
            <a:endParaRPr lang="en-IN" sz="3200" dirty="0"/>
          </a:p>
        </p:txBody>
      </p:sp>
    </p:spTree>
    <p:extLst>
      <p:ext uri="{BB962C8B-B14F-4D97-AF65-F5344CB8AC3E}">
        <p14:creationId xmlns:p14="http://schemas.microsoft.com/office/powerpoint/2010/main" val="2645783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said that Cloud Security is a mixture of Art and Science… Why?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933" y="2531828"/>
            <a:ext cx="3451800" cy="2642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52" y="2730322"/>
            <a:ext cx="3078050" cy="3078050"/>
          </a:xfrm>
          <a:prstGeom prst="ellipse">
            <a:avLst/>
          </a:prstGeom>
          <a:ln>
            <a:noFill/>
          </a:ln>
          <a:effectLst>
            <a:softEdge rad="112500"/>
          </a:effectLst>
        </p:spPr>
      </p:pic>
    </p:spTree>
    <p:extLst>
      <p:ext uri="{BB962C8B-B14F-4D97-AF65-F5344CB8AC3E}">
        <p14:creationId xmlns:p14="http://schemas.microsoft.com/office/powerpoint/2010/main" val="20338111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smtClean="0"/>
              <a:t>It is Science because you have to come up with new ways of securing your application .</a:t>
            </a:r>
            <a:br>
              <a:rPr lang="en-US" dirty="0" smtClean="0"/>
            </a:br>
            <a:r>
              <a:rPr lang="en-US" dirty="0" smtClean="0"/>
              <a:t/>
            </a:r>
            <a:br>
              <a:rPr lang="en-US" dirty="0" smtClean="0"/>
            </a:br>
            <a:r>
              <a:rPr lang="en-US" dirty="0" smtClean="0"/>
              <a:t>And Art because Authentication should be defined with user experience in mind.</a:t>
            </a:r>
            <a:endParaRPr lang="en-IN" dirty="0"/>
          </a:p>
        </p:txBody>
      </p:sp>
    </p:spTree>
    <p:extLst>
      <p:ext uri="{BB962C8B-B14F-4D97-AF65-F5344CB8AC3E}">
        <p14:creationId xmlns:p14="http://schemas.microsoft.com/office/powerpoint/2010/main" val="26921377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identification is done in 3 Stages in the Cloud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3157" y="1270001"/>
            <a:ext cx="3374061" cy="23618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862328"/>
            <a:ext cx="3441129" cy="2220753"/>
          </a:xfrm>
          <a:prstGeom prst="rect">
            <a:avLst/>
          </a:prstGeom>
        </p:spPr>
      </p:pic>
      <p:sp>
        <p:nvSpPr>
          <p:cNvPr id="7" name="Rectangle 6"/>
          <p:cNvSpPr/>
          <p:nvPr/>
        </p:nvSpPr>
        <p:spPr>
          <a:xfrm>
            <a:off x="581402" y="4122196"/>
            <a:ext cx="3337761" cy="369332"/>
          </a:xfrm>
          <a:prstGeom prst="rect">
            <a:avLst/>
          </a:prstGeom>
        </p:spPr>
        <p:txBody>
          <a:bodyPr wrap="square">
            <a:spAutoFit/>
          </a:bodyPr>
          <a:lstStyle/>
          <a:p>
            <a:r>
              <a:rPr lang="en-US" b="1" dirty="0">
                <a:latin typeface="Arial Black" panose="020B0A04020102020204" pitchFamily="34" charset="0"/>
              </a:rPr>
              <a:t>Monitoring data </a:t>
            </a:r>
            <a:endParaRPr lang="en-IN" b="1" dirty="0">
              <a:latin typeface="Arial Black" panose="020B0A04020102020204" pitchFamily="34" charset="0"/>
            </a:endParaRPr>
          </a:p>
        </p:txBody>
      </p:sp>
      <p:sp>
        <p:nvSpPr>
          <p:cNvPr id="8" name="Rectangle 7"/>
          <p:cNvSpPr/>
          <p:nvPr/>
        </p:nvSpPr>
        <p:spPr>
          <a:xfrm>
            <a:off x="7605121" y="3640360"/>
            <a:ext cx="3337761" cy="369332"/>
          </a:xfrm>
          <a:prstGeom prst="rect">
            <a:avLst/>
          </a:prstGeom>
        </p:spPr>
        <p:txBody>
          <a:bodyPr wrap="square">
            <a:spAutoFit/>
          </a:bodyPr>
          <a:lstStyle/>
          <a:p>
            <a:r>
              <a:rPr lang="en-US" b="1" dirty="0" smtClean="0">
                <a:latin typeface="Arial Black" panose="020B0A04020102020204" pitchFamily="34" charset="0"/>
              </a:rPr>
              <a:t>Gaining Visibility </a:t>
            </a:r>
            <a:endParaRPr lang="en-IN" b="1" dirty="0">
              <a:latin typeface="Arial Black" panose="020B0A040201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8439" y="2972704"/>
            <a:ext cx="2831024" cy="2831024"/>
          </a:xfrm>
          <a:prstGeom prst="rect">
            <a:avLst/>
          </a:prstGeom>
        </p:spPr>
      </p:pic>
      <p:sp>
        <p:nvSpPr>
          <p:cNvPr id="10" name="Rectangle 9"/>
          <p:cNvSpPr/>
          <p:nvPr/>
        </p:nvSpPr>
        <p:spPr>
          <a:xfrm>
            <a:off x="4383256" y="5812245"/>
            <a:ext cx="3337761" cy="369332"/>
          </a:xfrm>
          <a:prstGeom prst="rect">
            <a:avLst/>
          </a:prstGeom>
        </p:spPr>
        <p:txBody>
          <a:bodyPr wrap="square">
            <a:spAutoFit/>
          </a:bodyPr>
          <a:lstStyle/>
          <a:p>
            <a:r>
              <a:rPr lang="en-US" b="1" dirty="0" smtClean="0">
                <a:latin typeface="Arial Black" panose="020B0A04020102020204" pitchFamily="34" charset="0"/>
              </a:rPr>
              <a:t>Managing Access</a:t>
            </a:r>
            <a:endParaRPr lang="en-IN" b="1" dirty="0">
              <a:latin typeface="Arial Black" panose="020B0A04020102020204" pitchFamily="34" charset="0"/>
            </a:endParaRPr>
          </a:p>
        </p:txBody>
      </p:sp>
    </p:spTree>
    <p:extLst>
      <p:ext uri="{BB962C8B-B14F-4D97-AF65-F5344CB8AC3E}">
        <p14:creationId xmlns:p14="http://schemas.microsoft.com/office/powerpoint/2010/main" val="2841854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How to Implement all stages in AWS ? </a:t>
            </a:r>
            <a:endParaRPr lang="en-IN" sz="8000" dirty="0"/>
          </a:p>
        </p:txBody>
      </p:sp>
    </p:spTree>
    <p:extLst>
      <p:ext uri="{BB962C8B-B14F-4D97-AF65-F5344CB8AC3E}">
        <p14:creationId xmlns:p14="http://schemas.microsoft.com/office/powerpoint/2010/main" val="29256839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dirty="0"/>
              <a:t>What is Cloud?</a:t>
            </a:r>
          </a:p>
        </p:txBody>
      </p:sp>
      <p:sp>
        <p:nvSpPr>
          <p:cNvPr id="3" name="Content Placeholder 2"/>
          <p:cNvSpPr>
            <a:spLocks noGrp="1"/>
          </p:cNvSpPr>
          <p:nvPr>
            <p:ph idx="1"/>
          </p:nvPr>
        </p:nvSpPr>
        <p:spPr>
          <a:xfrm>
            <a:off x="677334" y="1525589"/>
            <a:ext cx="8596668" cy="4430711"/>
          </a:xfrm>
        </p:spPr>
        <p:txBody>
          <a:bodyPr>
            <a:noAutofit/>
          </a:bodyPr>
          <a:lstStyle/>
          <a:p>
            <a:pPr algn="just">
              <a:buFont typeface="Wingdings" panose="05000000000000000000" pitchFamily="2" charset="2"/>
              <a:buChar char="v"/>
            </a:pPr>
            <a:r>
              <a:rPr lang="en-US" sz="2800" dirty="0" smtClean="0"/>
              <a:t>The </a:t>
            </a:r>
            <a:r>
              <a:rPr lang="en-US" sz="2800" dirty="0"/>
              <a:t>term </a:t>
            </a:r>
            <a:r>
              <a:rPr lang="en-US" sz="2800" b="1" dirty="0"/>
              <a:t>Cloud</a:t>
            </a:r>
            <a:r>
              <a:rPr lang="en-US" sz="2800" dirty="0"/>
              <a:t> refers to a </a:t>
            </a:r>
            <a:r>
              <a:rPr lang="en-US" sz="2800" b="1" dirty="0"/>
              <a:t>Network</a:t>
            </a:r>
            <a:r>
              <a:rPr lang="en-US" sz="2800" dirty="0"/>
              <a:t> or </a:t>
            </a:r>
            <a:r>
              <a:rPr lang="en-US" sz="2800" b="1" dirty="0"/>
              <a:t>Internet.</a:t>
            </a:r>
            <a:r>
              <a:rPr lang="en-US" sz="2800" dirty="0"/>
              <a:t> In other words, we can say that Cloud is something, which is present at remote location. Cloud can provide services over public and private networks, i.e., WAN, LAN or VPN.</a:t>
            </a:r>
          </a:p>
          <a:p>
            <a:pPr algn="just">
              <a:buFont typeface="Wingdings" panose="05000000000000000000" pitchFamily="2" charset="2"/>
              <a:buChar char="v"/>
            </a:pPr>
            <a:r>
              <a:rPr lang="en-US" sz="2800" dirty="0"/>
              <a:t>Applications such as e-mail, web conferencing, customer relationship management (CRM) execute on cloud.</a:t>
            </a:r>
          </a:p>
          <a:p>
            <a:pPr algn="just"/>
            <a:endParaRPr lang="en-IN" sz="2800" dirty="0"/>
          </a:p>
        </p:txBody>
      </p:sp>
    </p:spTree>
    <p:extLst>
      <p:ext uri="{BB962C8B-B14F-4D97-AF65-F5344CB8AC3E}">
        <p14:creationId xmlns:p14="http://schemas.microsoft.com/office/powerpoint/2010/main" val="3366883519"/>
      </p:ext>
    </p:extLst>
  </p:cSld>
  <p:clrMapOvr>
    <a:masterClrMapping/>
  </p:clrMapOvr>
  <mc:AlternateContent xmlns:mc="http://schemas.openxmlformats.org/markup-compatibility/2006" xmlns:p14="http://schemas.microsoft.com/office/powerpoint/2010/main">
    <mc:Choice Requires="p14">
      <p:transition spd="slow" p14:dur="1750">
        <p:pull/>
      </p:transition>
    </mc:Choice>
    <mc:Fallback xmlns="">
      <p:transition spd="slow">
        <p:pull/>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Monitoring….</a:t>
            </a:r>
            <a:endParaRPr lang="en-IN" sz="6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7681055" cy="3940611"/>
          </a:xfrm>
        </p:spPr>
      </p:pic>
    </p:spTree>
    <p:extLst>
      <p:ext uri="{BB962C8B-B14F-4D97-AF65-F5344CB8AC3E}">
        <p14:creationId xmlns:p14="http://schemas.microsoft.com/office/powerpoint/2010/main" val="45192647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AWS CloudWatch.</a:t>
            </a:r>
            <a:endParaRPr lang="en-IN"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555263" cy="3087721"/>
          </a:xfrm>
        </p:spPr>
      </p:pic>
      <p:sp>
        <p:nvSpPr>
          <p:cNvPr id="5" name="TextBox 4"/>
          <p:cNvSpPr txBox="1"/>
          <p:nvPr/>
        </p:nvSpPr>
        <p:spPr>
          <a:xfrm>
            <a:off x="3644722" y="1809024"/>
            <a:ext cx="6719725" cy="4862870"/>
          </a:xfrm>
          <a:prstGeom prst="rect">
            <a:avLst/>
          </a:prstGeom>
          <a:noFill/>
        </p:spPr>
        <p:txBody>
          <a:bodyPr wrap="none" rtlCol="0">
            <a:spAutoFit/>
          </a:bodyPr>
          <a:lstStyle/>
          <a:p>
            <a:pPr marL="285750" indent="-285750">
              <a:buFont typeface="Wingdings" panose="05000000000000000000" pitchFamily="2" charset="2"/>
              <a:buChar char="v"/>
            </a:pPr>
            <a:r>
              <a:rPr lang="en-IN" sz="2000" dirty="0">
                <a:ln w="0"/>
                <a:effectLst>
                  <a:outerShdw blurRad="38100" dist="19050" dir="2700000" algn="tl" rotWithShape="0">
                    <a:schemeClr val="dk1">
                      <a:alpha val="40000"/>
                    </a:schemeClr>
                  </a:outerShdw>
                </a:effectLst>
              </a:rPr>
              <a:t>Monitor Amazon </a:t>
            </a:r>
            <a:r>
              <a:rPr lang="en-IN" sz="2000" dirty="0" smtClean="0">
                <a:ln w="0"/>
                <a:effectLst>
                  <a:outerShdw blurRad="38100" dist="19050" dir="2700000" algn="tl" rotWithShape="0">
                    <a:schemeClr val="dk1">
                      <a:alpha val="40000"/>
                    </a:schemeClr>
                  </a:outerShdw>
                </a:effectLst>
              </a:rPr>
              <a:t>EC2 and Monitor </a:t>
            </a:r>
            <a:r>
              <a:rPr lang="en-IN" sz="2000" dirty="0">
                <a:ln w="0"/>
                <a:effectLst>
                  <a:outerShdw blurRad="38100" dist="19050" dir="2700000" algn="tl" rotWithShape="0">
                    <a:schemeClr val="dk1">
                      <a:alpha val="40000"/>
                    </a:schemeClr>
                  </a:outerShdw>
                </a:effectLst>
              </a:rPr>
              <a:t>Other AWS Resources</a:t>
            </a:r>
          </a:p>
          <a:p>
            <a:pPr marL="285750" indent="-285750">
              <a:buFont typeface="Wingdings" panose="05000000000000000000" pitchFamily="2" charset="2"/>
              <a:buChar char="v"/>
            </a:pPr>
            <a:endParaRPr lang="en-IN" sz="2000"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IN" sz="2000" dirty="0">
                <a:ln w="0"/>
                <a:effectLst>
                  <a:outerShdw blurRad="38100" dist="19050" dir="2700000" algn="tl" rotWithShape="0">
                    <a:schemeClr val="dk1">
                      <a:alpha val="40000"/>
                    </a:schemeClr>
                  </a:outerShdw>
                </a:effectLst>
              </a:rPr>
              <a:t>Monitor Custom </a:t>
            </a:r>
            <a:r>
              <a:rPr lang="en-IN" sz="2000" dirty="0" smtClean="0">
                <a:ln w="0"/>
                <a:effectLst>
                  <a:outerShdw blurRad="38100" dist="19050" dir="2700000" algn="tl" rotWithShape="0">
                    <a:schemeClr val="dk1">
                      <a:alpha val="40000"/>
                    </a:schemeClr>
                  </a:outerShdw>
                </a:effectLst>
              </a:rPr>
              <a:t>Metrics</a:t>
            </a:r>
          </a:p>
          <a:p>
            <a:pPr marL="285750" indent="-285750">
              <a:buFont typeface="Wingdings" panose="05000000000000000000" pitchFamily="2" charset="2"/>
              <a:buChar char="v"/>
            </a:pPr>
            <a:endParaRPr lang="en-IN" sz="20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IN" sz="2000" dirty="0" smtClean="0">
                <a:ln w="0"/>
                <a:effectLst>
                  <a:outerShdw blurRad="38100" dist="19050" dir="2700000" algn="tl" rotWithShape="0">
                    <a:schemeClr val="dk1">
                      <a:alpha val="40000"/>
                    </a:schemeClr>
                  </a:outerShdw>
                </a:effectLst>
              </a:rPr>
              <a:t>Set Alarms</a:t>
            </a:r>
          </a:p>
          <a:p>
            <a:pPr marL="285750" indent="-285750">
              <a:buFont typeface="Wingdings" panose="05000000000000000000" pitchFamily="2" charset="2"/>
              <a:buChar char="v"/>
            </a:pPr>
            <a:endParaRPr lang="en-IN" sz="2000"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IN" sz="2000" dirty="0" smtClean="0">
                <a:ln w="0"/>
                <a:effectLst>
                  <a:outerShdw blurRad="38100" dist="19050" dir="2700000" algn="tl" rotWithShape="0">
                    <a:schemeClr val="dk1">
                      <a:alpha val="40000"/>
                    </a:schemeClr>
                  </a:outerShdw>
                </a:effectLst>
              </a:rPr>
              <a:t>Monitor </a:t>
            </a:r>
            <a:r>
              <a:rPr lang="en-IN" sz="2000" dirty="0">
                <a:ln w="0"/>
                <a:effectLst>
                  <a:outerShdw blurRad="38100" dist="19050" dir="2700000" algn="tl" rotWithShape="0">
                    <a:schemeClr val="dk1">
                      <a:alpha val="40000"/>
                    </a:schemeClr>
                  </a:outerShdw>
                </a:effectLst>
              </a:rPr>
              <a:t>and Store </a:t>
            </a:r>
            <a:r>
              <a:rPr lang="en-IN" sz="2000" dirty="0" smtClean="0">
                <a:ln w="0"/>
                <a:effectLst>
                  <a:outerShdw blurRad="38100" dist="19050" dir="2700000" algn="tl" rotWithShape="0">
                    <a:schemeClr val="dk1">
                      <a:alpha val="40000"/>
                    </a:schemeClr>
                  </a:outerShdw>
                </a:effectLst>
              </a:rPr>
              <a:t>Logs</a:t>
            </a:r>
          </a:p>
          <a:p>
            <a:pPr marL="285750" indent="-285750">
              <a:buFont typeface="Wingdings" panose="05000000000000000000" pitchFamily="2" charset="2"/>
              <a:buChar char="v"/>
            </a:pPr>
            <a:endParaRPr lang="en-IN" sz="2000"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IN" sz="2000" dirty="0" smtClean="0">
                <a:ln w="0"/>
                <a:effectLst>
                  <a:outerShdw blurRad="38100" dist="19050" dir="2700000" algn="tl" rotWithShape="0">
                    <a:schemeClr val="dk1">
                      <a:alpha val="40000"/>
                    </a:schemeClr>
                  </a:outerShdw>
                </a:effectLst>
              </a:rPr>
              <a:t>View </a:t>
            </a:r>
            <a:r>
              <a:rPr lang="en-IN" sz="2000" dirty="0">
                <a:ln w="0"/>
                <a:effectLst>
                  <a:outerShdw blurRad="38100" dist="19050" dir="2700000" algn="tl" rotWithShape="0">
                    <a:schemeClr val="dk1">
                      <a:alpha val="40000"/>
                    </a:schemeClr>
                  </a:outerShdw>
                </a:effectLst>
              </a:rPr>
              <a:t>Graphs and </a:t>
            </a:r>
            <a:r>
              <a:rPr lang="en-IN" sz="2000" dirty="0" smtClean="0">
                <a:ln w="0"/>
                <a:effectLst>
                  <a:outerShdw blurRad="38100" dist="19050" dir="2700000" algn="tl" rotWithShape="0">
                    <a:schemeClr val="dk1">
                      <a:alpha val="40000"/>
                    </a:schemeClr>
                  </a:outerShdw>
                </a:effectLst>
              </a:rPr>
              <a:t>Statistics</a:t>
            </a:r>
          </a:p>
          <a:p>
            <a:pPr marL="285750" indent="-285750">
              <a:buFont typeface="Wingdings" panose="05000000000000000000" pitchFamily="2" charset="2"/>
              <a:buChar char="v"/>
            </a:pPr>
            <a:endParaRPr lang="en-IN" sz="2000"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v"/>
            </a:pPr>
            <a:r>
              <a:rPr lang="en-IN" sz="2000" dirty="0" smtClean="0">
                <a:ln w="0"/>
                <a:effectLst>
                  <a:outerShdw blurRad="38100" dist="19050" dir="2700000" algn="tl" rotWithShape="0">
                    <a:schemeClr val="dk1">
                      <a:alpha val="40000"/>
                    </a:schemeClr>
                  </a:outerShdw>
                </a:effectLst>
              </a:rPr>
              <a:t>Monitor </a:t>
            </a:r>
            <a:r>
              <a:rPr lang="en-IN" sz="2000" dirty="0">
                <a:ln w="0"/>
                <a:effectLst>
                  <a:outerShdw blurRad="38100" dist="19050" dir="2700000" algn="tl" rotWithShape="0">
                    <a:schemeClr val="dk1">
                      <a:alpha val="40000"/>
                    </a:schemeClr>
                  </a:outerShdw>
                </a:effectLst>
              </a:rPr>
              <a:t>and React to Resource Changes</a:t>
            </a:r>
          </a:p>
          <a:p>
            <a:r>
              <a:rPr lang="en-IN" dirty="0">
                <a:ln w="0"/>
                <a:effectLst>
                  <a:outerShdw blurRad="38100" dist="19050" dir="2700000" algn="tl" rotWithShape="0">
                    <a:schemeClr val="dk1">
                      <a:alpha val="40000"/>
                    </a:schemeClr>
                  </a:outerShdw>
                </a:effectLst>
              </a:rPr>
              <a:t/>
            </a:r>
            <a:br>
              <a:rPr lang="en-IN" dirty="0">
                <a:ln w="0"/>
                <a:effectLst>
                  <a:outerShdw blurRad="38100" dist="19050" dir="2700000" algn="tl" rotWithShape="0">
                    <a:schemeClr val="dk1">
                      <a:alpha val="40000"/>
                    </a:schemeClr>
                  </a:outerShdw>
                </a:effectLst>
              </a:rPr>
            </a:br>
            <a:r>
              <a:rPr lang="en-IN" dirty="0">
                <a:ln w="0"/>
                <a:effectLst>
                  <a:outerShdw blurRad="38100" dist="19050" dir="2700000" algn="tl" rotWithShape="0">
                    <a:schemeClr val="dk1">
                      <a:alpha val="40000"/>
                    </a:schemeClr>
                  </a:outerShdw>
                </a:effectLst>
              </a:rPr>
              <a:t/>
            </a:r>
            <a:br>
              <a:rPr lang="en-IN" dirty="0">
                <a:ln w="0"/>
                <a:effectLst>
                  <a:outerShdw blurRad="38100" dist="19050" dir="2700000" algn="tl" rotWithShape="0">
                    <a:schemeClr val="dk1">
                      <a:alpha val="40000"/>
                    </a:schemeClr>
                  </a:outerShdw>
                </a:effectLst>
              </a:rPr>
            </a:br>
            <a:endParaRPr lang="en-IN" dirty="0">
              <a:ln w="0"/>
              <a:effectLst>
                <a:outerShdw blurRad="38100" dist="19050" dir="2700000" algn="tl" rotWithShape="0">
                  <a:schemeClr val="dk1">
                    <a:alpha val="40000"/>
                  </a:schemeClr>
                </a:outerShdw>
              </a:effectLst>
            </a:endParaRPr>
          </a:p>
          <a:p>
            <a:r>
              <a:rPr lang="en-IN" dirty="0">
                <a:ln w="0"/>
                <a:effectLst>
                  <a:outerShdw blurRad="38100" dist="19050" dir="2700000" algn="tl" rotWithShape="0">
                    <a:schemeClr val="dk1">
                      <a:alpha val="40000"/>
                    </a:schemeClr>
                  </a:outerShdw>
                </a:effectLst>
              </a:rPr>
              <a:t/>
            </a:r>
            <a:br>
              <a:rPr lang="en-IN" dirty="0">
                <a:ln w="0"/>
                <a:effectLst>
                  <a:outerShdw blurRad="38100" dist="19050" dir="2700000" algn="tl" rotWithShape="0">
                    <a:schemeClr val="dk1">
                      <a:alpha val="40000"/>
                    </a:schemeClr>
                  </a:outerShdw>
                </a:effectLst>
              </a:rPr>
            </a:b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490927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349"/>
          </a:xfrm>
        </p:spPr>
        <p:txBody>
          <a:bodyPr/>
          <a:lstStyle/>
          <a:p>
            <a:r>
              <a:rPr lang="en-US" dirty="0" smtClean="0"/>
              <a:t>Gaining Visibility….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122" y="1493949"/>
            <a:ext cx="7658534" cy="4506410"/>
          </a:xfr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001430525"/>
      </p:ext>
    </p:extLst>
  </p:cSld>
  <p:clrMapOvr>
    <a:masterClrMapping/>
  </p:clrMapOvr>
  <p:transition spd="slow">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Cloudtrail…..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55" y="1647065"/>
            <a:ext cx="3182618" cy="2023414"/>
          </a:xfrm>
        </p:spPr>
      </p:pic>
      <p:sp>
        <p:nvSpPr>
          <p:cNvPr id="6" name="Rectangle 5"/>
          <p:cNvSpPr/>
          <p:nvPr/>
        </p:nvSpPr>
        <p:spPr>
          <a:xfrm>
            <a:off x="3695973" y="1777653"/>
            <a:ext cx="7109138" cy="2554545"/>
          </a:xfrm>
          <a:prstGeom prst="rect">
            <a:avLst/>
          </a:prstGeom>
        </p:spPr>
        <p:txBody>
          <a:bodyPr wrap="square">
            <a:spAutoFit/>
          </a:bodyPr>
          <a:lstStyle/>
          <a:p>
            <a:pPr algn="just">
              <a:buFont typeface="Arial" panose="020B0604020202020204" pitchFamily="34" charset="0"/>
              <a:buChar char="•"/>
            </a:pPr>
            <a:r>
              <a:rPr lang="en-IN" sz="2000" dirty="0">
                <a:ln w="0"/>
                <a:effectLst>
                  <a:outerShdw blurRad="38100" dist="19050" dir="2700000" algn="tl" rotWithShape="0">
                    <a:schemeClr val="dk1">
                      <a:alpha val="40000"/>
                    </a:schemeClr>
                  </a:outerShdw>
                </a:effectLst>
                <a:latin typeface="Roboto"/>
                <a:hlinkClick r:id="rId3" tooltip="AWS CloudTrail Log Files Delivery Failing"/>
              </a:rPr>
              <a:t>AWS CloudTrail Log Files Delivery Failing (Security, operational-excellence</a:t>
            </a:r>
            <a:r>
              <a:rPr lang="en-IN" sz="2000" dirty="0" smtClean="0">
                <a:ln w="0"/>
                <a:effectLst>
                  <a:outerShdw blurRad="38100" dist="19050" dir="2700000" algn="tl" rotWithShape="0">
                    <a:schemeClr val="dk1">
                      <a:alpha val="40000"/>
                    </a:schemeClr>
                  </a:outerShdw>
                </a:effectLst>
                <a:latin typeface="Roboto"/>
                <a:hlinkClick r:id="rId3" tooltip="AWS CloudTrail Log Files Delivery Failing"/>
              </a:rPr>
              <a:t>)</a:t>
            </a:r>
            <a:endParaRPr lang="en-IN" sz="2000" dirty="0" smtClean="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endParaRPr lang="en-IN" sz="2000" dirty="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r>
              <a:rPr lang="en-IN" sz="2000" dirty="0">
                <a:ln w="0"/>
                <a:effectLst>
                  <a:outerShdw blurRad="38100" dist="19050" dir="2700000" algn="tl" rotWithShape="0">
                    <a:schemeClr val="dk1">
                      <a:alpha val="40000"/>
                    </a:schemeClr>
                  </a:outerShdw>
                </a:effectLst>
                <a:latin typeface="Roboto"/>
                <a:hlinkClick r:id="rId4" tooltip="Enable AWS CloudTrail multi-region API logging"/>
              </a:rPr>
              <a:t>Enable AWS CloudTrail multi-region API logging (Security</a:t>
            </a:r>
            <a:r>
              <a:rPr lang="en-IN" sz="2000" dirty="0" smtClean="0">
                <a:ln w="0"/>
                <a:effectLst>
                  <a:outerShdw blurRad="38100" dist="19050" dir="2700000" algn="tl" rotWithShape="0">
                    <a:schemeClr val="dk1">
                      <a:alpha val="40000"/>
                    </a:schemeClr>
                  </a:outerShdw>
                </a:effectLst>
                <a:latin typeface="Roboto"/>
                <a:hlinkClick r:id="rId4" tooltip="Enable AWS CloudTrail multi-region API logging"/>
              </a:rPr>
              <a:t>)</a:t>
            </a:r>
            <a:endParaRPr lang="en-IN" sz="2000" dirty="0" smtClean="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endParaRPr lang="en-IN" sz="2000" dirty="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r>
              <a:rPr lang="en-IN" sz="2000" dirty="0">
                <a:ln w="0"/>
                <a:effectLst>
                  <a:outerShdw blurRad="38100" dist="19050" dir="2700000" algn="tl" rotWithShape="0">
                    <a:schemeClr val="dk1">
                      <a:alpha val="40000"/>
                    </a:schemeClr>
                  </a:outerShdw>
                </a:effectLst>
                <a:latin typeface="Roboto"/>
                <a:hlinkClick r:id="rId5" tooltip="Enable AWS CloudTrail logging for global services"/>
              </a:rPr>
              <a:t>Enable AWS CloudTrail logging for global services (Security</a:t>
            </a:r>
            <a:r>
              <a:rPr lang="en-IN" sz="2000" dirty="0" smtClean="0">
                <a:ln w="0"/>
                <a:effectLst>
                  <a:outerShdw blurRad="38100" dist="19050" dir="2700000" algn="tl" rotWithShape="0">
                    <a:schemeClr val="dk1">
                      <a:alpha val="40000"/>
                    </a:schemeClr>
                  </a:outerShdw>
                </a:effectLst>
                <a:latin typeface="Roboto"/>
                <a:hlinkClick r:id="rId5" tooltip="Enable AWS CloudTrail logging for global services"/>
              </a:rPr>
              <a:t>)</a:t>
            </a:r>
            <a:endParaRPr lang="en-IN" sz="2000" dirty="0" smtClean="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endParaRPr lang="en-IN" sz="2000" dirty="0">
              <a:ln w="0"/>
              <a:effectLst>
                <a:outerShdw blurRad="38100" dist="19050" dir="2700000" algn="tl" rotWithShape="0">
                  <a:schemeClr val="dk1">
                    <a:alpha val="40000"/>
                  </a:schemeClr>
                </a:outerShdw>
              </a:effectLst>
              <a:latin typeface="Roboto"/>
            </a:endParaRPr>
          </a:p>
          <a:p>
            <a:pPr algn="just">
              <a:buFont typeface="Arial" panose="020B0604020202020204" pitchFamily="34" charset="0"/>
              <a:buChar char="•"/>
            </a:pPr>
            <a:r>
              <a:rPr lang="en-IN" sz="2000" dirty="0">
                <a:ln w="0"/>
                <a:effectLst>
                  <a:outerShdw blurRad="38100" dist="19050" dir="2700000" algn="tl" rotWithShape="0">
                    <a:schemeClr val="dk1">
                      <a:alpha val="40000"/>
                    </a:schemeClr>
                  </a:outerShdw>
                </a:effectLst>
                <a:latin typeface="Roboto"/>
                <a:hlinkClick r:id="rId6" tooltip="AWS CloudTrail insecure buckets"/>
              </a:rPr>
              <a:t>AWS CloudTrail insecure buckets (Security)</a:t>
            </a:r>
            <a:endParaRPr lang="en-IN" sz="2000" i="0" dirty="0">
              <a:ln w="0"/>
              <a:effectLst>
                <a:outerShdw blurRad="38100" dist="19050" dir="2700000" algn="tl" rotWithShape="0">
                  <a:schemeClr val="dk1">
                    <a:alpha val="40000"/>
                  </a:schemeClr>
                </a:outerShdw>
              </a:effectLst>
              <a:latin typeface="Roboto"/>
            </a:endParaRPr>
          </a:p>
        </p:txBody>
      </p:sp>
    </p:spTree>
    <p:extLst>
      <p:ext uri="{BB962C8B-B14F-4D97-AF65-F5344CB8AC3E}">
        <p14:creationId xmlns:p14="http://schemas.microsoft.com/office/powerpoint/2010/main" val="1957680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769" y="1403798"/>
            <a:ext cx="10915822" cy="3309868"/>
          </a:xfrm>
          <a:prstGeom prst="rect">
            <a:avLst/>
          </a:prstGeom>
        </p:spPr>
      </p:pic>
    </p:spTree>
    <p:extLst>
      <p:ext uri="{BB962C8B-B14F-4D97-AF65-F5344CB8AC3E}">
        <p14:creationId xmlns:p14="http://schemas.microsoft.com/office/powerpoint/2010/main" val="1228713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609600"/>
            <a:ext cx="8952030" cy="1320800"/>
          </a:xfrm>
        </p:spPr>
        <p:txBody>
          <a:bodyPr>
            <a:normAutofit/>
          </a:bodyPr>
          <a:lstStyle/>
          <a:p>
            <a:r>
              <a:rPr lang="en-US" sz="3200" dirty="0" smtClean="0"/>
              <a:t>AWS IAM (</a:t>
            </a:r>
            <a:r>
              <a:rPr lang="en-IN" sz="3200" dirty="0"/>
              <a:t>Identity and Access </a:t>
            </a:r>
            <a:r>
              <a:rPr lang="en-IN" sz="3200" dirty="0" smtClean="0"/>
              <a:t>Management</a:t>
            </a:r>
            <a:r>
              <a:rPr lang="en-US" sz="3200" dirty="0" smtClean="0"/>
              <a:t>)</a:t>
            </a:r>
            <a:endParaRPr lang="en-IN"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72" y="1534117"/>
            <a:ext cx="2548486" cy="2548486"/>
          </a:xfrm>
        </p:spPr>
      </p:pic>
      <p:sp>
        <p:nvSpPr>
          <p:cNvPr id="7" name="TextBox 6"/>
          <p:cNvSpPr txBox="1"/>
          <p:nvPr/>
        </p:nvSpPr>
        <p:spPr>
          <a:xfrm>
            <a:off x="3322749" y="1534116"/>
            <a:ext cx="6860704" cy="4893647"/>
          </a:xfrm>
          <a:prstGeom prst="rect">
            <a:avLst/>
          </a:prstGeom>
          <a:noFill/>
        </p:spPr>
        <p:txBody>
          <a:bodyPr wrap="square" rtlCol="0">
            <a:spAutoFit/>
          </a:bodyPr>
          <a:lstStyle/>
          <a:p>
            <a:r>
              <a:rPr lang="en-IN" sz="2400" dirty="0">
                <a:hlinkClick r:id="rId3"/>
              </a:rPr>
              <a:t>Users</a:t>
            </a:r>
            <a:r>
              <a:rPr lang="en-IN" sz="2400" dirty="0"/>
              <a:t> – Create individual users.</a:t>
            </a:r>
          </a:p>
          <a:p>
            <a:r>
              <a:rPr lang="en-IN" sz="2400" dirty="0">
                <a:hlinkClick r:id="rId3"/>
              </a:rPr>
              <a:t>Groups</a:t>
            </a:r>
            <a:r>
              <a:rPr lang="en-IN" sz="2400" dirty="0"/>
              <a:t> – Manage permissions with groups.</a:t>
            </a:r>
          </a:p>
          <a:p>
            <a:r>
              <a:rPr lang="en-IN" sz="2400" dirty="0">
                <a:hlinkClick r:id="rId4"/>
              </a:rPr>
              <a:t>Permissions</a:t>
            </a:r>
            <a:r>
              <a:rPr lang="en-IN" sz="2400" dirty="0"/>
              <a:t> – Grant least privilege.</a:t>
            </a:r>
          </a:p>
          <a:p>
            <a:r>
              <a:rPr lang="en-IN" sz="2400" dirty="0">
                <a:hlinkClick r:id="rId5"/>
              </a:rPr>
              <a:t>Auditing</a:t>
            </a:r>
            <a:r>
              <a:rPr lang="en-IN" sz="2400" dirty="0"/>
              <a:t> – Turn on AWS CloudTrail.</a:t>
            </a:r>
          </a:p>
          <a:p>
            <a:r>
              <a:rPr lang="en-IN" sz="2400" dirty="0">
                <a:hlinkClick r:id="rId6"/>
              </a:rPr>
              <a:t>Password</a:t>
            </a:r>
            <a:r>
              <a:rPr lang="en-IN" sz="2400" dirty="0"/>
              <a:t> – Configure a strong password policy.</a:t>
            </a:r>
          </a:p>
          <a:p>
            <a:r>
              <a:rPr lang="en-IN" sz="2400" dirty="0">
                <a:hlinkClick r:id="rId7"/>
              </a:rPr>
              <a:t>MFA</a:t>
            </a:r>
            <a:r>
              <a:rPr lang="en-IN" sz="2400" dirty="0"/>
              <a:t> – Enable MFA for privileged users.</a:t>
            </a:r>
          </a:p>
          <a:p>
            <a:r>
              <a:rPr lang="en-IN" sz="2400" dirty="0">
                <a:hlinkClick r:id="rId8"/>
              </a:rPr>
              <a:t>Roles</a:t>
            </a:r>
            <a:r>
              <a:rPr lang="en-IN" sz="2400" dirty="0"/>
              <a:t> – Use IAM roles for Amazon EC2 instances.</a:t>
            </a:r>
          </a:p>
          <a:p>
            <a:r>
              <a:rPr lang="en-IN" sz="2400" dirty="0">
                <a:hlinkClick r:id="rId9"/>
              </a:rPr>
              <a:t>Sharing</a:t>
            </a:r>
            <a:r>
              <a:rPr lang="en-IN" sz="2400" dirty="0"/>
              <a:t> – Use IAM roles to share access.</a:t>
            </a:r>
          </a:p>
          <a:p>
            <a:r>
              <a:rPr lang="en-IN" sz="2400" dirty="0">
                <a:hlinkClick r:id="rId10"/>
              </a:rPr>
              <a:t>Rotate</a:t>
            </a:r>
            <a:r>
              <a:rPr lang="en-IN" sz="2400" dirty="0"/>
              <a:t> – Rotate security credentials regularly.</a:t>
            </a:r>
          </a:p>
          <a:p>
            <a:r>
              <a:rPr lang="en-IN" sz="2400" dirty="0">
                <a:hlinkClick r:id="rId11"/>
              </a:rPr>
              <a:t>Conditions</a:t>
            </a:r>
            <a:r>
              <a:rPr lang="en-IN" sz="2400" dirty="0"/>
              <a:t> – Restrict privileged access further with conditions.</a:t>
            </a:r>
          </a:p>
          <a:p>
            <a:r>
              <a:rPr lang="en-IN" sz="2400" dirty="0">
                <a:hlinkClick r:id="rId3"/>
              </a:rPr>
              <a:t>Root</a:t>
            </a:r>
            <a:r>
              <a:rPr lang="en-IN" sz="2400" dirty="0"/>
              <a:t> – Reduce or remove use of root.</a:t>
            </a:r>
          </a:p>
          <a:p>
            <a:endParaRPr lang="en-IN" sz="2400" dirty="0"/>
          </a:p>
        </p:txBody>
      </p:sp>
    </p:spTree>
    <p:extLst>
      <p:ext uri="{BB962C8B-B14F-4D97-AF65-F5344CB8AC3E}">
        <p14:creationId xmlns:p14="http://schemas.microsoft.com/office/powerpoint/2010/main" val="160329845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600" dirty="0" smtClean="0"/>
              <a:t>Questions ? </a:t>
            </a:r>
            <a:br>
              <a:rPr lang="en-IN" sz="6600" dirty="0" smtClean="0"/>
            </a:br>
            <a:r>
              <a:rPr lang="en-IN" sz="6600" dirty="0"/>
              <a:t>	</a:t>
            </a:r>
            <a:r>
              <a:rPr lang="en-IN" sz="6600" dirty="0" smtClean="0"/>
              <a:t>						And          													Answers ! </a:t>
            </a:r>
            <a:endParaRPr lang="en-IN" sz="6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930400"/>
            <a:ext cx="7029978" cy="4803819"/>
          </a:xfrm>
          <a:prstGeom prst="rect">
            <a:avLst/>
          </a:prstGeom>
        </p:spPr>
      </p:pic>
    </p:spTree>
    <p:extLst>
      <p:ext uri="{BB962C8B-B14F-4D97-AF65-F5344CB8AC3E}">
        <p14:creationId xmlns:p14="http://schemas.microsoft.com/office/powerpoint/2010/main" val="19973783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smtClean="0"/>
              <a:t>					</a:t>
            </a:r>
            <a:br>
              <a:rPr lang="en-IN" sz="4400" b="1" dirty="0" smtClean="0"/>
            </a:br>
            <a:r>
              <a:rPr lang="en-IN" sz="4400" b="1" dirty="0" smtClean="0"/>
              <a:t>						Thank You ! </a:t>
            </a:r>
            <a:br>
              <a:rPr lang="en-IN" sz="4400" b="1" dirty="0" smtClean="0"/>
            </a:br>
            <a:r>
              <a:rPr lang="en-IN" sz="4400" b="1" dirty="0" smtClean="0"/>
              <a:t>Follow Me :</a:t>
            </a:r>
            <a:br>
              <a:rPr lang="en-IN" sz="4400" b="1" dirty="0" smtClean="0"/>
            </a:br>
            <a:r>
              <a:rPr lang="en-IN" sz="4400" b="1" dirty="0"/>
              <a:t/>
            </a:r>
            <a:br>
              <a:rPr lang="en-IN" sz="4400" b="1" dirty="0"/>
            </a:br>
            <a:r>
              <a:rPr lang="en-IN" sz="4400" b="1" dirty="0" smtClean="0"/>
              <a:t/>
            </a:r>
            <a:br>
              <a:rPr lang="en-IN" sz="4400" b="1" dirty="0" smtClean="0"/>
            </a:br>
            <a:r>
              <a:rPr lang="en-IN" sz="4400" b="1" dirty="0" smtClean="0"/>
              <a:t/>
            </a:r>
            <a:br>
              <a:rPr lang="en-IN" sz="4400" b="1" dirty="0" smtClean="0"/>
            </a:br>
            <a:r>
              <a:rPr lang="en-IN" sz="4400" b="1" dirty="0" smtClean="0"/>
              <a:t>Slides Available : </a:t>
            </a:r>
            <a:br>
              <a:rPr lang="en-IN" sz="4400" b="1" dirty="0" smtClean="0"/>
            </a:br>
            <a:endParaRPr lang="en-IN" sz="4400" b="1"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7338" y="2855763"/>
            <a:ext cx="1483383" cy="92815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4857" y="2934946"/>
            <a:ext cx="848967" cy="84896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6095" y="5415714"/>
            <a:ext cx="848269" cy="848269"/>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3976" y="2975870"/>
            <a:ext cx="815305" cy="815305"/>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6038" y="2951778"/>
            <a:ext cx="815305" cy="815305"/>
          </a:xfrm>
          <a:prstGeom prst="rect">
            <a:avLst/>
          </a:prstGeom>
        </p:spPr>
      </p:pic>
      <p:sp>
        <p:nvSpPr>
          <p:cNvPr id="16" name="TextBox 15"/>
          <p:cNvSpPr txBox="1"/>
          <p:nvPr/>
        </p:nvSpPr>
        <p:spPr>
          <a:xfrm>
            <a:off x="6027312" y="2975870"/>
            <a:ext cx="3116688" cy="584775"/>
          </a:xfrm>
          <a:prstGeom prst="rect">
            <a:avLst/>
          </a:prstGeom>
          <a:noFill/>
        </p:spPr>
        <p:txBody>
          <a:bodyPr wrap="square" rtlCol="0">
            <a:spAutoFit/>
          </a:bodyPr>
          <a:lstStyle/>
          <a:p>
            <a:r>
              <a:rPr lang="en-IN" sz="3200" b="1" dirty="0" smtClean="0"/>
              <a:t>/iamkumarji</a:t>
            </a:r>
            <a:endParaRPr lang="en-IN" sz="3200" b="1" dirty="0"/>
          </a:p>
        </p:txBody>
      </p:sp>
      <p:sp>
        <p:nvSpPr>
          <p:cNvPr id="10" name="TextBox 9"/>
          <p:cNvSpPr txBox="1"/>
          <p:nvPr/>
        </p:nvSpPr>
        <p:spPr>
          <a:xfrm>
            <a:off x="4468968" y="5415714"/>
            <a:ext cx="3116688" cy="584775"/>
          </a:xfrm>
          <a:prstGeom prst="rect">
            <a:avLst/>
          </a:prstGeom>
          <a:noFill/>
        </p:spPr>
        <p:txBody>
          <a:bodyPr wrap="square" rtlCol="0">
            <a:spAutoFit/>
          </a:bodyPr>
          <a:lstStyle/>
          <a:p>
            <a:r>
              <a:rPr lang="en-IN" sz="3200" b="1" dirty="0" smtClean="0"/>
              <a:t>/iamkumarji</a:t>
            </a:r>
            <a:endParaRPr lang="en-IN" sz="3200" b="1" dirty="0"/>
          </a:p>
        </p:txBody>
      </p:sp>
    </p:spTree>
    <p:extLst>
      <p:ext uri="{BB962C8B-B14F-4D97-AF65-F5344CB8AC3E}">
        <p14:creationId xmlns:p14="http://schemas.microsoft.com/office/powerpoint/2010/main" val="2367638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dirty="0"/>
              <a:t>What is Cloud Computing?</a:t>
            </a:r>
            <a:br>
              <a:rPr lang="en-US" dirty="0"/>
            </a:br>
            <a:endParaRPr lang="en-IN" dirty="0"/>
          </a:p>
        </p:txBody>
      </p:sp>
      <p:sp>
        <p:nvSpPr>
          <p:cNvPr id="3" name="Content Placeholder 2"/>
          <p:cNvSpPr>
            <a:spLocks noGrp="1"/>
          </p:cNvSpPr>
          <p:nvPr>
            <p:ph idx="1"/>
          </p:nvPr>
        </p:nvSpPr>
        <p:spPr>
          <a:xfrm>
            <a:off x="677334" y="2160589"/>
            <a:ext cx="8733366" cy="4303711"/>
          </a:xfrm>
        </p:spPr>
        <p:txBody>
          <a:bodyPr>
            <a:noAutofit/>
          </a:bodyPr>
          <a:lstStyle/>
          <a:p>
            <a:pPr algn="just"/>
            <a:r>
              <a:rPr lang="en-US" sz="2400" dirty="0" smtClean="0"/>
              <a:t>Cloud </a:t>
            </a:r>
            <a:r>
              <a:rPr lang="en-US" sz="2400" dirty="0"/>
              <a:t>Computing refers to </a:t>
            </a:r>
            <a:r>
              <a:rPr lang="en-US" sz="2400" b="1" dirty="0"/>
              <a:t>manipulating, configuring,</a:t>
            </a:r>
            <a:r>
              <a:rPr lang="en-US" sz="2400" dirty="0"/>
              <a:t> and </a:t>
            </a:r>
            <a:r>
              <a:rPr lang="en-US" sz="2400" b="1" dirty="0"/>
              <a:t>accessing</a:t>
            </a:r>
            <a:r>
              <a:rPr lang="en-US" sz="2400" dirty="0"/>
              <a:t> the hardware and software resources remotely. It offers online data storage, infrastructure, and application</a:t>
            </a:r>
            <a:r>
              <a:rPr lang="en-US" sz="2400" dirty="0" smtClean="0"/>
              <a:t>.</a:t>
            </a:r>
          </a:p>
          <a:p>
            <a:pPr algn="just"/>
            <a:endParaRPr lang="en-US" sz="2400" dirty="0" smtClean="0"/>
          </a:p>
          <a:p>
            <a:pPr algn="just"/>
            <a:r>
              <a:rPr lang="en-US" sz="2400" dirty="0"/>
              <a:t>Cloud computing offers </a:t>
            </a:r>
            <a:r>
              <a:rPr lang="en-US" sz="2400" b="1" dirty="0"/>
              <a:t>platform independency,</a:t>
            </a:r>
            <a:r>
              <a:rPr lang="en-US" sz="2400" dirty="0"/>
              <a:t> as the software is not required to be installed locally on the PC. Hence, the Cloud Computing is making our business applications </a:t>
            </a:r>
            <a:r>
              <a:rPr lang="en-US" sz="2400" b="1" dirty="0"/>
              <a:t>mobile</a:t>
            </a:r>
            <a:r>
              <a:rPr lang="en-US" sz="2400" dirty="0"/>
              <a:t> and </a:t>
            </a:r>
            <a:r>
              <a:rPr lang="en-US" sz="2400" b="1" dirty="0"/>
              <a:t>collaborative.</a:t>
            </a:r>
            <a:endParaRPr lang="en-US" sz="2400" dirty="0"/>
          </a:p>
          <a:p>
            <a:pPr algn="just"/>
            <a:endParaRPr lang="en-IN" sz="2400" dirty="0"/>
          </a:p>
        </p:txBody>
      </p:sp>
    </p:spTree>
    <p:extLst>
      <p:ext uri="{BB962C8B-B14F-4D97-AF65-F5344CB8AC3E}">
        <p14:creationId xmlns:p14="http://schemas.microsoft.com/office/powerpoint/2010/main" val="4132911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191" y="660401"/>
            <a:ext cx="8776948" cy="5422900"/>
          </a:xfrm>
        </p:spPr>
      </p:pic>
    </p:spTree>
    <p:extLst>
      <p:ext uri="{BB962C8B-B14F-4D97-AF65-F5344CB8AC3E}">
        <p14:creationId xmlns:p14="http://schemas.microsoft.com/office/powerpoint/2010/main" val="647907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US" u="sng" dirty="0"/>
              <a:t>Basic </a:t>
            </a:r>
            <a:r>
              <a:rPr lang="en-US" u="sng" dirty="0" smtClean="0"/>
              <a:t>Concepts :</a:t>
            </a:r>
            <a:endParaRPr lang="en-US" u="sng" dirty="0"/>
          </a:p>
        </p:txBody>
      </p:sp>
      <p:sp>
        <p:nvSpPr>
          <p:cNvPr id="3" name="Content Placeholder 2"/>
          <p:cNvSpPr>
            <a:spLocks noGrp="1"/>
          </p:cNvSpPr>
          <p:nvPr>
            <p:ph idx="1"/>
          </p:nvPr>
        </p:nvSpPr>
        <p:spPr>
          <a:xfrm>
            <a:off x="677334" y="1703389"/>
            <a:ext cx="8596668" cy="3880773"/>
          </a:xfrm>
        </p:spPr>
        <p:txBody>
          <a:bodyPr>
            <a:normAutofit lnSpcReduction="10000"/>
          </a:bodyPr>
          <a:lstStyle/>
          <a:p>
            <a:pPr algn="just"/>
            <a:r>
              <a:rPr lang="en-US" sz="3200" dirty="0" smtClean="0"/>
              <a:t>There </a:t>
            </a:r>
            <a:r>
              <a:rPr lang="en-US" sz="3200" dirty="0"/>
              <a:t>are certain services and models working behind the scene making the cloud computing feasible and accessible to end users. Following are the working models for cloud computing:</a:t>
            </a:r>
          </a:p>
          <a:p>
            <a:pPr algn="just"/>
            <a:r>
              <a:rPr lang="en-US" sz="3600" dirty="0">
                <a:solidFill>
                  <a:srgbClr val="FFC000"/>
                </a:solidFill>
              </a:rPr>
              <a:t>Deployment Models</a:t>
            </a:r>
          </a:p>
          <a:p>
            <a:pPr algn="just"/>
            <a:r>
              <a:rPr lang="en-US" sz="3600" dirty="0">
                <a:solidFill>
                  <a:srgbClr val="FFC000"/>
                </a:solidFill>
              </a:rPr>
              <a:t>Service Models</a:t>
            </a:r>
          </a:p>
          <a:p>
            <a:pPr algn="just"/>
            <a:endParaRPr lang="en-IN" sz="3200" dirty="0"/>
          </a:p>
        </p:txBody>
      </p:sp>
    </p:spTree>
    <p:extLst>
      <p:ext uri="{BB962C8B-B14F-4D97-AF65-F5344CB8AC3E}">
        <p14:creationId xmlns:p14="http://schemas.microsoft.com/office/powerpoint/2010/main" val="371180395"/>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4100"/>
          </a:xfrm>
        </p:spPr>
        <p:txBody>
          <a:bodyPr>
            <a:normAutofit fontScale="90000"/>
          </a:bodyPr>
          <a:lstStyle/>
          <a:p>
            <a:pPr marL="571500" indent="-571500">
              <a:buFont typeface="Wingdings" panose="05000000000000000000" pitchFamily="2" charset="2"/>
              <a:buChar char="ü"/>
            </a:pPr>
            <a:r>
              <a:rPr lang="en-US" u="sng" dirty="0" smtClean="0"/>
              <a:t>Deployment Models: </a:t>
            </a:r>
            <a:r>
              <a:rPr lang="en-US" dirty="0"/>
              <a:t/>
            </a:r>
            <a:br>
              <a:rPr lang="en-US" dirty="0"/>
            </a:br>
            <a:endParaRPr lang="en-IN" dirty="0"/>
          </a:p>
        </p:txBody>
      </p:sp>
      <p:sp>
        <p:nvSpPr>
          <p:cNvPr id="3" name="Content Placeholder 2"/>
          <p:cNvSpPr>
            <a:spLocks noGrp="1"/>
          </p:cNvSpPr>
          <p:nvPr>
            <p:ph idx="1"/>
          </p:nvPr>
        </p:nvSpPr>
        <p:spPr>
          <a:xfrm>
            <a:off x="677334" y="1663700"/>
            <a:ext cx="8596668" cy="3880773"/>
          </a:xfrm>
        </p:spPr>
        <p:txBody>
          <a:bodyPr>
            <a:normAutofit/>
          </a:bodyPr>
          <a:lstStyle/>
          <a:p>
            <a:pPr algn="just"/>
            <a:r>
              <a:rPr lang="en-US" sz="3200" dirty="0" smtClean="0"/>
              <a:t>Deployment </a:t>
            </a:r>
            <a:r>
              <a:rPr lang="en-US" sz="3200" dirty="0"/>
              <a:t>models define the type of access to the cloud, i.e., how the cloud is located? </a:t>
            </a:r>
            <a:endParaRPr lang="en-US" sz="3200" dirty="0" smtClean="0"/>
          </a:p>
          <a:p>
            <a:pPr algn="just"/>
            <a:r>
              <a:rPr lang="en-US" sz="3200" dirty="0" smtClean="0"/>
              <a:t>Cloud </a:t>
            </a:r>
            <a:r>
              <a:rPr lang="en-US" sz="3200" dirty="0"/>
              <a:t>can have any of the four types of access: Public, Private, Hybrid, and Community.</a:t>
            </a:r>
          </a:p>
          <a:p>
            <a:pPr algn="just"/>
            <a:endParaRPr lang="en-IN" sz="3200" dirty="0"/>
          </a:p>
        </p:txBody>
      </p:sp>
    </p:spTree>
    <p:extLst>
      <p:ext uri="{BB962C8B-B14F-4D97-AF65-F5344CB8AC3E}">
        <p14:creationId xmlns:p14="http://schemas.microsoft.com/office/powerpoint/2010/main" val="1278871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500"/>
          </a:xfrm>
        </p:spPr>
        <p:txBody>
          <a:bodyPr>
            <a:normAutofit fontScale="90000"/>
          </a:bodyPr>
          <a:lstStyle/>
          <a:p>
            <a:pPr marL="571500" indent="-571500">
              <a:buFont typeface="Wingdings" panose="05000000000000000000" pitchFamily="2" charset="2"/>
              <a:buChar char="v"/>
            </a:pPr>
            <a:r>
              <a:rPr lang="en-US" b="1" u="sng" cap="all" dirty="0"/>
              <a:t>PUBLIC </a:t>
            </a:r>
            <a:r>
              <a:rPr lang="en-US" b="1" u="sng" cap="all" dirty="0" smtClean="0"/>
              <a:t>CLOUD :</a:t>
            </a:r>
            <a:r>
              <a:rPr lang="en-US" b="1" u="sng" cap="all" dirty="0"/>
              <a:t/>
            </a:r>
            <a:br>
              <a:rPr lang="en-US" b="1" u="sng" cap="all" dirty="0"/>
            </a:br>
            <a:endParaRPr lang="en-IN" u="sng" dirty="0"/>
          </a:p>
        </p:txBody>
      </p:sp>
      <p:sp>
        <p:nvSpPr>
          <p:cNvPr id="3" name="Content Placeholder 2"/>
          <p:cNvSpPr>
            <a:spLocks noGrp="1"/>
          </p:cNvSpPr>
          <p:nvPr>
            <p:ph idx="1"/>
          </p:nvPr>
        </p:nvSpPr>
        <p:spPr>
          <a:xfrm>
            <a:off x="677334" y="1447800"/>
            <a:ext cx="8596668" cy="5054600"/>
          </a:xfrm>
        </p:spPr>
        <p:txBody>
          <a:bodyPr>
            <a:normAutofit/>
          </a:bodyPr>
          <a:lstStyle/>
          <a:p>
            <a:r>
              <a:rPr lang="en-US" sz="2400" dirty="0" smtClean="0"/>
              <a:t>The</a:t>
            </a:r>
            <a:r>
              <a:rPr lang="en-US" sz="2400" dirty="0"/>
              <a:t> </a:t>
            </a:r>
            <a:r>
              <a:rPr lang="en-US" sz="2400" b="1" dirty="0"/>
              <a:t>public cloud</a:t>
            </a:r>
            <a:r>
              <a:rPr lang="en-US" sz="2400" dirty="0"/>
              <a:t> allows systems and services to be easily accessible to the general public. Public cloud may be less secure because of its openness.</a:t>
            </a:r>
          </a:p>
          <a:p>
            <a:endParaRPr lang="en-US" sz="2400" dirty="0" smtClean="0"/>
          </a:p>
          <a:p>
            <a:endParaRPr lang="en-US" sz="2400" dirty="0"/>
          </a:p>
          <a:p>
            <a:endParaRPr lang="en-US" sz="2400" dirty="0" smtClean="0"/>
          </a:p>
          <a:p>
            <a:r>
              <a:rPr lang="en-US" sz="2400" dirty="0" smtClean="0"/>
              <a:t>The</a:t>
            </a:r>
            <a:r>
              <a:rPr lang="en-US" sz="2400" dirty="0"/>
              <a:t> </a:t>
            </a:r>
            <a:r>
              <a:rPr lang="en-US" sz="2400" b="1" dirty="0"/>
              <a:t>private cloud</a:t>
            </a:r>
            <a:r>
              <a:rPr lang="en-US" sz="2400" dirty="0"/>
              <a:t> allows systems and services to be accessible within an organization. It is more secured because of its private nature.</a:t>
            </a:r>
          </a:p>
          <a:p>
            <a:endParaRPr lang="en-IN" dirty="0"/>
          </a:p>
        </p:txBody>
      </p:sp>
      <p:sp>
        <p:nvSpPr>
          <p:cNvPr id="4" name="Title 1"/>
          <p:cNvSpPr txBox="1">
            <a:spLocks/>
          </p:cNvSpPr>
          <p:nvPr/>
        </p:nvSpPr>
        <p:spPr>
          <a:xfrm>
            <a:off x="677334" y="3016250"/>
            <a:ext cx="8596668" cy="8255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en-US" b="1" u="sng" cap="all" dirty="0" smtClean="0"/>
              <a:t>PRIVATE CLOUD :</a:t>
            </a:r>
            <a:endParaRPr lang="en-US" b="1" u="sng" cap="all" dirty="0"/>
          </a:p>
        </p:txBody>
      </p:sp>
    </p:spTree>
    <p:extLst>
      <p:ext uri="{BB962C8B-B14F-4D97-AF65-F5344CB8AC3E}">
        <p14:creationId xmlns:p14="http://schemas.microsoft.com/office/powerpoint/2010/main" val="1361572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7000"/>
            <a:ext cx="8596668" cy="762000"/>
          </a:xfrm>
        </p:spPr>
        <p:txBody>
          <a:bodyPr>
            <a:normAutofit/>
          </a:bodyPr>
          <a:lstStyle/>
          <a:p>
            <a:pPr marL="571500" indent="-571500" algn="just">
              <a:buFont typeface="Wingdings" panose="05000000000000000000" pitchFamily="2" charset="2"/>
              <a:buChar char="v"/>
            </a:pPr>
            <a:r>
              <a:rPr lang="en-US" b="1" u="sng" cap="all" dirty="0"/>
              <a:t>HYBRID </a:t>
            </a:r>
            <a:r>
              <a:rPr lang="en-US" b="1" u="sng" cap="all" dirty="0" smtClean="0"/>
              <a:t>CLOUD:</a:t>
            </a:r>
            <a:endParaRPr lang="en-US" b="1" u="sng" cap="all" dirty="0"/>
          </a:p>
        </p:txBody>
      </p:sp>
      <p:sp>
        <p:nvSpPr>
          <p:cNvPr id="3" name="Content Placeholder 2"/>
          <p:cNvSpPr>
            <a:spLocks noGrp="1"/>
          </p:cNvSpPr>
          <p:nvPr>
            <p:ph idx="1"/>
          </p:nvPr>
        </p:nvSpPr>
        <p:spPr>
          <a:xfrm>
            <a:off x="524934" y="1384300"/>
            <a:ext cx="8596668" cy="5003800"/>
          </a:xfrm>
        </p:spPr>
        <p:txBody>
          <a:bodyPr>
            <a:normAutofit/>
          </a:bodyPr>
          <a:lstStyle/>
          <a:p>
            <a:pPr algn="just"/>
            <a:r>
              <a:rPr lang="en-US" sz="2400" dirty="0" smtClean="0"/>
              <a:t>The</a:t>
            </a:r>
            <a:r>
              <a:rPr lang="en-US" sz="2400" dirty="0"/>
              <a:t> </a:t>
            </a:r>
            <a:r>
              <a:rPr lang="en-US" sz="2400" b="1" dirty="0"/>
              <a:t>community cloud</a:t>
            </a:r>
            <a:r>
              <a:rPr lang="en-US" sz="2400" dirty="0"/>
              <a:t> allows systems and services to be accessible by a group of organizations.</a:t>
            </a:r>
          </a:p>
          <a:p>
            <a:pPr algn="just"/>
            <a:endParaRPr lang="en-US" sz="2400" b="1" cap="all" dirty="0"/>
          </a:p>
          <a:p>
            <a:pPr algn="just"/>
            <a:endParaRPr lang="en-US" sz="2400" b="1" cap="all" dirty="0" smtClean="0"/>
          </a:p>
          <a:p>
            <a:pPr lvl="6" algn="just"/>
            <a:endParaRPr lang="en-US" b="1" cap="all" dirty="0"/>
          </a:p>
          <a:p>
            <a:pPr algn="just"/>
            <a:r>
              <a:rPr lang="en-US" sz="2400" dirty="0"/>
              <a:t>The </a:t>
            </a:r>
            <a:r>
              <a:rPr lang="en-US" sz="2400" b="1" dirty="0"/>
              <a:t>hybrid cloud</a:t>
            </a:r>
            <a:r>
              <a:rPr lang="en-US" sz="2400" dirty="0"/>
              <a:t> is a mixture of public and private cloud, in which the critical activities are performed using private cloud while the non-critical activities are performed using public cloud.</a:t>
            </a:r>
          </a:p>
          <a:p>
            <a:pPr algn="just"/>
            <a:endParaRPr lang="en-IN" sz="2400" dirty="0"/>
          </a:p>
        </p:txBody>
      </p:sp>
      <p:sp>
        <p:nvSpPr>
          <p:cNvPr id="4" name="Title 1"/>
          <p:cNvSpPr txBox="1">
            <a:spLocks/>
          </p:cNvSpPr>
          <p:nvPr/>
        </p:nvSpPr>
        <p:spPr>
          <a:xfrm>
            <a:off x="829734" y="762000"/>
            <a:ext cx="8596668" cy="76200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en-US" b="1" u="sng" cap="all" dirty="0" smtClean="0"/>
              <a:t>COMMUNITY CLOUD:</a:t>
            </a:r>
            <a:r>
              <a:rPr lang="en-US" b="1" cap="all" dirty="0" smtClean="0"/>
              <a:t/>
            </a:r>
            <a:br>
              <a:rPr lang="en-US" b="1" cap="all" dirty="0" smtClean="0"/>
            </a:br>
            <a:endParaRPr lang="en-IN" dirty="0"/>
          </a:p>
        </p:txBody>
      </p:sp>
    </p:spTree>
    <p:extLst>
      <p:ext uri="{BB962C8B-B14F-4D97-AF65-F5344CB8AC3E}">
        <p14:creationId xmlns:p14="http://schemas.microsoft.com/office/powerpoint/2010/main" val="2775152614"/>
      </p:ext>
    </p:extLst>
  </p:cSld>
  <p:clrMapOvr>
    <a:masterClrMapping/>
  </p:clrMapOvr>
  <mc:AlternateContent xmlns:mc="http://schemas.openxmlformats.org/markup-compatibility/2006" xmlns:p14="http://schemas.microsoft.com/office/powerpoint/2010/main">
    <mc:Choice Requires="p14">
      <p:transition spd="slow" p14:dur="2250">
        <p:dissolve/>
      </p:transition>
    </mc:Choice>
    <mc:Fallback xmlns="">
      <p:transition spd="slow">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Facet</Template>
  <TotalTime>150</TotalTime>
  <Words>553</Words>
  <Application>Microsoft Office PowerPoint</Application>
  <PresentationFormat>Widescreen</PresentationFormat>
  <Paragraphs>141</Paragraphs>
  <Slides>37</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37</vt:i4>
      </vt:variant>
    </vt:vector>
  </HeadingPairs>
  <TitlesOfParts>
    <vt:vector size="50" baseType="lpstr">
      <vt:lpstr>Arial</vt:lpstr>
      <vt:lpstr>Arial Black</vt:lpstr>
      <vt:lpstr>Garamond</vt:lpstr>
      <vt:lpstr>Roboto</vt:lpstr>
      <vt:lpstr>Times New Roman</vt:lpstr>
      <vt:lpstr>Trebuchet MS</vt:lpstr>
      <vt:lpstr>Tw Cen MT</vt:lpstr>
      <vt:lpstr>Tw Cen MT Condensed</vt:lpstr>
      <vt:lpstr>Wingdings</vt:lpstr>
      <vt:lpstr>Wingdings 3</vt:lpstr>
      <vt:lpstr>Integral</vt:lpstr>
      <vt:lpstr>Facet</vt:lpstr>
      <vt:lpstr>Organic</vt:lpstr>
      <vt:lpstr>Cloud COMPUTING &amp; securities</vt:lpstr>
      <vt:lpstr>AGENDA :</vt:lpstr>
      <vt:lpstr>What is Cloud?</vt:lpstr>
      <vt:lpstr>What is Cloud Computing? </vt:lpstr>
      <vt:lpstr>PowerPoint Presentation</vt:lpstr>
      <vt:lpstr>Basic Concepts :</vt:lpstr>
      <vt:lpstr>Deployment Models:  </vt:lpstr>
      <vt:lpstr>PUBLIC CLOUD : </vt:lpstr>
      <vt:lpstr>HYBRID CLOUD:</vt:lpstr>
      <vt:lpstr>Service Models :  </vt:lpstr>
      <vt:lpstr>INFRASTRUCTURE-AS-A-SERVICE (IAAS) </vt:lpstr>
      <vt:lpstr>PLATFORM-AS-A-SERVICE (PAAS):</vt:lpstr>
      <vt:lpstr>SOFTWARE-AS-A-SERVICE (SAAS)</vt:lpstr>
      <vt:lpstr>Benefits: </vt:lpstr>
      <vt:lpstr>Cloud Computing Technology : Virtualization-&gt;  </vt:lpstr>
      <vt:lpstr>PowerPoint Presentation</vt:lpstr>
      <vt:lpstr>Cloud Computing Architecture :  </vt:lpstr>
      <vt:lpstr>Front End : </vt:lpstr>
      <vt:lpstr>Back End : </vt:lpstr>
      <vt:lpstr>Cloud infrastructure:</vt:lpstr>
      <vt:lpstr>PRACTICAL SESSION :</vt:lpstr>
      <vt:lpstr>Cloud Securities……….</vt:lpstr>
      <vt:lpstr>Why Cloud Security?        and……………..           What is  Cloud Security?</vt:lpstr>
      <vt:lpstr>Why Cloud Computing Security?</vt:lpstr>
      <vt:lpstr>What is Cloud Computing Security?</vt:lpstr>
      <vt:lpstr>It is said that Cloud Security is a mixture of Art and Science… Why?</vt:lpstr>
      <vt:lpstr>It is Science because you have to come up with new ways of securing your application .  And Art because Authentication should be defined with user experience in mind.</vt:lpstr>
      <vt:lpstr>Threat  identification is done in 3 Stages in the Cloud .</vt:lpstr>
      <vt:lpstr>How to Implement all stages in AWS ? </vt:lpstr>
      <vt:lpstr>Monitoring….</vt:lpstr>
      <vt:lpstr>AWS CloudWatch.</vt:lpstr>
      <vt:lpstr>Gaining Visibility….</vt:lpstr>
      <vt:lpstr>AWS Cloudtrail…..</vt:lpstr>
      <vt:lpstr>PowerPoint Presentation</vt:lpstr>
      <vt:lpstr>AWS IAM (Identity and Access Management)</vt:lpstr>
      <vt:lpstr>Questions ?         And                       Answers ! </vt:lpstr>
      <vt:lpstr>            Thank You !  Follow Me :    Slides Available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&amp; securities</dc:title>
  <dc:creator>Windows User</dc:creator>
  <cp:lastModifiedBy>SHUBHAM</cp:lastModifiedBy>
  <cp:revision>17</cp:revision>
  <dcterms:created xsi:type="dcterms:W3CDTF">2018-02-12T19:36:53Z</dcterms:created>
  <dcterms:modified xsi:type="dcterms:W3CDTF">2018-04-01T20:53:16Z</dcterms:modified>
</cp:coreProperties>
</file>