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 id="2147483797" r:id="rId2"/>
    <p:sldMasterId id="2147483814" r:id="rId3"/>
  </p:sldMasterIdLst>
  <p:sldIdLst>
    <p:sldId id="256" r:id="rId4"/>
    <p:sldId id="257" r:id="rId5"/>
    <p:sldId id="258" r:id="rId6"/>
    <p:sldId id="264" r:id="rId7"/>
    <p:sldId id="265" r:id="rId8"/>
    <p:sldId id="266" r:id="rId9"/>
    <p:sldId id="267" r:id="rId10"/>
    <p:sldId id="259" r:id="rId11"/>
    <p:sldId id="260" r:id="rId12"/>
    <p:sldId id="261" r:id="rId13"/>
    <p:sldId id="262" r:id="rId14"/>
    <p:sldId id="263" r:id="rId15"/>
    <p:sldId id="269" r:id="rId16"/>
    <p:sldId id="270" r:id="rId17"/>
    <p:sldId id="271" r:id="rId18"/>
    <p:sldId id="272" r:id="rId19"/>
    <p:sldId id="273" r:id="rId20"/>
    <p:sldId id="274" r:id="rId21"/>
    <p:sldId id="268"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2/1/2018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2/1/2018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2/1/2018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FCE02C-6EC6-4E09-BC2C-9FDED4DE236E}"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4573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8F36E1-9596-4E98-8786-4A17C5D29C65}" type="datetimeFigureOut">
              <a:rPr lang="en-US" smtClean="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725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1A55-63BC-4BA2-9538-7DDEADA10621}"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7403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3091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0641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pPr/>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8246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pPr/>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5347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850A0-01A3-4F4E-AA52-F716A9BFD4EB}" type="datetimeFigureOut">
              <a:rPr lang="en-US" smtClean="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099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2/1/2018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11CCA-BB49-46C7-A0E2-F42339750F9A}" type="datetimeFigureOut">
              <a:rPr lang="en-US" smtClean="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4409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331233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295172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03856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191008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933936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8315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4750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FCE02C-6EC6-4E09-BC2C-9FDED4DE236E}"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4680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8F36E1-9596-4E98-8786-4A17C5D29C65}" type="datetimeFigureOut">
              <a:rPr lang="en-US" smtClean="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17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2/1/2018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1A55-63BC-4BA2-9538-7DDEADA10621}"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9145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3891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608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pPr/>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0478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pPr/>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0658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850A0-01A3-4F4E-AA52-F716A9BFD4EB}" type="datetimeFigureOut">
              <a:rPr lang="en-US" smtClean="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7983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11CCA-BB49-46C7-A0E2-F42339750F9A}" type="datetimeFigureOut">
              <a:rPr lang="en-US" smtClean="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5558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739825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069297"/>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31300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2/1/2018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672721"/>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5690357"/>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5526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546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2/1/2018</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2/1/2018</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2/1/2018</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2/1/2018</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2/1/2018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2/1/2018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205CAA-4E5A-4223-BD55-C5D2841AC9EF}" type="datetimeFigureOut">
              <a:rPr lang="en-US" smtClean="0"/>
              <a:t>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037460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205CAA-4E5A-4223-BD55-C5D2841AC9EF}" type="datetimeFigureOut">
              <a:rPr lang="en-US" smtClean="0"/>
              <a:t>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986744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cd/A97630_01/server.920/a96520/glossary.htm#432248"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WAREHOUSING</a:t>
            </a:r>
            <a:br>
              <a:rPr lang="en-IN" dirty="0" smtClean="0"/>
            </a:br>
            <a:r>
              <a:rPr lang="en-IN" dirty="0" smtClean="0"/>
              <a:t>(DWH)</a:t>
            </a:r>
            <a:endParaRPr lang="en-IN" dirty="0"/>
          </a:p>
        </p:txBody>
      </p:sp>
    </p:spTree>
    <p:extLst>
      <p:ext uri="{BB962C8B-B14F-4D97-AF65-F5344CB8AC3E}">
        <p14:creationId xmlns:p14="http://schemas.microsoft.com/office/powerpoint/2010/main" val="175294926"/>
      </p:ext>
    </p:extLst>
  </p:cSld>
  <p:clrMapOvr>
    <a:masterClrMapping/>
  </p:clrMapOvr>
  <mc:AlternateContent xmlns:mc="http://schemas.openxmlformats.org/markup-compatibility/2006">
    <mc:Choice xmlns:p14="http://schemas.microsoft.com/office/powerpoint/2010/main" Requires="p14">
      <p:transition spd="slow" p14:dur="475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IN" u="sng" dirty="0" smtClean="0"/>
              <a:t>OPERATIONAL DATA:</a:t>
            </a:r>
            <a:endParaRPr lang="en-IN" dirty="0"/>
          </a:p>
        </p:txBody>
      </p:sp>
      <p:sp>
        <p:nvSpPr>
          <p:cNvPr id="3" name="Content Placeholder 2"/>
          <p:cNvSpPr>
            <a:spLocks noGrp="1"/>
          </p:cNvSpPr>
          <p:nvPr>
            <p:ph idx="1"/>
          </p:nvPr>
        </p:nvSpPr>
        <p:spPr>
          <a:xfrm>
            <a:off x="677334" y="1606798"/>
            <a:ext cx="8596668" cy="3880773"/>
          </a:xfrm>
        </p:spPr>
        <p:txBody>
          <a:bodyPr>
            <a:noAutofit/>
          </a:bodyPr>
          <a:lstStyle/>
          <a:p>
            <a:pPr algn="just"/>
            <a:r>
              <a:rPr lang="en-US" sz="2800" dirty="0">
                <a:latin typeface="Times New Roman" panose="02020603050405020304" pitchFamily="18" charset="0"/>
                <a:cs typeface="Times New Roman" panose="02020603050405020304" pitchFamily="18" charset="0"/>
              </a:rPr>
              <a:t>Information on direct competitors, a company's labor statistics, information on suppliers, accounting data and projection of needed resources may all be included in operational data. Data collected on direct competitors helps marketers make the products seem superior to competing products. Data on customers helps marketers create consumer profiles that help with everything from product creation, to distribution and advertising. Labor and accounting data help with internal control of finances and productivity.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473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pPr marL="571500" indent="-571500">
              <a:buFont typeface="Wingdings" panose="05000000000000000000" pitchFamily="2" charset="2"/>
              <a:buChar char="ü"/>
            </a:pPr>
            <a:r>
              <a:rPr lang="en-IN" u="sng" dirty="0"/>
              <a:t>Strategic </a:t>
            </a:r>
            <a:r>
              <a:rPr lang="en-IN" u="sng" dirty="0" smtClean="0"/>
              <a:t>Data:</a:t>
            </a:r>
            <a:endParaRPr lang="en-IN" u="sng" dirty="0"/>
          </a:p>
        </p:txBody>
      </p:sp>
      <p:sp>
        <p:nvSpPr>
          <p:cNvPr id="3" name="Content Placeholder 2"/>
          <p:cNvSpPr>
            <a:spLocks noGrp="1"/>
          </p:cNvSpPr>
          <p:nvPr>
            <p:ph idx="1"/>
          </p:nvPr>
        </p:nvSpPr>
        <p:spPr>
          <a:xfrm>
            <a:off x="677334" y="1812860"/>
            <a:ext cx="8596668" cy="3880773"/>
          </a:xfrm>
        </p:spPr>
        <p:txBody>
          <a:bodyPr>
            <a:noAutofit/>
          </a:bodyPr>
          <a:lstStyle/>
          <a:p>
            <a:pPr algn="just"/>
            <a:r>
              <a:rPr lang="en-US" sz="2400" dirty="0"/>
              <a:t>Both strategic and operational data aid in a type of strategic analysis know as SWOT, which stands for strengths, weaknesses, opportunities and threats. SWOT analysis helps companies determine the business's strategic direction and set strategic goals. Strategic data also helps keep marketers in tune with trends, which helps create in-demand products and appealing advertisements. Labor statistics inform upper management of general trends among employees and aids management in enduring the workforce's commitment to the company's strategic goals.</a:t>
            </a:r>
            <a:endParaRPr lang="en-IN" sz="2400" dirty="0"/>
          </a:p>
        </p:txBody>
      </p:sp>
    </p:spTree>
    <p:extLst>
      <p:ext uri="{BB962C8B-B14F-4D97-AF65-F5344CB8AC3E}">
        <p14:creationId xmlns:p14="http://schemas.microsoft.com/office/powerpoint/2010/main" val="1674585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normAutofit/>
          </a:bodyPr>
          <a:lstStyle/>
          <a:p>
            <a:pPr marL="571500" indent="-571500">
              <a:buFont typeface="Wingdings" panose="05000000000000000000" pitchFamily="2" charset="2"/>
              <a:buChar char="Ø"/>
            </a:pPr>
            <a:r>
              <a:rPr lang="en-IN" sz="4000" u="sng" dirty="0" smtClean="0"/>
              <a:t>META DATA :</a:t>
            </a:r>
            <a:endParaRPr lang="en-IN" sz="4000" u="sng" dirty="0"/>
          </a:p>
        </p:txBody>
      </p:sp>
      <p:sp>
        <p:nvSpPr>
          <p:cNvPr id="3" name="Content Placeholder 2"/>
          <p:cNvSpPr>
            <a:spLocks noGrp="1"/>
          </p:cNvSpPr>
          <p:nvPr>
            <p:ph idx="1"/>
          </p:nvPr>
        </p:nvSpPr>
        <p:spPr>
          <a:xfrm>
            <a:off x="677334" y="1403797"/>
            <a:ext cx="9316672" cy="4984124"/>
          </a:xfrm>
        </p:spPr>
        <p:txBody>
          <a:bodyPr/>
          <a:lstStyle/>
          <a:p>
            <a:pPr algn="just"/>
            <a:r>
              <a:rPr lang="en-US" sz="2400" dirty="0"/>
              <a:t>Metadata is simply defined as data about data. The data that is used to represent other data is known as metadata. For example, the index of a book serves as a metadata for the contents in the book. In other words, we can say that metadata is the summarized data that leads us to detailed data. In terms of data warehouse, we can define metadata as follows.</a:t>
            </a:r>
          </a:p>
          <a:p>
            <a:pPr>
              <a:buFont typeface="+mj-lt"/>
              <a:buAutoNum type="alphaUcPeriod"/>
            </a:pPr>
            <a:r>
              <a:rPr lang="en-US" sz="2400" b="1" dirty="0">
                <a:latin typeface="Times New Roman" panose="02020603050405020304" pitchFamily="18" charset="0"/>
                <a:cs typeface="Times New Roman" panose="02020603050405020304" pitchFamily="18" charset="0"/>
              </a:rPr>
              <a:t>Metadata is the road-map to a data warehouse.</a:t>
            </a:r>
          </a:p>
          <a:p>
            <a:pPr>
              <a:buFont typeface="+mj-lt"/>
              <a:buAutoNum type="alphaUcPeriod"/>
            </a:pPr>
            <a:r>
              <a:rPr lang="en-US" sz="2400" b="1" dirty="0">
                <a:latin typeface="Times New Roman" panose="02020603050405020304" pitchFamily="18" charset="0"/>
                <a:cs typeface="Times New Roman" panose="02020603050405020304" pitchFamily="18" charset="0"/>
              </a:rPr>
              <a:t>Metadata in a data warehouse defines the warehouse objects.</a:t>
            </a:r>
          </a:p>
          <a:p>
            <a:pPr>
              <a:buFont typeface="+mj-lt"/>
              <a:buAutoNum type="alphaUcPeriod"/>
            </a:pPr>
            <a:r>
              <a:rPr lang="en-US" sz="2400" b="1" dirty="0">
                <a:latin typeface="Times New Roman" panose="02020603050405020304" pitchFamily="18" charset="0"/>
                <a:cs typeface="Times New Roman" panose="02020603050405020304" pitchFamily="18" charset="0"/>
              </a:rPr>
              <a:t>Metadata acts as a directory. This directory helps the decision support system to locate the contents of a data </a:t>
            </a:r>
            <a:r>
              <a:rPr lang="en-US" sz="2400" b="1" dirty="0" smtClean="0">
                <a:latin typeface="Times New Roman" panose="02020603050405020304" pitchFamily="18" charset="0"/>
                <a:cs typeface="Times New Roman" panose="02020603050405020304" pitchFamily="18" charset="0"/>
              </a:rPr>
              <a:t>warehouse.</a:t>
            </a:r>
            <a:endParaRPr lang="en-US"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55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a:bodyPr>
          <a:lstStyle/>
          <a:p>
            <a:r>
              <a:rPr lang="en-IN" sz="3200" u="sng" dirty="0" smtClean="0"/>
              <a:t>OLAP: (</a:t>
            </a:r>
            <a:r>
              <a:rPr lang="en-IN" sz="3200" dirty="0"/>
              <a:t>Online Analytical Processing Server</a:t>
            </a:r>
            <a:r>
              <a:rPr lang="en-IN" sz="3200" u="sng" dirty="0" smtClean="0"/>
              <a:t>)</a:t>
            </a:r>
            <a:endParaRPr lang="en-IN" sz="3200" u="sng" dirty="0"/>
          </a:p>
        </p:txBody>
      </p:sp>
      <p:sp>
        <p:nvSpPr>
          <p:cNvPr id="3" name="Content Placeholder 2"/>
          <p:cNvSpPr>
            <a:spLocks noGrp="1"/>
          </p:cNvSpPr>
          <p:nvPr>
            <p:ph idx="1"/>
          </p:nvPr>
        </p:nvSpPr>
        <p:spPr/>
        <p:txBody>
          <a:bodyPr>
            <a:normAutofit/>
          </a:bodyPr>
          <a:lstStyle/>
          <a:p>
            <a:pPr algn="just"/>
            <a:r>
              <a:rPr lang="en-US" sz="3200" dirty="0"/>
              <a:t>Online Analytical Processing Server (OLAP) is based on the multidimensional data model. It allows managers, and analysts to get an insight of the information through fast, consistent, and interactive access to information. </a:t>
            </a:r>
            <a:endParaRPr lang="en-IN" sz="3200" dirty="0"/>
          </a:p>
        </p:txBody>
      </p:sp>
    </p:spTree>
    <p:extLst>
      <p:ext uri="{BB962C8B-B14F-4D97-AF65-F5344CB8AC3E}">
        <p14:creationId xmlns:p14="http://schemas.microsoft.com/office/powerpoint/2010/main" val="1030644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IN" u="sng" dirty="0"/>
              <a:t>Types of OLAP </a:t>
            </a:r>
            <a:r>
              <a:rPr lang="en-IN" u="sng" dirty="0" smtClean="0"/>
              <a:t>Servers:</a:t>
            </a:r>
            <a:endParaRPr lang="en-IN" u="sng" dirty="0"/>
          </a:p>
        </p:txBody>
      </p:sp>
      <p:sp>
        <p:nvSpPr>
          <p:cNvPr id="3" name="Content Placeholder 2"/>
          <p:cNvSpPr>
            <a:spLocks noGrp="1"/>
          </p:cNvSpPr>
          <p:nvPr>
            <p:ph idx="1"/>
          </p:nvPr>
        </p:nvSpPr>
        <p:spPr/>
        <p:txBody>
          <a:bodyPr/>
          <a:lstStyle/>
          <a:p>
            <a:r>
              <a:rPr lang="en-IN" sz="3200" dirty="0"/>
              <a:t>We have four types of OLAP servers −</a:t>
            </a:r>
          </a:p>
          <a:p>
            <a:pPr>
              <a:buFont typeface="Wingdings" panose="05000000000000000000" pitchFamily="2" charset="2"/>
              <a:buChar char="v"/>
            </a:pPr>
            <a:r>
              <a:rPr lang="en-IN" sz="2400" dirty="0"/>
              <a:t>Relational OLAP (ROLAP)</a:t>
            </a:r>
          </a:p>
          <a:p>
            <a:pPr>
              <a:buFont typeface="Wingdings" panose="05000000000000000000" pitchFamily="2" charset="2"/>
              <a:buChar char="v"/>
            </a:pPr>
            <a:r>
              <a:rPr lang="en-IN" sz="2400" dirty="0"/>
              <a:t>Multidimensional OLAP (MOLAP)</a:t>
            </a:r>
          </a:p>
          <a:p>
            <a:pPr>
              <a:buFont typeface="Wingdings" panose="05000000000000000000" pitchFamily="2" charset="2"/>
              <a:buChar char="v"/>
            </a:pPr>
            <a:r>
              <a:rPr lang="en-IN" sz="2400" dirty="0"/>
              <a:t>Hybrid OLAP (HOLAP)</a:t>
            </a:r>
          </a:p>
          <a:p>
            <a:pPr>
              <a:buFont typeface="Wingdings" panose="05000000000000000000" pitchFamily="2" charset="2"/>
              <a:buChar char="v"/>
            </a:pPr>
            <a:r>
              <a:rPr lang="en-IN" sz="2400" dirty="0"/>
              <a:t>Specialized SQL </a:t>
            </a:r>
            <a:r>
              <a:rPr lang="en-IN" sz="2400" dirty="0" smtClean="0"/>
              <a:t>Servers</a:t>
            </a:r>
            <a:endParaRPr lang="en-IN" sz="2400" dirty="0"/>
          </a:p>
        </p:txBody>
      </p:sp>
    </p:spTree>
    <p:extLst>
      <p:ext uri="{BB962C8B-B14F-4D97-AF65-F5344CB8AC3E}">
        <p14:creationId xmlns:p14="http://schemas.microsoft.com/office/powerpoint/2010/main" val="711689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Relational OLAP (ROLAP)</a:t>
            </a:r>
            <a:br>
              <a:rPr lang="en-IN" u="sng" dirty="0"/>
            </a:br>
            <a:endParaRPr lang="en-IN" u="sng" dirty="0"/>
          </a:p>
        </p:txBody>
      </p:sp>
      <p:sp>
        <p:nvSpPr>
          <p:cNvPr id="3" name="Content Placeholder 2"/>
          <p:cNvSpPr>
            <a:spLocks noGrp="1"/>
          </p:cNvSpPr>
          <p:nvPr>
            <p:ph idx="1"/>
          </p:nvPr>
        </p:nvSpPr>
        <p:spPr/>
        <p:txBody>
          <a:bodyPr>
            <a:normAutofit/>
          </a:bodyPr>
          <a:lstStyle/>
          <a:p>
            <a:pPr algn="just"/>
            <a:r>
              <a:rPr lang="en-US" sz="3600" dirty="0"/>
              <a:t>ROLAP servers are placed between relational back-end server and client front-end tools. To store and manage warehouse data, ROLAP uses relational or extended-relational DBMS.</a:t>
            </a:r>
            <a:endParaRPr lang="en-IN" sz="3600" dirty="0"/>
          </a:p>
        </p:txBody>
      </p:sp>
    </p:spTree>
    <p:extLst>
      <p:ext uri="{BB962C8B-B14F-4D97-AF65-F5344CB8AC3E}">
        <p14:creationId xmlns:p14="http://schemas.microsoft.com/office/powerpoint/2010/main" val="1685215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Multidimensional </a:t>
            </a:r>
            <a:r>
              <a:rPr lang="en-IN" u="sng" dirty="0" smtClean="0"/>
              <a:t>OLAP:</a:t>
            </a:r>
            <a:endParaRPr lang="en-IN" u="sng" dirty="0"/>
          </a:p>
        </p:txBody>
      </p:sp>
      <p:sp>
        <p:nvSpPr>
          <p:cNvPr id="3" name="Content Placeholder 2"/>
          <p:cNvSpPr>
            <a:spLocks noGrp="1"/>
          </p:cNvSpPr>
          <p:nvPr>
            <p:ph idx="1"/>
          </p:nvPr>
        </p:nvSpPr>
        <p:spPr>
          <a:xfrm>
            <a:off x="677334" y="1799981"/>
            <a:ext cx="8596668" cy="4420515"/>
          </a:xfrm>
        </p:spPr>
        <p:txBody>
          <a:bodyPr>
            <a:noAutofit/>
          </a:bodyPr>
          <a:lstStyle/>
          <a:p>
            <a:pPr algn="just"/>
            <a:r>
              <a:rPr lang="en-US" sz="3200" dirty="0"/>
              <a:t>MOLAP uses array-based multidimensional storage engines for multidimensional views of data. With multidimensional data stores, the storage utilization may be low if the data set is sparse. Therefore, many MOLAP server use two levels of data storage representation to handle dense and sparse data sets.</a:t>
            </a:r>
            <a:endParaRPr lang="en-IN" sz="3200" dirty="0"/>
          </a:p>
        </p:txBody>
      </p:sp>
    </p:spTree>
    <p:extLst>
      <p:ext uri="{BB962C8B-B14F-4D97-AF65-F5344CB8AC3E}">
        <p14:creationId xmlns:p14="http://schemas.microsoft.com/office/powerpoint/2010/main" val="3546963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normAutofit/>
          </a:bodyPr>
          <a:lstStyle/>
          <a:p>
            <a:r>
              <a:rPr lang="en-IN" u="sng" dirty="0"/>
              <a:t>Hybrid </a:t>
            </a:r>
            <a:r>
              <a:rPr lang="en-IN" u="sng" dirty="0" smtClean="0"/>
              <a:t>OLAP :</a:t>
            </a:r>
            <a:endParaRPr lang="en-IN" u="sng" dirty="0"/>
          </a:p>
        </p:txBody>
      </p:sp>
      <p:sp>
        <p:nvSpPr>
          <p:cNvPr id="3" name="Content Placeholder 2"/>
          <p:cNvSpPr>
            <a:spLocks noGrp="1"/>
          </p:cNvSpPr>
          <p:nvPr>
            <p:ph idx="1"/>
          </p:nvPr>
        </p:nvSpPr>
        <p:spPr>
          <a:xfrm>
            <a:off x="677334" y="1671192"/>
            <a:ext cx="8596668" cy="3880773"/>
          </a:xfrm>
        </p:spPr>
        <p:txBody>
          <a:bodyPr>
            <a:noAutofit/>
          </a:bodyPr>
          <a:lstStyle/>
          <a:p>
            <a:pPr algn="just"/>
            <a:r>
              <a:rPr lang="en-US" sz="3600" dirty="0"/>
              <a:t>Hybrid OLAP is a combination of both ROLAP and MOLAP. It offers higher scalability of ROLAP and faster computation of MOLAP. HOLAP servers allows to store the large data volumes of detailed information. The aggregations are stored separately in MOLAP store.</a:t>
            </a:r>
            <a:endParaRPr lang="en-IN" sz="3600" dirty="0"/>
          </a:p>
        </p:txBody>
      </p:sp>
    </p:spTree>
    <p:extLst>
      <p:ext uri="{BB962C8B-B14F-4D97-AF65-F5344CB8AC3E}">
        <p14:creationId xmlns:p14="http://schemas.microsoft.com/office/powerpoint/2010/main" val="2372952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Specialized SQL </a:t>
            </a:r>
            <a:r>
              <a:rPr lang="en-IN" u="sng" dirty="0" smtClean="0"/>
              <a:t>Servers</a:t>
            </a:r>
            <a:endParaRPr lang="en-IN" u="sng" dirty="0"/>
          </a:p>
        </p:txBody>
      </p:sp>
      <p:sp>
        <p:nvSpPr>
          <p:cNvPr id="3" name="Content Placeholder 2"/>
          <p:cNvSpPr>
            <a:spLocks noGrp="1"/>
          </p:cNvSpPr>
          <p:nvPr>
            <p:ph idx="1"/>
          </p:nvPr>
        </p:nvSpPr>
        <p:spPr>
          <a:xfrm>
            <a:off x="677334" y="1930400"/>
            <a:ext cx="8596668" cy="3880773"/>
          </a:xfrm>
        </p:spPr>
        <p:txBody>
          <a:bodyPr>
            <a:normAutofit/>
          </a:bodyPr>
          <a:lstStyle/>
          <a:p>
            <a:pPr algn="just"/>
            <a:r>
              <a:rPr lang="en-US" sz="4000" dirty="0"/>
              <a:t>Specialized SQL servers provide advanced query language and query processing support for SQL queries over star and snowflake schemas in a read-only environment.</a:t>
            </a:r>
            <a:endParaRPr lang="en-IN" sz="4000" dirty="0"/>
          </a:p>
        </p:txBody>
      </p:sp>
    </p:spTree>
    <p:extLst>
      <p:ext uri="{BB962C8B-B14F-4D97-AF65-F5344CB8AC3E}">
        <p14:creationId xmlns:p14="http://schemas.microsoft.com/office/powerpoint/2010/main" val="2020084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ü"/>
            </a:pPr>
            <a:r>
              <a:rPr lang="en-IN" u="sng" dirty="0" smtClean="0"/>
              <a:t>Architecture :</a:t>
            </a:r>
            <a:endParaRPr lang="en-IN" u="sng" dirty="0"/>
          </a:p>
        </p:txBody>
      </p:sp>
      <p:pic>
        <p:nvPicPr>
          <p:cNvPr id="4" name="Content Placeholder 3"/>
          <p:cNvPicPr>
            <a:picLocks noGrp="1" noChangeAspect="1"/>
          </p:cNvPicPr>
          <p:nvPr>
            <p:ph idx="1"/>
          </p:nvPr>
        </p:nvPicPr>
        <p:blipFill>
          <a:blip r:embed="rId2"/>
          <a:stretch>
            <a:fillRect/>
          </a:stretch>
        </p:blipFill>
        <p:spPr>
          <a:xfrm>
            <a:off x="571101" y="1362098"/>
            <a:ext cx="9345632" cy="5097377"/>
          </a:xfrm>
          <a:prstGeom prst="rect">
            <a:avLst/>
          </a:prstGeom>
        </p:spPr>
      </p:pic>
    </p:spTree>
    <p:extLst>
      <p:ext uri="{BB962C8B-B14F-4D97-AF65-F5344CB8AC3E}">
        <p14:creationId xmlns:p14="http://schemas.microsoft.com/office/powerpoint/2010/main" val="3366298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2558" y="1260780"/>
            <a:ext cx="10058400" cy="130138"/>
          </a:xfrm>
        </p:spPr>
        <p:txBody>
          <a:bodyPr>
            <a:normAutofit fontScale="90000"/>
          </a:bodyPr>
          <a:lstStyle/>
          <a:p>
            <a:r>
              <a:rPr lang="en-IN" dirty="0" smtClean="0"/>
              <a:t>AGENDA:</a:t>
            </a:r>
            <a:br>
              <a:rPr lang="en-IN" dirty="0" smtClean="0"/>
            </a:br>
            <a:r>
              <a:rPr lang="en-IN" dirty="0" smtClean="0"/>
              <a:t/>
            </a:r>
            <a:br>
              <a:rPr lang="en-IN" dirty="0" smtClean="0"/>
            </a:br>
            <a:endParaRPr lang="en-IN" dirty="0"/>
          </a:p>
        </p:txBody>
      </p:sp>
      <p:sp>
        <p:nvSpPr>
          <p:cNvPr id="4" name="TextBox 3"/>
          <p:cNvSpPr txBox="1"/>
          <p:nvPr/>
        </p:nvSpPr>
        <p:spPr>
          <a:xfrm>
            <a:off x="1223493" y="2485623"/>
            <a:ext cx="9453093" cy="2031325"/>
          </a:xfrm>
          <a:prstGeom prst="rect">
            <a:avLst/>
          </a:prstGeom>
          <a:noFill/>
        </p:spPr>
        <p:txBody>
          <a:bodyPr wrap="square" rtlCol="0">
            <a:spAutoFit/>
          </a:bodyPr>
          <a:lstStyle/>
          <a:p>
            <a:pPr marL="285750" indent="-285750">
              <a:buFont typeface="Wingdings" panose="05000000000000000000" pitchFamily="2" charset="2"/>
              <a:buChar char="ü"/>
            </a:pPr>
            <a:r>
              <a:rPr lang="en-IN" sz="3600" dirty="0" smtClean="0"/>
              <a:t>Definition </a:t>
            </a:r>
          </a:p>
          <a:p>
            <a:pPr marL="285750" indent="-285750">
              <a:buFont typeface="Wingdings" panose="05000000000000000000" pitchFamily="2" charset="2"/>
              <a:buChar char="ü"/>
            </a:pPr>
            <a:r>
              <a:rPr lang="en-IN" sz="3600" dirty="0" smtClean="0"/>
              <a:t>Why Data Warehousing ?</a:t>
            </a:r>
          </a:p>
          <a:p>
            <a:pPr marL="285750" indent="-285750">
              <a:buFont typeface="Wingdings" panose="05000000000000000000" pitchFamily="2" charset="2"/>
              <a:buChar char="ü"/>
            </a:pPr>
            <a:r>
              <a:rPr lang="en-IN" sz="3600" dirty="0" smtClean="0"/>
              <a:t>Types Of Data In DWH</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503375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600" dirty="0" smtClean="0"/>
              <a:t>Questions ? </a:t>
            </a:r>
            <a:br>
              <a:rPr lang="en-IN" sz="6600" dirty="0" smtClean="0"/>
            </a:br>
            <a:r>
              <a:rPr lang="en-IN" sz="6600" dirty="0"/>
              <a:t>	</a:t>
            </a:r>
            <a:r>
              <a:rPr lang="en-IN" sz="6600" dirty="0" smtClean="0"/>
              <a:t>						And          													Answers ! </a:t>
            </a:r>
            <a:endParaRPr lang="en-IN" sz="6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930400"/>
            <a:ext cx="7029978" cy="4803819"/>
          </a:xfrm>
          <a:prstGeom prst="rect">
            <a:avLst/>
          </a:prstGeom>
        </p:spPr>
      </p:pic>
    </p:spTree>
    <p:extLst>
      <p:ext uri="{BB962C8B-B14F-4D97-AF65-F5344CB8AC3E}">
        <p14:creationId xmlns:p14="http://schemas.microsoft.com/office/powerpoint/2010/main" val="2791474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Quick Revision :</a:t>
            </a:r>
            <a:endParaRPr lang="en-IN" u="sng" dirty="0"/>
          </a:p>
        </p:txBody>
      </p:sp>
      <p:sp>
        <p:nvSpPr>
          <p:cNvPr id="3" name="Content Placeholder 2"/>
          <p:cNvSpPr>
            <a:spLocks noGrp="1"/>
          </p:cNvSpPr>
          <p:nvPr>
            <p:ph idx="1"/>
          </p:nvPr>
        </p:nvSpPr>
        <p:spPr/>
        <p:txBody>
          <a:bodyPr>
            <a:normAutofit/>
          </a:bodyPr>
          <a:lstStyle/>
          <a:p>
            <a:pPr algn="just"/>
            <a:r>
              <a:rPr lang="en-IN" sz="3200" b="1" dirty="0"/>
              <a:t> Define data warehouse</a:t>
            </a:r>
            <a:r>
              <a:rPr lang="en-IN" sz="3200" b="1" dirty="0" smtClean="0"/>
              <a:t>?</a:t>
            </a:r>
          </a:p>
          <a:p>
            <a:pPr marL="0" indent="0" algn="just">
              <a:buNone/>
            </a:pPr>
            <a:endParaRPr lang="en-IN" sz="3200" b="1" dirty="0" smtClean="0"/>
          </a:p>
          <a:p>
            <a:pPr algn="just"/>
            <a:r>
              <a:rPr lang="en-US" sz="3200" b="1" dirty="0"/>
              <a:t>What is the very basic difference between data warehouse and operational databases</a:t>
            </a:r>
            <a:r>
              <a:rPr lang="en-US" sz="3200" b="1" dirty="0" smtClean="0"/>
              <a:t>?</a:t>
            </a:r>
          </a:p>
          <a:p>
            <a:pPr algn="just"/>
            <a:endParaRPr lang="en-IN" sz="3200" dirty="0"/>
          </a:p>
        </p:txBody>
      </p:sp>
    </p:spTree>
    <p:extLst>
      <p:ext uri="{BB962C8B-B14F-4D97-AF65-F5344CB8AC3E}">
        <p14:creationId xmlns:p14="http://schemas.microsoft.com/office/powerpoint/2010/main" val="1268905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smtClean="0"/>
              <a:t>					</a:t>
            </a:r>
            <a:br>
              <a:rPr lang="en-IN" sz="4400" b="1" dirty="0" smtClean="0"/>
            </a:br>
            <a:r>
              <a:rPr lang="en-IN" sz="4400" b="1" dirty="0" smtClean="0"/>
              <a:t>						Thank You ! </a:t>
            </a:r>
            <a:br>
              <a:rPr lang="en-IN" sz="4400" b="1" dirty="0" smtClean="0"/>
            </a:br>
            <a:endParaRPr lang="en-IN" sz="44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824" y="2376532"/>
            <a:ext cx="1483383" cy="9281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612" y="4310743"/>
            <a:ext cx="848967" cy="84896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731" y="2489377"/>
            <a:ext cx="848269" cy="8482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9921" y="2489377"/>
            <a:ext cx="815305" cy="81530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7050" y="2549825"/>
            <a:ext cx="754857" cy="754857"/>
          </a:xfrm>
          <a:prstGeom prst="rect">
            <a:avLst/>
          </a:prstGeom>
        </p:spPr>
      </p:pic>
      <p:sp>
        <p:nvSpPr>
          <p:cNvPr id="16" name="TextBox 15"/>
          <p:cNvSpPr txBox="1"/>
          <p:nvPr/>
        </p:nvSpPr>
        <p:spPr>
          <a:xfrm>
            <a:off x="6027312" y="2655941"/>
            <a:ext cx="3116688" cy="584775"/>
          </a:xfrm>
          <a:prstGeom prst="rect">
            <a:avLst/>
          </a:prstGeom>
          <a:noFill/>
        </p:spPr>
        <p:txBody>
          <a:bodyPr wrap="square" rtlCol="0">
            <a:spAutoFit/>
          </a:bodyPr>
          <a:lstStyle/>
          <a:p>
            <a:r>
              <a:rPr lang="en-IN" sz="3200" b="1" dirty="0" smtClean="0"/>
              <a:t>/iamkumarji</a:t>
            </a:r>
            <a:endParaRPr lang="en-IN" sz="3200" b="1" dirty="0"/>
          </a:p>
        </p:txBody>
      </p:sp>
      <p:sp>
        <p:nvSpPr>
          <p:cNvPr id="17" name="TextBox 16"/>
          <p:cNvSpPr txBox="1"/>
          <p:nvPr/>
        </p:nvSpPr>
        <p:spPr>
          <a:xfrm>
            <a:off x="3348507" y="4310743"/>
            <a:ext cx="4675031" cy="646331"/>
          </a:xfrm>
          <a:prstGeom prst="rect">
            <a:avLst/>
          </a:prstGeom>
          <a:noFill/>
        </p:spPr>
        <p:txBody>
          <a:bodyPr wrap="square" rtlCol="0">
            <a:spAutoFit/>
          </a:bodyPr>
          <a:lstStyle/>
          <a:p>
            <a:r>
              <a:rPr lang="en-IN" sz="3600" b="1" dirty="0" smtClean="0"/>
              <a:t>/shubhambanarasi</a:t>
            </a:r>
            <a:endParaRPr lang="en-IN" sz="3600" b="1" dirty="0"/>
          </a:p>
        </p:txBody>
      </p:sp>
    </p:spTree>
    <p:extLst>
      <p:ext uri="{BB962C8B-B14F-4D97-AF65-F5344CB8AC3E}">
        <p14:creationId xmlns:p14="http://schemas.microsoft.com/office/powerpoint/2010/main" val="1207081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DEFINITION:</a:t>
            </a:r>
            <a:endParaRPr lang="en-IN" u="sng" dirty="0"/>
          </a:p>
        </p:txBody>
      </p:sp>
      <p:sp>
        <p:nvSpPr>
          <p:cNvPr id="3" name="Content Placeholder 2"/>
          <p:cNvSpPr>
            <a:spLocks noGrp="1"/>
          </p:cNvSpPr>
          <p:nvPr>
            <p:ph idx="1"/>
          </p:nvPr>
        </p:nvSpPr>
        <p:spPr>
          <a:xfrm>
            <a:off x="677334" y="1735586"/>
            <a:ext cx="8596668" cy="3880773"/>
          </a:xfrm>
        </p:spPr>
        <p:txBody>
          <a:bodyPr>
            <a:noAutofit/>
          </a:bodyPr>
          <a:lstStyle/>
          <a:p>
            <a:pPr algn="just"/>
            <a:r>
              <a:rPr lang="en-US" sz="3600" dirty="0"/>
              <a:t>The term "Data Warehouse" was first coined by Bill Inmon in 1990. According to Inmon, a data warehouse is a subject oriented, integrated, time-variant, and non-volatile collection of data. This data helps analysts to take informed decisions in an organization.</a:t>
            </a:r>
            <a:endParaRPr lang="en-IN" sz="3600" dirty="0"/>
          </a:p>
        </p:txBody>
      </p:sp>
    </p:spTree>
    <p:extLst>
      <p:ext uri="{BB962C8B-B14F-4D97-AF65-F5344CB8AC3E}">
        <p14:creationId xmlns:p14="http://schemas.microsoft.com/office/powerpoint/2010/main" val="2542257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normAutofit fontScale="90000"/>
          </a:bodyPr>
          <a:lstStyle/>
          <a:p>
            <a:pPr marL="571500" indent="-571500">
              <a:buFont typeface="Wingdings" panose="05000000000000000000" pitchFamily="2" charset="2"/>
              <a:buChar char="Ø"/>
            </a:pPr>
            <a:r>
              <a:rPr lang="en-IN" u="sng" dirty="0" smtClean="0"/>
              <a:t>Subject Oriented:</a:t>
            </a:r>
            <a:br>
              <a:rPr lang="en-IN" u="sng" dirty="0" smtClean="0"/>
            </a:br>
            <a:endParaRPr lang="en-IN" u="sng" dirty="0"/>
          </a:p>
        </p:txBody>
      </p:sp>
      <p:sp>
        <p:nvSpPr>
          <p:cNvPr id="3" name="Content Placeholder 2"/>
          <p:cNvSpPr>
            <a:spLocks noGrp="1"/>
          </p:cNvSpPr>
          <p:nvPr>
            <p:ph idx="1"/>
          </p:nvPr>
        </p:nvSpPr>
        <p:spPr>
          <a:xfrm>
            <a:off x="677334" y="1555282"/>
            <a:ext cx="8596668" cy="3880773"/>
          </a:xfrm>
        </p:spPr>
        <p:txBody>
          <a:bodyPr>
            <a:noAutofit/>
          </a:bodyPr>
          <a:lstStyle/>
          <a:p>
            <a:pPr algn="just"/>
            <a:r>
              <a:rPr lang="en-US" sz="2800" dirty="0"/>
              <a:t>Data warehouses are designed to help you analyze data. For example, to learn more about your company's sales data, you can build a warehouse that concentrates on sales. Using this warehouse, you can answer questions like "Who was our best customer for this item last year?" This ability to define a data warehouse by subject matter, sales in this case, makes the data warehouse subject </a:t>
            </a:r>
            <a:r>
              <a:rPr lang="en-US" sz="2800" dirty="0" smtClean="0"/>
              <a:t>oriented.</a:t>
            </a:r>
            <a:endParaRPr lang="en-US" sz="2800" dirty="0"/>
          </a:p>
          <a:p>
            <a:pPr marL="0" indent="0" algn="just">
              <a:buNone/>
            </a:pPr>
            <a:r>
              <a:rPr lang="en-US" sz="2800" dirty="0"/>
              <a:t/>
            </a:r>
            <a:br>
              <a:rPr lang="en-US" sz="2800" dirty="0"/>
            </a:br>
            <a:endParaRPr lang="en-IN" sz="2800" dirty="0"/>
          </a:p>
        </p:txBody>
      </p:sp>
    </p:spTree>
    <p:extLst>
      <p:ext uri="{BB962C8B-B14F-4D97-AF65-F5344CB8AC3E}">
        <p14:creationId xmlns:p14="http://schemas.microsoft.com/office/powerpoint/2010/main" val="91594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pPr marL="571500" indent="-571500">
              <a:buFont typeface="Wingdings" panose="05000000000000000000" pitchFamily="2" charset="2"/>
              <a:buChar char="v"/>
            </a:pPr>
            <a:r>
              <a:rPr lang="en-IN" b="1" u="sng" dirty="0" smtClean="0"/>
              <a:t>Integrated:</a:t>
            </a:r>
            <a:endParaRPr lang="en-IN" u="sng" dirty="0"/>
          </a:p>
        </p:txBody>
      </p:sp>
      <p:sp>
        <p:nvSpPr>
          <p:cNvPr id="3" name="Content Placeholder 2"/>
          <p:cNvSpPr>
            <a:spLocks noGrp="1"/>
          </p:cNvSpPr>
          <p:nvPr>
            <p:ph idx="1"/>
          </p:nvPr>
        </p:nvSpPr>
        <p:spPr>
          <a:xfrm>
            <a:off x="677334" y="1838617"/>
            <a:ext cx="8596668" cy="3880773"/>
          </a:xfrm>
        </p:spPr>
        <p:txBody>
          <a:bodyPr>
            <a:normAutofit/>
          </a:bodyPr>
          <a:lstStyle/>
          <a:p>
            <a:pPr algn="just"/>
            <a:r>
              <a:rPr lang="en-US" sz="3200" dirty="0"/>
              <a:t>Integration is closely related to subject orientation. Data warehouses must put data from disparate sources into a consistent format. They must resolve such problems as naming conflicts and inconsistencies among units of measure. When they achieve this, they are said to be integrated.</a:t>
            </a:r>
          </a:p>
          <a:p>
            <a:pPr marL="0" indent="0" algn="just">
              <a:buNone/>
            </a:pPr>
            <a:endParaRPr lang="en-IN" sz="3200" dirty="0"/>
          </a:p>
        </p:txBody>
      </p:sp>
    </p:spTree>
    <p:extLst>
      <p:ext uri="{BB962C8B-B14F-4D97-AF65-F5344CB8AC3E}">
        <p14:creationId xmlns:p14="http://schemas.microsoft.com/office/powerpoint/2010/main" val="1531332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IN" b="1" u="sng" dirty="0"/>
              <a:t>Time </a:t>
            </a:r>
            <a:r>
              <a:rPr lang="en-IN" b="1" u="sng" dirty="0" smtClean="0"/>
              <a:t>Variant:</a:t>
            </a:r>
            <a:endParaRPr lang="en-IN" u="sng" dirty="0"/>
          </a:p>
        </p:txBody>
      </p:sp>
      <p:sp>
        <p:nvSpPr>
          <p:cNvPr id="3" name="Content Placeholder 2"/>
          <p:cNvSpPr>
            <a:spLocks noGrp="1"/>
          </p:cNvSpPr>
          <p:nvPr>
            <p:ph idx="1"/>
          </p:nvPr>
        </p:nvSpPr>
        <p:spPr>
          <a:xfrm>
            <a:off x="677334" y="1787102"/>
            <a:ext cx="8596668" cy="3880773"/>
          </a:xfrm>
        </p:spPr>
        <p:txBody>
          <a:bodyPr>
            <a:noAutofit/>
          </a:bodyPr>
          <a:lstStyle/>
          <a:p>
            <a:pPr algn="just"/>
            <a:r>
              <a:rPr lang="en-US" sz="3200" dirty="0"/>
              <a:t>In order to discover trends in business, analysts need large amounts of data. This is very much in contrast to </a:t>
            </a:r>
            <a:r>
              <a:rPr lang="en-US" sz="3200" b="1" dirty="0">
                <a:hlinkClick r:id="rId2"/>
              </a:rPr>
              <a:t>online transaction processing (OLTP)</a:t>
            </a:r>
            <a:r>
              <a:rPr lang="en-US" sz="3200" dirty="0"/>
              <a:t> systems, where performance requirements demand that historical data be moved to an archive. A data warehouse's focus on change over time is what is meant by the term time variant</a:t>
            </a:r>
            <a:r>
              <a:rPr lang="en-US" sz="3200" dirty="0" smtClean="0"/>
              <a:t>.</a:t>
            </a:r>
            <a:endParaRPr lang="en-US" sz="3200" dirty="0"/>
          </a:p>
        </p:txBody>
      </p:sp>
    </p:spTree>
    <p:extLst>
      <p:ext uri="{BB962C8B-B14F-4D97-AF65-F5344CB8AC3E}">
        <p14:creationId xmlns:p14="http://schemas.microsoft.com/office/powerpoint/2010/main" val="1749917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Non-Volatile :</a:t>
            </a:r>
            <a:endParaRPr lang="en-IN" u="sng" dirty="0"/>
          </a:p>
        </p:txBody>
      </p:sp>
      <p:sp>
        <p:nvSpPr>
          <p:cNvPr id="3" name="Content Placeholder 2"/>
          <p:cNvSpPr>
            <a:spLocks noGrp="1"/>
          </p:cNvSpPr>
          <p:nvPr>
            <p:ph idx="1"/>
          </p:nvPr>
        </p:nvSpPr>
        <p:spPr>
          <a:xfrm>
            <a:off x="767486" y="1930400"/>
            <a:ext cx="8596668" cy="3880773"/>
          </a:xfrm>
        </p:spPr>
        <p:txBody>
          <a:bodyPr>
            <a:normAutofit/>
          </a:bodyPr>
          <a:lstStyle/>
          <a:p>
            <a:pPr algn="just"/>
            <a:r>
              <a:rPr lang="en-US" sz="4000" dirty="0"/>
              <a:t>Nonvolatile means that, once entered into the warehouse, data should not change. This is logical because the purpose of a warehouse is to enable you to analyze what has occurred</a:t>
            </a:r>
            <a:r>
              <a:rPr lang="en-US" sz="4000" dirty="0" smtClean="0"/>
              <a:t>.</a:t>
            </a:r>
            <a:endParaRPr lang="en-US" sz="4000" dirty="0"/>
          </a:p>
        </p:txBody>
      </p:sp>
    </p:spTree>
    <p:extLst>
      <p:ext uri="{BB962C8B-B14F-4D97-AF65-F5344CB8AC3E}">
        <p14:creationId xmlns:p14="http://schemas.microsoft.com/office/powerpoint/2010/main" val="3188778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IN" u="sng" dirty="0" smtClean="0"/>
              <a:t>NEED OF DWH :</a:t>
            </a:r>
            <a:endParaRPr lang="en-IN" u="sng" dirty="0"/>
          </a:p>
        </p:txBody>
      </p:sp>
      <p:sp>
        <p:nvSpPr>
          <p:cNvPr id="3" name="Content Placeholder 2"/>
          <p:cNvSpPr>
            <a:spLocks noGrp="1"/>
          </p:cNvSpPr>
          <p:nvPr>
            <p:ph idx="1"/>
          </p:nvPr>
        </p:nvSpPr>
        <p:spPr>
          <a:xfrm>
            <a:off x="677334" y="1581040"/>
            <a:ext cx="8596668" cy="3880773"/>
          </a:xfrm>
        </p:spPr>
        <p:txBody>
          <a:bodyPr>
            <a:normAutofit fontScale="92500" lnSpcReduction="10000"/>
          </a:bodyPr>
          <a:lstStyle/>
          <a:p>
            <a:pPr algn="just" fontAlgn="base"/>
            <a:r>
              <a:rPr lang="en-IN" dirty="0" smtClean="0"/>
              <a:t> </a:t>
            </a:r>
            <a:r>
              <a:rPr lang="en-US" sz="3600" dirty="0"/>
              <a:t>For a company to be successful in the future, they must make good decisions.  And to make good decisions requires all relevant data to be taking into consideration.  And the best source for that data is a well-designed data warehouse.</a:t>
            </a:r>
          </a:p>
          <a:p>
            <a:pPr marL="0" indent="0">
              <a:buNone/>
            </a:pPr>
            <a:r>
              <a:rPr lang="en-US" dirty="0"/>
              <a:t/>
            </a:r>
            <a:br>
              <a:rPr lang="en-US" dirty="0"/>
            </a:br>
            <a:endParaRPr lang="en-IN" dirty="0"/>
          </a:p>
        </p:txBody>
      </p:sp>
    </p:spTree>
    <p:extLst>
      <p:ext uri="{BB962C8B-B14F-4D97-AF65-F5344CB8AC3E}">
        <p14:creationId xmlns:p14="http://schemas.microsoft.com/office/powerpoint/2010/main" val="63466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Types Of Data In DWH :</a:t>
            </a:r>
            <a:endParaRPr lang="en-IN" u="sng" dirty="0"/>
          </a:p>
        </p:txBody>
      </p:sp>
      <p:sp>
        <p:nvSpPr>
          <p:cNvPr id="3" name="Content Placeholder 2"/>
          <p:cNvSpPr>
            <a:spLocks noGrp="1"/>
          </p:cNvSpPr>
          <p:nvPr>
            <p:ph idx="1"/>
          </p:nvPr>
        </p:nvSpPr>
        <p:spPr/>
        <p:txBody>
          <a:bodyPr>
            <a:normAutofit/>
          </a:bodyPr>
          <a:lstStyle/>
          <a:p>
            <a:pPr marL="0" indent="0">
              <a:buNone/>
            </a:pPr>
            <a:r>
              <a:rPr lang="en-IN" sz="3200" dirty="0" smtClean="0"/>
              <a:t> </a:t>
            </a:r>
            <a:endParaRPr lang="en-IN" sz="3200" dirty="0"/>
          </a:p>
        </p:txBody>
      </p:sp>
      <p:cxnSp>
        <p:nvCxnSpPr>
          <p:cNvPr id="5" name="Straight Connector 4"/>
          <p:cNvCxnSpPr/>
          <p:nvPr/>
        </p:nvCxnSpPr>
        <p:spPr>
          <a:xfrm flipV="1">
            <a:off x="2421227" y="2305318"/>
            <a:ext cx="5743977" cy="1287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0320" y="3636389"/>
            <a:ext cx="209925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Operational </a:t>
            </a:r>
          </a:p>
          <a:p>
            <a:pPr algn="ctr"/>
            <a:r>
              <a:rPr lang="en-IN" dirty="0" smtClean="0"/>
              <a:t>Data</a:t>
            </a:r>
            <a:endParaRPr lang="en-IN" dirty="0"/>
          </a:p>
        </p:txBody>
      </p:sp>
      <p:sp>
        <p:nvSpPr>
          <p:cNvPr id="7" name="Rectangle 6"/>
          <p:cNvSpPr/>
          <p:nvPr/>
        </p:nvSpPr>
        <p:spPr>
          <a:xfrm>
            <a:off x="6658378" y="4307037"/>
            <a:ext cx="21378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Strategic </a:t>
            </a:r>
          </a:p>
          <a:p>
            <a:pPr algn="ctr"/>
            <a:r>
              <a:rPr lang="en-IN" dirty="0" smtClean="0"/>
              <a:t>Data</a:t>
            </a:r>
            <a:endParaRPr lang="en-IN" dirty="0"/>
          </a:p>
        </p:txBody>
      </p:sp>
      <p:cxnSp>
        <p:nvCxnSpPr>
          <p:cNvPr id="10" name="Straight Arrow Connector 9"/>
          <p:cNvCxnSpPr/>
          <p:nvPr/>
        </p:nvCxnSpPr>
        <p:spPr>
          <a:xfrm>
            <a:off x="7727325" y="2318197"/>
            <a:ext cx="0" cy="18803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41690" y="2353141"/>
            <a:ext cx="12879" cy="11162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0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0" presetClass="emph" presetSubtype="0" fill="hold" nodeType="clickEffect">
                                  <p:stCondLst>
                                    <p:cond delay="0"/>
                                  </p:stCondLst>
                                  <p:childTnLst>
                                    <p:animClr clrSpc="hsl" dir="cw">
                                      <p:cBhvr override="childStyle">
                                        <p:cTn id="24" dur="500" fill="hold"/>
                                        <p:tgtEl>
                                          <p:spTgt spid="10"/>
                                        </p:tgtEl>
                                        <p:attrNameLst>
                                          <p:attrName>style.color</p:attrName>
                                        </p:attrNameLst>
                                      </p:cBhvr>
                                      <p:by>
                                        <p:hsl h="0" s="12549" l="25098"/>
                                      </p:by>
                                    </p:animClr>
                                    <p:animClr clrSpc="hsl" dir="cw">
                                      <p:cBhvr>
                                        <p:cTn id="25" dur="500" fill="hold"/>
                                        <p:tgtEl>
                                          <p:spTgt spid="10"/>
                                        </p:tgtEl>
                                        <p:attrNameLst>
                                          <p:attrName>fillcolor</p:attrName>
                                        </p:attrNameLst>
                                      </p:cBhvr>
                                      <p:by>
                                        <p:hsl h="0" s="12549" l="25098"/>
                                      </p:by>
                                    </p:animClr>
                                    <p:animClr clrSpc="hsl" dir="cw">
                                      <p:cBhvr>
                                        <p:cTn id="26" dur="500" fill="hold"/>
                                        <p:tgtEl>
                                          <p:spTgt spid="10"/>
                                        </p:tgtEl>
                                        <p:attrNameLst>
                                          <p:attrName>stroke.color</p:attrName>
                                        </p:attrNameLst>
                                      </p:cBhvr>
                                      <p:by>
                                        <p:hsl h="0" s="12549" l="25098"/>
                                      </p:by>
                                    </p:animClr>
                                    <p:set>
                                      <p:cBhvr>
                                        <p:cTn id="27" dur="500" fill="hold"/>
                                        <p:tgtEl>
                                          <p:spTgt spid="10"/>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3"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3)">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822</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Century Gothic</vt:lpstr>
      <vt:lpstr>Times New Roman</vt:lpstr>
      <vt:lpstr>Trebuchet MS</vt:lpstr>
      <vt:lpstr>Wingdings</vt:lpstr>
      <vt:lpstr>Wingdings 3</vt:lpstr>
      <vt:lpstr>Savon</vt:lpstr>
      <vt:lpstr>Facet</vt:lpstr>
      <vt:lpstr>1_Facet</vt:lpstr>
      <vt:lpstr>DATA WAREHOUSING (DWH)</vt:lpstr>
      <vt:lpstr>AGENDA:  </vt:lpstr>
      <vt:lpstr>DEFINITION:</vt:lpstr>
      <vt:lpstr>Subject Oriented: </vt:lpstr>
      <vt:lpstr>Integrated:</vt:lpstr>
      <vt:lpstr>Time Variant:</vt:lpstr>
      <vt:lpstr>Non-Volatile :</vt:lpstr>
      <vt:lpstr>NEED OF DWH :</vt:lpstr>
      <vt:lpstr>Types Of Data In DWH :</vt:lpstr>
      <vt:lpstr>OPERATIONAL DATA:</vt:lpstr>
      <vt:lpstr>Strategic Data:</vt:lpstr>
      <vt:lpstr>META DATA :</vt:lpstr>
      <vt:lpstr>OLAP: (Online Analytical Processing Server)</vt:lpstr>
      <vt:lpstr>Types of OLAP Servers:</vt:lpstr>
      <vt:lpstr>Relational OLAP (ROLAP) </vt:lpstr>
      <vt:lpstr>Multidimensional OLAP:</vt:lpstr>
      <vt:lpstr>Hybrid OLAP :</vt:lpstr>
      <vt:lpstr>Specialized SQL Servers</vt:lpstr>
      <vt:lpstr>Architecture :</vt:lpstr>
      <vt:lpstr>Questions ?         And                       Answers ! </vt:lpstr>
      <vt:lpstr>Quick Revision :</vt:lpstr>
      <vt:lpstr>            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(DWH)</dc:title>
  <dc:creator>Windows User</dc:creator>
  <cp:lastModifiedBy>Windows User</cp:lastModifiedBy>
  <cp:revision>13</cp:revision>
  <dcterms:created xsi:type="dcterms:W3CDTF">2018-02-01T16:41:11Z</dcterms:created>
  <dcterms:modified xsi:type="dcterms:W3CDTF">2018-02-01T18:58:36Z</dcterms:modified>
</cp:coreProperties>
</file>