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0CA8-FEC6-4657-AC8B-0C527BCA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8009"/>
            <a:ext cx="8144134" cy="1373070"/>
          </a:xfrm>
        </p:spPr>
        <p:txBody>
          <a:bodyPr/>
          <a:lstStyle/>
          <a:p>
            <a:r>
              <a:rPr lang="en-IN" b="1" dirty="0"/>
              <a:t>Passenger Airline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71905-506B-4BE7-BD88-39E409F4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67662"/>
            <a:ext cx="8144134" cy="1117687"/>
          </a:xfrm>
        </p:spPr>
        <p:txBody>
          <a:bodyPr/>
          <a:lstStyle/>
          <a:p>
            <a:r>
              <a:rPr lang="en-IN" i="1" dirty="0"/>
              <a:t>Data Science Method to Increase Airline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6178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8B9F-97F8-44E7-994F-A92E1925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Problem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BB4C-AF54-4A5B-B91B-ADECD46F4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925482"/>
            <a:ext cx="4603849" cy="30620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2000" dirty="0"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As of 2020, there are over 5,000 passenger airlines throughout the world.</a:t>
            </a:r>
            <a:endParaRPr lang="en-IN" sz="20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AU" sz="2000" dirty="0"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Recommendation can depend on a range of facilities provided by the airline including seat comfort, food served, cabin staff, etc.</a:t>
            </a:r>
            <a:endParaRPr lang="en-IN" sz="2000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3C29B-B0E9-45FB-ACF3-60FE85B49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593" y="2925482"/>
            <a:ext cx="5722104" cy="37478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AU" dirty="0"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In this project, we understand and gain insights to which airline features most influence a general passenger’s recommendation.</a:t>
            </a:r>
            <a:endParaRPr lang="en-IN" dirty="0">
              <a:effectLst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AU" dirty="0">
                <a:effectLst/>
                <a:ea typeface="Constantia" panose="02030602050306030303" pitchFamily="18" charset="0"/>
                <a:cs typeface="Times New Roman" panose="02020603050405020304" pitchFamily="18" charset="0"/>
              </a:rPr>
              <a:t>We build a model to then predict a passenger’s recommendation using travel experience.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85B6F2-4AF1-488B-B87B-CE2D2C4E2B01}"/>
              </a:ext>
            </a:extLst>
          </p:cNvPr>
          <p:cNvCxnSpPr/>
          <p:nvPr/>
        </p:nvCxnSpPr>
        <p:spPr>
          <a:xfrm>
            <a:off x="5477608" y="2039815"/>
            <a:ext cx="0" cy="47478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D0F0F4-E6AD-471B-B0C6-94C3554A0929}"/>
              </a:ext>
            </a:extLst>
          </p:cNvPr>
          <p:cNvSpPr txBox="1"/>
          <p:nvPr/>
        </p:nvSpPr>
        <p:spPr>
          <a:xfrm>
            <a:off x="1107831" y="2206869"/>
            <a:ext cx="3086093" cy="58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A4BD84-BE28-487F-BBA9-7751FF80A8F3}"/>
              </a:ext>
            </a:extLst>
          </p:cNvPr>
          <p:cNvSpPr txBox="1">
            <a:spLocks/>
          </p:cNvSpPr>
          <p:nvPr/>
        </p:nvSpPr>
        <p:spPr>
          <a:xfrm>
            <a:off x="1052526" y="2048132"/>
            <a:ext cx="3783240" cy="7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rgbClr val="FFC000"/>
                </a:solidFill>
              </a:rPr>
              <a:t>Problem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7ECDAC-30B8-4817-B107-90869B68F8C7}"/>
              </a:ext>
            </a:extLst>
          </p:cNvPr>
          <p:cNvSpPr txBox="1">
            <a:spLocks/>
          </p:cNvSpPr>
          <p:nvPr/>
        </p:nvSpPr>
        <p:spPr>
          <a:xfrm>
            <a:off x="5973137" y="2048132"/>
            <a:ext cx="3783240" cy="74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203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E08-D6D5-49B6-BD71-8946A5BC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Analysis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683C-4D60-4F4B-B9BA-CCEDC6E4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3300" y="2397880"/>
            <a:ext cx="4075012" cy="576262"/>
          </a:xfrm>
        </p:spPr>
        <p:txBody>
          <a:bodyPr/>
          <a:lstStyle/>
          <a:p>
            <a:pPr algn="ctr"/>
            <a:r>
              <a:rPr lang="en-IN" sz="2800" b="1" dirty="0"/>
              <a:t>Rating vs Recommendation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1A1AB0-B4B5-44D3-A6AD-7C5D8A52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0560" y="2408553"/>
            <a:ext cx="3392245" cy="576262"/>
          </a:xfrm>
        </p:spPr>
        <p:txBody>
          <a:bodyPr/>
          <a:lstStyle/>
          <a:p>
            <a:pPr algn="ctr"/>
            <a:r>
              <a:rPr lang="en-IN" sz="2800" b="1" dirty="0"/>
              <a:t>Recommendation Breakdown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A2768-FB45-43E4-B81C-EC3A5FED6B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38" y="2984815"/>
            <a:ext cx="4775274" cy="349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1A833-204C-47EB-B9C6-BB6246F87DE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83" y="2984815"/>
            <a:ext cx="4775272" cy="3498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E08-D6D5-49B6-BD71-8946A5BC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Analysis Plots -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9683C-4D60-4F4B-B9BA-CCEDC6E48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222" y="2548962"/>
            <a:ext cx="3070034" cy="576262"/>
          </a:xfrm>
        </p:spPr>
        <p:txBody>
          <a:bodyPr/>
          <a:lstStyle/>
          <a:p>
            <a:pPr algn="ctr"/>
            <a:r>
              <a:rPr lang="en-IN" b="1" dirty="0"/>
              <a:t>Value for money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1A1AB0-B4B5-44D3-A6AD-7C5D8A52E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1342" y="2548962"/>
            <a:ext cx="3392245" cy="576262"/>
          </a:xfrm>
        </p:spPr>
        <p:txBody>
          <a:bodyPr/>
          <a:lstStyle/>
          <a:p>
            <a:pPr algn="ctr"/>
            <a:r>
              <a:rPr lang="en-IN" b="1" dirty="0"/>
              <a:t>Seat comfort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B8A3B6-FEA7-404E-BF0F-D8B101CCBD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15" y="3428999"/>
            <a:ext cx="3695587" cy="2611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17614-7ECF-4451-9BDC-651C50DE85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672" y="3428999"/>
            <a:ext cx="3695587" cy="2778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E4965-1E59-4BF5-81A5-45C0C273564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8" y="3367454"/>
            <a:ext cx="3695587" cy="26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5F8A457-D17C-4D88-94F2-42009C94108D}"/>
              </a:ext>
            </a:extLst>
          </p:cNvPr>
          <p:cNvSpPr txBox="1">
            <a:spLocks/>
          </p:cNvSpPr>
          <p:nvPr/>
        </p:nvSpPr>
        <p:spPr>
          <a:xfrm>
            <a:off x="4504257" y="2556947"/>
            <a:ext cx="339224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/>
              <a:t>Cabin staff hospitality</a:t>
            </a:r>
          </a:p>
        </p:txBody>
      </p:sp>
    </p:spTree>
    <p:extLst>
      <p:ext uri="{BB962C8B-B14F-4D97-AF65-F5344CB8AC3E}">
        <p14:creationId xmlns:p14="http://schemas.microsoft.com/office/powerpoint/2010/main" val="944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B54-7BB9-4DC9-B7DB-65CF9B97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998C5-9810-43A6-8814-8CBE56CCD956}"/>
              </a:ext>
            </a:extLst>
          </p:cNvPr>
          <p:cNvSpPr txBox="1"/>
          <p:nvPr/>
        </p:nvSpPr>
        <p:spPr>
          <a:xfrm>
            <a:off x="680321" y="2118946"/>
            <a:ext cx="8692279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Business class passengers tend to recommend 14% more than Economy class passengers.</a:t>
            </a:r>
            <a:endParaRPr lang="en-IN" sz="2000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Inflight Entertainment is not very important for increasing airline recommendations.</a:t>
            </a:r>
            <a:endParaRPr lang="en-IN" sz="2000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Cabin Staff experience is quite sensitive, and only a perfect experience mostly leads to a positive recommendation.</a:t>
            </a:r>
            <a:endParaRPr lang="en-IN" sz="2000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rebuchet MS" panose="020B0603020202020204" pitchFamily="34" charset="0"/>
                <a:ea typeface="Constantia" panose="02030602050306030303" pitchFamily="18" charset="0"/>
                <a:cs typeface="Times New Roman" panose="02020603050405020304" pitchFamily="18" charset="0"/>
              </a:rPr>
              <a:t>We built a predictive model that can predict a passenger recommendation from his travel experience.</a:t>
            </a:r>
            <a:endParaRPr lang="en-IN" sz="2000" dirty="0">
              <a:effectLst/>
              <a:latin typeface="Trebuchet MS" panose="020B0603020202020204" pitchFamily="34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945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167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Passenger Airline Recommendation</vt:lpstr>
      <vt:lpstr>Problem - Solution</vt:lpstr>
      <vt:lpstr>Analysis Plots</vt:lpstr>
      <vt:lpstr>Analysis Plots - Features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Kunal Agarwal</dc:creator>
  <cp:lastModifiedBy>Kunal Agarwal</cp:lastModifiedBy>
  <cp:revision>7</cp:revision>
  <dcterms:created xsi:type="dcterms:W3CDTF">2020-06-16T11:32:32Z</dcterms:created>
  <dcterms:modified xsi:type="dcterms:W3CDTF">2021-02-04T16:18:52Z</dcterms:modified>
</cp:coreProperties>
</file>