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2/4/2021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2/4/2021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40CA8-FEC6-4657-AC8B-0C527BCA4053}"/>
              </a:ext>
            </a:extLst>
          </p:cNvPr>
          <p:cNvSpPr>
            <a:spLocks noGrp="1"/>
          </p:cNvSpPr>
          <p:nvPr>
            <p:ph type="ctrTitle"/>
          </p:nvPr>
        </p:nvSpPr>
        <p:spPr>
          <a:xfrm>
            <a:off x="680322" y="2848009"/>
            <a:ext cx="8144134" cy="1373070"/>
          </a:xfrm>
        </p:spPr>
        <p:txBody>
          <a:bodyPr/>
          <a:lstStyle/>
          <a:p>
            <a:r>
              <a:rPr lang="en-IN" b="1" dirty="0"/>
              <a:t>Food Cuisine </a:t>
            </a:r>
            <a:br>
              <a:rPr lang="en-IN" b="1" dirty="0"/>
            </a:br>
            <a:r>
              <a:rPr lang="en-IN" b="1" dirty="0"/>
              <a:t>– Text Classifier</a:t>
            </a:r>
          </a:p>
        </p:txBody>
      </p:sp>
      <p:sp>
        <p:nvSpPr>
          <p:cNvPr id="3" name="Subtitle 2">
            <a:extLst>
              <a:ext uri="{FF2B5EF4-FFF2-40B4-BE49-F238E27FC236}">
                <a16:creationId xmlns:a16="http://schemas.microsoft.com/office/drawing/2014/main" id="{C1D71905-506B-4BE7-BD88-39E409F4D442}"/>
              </a:ext>
            </a:extLst>
          </p:cNvPr>
          <p:cNvSpPr>
            <a:spLocks noGrp="1"/>
          </p:cNvSpPr>
          <p:nvPr>
            <p:ph type="subTitle" idx="1"/>
          </p:nvPr>
        </p:nvSpPr>
        <p:spPr>
          <a:xfrm>
            <a:off x="680322" y="4367662"/>
            <a:ext cx="8144134" cy="1117687"/>
          </a:xfrm>
        </p:spPr>
        <p:txBody>
          <a:bodyPr/>
          <a:lstStyle/>
          <a:p>
            <a:r>
              <a:rPr lang="en-IN" i="1" dirty="0"/>
              <a:t>Data Science Method to categorize food items </a:t>
            </a:r>
          </a:p>
          <a:p>
            <a:r>
              <a:rPr lang="en-IN" i="1" dirty="0"/>
              <a:t>into respective cuisine categories</a:t>
            </a:r>
          </a:p>
        </p:txBody>
      </p:sp>
    </p:spTree>
    <p:extLst>
      <p:ext uri="{BB962C8B-B14F-4D97-AF65-F5344CB8AC3E}">
        <p14:creationId xmlns:p14="http://schemas.microsoft.com/office/powerpoint/2010/main" val="406178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8B9F-97F8-44E7-994F-A92E1925C330}"/>
              </a:ext>
            </a:extLst>
          </p:cNvPr>
          <p:cNvSpPr>
            <a:spLocks noGrp="1"/>
          </p:cNvSpPr>
          <p:nvPr>
            <p:ph type="title"/>
          </p:nvPr>
        </p:nvSpPr>
        <p:spPr/>
        <p:txBody>
          <a:bodyPr>
            <a:normAutofit/>
          </a:bodyPr>
          <a:lstStyle/>
          <a:p>
            <a:r>
              <a:rPr lang="en-IN" sz="4400" b="1" dirty="0"/>
              <a:t>Problem - Solution</a:t>
            </a:r>
          </a:p>
        </p:txBody>
      </p:sp>
      <p:sp>
        <p:nvSpPr>
          <p:cNvPr id="3" name="Content Placeholder 2">
            <a:extLst>
              <a:ext uri="{FF2B5EF4-FFF2-40B4-BE49-F238E27FC236}">
                <a16:creationId xmlns:a16="http://schemas.microsoft.com/office/drawing/2014/main" id="{D8ABBB4C-AF54-4A5B-B91B-ADECD46F4A07}"/>
              </a:ext>
            </a:extLst>
          </p:cNvPr>
          <p:cNvSpPr>
            <a:spLocks noGrp="1"/>
          </p:cNvSpPr>
          <p:nvPr>
            <p:ph sz="half" idx="1"/>
          </p:nvPr>
        </p:nvSpPr>
        <p:spPr>
          <a:xfrm>
            <a:off x="680321" y="2925482"/>
            <a:ext cx="4603849" cy="3062080"/>
          </a:xfrm>
        </p:spPr>
        <p:txBody>
          <a:bodyPr>
            <a:normAutofit lnSpcReduction="10000"/>
          </a:bodyPr>
          <a:lstStyle/>
          <a:p>
            <a:pPr marL="342900" lvl="0" indent="-342900">
              <a:lnSpc>
                <a:spcPct val="110000"/>
              </a:lnSpc>
              <a:spcAft>
                <a:spcPts val="800"/>
              </a:spcAft>
              <a:buFont typeface="Wingdings" panose="05000000000000000000" pitchFamily="2" charset="2"/>
              <a:buChar char=""/>
            </a:pPr>
            <a:r>
              <a:rPr lang="en-IN" sz="2000" dirty="0">
                <a:effectLst/>
                <a:ea typeface="Calibri" panose="020F0502020204030204" pitchFamily="34" charset="0"/>
                <a:cs typeface="Calibri" panose="020F0502020204030204" pitchFamily="34" charset="0"/>
              </a:rPr>
              <a:t>We have a dataset of over 500,000 menu items served by 5,000+ restaurants across cities like Hyderabad, Bangalore, Chennai, etc.</a:t>
            </a:r>
            <a:endParaRPr lang="en-IN" sz="2000" dirty="0">
              <a:ea typeface="Calibri" panose="020F0502020204030204" pitchFamily="34" charset="0"/>
              <a:cs typeface="Times New Roman" panose="02020603050405020304" pitchFamily="18" charset="0"/>
            </a:endParaRPr>
          </a:p>
          <a:p>
            <a:pPr marL="342900" lvl="0" indent="-342900">
              <a:lnSpc>
                <a:spcPct val="110000"/>
              </a:lnSpc>
              <a:spcAft>
                <a:spcPts val="800"/>
              </a:spcAft>
              <a:buFont typeface="Wingdings" panose="05000000000000000000" pitchFamily="2" charset="2"/>
              <a:buChar char=""/>
            </a:pPr>
            <a:r>
              <a:rPr lang="en-IN" sz="2000" dirty="0">
                <a:effectLst/>
                <a:ea typeface="Calibri" panose="020F0502020204030204" pitchFamily="34" charset="0"/>
              </a:rPr>
              <a:t>Consider the problem of predicting the cuisine of a restaurant menu item directly using its listed name on the restaurant’s front end. </a:t>
            </a:r>
            <a:endParaRPr lang="en-IN" sz="2000" dirty="0">
              <a:effectLst/>
              <a:ea typeface="Constantia" panose="02030602050306030303"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7F23C29B-B0E9-45FB-ACF3-60FE85B498AF}"/>
              </a:ext>
            </a:extLst>
          </p:cNvPr>
          <p:cNvSpPr>
            <a:spLocks noGrp="1"/>
          </p:cNvSpPr>
          <p:nvPr>
            <p:ph sz="half" idx="2"/>
          </p:nvPr>
        </p:nvSpPr>
        <p:spPr>
          <a:xfrm>
            <a:off x="5593593" y="2925482"/>
            <a:ext cx="5722104" cy="3747880"/>
          </a:xfrm>
        </p:spPr>
        <p:txBody>
          <a:bodyPr>
            <a:normAutofit lnSpcReduction="10000"/>
          </a:bodyPr>
          <a:lstStyle/>
          <a:p>
            <a:pPr marL="342900" lvl="0" indent="-342900">
              <a:lnSpc>
                <a:spcPct val="110000"/>
              </a:lnSpc>
              <a:spcAft>
                <a:spcPts val="800"/>
              </a:spcAft>
              <a:buFont typeface="Wingdings" panose="05000000000000000000" pitchFamily="2" charset="2"/>
              <a:buChar char=""/>
            </a:pPr>
            <a:r>
              <a:rPr lang="en-IN" sz="2000" dirty="0">
                <a:effectLst/>
                <a:ea typeface="Calibri" panose="020F0502020204030204" pitchFamily="34" charset="0"/>
                <a:cs typeface="Calibri" panose="020F0502020204030204" pitchFamily="34" charset="0"/>
              </a:rPr>
              <a:t>Our aim is to identify the best classification technique that can help food databases easily categorize items into specific cuisine type to overcome labour intensive data entry.</a:t>
            </a:r>
            <a:endParaRPr lang="en-IN" sz="2000" dirty="0">
              <a:ea typeface="Calibri" panose="020F0502020204030204" pitchFamily="34" charset="0"/>
              <a:cs typeface="Times New Roman" panose="02020603050405020304" pitchFamily="18" charset="0"/>
            </a:endParaRPr>
          </a:p>
          <a:p>
            <a:pPr marL="342900" lvl="0" indent="-342900">
              <a:lnSpc>
                <a:spcPct val="110000"/>
              </a:lnSpc>
              <a:spcAft>
                <a:spcPts val="800"/>
              </a:spcAft>
              <a:buFont typeface="Wingdings" panose="05000000000000000000" pitchFamily="2" charset="2"/>
              <a:buChar char=""/>
            </a:pPr>
            <a:r>
              <a:rPr lang="en-IN" sz="2000" dirty="0">
                <a:effectLst/>
                <a:ea typeface="Calibri" panose="020F0502020204030204" pitchFamily="34" charset="0"/>
              </a:rPr>
              <a:t>We intend to build a robust machine learning model to automatically predict a cuisine category for any food item inputted. This will help with problems like user taste profiling, recommender systems based on user segmentation and restaurant tagging.</a:t>
            </a:r>
            <a:endParaRPr lang="en-IN" sz="2000" dirty="0"/>
          </a:p>
        </p:txBody>
      </p:sp>
      <p:cxnSp>
        <p:nvCxnSpPr>
          <p:cNvPr id="7" name="Straight Connector 6">
            <a:extLst>
              <a:ext uri="{FF2B5EF4-FFF2-40B4-BE49-F238E27FC236}">
                <a16:creationId xmlns:a16="http://schemas.microsoft.com/office/drawing/2014/main" id="{3685B6F2-4AF1-488B-B87B-CE2D2C4E2B01}"/>
              </a:ext>
            </a:extLst>
          </p:cNvPr>
          <p:cNvCxnSpPr/>
          <p:nvPr/>
        </p:nvCxnSpPr>
        <p:spPr>
          <a:xfrm>
            <a:off x="5477608" y="2039815"/>
            <a:ext cx="0" cy="4747846"/>
          </a:xfrm>
          <a:prstGeom prst="line">
            <a:avLst/>
          </a:prstGeom>
        </p:spPr>
        <p:style>
          <a:lnRef idx="1">
            <a:schemeClr val="accent6"/>
          </a:lnRef>
          <a:fillRef idx="0">
            <a:schemeClr val="accent6"/>
          </a:fillRef>
          <a:effectRef idx="0">
            <a:schemeClr val="accent6"/>
          </a:effectRef>
          <a:fontRef idx="minor">
            <a:schemeClr val="tx1"/>
          </a:fontRef>
        </p:style>
      </p:cxnSp>
      <p:sp>
        <p:nvSpPr>
          <p:cNvPr id="8" name="TextBox 7">
            <a:extLst>
              <a:ext uri="{FF2B5EF4-FFF2-40B4-BE49-F238E27FC236}">
                <a16:creationId xmlns:a16="http://schemas.microsoft.com/office/drawing/2014/main" id="{69D0F0F4-E6AD-471B-B0C6-94C3554A0929}"/>
              </a:ext>
            </a:extLst>
          </p:cNvPr>
          <p:cNvSpPr txBox="1"/>
          <p:nvPr/>
        </p:nvSpPr>
        <p:spPr>
          <a:xfrm>
            <a:off x="1107831" y="2206869"/>
            <a:ext cx="3086093" cy="589085"/>
          </a:xfrm>
          <a:prstGeom prst="rect">
            <a:avLst/>
          </a:prstGeom>
          <a:noFill/>
        </p:spPr>
        <p:txBody>
          <a:bodyPr wrap="square" rtlCol="0">
            <a:spAutoFit/>
          </a:bodyPr>
          <a:lstStyle/>
          <a:p>
            <a:endParaRPr lang="en-IN" dirty="0"/>
          </a:p>
        </p:txBody>
      </p:sp>
      <p:sp>
        <p:nvSpPr>
          <p:cNvPr id="9" name="Title 1">
            <a:extLst>
              <a:ext uri="{FF2B5EF4-FFF2-40B4-BE49-F238E27FC236}">
                <a16:creationId xmlns:a16="http://schemas.microsoft.com/office/drawing/2014/main" id="{3FA4BD84-BE28-487F-BBA9-7751FF80A8F3}"/>
              </a:ext>
            </a:extLst>
          </p:cNvPr>
          <p:cNvSpPr txBox="1">
            <a:spLocks/>
          </p:cNvSpPr>
          <p:nvPr/>
        </p:nvSpPr>
        <p:spPr>
          <a:xfrm>
            <a:off x="1052526" y="2048132"/>
            <a:ext cx="3783240" cy="7478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IN" sz="3200" b="1" u="sng" dirty="0">
                <a:solidFill>
                  <a:srgbClr val="FFC000"/>
                </a:solidFill>
              </a:rPr>
              <a:t>Problem</a:t>
            </a:r>
          </a:p>
        </p:txBody>
      </p:sp>
      <p:sp>
        <p:nvSpPr>
          <p:cNvPr id="10" name="Title 1">
            <a:extLst>
              <a:ext uri="{FF2B5EF4-FFF2-40B4-BE49-F238E27FC236}">
                <a16:creationId xmlns:a16="http://schemas.microsoft.com/office/drawing/2014/main" id="{337ECDAC-30B8-4817-B107-90869B68F8C7}"/>
              </a:ext>
            </a:extLst>
          </p:cNvPr>
          <p:cNvSpPr txBox="1">
            <a:spLocks/>
          </p:cNvSpPr>
          <p:nvPr/>
        </p:nvSpPr>
        <p:spPr>
          <a:xfrm>
            <a:off x="5973137" y="2048132"/>
            <a:ext cx="3783240" cy="7478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IN" sz="3200" b="1" u="sng" dirty="0">
                <a:solidFill>
                  <a:schemeClr val="accent3">
                    <a:lumMod val="60000"/>
                    <a:lumOff val="40000"/>
                  </a:schemeClr>
                </a:solidFill>
              </a:rPr>
              <a:t>Recommendations</a:t>
            </a:r>
          </a:p>
        </p:txBody>
      </p:sp>
    </p:spTree>
    <p:extLst>
      <p:ext uri="{BB962C8B-B14F-4D97-AF65-F5344CB8AC3E}">
        <p14:creationId xmlns:p14="http://schemas.microsoft.com/office/powerpoint/2010/main" val="142039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0E08-D6D5-49B6-BD71-8946A5BCD9EC}"/>
              </a:ext>
            </a:extLst>
          </p:cNvPr>
          <p:cNvSpPr>
            <a:spLocks noGrp="1"/>
          </p:cNvSpPr>
          <p:nvPr>
            <p:ph type="title"/>
          </p:nvPr>
        </p:nvSpPr>
        <p:spPr/>
        <p:txBody>
          <a:bodyPr>
            <a:normAutofit/>
          </a:bodyPr>
          <a:lstStyle/>
          <a:p>
            <a:r>
              <a:rPr lang="en-IN" sz="4400" b="1" dirty="0"/>
              <a:t>Problem Statement</a:t>
            </a:r>
          </a:p>
        </p:txBody>
      </p:sp>
      <p:sp>
        <p:nvSpPr>
          <p:cNvPr id="3" name="Text Placeholder 2">
            <a:extLst>
              <a:ext uri="{FF2B5EF4-FFF2-40B4-BE49-F238E27FC236}">
                <a16:creationId xmlns:a16="http://schemas.microsoft.com/office/drawing/2014/main" id="{F359683C-4D60-4F4B-B9BA-CCEDC6E48B0D}"/>
              </a:ext>
            </a:extLst>
          </p:cNvPr>
          <p:cNvSpPr>
            <a:spLocks noGrp="1"/>
          </p:cNvSpPr>
          <p:nvPr>
            <p:ph type="body" idx="1"/>
          </p:nvPr>
        </p:nvSpPr>
        <p:spPr>
          <a:xfrm>
            <a:off x="771606" y="2345126"/>
            <a:ext cx="8688915" cy="3264366"/>
          </a:xfrm>
        </p:spPr>
        <p:txBody>
          <a:bodyPr/>
          <a:lstStyle/>
          <a:p>
            <a:pPr algn="just">
              <a:lnSpc>
                <a:spcPct val="150000"/>
              </a:lnSpc>
            </a:pPr>
            <a:r>
              <a:rPr lang="en-IN" b="1" dirty="0">
                <a:effectLst/>
                <a:latin typeface="Arial" panose="020B0604020202020204" pitchFamily="34" charset="0"/>
                <a:ea typeface="Calibri" panose="020F0502020204030204" pitchFamily="34" charset="0"/>
                <a:cs typeface="Arial" panose="020B0604020202020204" pitchFamily="34" charset="0"/>
              </a:rPr>
              <a:t>Create a corpus of cuisines and classify food items into their respective category. </a:t>
            </a:r>
          </a:p>
          <a:p>
            <a:pPr algn="just">
              <a:lnSpc>
                <a:spcPct val="150000"/>
              </a:lnSpc>
            </a:pPr>
            <a:r>
              <a:rPr lang="en-IN" b="1" dirty="0">
                <a:effectLst/>
                <a:latin typeface="Arial" panose="020B0604020202020204" pitchFamily="34" charset="0"/>
                <a:ea typeface="Calibri" panose="020F0502020204030204" pitchFamily="34" charset="0"/>
                <a:cs typeface="Arial" panose="020B0604020202020204" pitchFamily="34" charset="0"/>
              </a:rPr>
              <a:t>Further, generate training data and build a robust Machine Learning text classifier that inputs a food item name and predicts a suitable Cuisine type that the item belongs to.</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073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0E08-D6D5-49B6-BD71-8946A5BCD9EC}"/>
              </a:ext>
            </a:extLst>
          </p:cNvPr>
          <p:cNvSpPr>
            <a:spLocks noGrp="1"/>
          </p:cNvSpPr>
          <p:nvPr>
            <p:ph type="title"/>
          </p:nvPr>
        </p:nvSpPr>
        <p:spPr/>
        <p:txBody>
          <a:bodyPr>
            <a:normAutofit/>
          </a:bodyPr>
          <a:lstStyle/>
          <a:p>
            <a:r>
              <a:rPr lang="en-IN" sz="4400" b="1" dirty="0"/>
              <a:t>Data Pre-processing</a:t>
            </a:r>
          </a:p>
        </p:txBody>
      </p:sp>
      <p:sp>
        <p:nvSpPr>
          <p:cNvPr id="3" name="Text Placeholder 2">
            <a:extLst>
              <a:ext uri="{FF2B5EF4-FFF2-40B4-BE49-F238E27FC236}">
                <a16:creationId xmlns:a16="http://schemas.microsoft.com/office/drawing/2014/main" id="{F359683C-4D60-4F4B-B9BA-CCEDC6E48B0D}"/>
              </a:ext>
            </a:extLst>
          </p:cNvPr>
          <p:cNvSpPr>
            <a:spLocks noGrp="1"/>
          </p:cNvSpPr>
          <p:nvPr>
            <p:ph type="body" idx="1"/>
          </p:nvPr>
        </p:nvSpPr>
        <p:spPr>
          <a:xfrm>
            <a:off x="669221" y="2312377"/>
            <a:ext cx="9688117" cy="4273061"/>
          </a:xfrm>
        </p:spPr>
        <p:txBody>
          <a:bodyPr/>
          <a:lstStyle/>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Data pre-processing is started by specifying the multiple classes the data would be categorized into, i.e., 12 unique cuisines.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Develop a basic corpus of various food items and ingredients under each cuisine. This data was referred from multiple data sources like Wikipedia, Kaggle,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After running a brief analysis on our item names, we deduce that in most of the data points, the last word in any item name is the key feature to predict which cuisine it belongs 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We used the NLTK library’s word-tokenizer function to extract the last word from names, and eliminated </a:t>
            </a:r>
            <a:r>
              <a:rPr lang="en-IN" sz="1800" dirty="0" err="1">
                <a:effectLst/>
                <a:latin typeface="Calibri" panose="020F0502020204030204" pitchFamily="34" charset="0"/>
                <a:ea typeface="Calibri" panose="020F0502020204030204" pitchFamily="34" charset="0"/>
                <a:cs typeface="Calibri" panose="020F0502020204030204" pitchFamily="34" charset="0"/>
              </a:rPr>
              <a:t>stopwords</a:t>
            </a:r>
            <a:r>
              <a:rPr lang="en-IN" sz="1800" dirty="0">
                <a:effectLst/>
                <a:latin typeface="Calibri" panose="020F0502020204030204" pitchFamily="34" charset="0"/>
                <a:ea typeface="Calibri" panose="020F0502020204030204" pitchFamily="34" charset="0"/>
                <a:cs typeface="Calibri" panose="020F0502020204030204" pitchFamily="34" charset="0"/>
              </a:rPr>
              <a:t> that could impact our model’s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Calibri" panose="020F0502020204030204" pitchFamily="34" charset="0"/>
              </a:rPr>
              <a:t>During the model building phase, it was noted that the elimination of certain </a:t>
            </a:r>
            <a:r>
              <a:rPr lang="en-IN" sz="1800" dirty="0" err="1">
                <a:effectLst/>
                <a:latin typeface="Calibri" panose="020F0502020204030204" pitchFamily="34" charset="0"/>
                <a:ea typeface="Calibri" panose="020F0502020204030204" pitchFamily="34" charset="0"/>
                <a:cs typeface="Calibri" panose="020F0502020204030204" pitchFamily="34" charset="0"/>
              </a:rPr>
              <a:t>stopwords</a:t>
            </a:r>
            <a:r>
              <a:rPr lang="en-IN" sz="1800" dirty="0">
                <a:effectLst/>
                <a:latin typeface="Calibri" panose="020F0502020204030204" pitchFamily="34" charset="0"/>
                <a:ea typeface="Calibri" panose="020F0502020204030204" pitchFamily="34" charset="0"/>
                <a:cs typeface="Calibri" panose="020F0502020204030204" pitchFamily="34" charset="0"/>
              </a:rPr>
              <a:t> was resulting in a greatly improved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The last step before training our model, is to convert the modified names from string values to a machine level sparse matrix using the TF-IDF vectorizer.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471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4B54-7BB9-4DC9-B7DB-65CF9B97FAFF}"/>
              </a:ext>
            </a:extLst>
          </p:cNvPr>
          <p:cNvSpPr>
            <a:spLocks noGrp="1"/>
          </p:cNvSpPr>
          <p:nvPr>
            <p:ph type="title"/>
          </p:nvPr>
        </p:nvSpPr>
        <p:spPr/>
        <p:txBody>
          <a:bodyPr>
            <a:normAutofit/>
          </a:bodyPr>
          <a:lstStyle/>
          <a:p>
            <a:r>
              <a:rPr lang="en-IN" sz="4400" b="1" dirty="0"/>
              <a:t>Summary</a:t>
            </a:r>
          </a:p>
        </p:txBody>
      </p:sp>
      <p:sp>
        <p:nvSpPr>
          <p:cNvPr id="4" name="TextBox 3">
            <a:extLst>
              <a:ext uri="{FF2B5EF4-FFF2-40B4-BE49-F238E27FC236}">
                <a16:creationId xmlns:a16="http://schemas.microsoft.com/office/drawing/2014/main" id="{460998C5-9810-43A6-8814-8CBE56CCD956}"/>
              </a:ext>
            </a:extLst>
          </p:cNvPr>
          <p:cNvSpPr txBox="1"/>
          <p:nvPr/>
        </p:nvSpPr>
        <p:spPr>
          <a:xfrm>
            <a:off x="680321" y="2558561"/>
            <a:ext cx="9228610" cy="2838021"/>
          </a:xfrm>
          <a:prstGeom prst="rect">
            <a:avLst/>
          </a:prstGeom>
          <a:noFill/>
        </p:spPr>
        <p:txBody>
          <a:bodyPr wrap="square" rtlCol="0">
            <a:spAutoFit/>
          </a:bodyPr>
          <a:lstStyle/>
          <a:p>
            <a:pPr algn="just">
              <a:lnSpc>
                <a:spcPct val="107000"/>
              </a:lnSpc>
              <a:spcAft>
                <a:spcPts val="800"/>
              </a:spcAft>
            </a:pPr>
            <a:r>
              <a:rPr lang="en-AU" sz="2800" dirty="0">
                <a:effectLst/>
                <a:latin typeface="Calibri" panose="020F0502020204030204" pitchFamily="34" charset="0"/>
                <a:ea typeface="Calibri" panose="020F0502020204030204" pitchFamily="34" charset="0"/>
                <a:cs typeface="Calibri" panose="020F0502020204030204" pitchFamily="34" charset="0"/>
              </a:rPr>
              <a:t>We successfully processed the raw data to clean and transform it into training data for feeding to the text classifier. We built various high performing machine learning models. After comparing their performances, we eventually selected the best model as Logistic Regression with a predictive accuracy of 97%.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559452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62</TotalTime>
  <Words>408</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Courier New</vt:lpstr>
      <vt:lpstr>Trebuchet MS</vt:lpstr>
      <vt:lpstr>Wingdings</vt:lpstr>
      <vt:lpstr>Berlin</vt:lpstr>
      <vt:lpstr>Food Cuisine  – Text Classifier</vt:lpstr>
      <vt:lpstr>Problem - Solution</vt:lpstr>
      <vt:lpstr>Problem Statement</vt:lpstr>
      <vt:lpstr>Data Pre-processing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Kunal Agarwal</dc:creator>
  <cp:lastModifiedBy>Kunal Agarwal</cp:lastModifiedBy>
  <cp:revision>9</cp:revision>
  <dcterms:created xsi:type="dcterms:W3CDTF">2020-06-16T11:32:32Z</dcterms:created>
  <dcterms:modified xsi:type="dcterms:W3CDTF">2021-02-04T16:33:29Z</dcterms:modified>
</cp:coreProperties>
</file>