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3" r:id="rId4"/>
    <p:sldId id="310" r:id="rId5"/>
    <p:sldId id="321" r:id="rId6"/>
    <p:sldId id="320" r:id="rId7"/>
    <p:sldId id="264" r:id="rId8"/>
    <p:sldId id="265" r:id="rId9"/>
    <p:sldId id="266" r:id="rId10"/>
    <p:sldId id="268" r:id="rId11"/>
    <p:sldId id="284" r:id="rId12"/>
    <p:sldId id="269" r:id="rId13"/>
    <p:sldId id="285" r:id="rId14"/>
    <p:sldId id="286" r:id="rId15"/>
    <p:sldId id="311" r:id="rId16"/>
    <p:sldId id="287" r:id="rId17"/>
    <p:sldId id="288" r:id="rId18"/>
    <p:sldId id="292" r:id="rId19"/>
    <p:sldId id="291" r:id="rId20"/>
    <p:sldId id="271" r:id="rId21"/>
    <p:sldId id="272" r:id="rId22"/>
    <p:sldId id="293" r:id="rId23"/>
    <p:sldId id="273" r:id="rId24"/>
    <p:sldId id="274" r:id="rId25"/>
    <p:sldId id="275" r:id="rId26"/>
    <p:sldId id="276" r:id="rId27"/>
    <p:sldId id="277" r:id="rId28"/>
    <p:sldId id="294" r:id="rId29"/>
    <p:sldId id="295" r:id="rId30"/>
    <p:sldId id="296" r:id="rId31"/>
    <p:sldId id="300" r:id="rId32"/>
    <p:sldId id="312" r:id="rId33"/>
    <p:sldId id="324" r:id="rId34"/>
    <p:sldId id="325" r:id="rId35"/>
    <p:sldId id="322" r:id="rId36"/>
    <p:sldId id="313" r:id="rId37"/>
    <p:sldId id="301" r:id="rId38"/>
    <p:sldId id="278" r:id="rId39"/>
    <p:sldId id="314" r:id="rId40"/>
    <p:sldId id="306" r:id="rId41"/>
    <p:sldId id="297" r:id="rId42"/>
    <p:sldId id="298" r:id="rId43"/>
    <p:sldId id="299" r:id="rId44"/>
    <p:sldId id="31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howGuides="1">
      <p:cViewPr>
        <p:scale>
          <a:sx n="70" d="100"/>
          <a:sy n="70" d="100"/>
        </p:scale>
        <p:origin x="1440"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6247A9B-ADF8-4C4D-B31C-4ABD019F9CBD}" type="datetimeFigureOut">
              <a:rPr lang="en-IN" smtClean="0"/>
              <a:t>21-09-2018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306807" y="212650"/>
            <a:ext cx="8310812"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13"/>
          <p:cNvSpPr/>
          <p:nvPr userDrawn="1"/>
        </p:nvSpPr>
        <p:spPr>
          <a:xfrm>
            <a:off x="162430" y="212651"/>
            <a:ext cx="8301251"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 Placeholder 9"/>
          <p:cNvSpPr>
            <a:spLocks noGrp="1"/>
          </p:cNvSpPr>
          <p:nvPr>
            <p:ph type="body" sz="quarter" idx="10" hasCustomPrompt="1"/>
          </p:nvPr>
        </p:nvSpPr>
        <p:spPr>
          <a:xfrm>
            <a:off x="350875" y="328765"/>
            <a:ext cx="7527851" cy="724247"/>
          </a:xfrm>
          <a:prstGeom prst="rect">
            <a:avLst/>
          </a:prstGeom>
        </p:spPr>
        <p:txBody>
          <a:bodyPr anchor="ctr"/>
          <a:lstStyle>
            <a:lvl1pPr marL="0" indent="0" algn="l">
              <a:buNone/>
              <a:defRPr sz="4050" b="0" baseline="0">
                <a:solidFill>
                  <a:schemeClr val="bg1"/>
                </a:solidFill>
                <a:latin typeface="+mj-lt"/>
                <a:cs typeface="Arial" pitchFamily="34" charset="0"/>
              </a:defRPr>
            </a:lvl1pPr>
          </a:lstStyle>
          <a:p>
            <a:pPr lvl="0"/>
            <a:r>
              <a:rPr lang="en-US" altLang="ko-KR" dirty="0"/>
              <a:t>BASIC LAYOUT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7976935" y="1"/>
            <a:ext cx="1106428" cy="1264887"/>
          </a:xfrm>
          <a:prstGeom prst="rect">
            <a:avLst/>
          </a:prstGeom>
        </p:spPr>
      </p:pic>
    </p:spTree>
    <p:extLst>
      <p:ext uri="{BB962C8B-B14F-4D97-AF65-F5344CB8AC3E}">
        <p14:creationId xmlns:p14="http://schemas.microsoft.com/office/powerpoint/2010/main" val="279347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6247A9B-ADF8-4C4D-B31C-4ABD019F9CBD}"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247A9B-ADF8-4C4D-B31C-4ABD019F9CBD}" type="datetimeFigureOut">
              <a:rPr lang="en-IN" smtClean="0"/>
              <a:t>21-09-2018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6247A9B-ADF8-4C4D-B31C-4ABD019F9CBD}" type="datetimeFigureOut">
              <a:rPr lang="en-IN" smtClean="0"/>
              <a:t>21-09-2018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6247A9B-ADF8-4C4D-B31C-4ABD019F9CBD}" type="datetimeFigureOut">
              <a:rPr lang="en-IN" smtClean="0"/>
              <a:t>21-09-2018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47A9B-ADF8-4C4D-B31C-4ABD019F9CBD}" type="datetimeFigureOut">
              <a:rPr lang="en-IN" smtClean="0"/>
              <a:t>21-09-2018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247A9B-ADF8-4C4D-B31C-4ABD019F9CBD}" type="datetimeFigureOut">
              <a:rPr lang="en-IN" smtClean="0"/>
              <a:t>21-09-2018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6247A9B-ADF8-4C4D-B31C-4ABD019F9CBD}" type="datetimeFigureOut">
              <a:rPr lang="en-IN" smtClean="0"/>
              <a:t>21-09-2018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5583B3F-11C0-4324-9333-124B4A6DB06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247A9B-ADF8-4C4D-B31C-4ABD019F9CBD}" type="datetimeFigureOut">
              <a:rPr lang="en-IN" smtClean="0"/>
              <a:t>21-09-2018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583B3F-11C0-4324-9333-124B4A6DB06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List_of_countries_by_number_of_Internet_users" TargetMode="External"/><Relationship Id="rId2" Type="http://schemas.openxmlformats.org/officeDocument/2006/relationships/hyperlink" Target="https://en.wikipedia.org/wiki/Olympic_Games" TargetMode="External"/><Relationship Id="rId1" Type="http://schemas.openxmlformats.org/officeDocument/2006/relationships/slideLayout" Target="../slideLayouts/slideLayout2.xml"/><Relationship Id="rId5" Type="http://schemas.openxmlformats.org/officeDocument/2006/relationships/hyperlink" Target="https://www.heritage.org/index/ranking" TargetMode="External"/><Relationship Id="rId4" Type="http://schemas.openxmlformats.org/officeDocument/2006/relationships/hyperlink" Target="https://data.worldbank.org/indicator/ny.gdp.pcap.pp.c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780" y="945444"/>
            <a:ext cx="7772400" cy="1362456"/>
          </a:xfrm>
        </p:spPr>
        <p:txBody>
          <a:bodyPr/>
          <a:lstStyle/>
          <a:p>
            <a:r>
              <a:rPr lang="en-US" sz="4400" u="sng" dirty="0">
                <a:solidFill>
                  <a:schemeClr val="accent3">
                    <a:lumMod val="50000"/>
                  </a:schemeClr>
                </a:solidFill>
                <a:latin typeface="Gill Sans MT" panose="020B0502020104020203" pitchFamily="34" charset="0"/>
              </a:rPr>
              <a:t>Analysis of </a:t>
            </a:r>
            <a:r>
              <a:rPr lang="en-US" sz="4400" u="sng" dirty="0" smtClean="0">
                <a:solidFill>
                  <a:schemeClr val="accent3">
                    <a:lumMod val="50000"/>
                  </a:schemeClr>
                </a:solidFill>
                <a:latin typeface="Gill Sans MT" panose="020B0502020104020203" pitchFamily="34" charset="0"/>
              </a:rPr>
              <a:t>Olympics Data</a:t>
            </a:r>
            <a:endParaRPr lang="en-IN" sz="4400" dirty="0"/>
          </a:p>
        </p:txBody>
      </p:sp>
      <p:sp>
        <p:nvSpPr>
          <p:cNvPr id="3" name="Text Placeholder 2"/>
          <p:cNvSpPr>
            <a:spLocks noGrp="1"/>
          </p:cNvSpPr>
          <p:nvPr>
            <p:ph type="body" idx="1"/>
          </p:nvPr>
        </p:nvSpPr>
        <p:spPr>
          <a:xfrm>
            <a:off x="530352" y="2704664"/>
            <a:ext cx="7772400" cy="3892688"/>
          </a:xfrm>
        </p:spPr>
        <p:txBody>
          <a:bodyPr>
            <a:normAutofit/>
          </a:bodyPr>
          <a:lstStyle/>
          <a:p>
            <a:pPr algn="r">
              <a:lnSpc>
                <a:spcPct val="250000"/>
              </a:lnSpc>
            </a:pPr>
            <a:r>
              <a:rPr lang="en-US" sz="2400" dirty="0">
                <a:solidFill>
                  <a:srgbClr val="002060"/>
                </a:solidFill>
                <a:latin typeface="Gill Sans MT" panose="020B0502020104020203" pitchFamily="34" charset="0"/>
              </a:rPr>
              <a:t>By - </a:t>
            </a:r>
            <a:r>
              <a:rPr lang="en-US" sz="2400" dirty="0" err="1">
                <a:solidFill>
                  <a:srgbClr val="002060"/>
                </a:solidFill>
                <a:latin typeface="Gill Sans MT" panose="020B0502020104020203" pitchFamily="34" charset="0"/>
              </a:rPr>
              <a:t>Vineet</a:t>
            </a:r>
            <a:r>
              <a:rPr lang="en-US" sz="2400" dirty="0">
                <a:solidFill>
                  <a:srgbClr val="002060"/>
                </a:solidFill>
                <a:latin typeface="Gill Sans MT" panose="020B0502020104020203" pitchFamily="34" charset="0"/>
              </a:rPr>
              <a:t> Kapoor(11910076)</a:t>
            </a:r>
          </a:p>
          <a:p>
            <a:pPr algn="r">
              <a:lnSpc>
                <a:spcPct val="250000"/>
              </a:lnSpc>
            </a:pPr>
            <a:r>
              <a:rPr lang="en-US" sz="2400" dirty="0">
                <a:solidFill>
                  <a:srgbClr val="002060"/>
                </a:solidFill>
                <a:latin typeface="Gill Sans MT" panose="020B0502020104020203" pitchFamily="34" charset="0"/>
              </a:rPr>
              <a:t>I</a:t>
            </a:r>
            <a:r>
              <a:rPr lang="en-IN" sz="2400" dirty="0">
                <a:solidFill>
                  <a:srgbClr val="002060"/>
                </a:solidFill>
                <a:latin typeface="Gill Sans MT" panose="020B0502020104020203" pitchFamily="34" charset="0"/>
              </a:rPr>
              <a:t>SB CBA Practicum</a:t>
            </a:r>
          </a:p>
          <a:p>
            <a:pPr algn="r">
              <a:lnSpc>
                <a:spcPct val="250000"/>
              </a:lnSpc>
            </a:pPr>
            <a:r>
              <a:rPr lang="en-US" sz="2400" dirty="0" smtClean="0">
                <a:solidFill>
                  <a:srgbClr val="002060"/>
                </a:solidFill>
                <a:latin typeface="Gill Sans MT" panose="020B0502020104020203" pitchFamily="34" charset="0"/>
              </a:rPr>
              <a:t>2</a:t>
            </a:r>
            <a:r>
              <a:rPr lang="en-IN" sz="2400" dirty="0" smtClean="0">
                <a:solidFill>
                  <a:srgbClr val="002060"/>
                </a:solidFill>
                <a:latin typeface="Gill Sans MT" panose="020B0502020104020203" pitchFamily="34" charset="0"/>
              </a:rPr>
              <a:t>3</a:t>
            </a:r>
            <a:r>
              <a:rPr lang="en-IN" sz="2400" baseline="30000" dirty="0" smtClean="0">
                <a:solidFill>
                  <a:srgbClr val="002060"/>
                </a:solidFill>
                <a:latin typeface="Gill Sans MT" panose="020B0502020104020203" pitchFamily="34" charset="0"/>
              </a:rPr>
              <a:t>rd</a:t>
            </a:r>
            <a:r>
              <a:rPr lang="en-IN" sz="2400" dirty="0" smtClean="0">
                <a:solidFill>
                  <a:srgbClr val="002060"/>
                </a:solidFill>
                <a:latin typeface="Gill Sans MT" panose="020B0502020104020203" pitchFamily="34" charset="0"/>
              </a:rPr>
              <a:t> September </a:t>
            </a:r>
            <a:r>
              <a:rPr lang="en-IN" sz="2400" dirty="0">
                <a:solidFill>
                  <a:srgbClr val="002060"/>
                </a:solidFill>
                <a:latin typeface="Gill Sans MT" panose="020B0502020104020203" pitchFamily="34" charset="0"/>
              </a:rPr>
              <a:t>, 2018</a:t>
            </a:r>
            <a:endParaRPr lang="en-US" sz="2800" dirty="0">
              <a:solidFill>
                <a:srgbClr val="002060"/>
              </a:solidFill>
              <a:latin typeface="Gill Sans MT" panose="020B0502020104020203" pitchFamily="34" charset="0"/>
            </a:endParaRPr>
          </a:p>
          <a:p>
            <a:pPr lvl="5"/>
            <a:endParaRPr lang="en-IN" sz="3200" dirty="0"/>
          </a:p>
        </p:txBody>
      </p:sp>
      <p:pic>
        <p:nvPicPr>
          <p:cNvPr id="4" name="Picture 4" descr="Image result for isb business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2416"/>
            <a:ext cx="38100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isb business analytics">
            <a:extLst>
              <a:ext uri="{FF2B5EF4-FFF2-40B4-BE49-F238E27FC236}">
                <a16:creationId xmlns:a16="http://schemas.microsoft.com/office/drawing/2014/main" id="{7FA34230-6872-4207-9D3C-218B4B80A3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62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12" y="908720"/>
            <a:ext cx="8229600" cy="710952"/>
          </a:xfrm>
        </p:spPr>
        <p:txBody>
          <a:bodyPr>
            <a:normAutofit fontScale="90000"/>
          </a:bodyPr>
          <a:lstStyle/>
          <a:p>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4800" dirty="0"/>
              <a:t>Analytic Approach</a:t>
            </a:r>
            <a:endParaRPr lang="en-IN" dirty="0"/>
          </a:p>
        </p:txBody>
      </p:sp>
      <p:sp>
        <p:nvSpPr>
          <p:cNvPr id="3" name="Content Placeholder 2"/>
          <p:cNvSpPr>
            <a:spLocks noGrp="1"/>
          </p:cNvSpPr>
          <p:nvPr>
            <p:ph idx="1"/>
          </p:nvPr>
        </p:nvSpPr>
        <p:spPr>
          <a:xfrm>
            <a:off x="459512" y="1556792"/>
            <a:ext cx="8229600" cy="4389120"/>
          </a:xfrm>
        </p:spPr>
        <p:txBody>
          <a:bodyPr>
            <a:normAutofit fontScale="25000" lnSpcReduction="20000"/>
          </a:bodyPr>
          <a:lstStyle/>
          <a:p>
            <a:pPr marL="0" indent="0">
              <a:buNone/>
            </a:pPr>
            <a:endParaRPr lang="en-IN" sz="3200" dirty="0"/>
          </a:p>
          <a:p>
            <a:r>
              <a:rPr lang="en-IN" sz="8000" dirty="0" smtClean="0"/>
              <a:t>Check </a:t>
            </a:r>
            <a:r>
              <a:rPr lang="en-IN" sz="8000" dirty="0"/>
              <a:t>for correlation between </a:t>
            </a:r>
            <a:r>
              <a:rPr lang="en-IN" sz="8000" dirty="0" smtClean="0"/>
              <a:t>different variables </a:t>
            </a:r>
            <a:endParaRPr lang="en-IN" sz="8000" dirty="0"/>
          </a:p>
          <a:p>
            <a:r>
              <a:rPr lang="en-IN" sz="8000" dirty="0"/>
              <a:t>Check for factors responsible for predicting </a:t>
            </a:r>
            <a:r>
              <a:rPr lang="en-IN" sz="8000" dirty="0" smtClean="0"/>
              <a:t>total count of medals.</a:t>
            </a:r>
            <a:endParaRPr lang="en-IN" sz="8000" dirty="0"/>
          </a:p>
          <a:p>
            <a:r>
              <a:rPr lang="en-IN" sz="8000" dirty="0"/>
              <a:t>To </a:t>
            </a:r>
            <a:r>
              <a:rPr lang="en-IN" sz="8000" dirty="0" smtClean="0"/>
              <a:t>forecast the number of Gold medals</a:t>
            </a:r>
            <a:r>
              <a:rPr lang="en-IN" sz="8000" dirty="0"/>
              <a:t> </a:t>
            </a:r>
            <a:r>
              <a:rPr lang="en-IN" sz="8000" dirty="0" smtClean="0"/>
              <a:t>for countries - </a:t>
            </a:r>
            <a:endParaRPr lang="en-IN" sz="8000" dirty="0"/>
          </a:p>
          <a:p>
            <a:r>
              <a:rPr lang="en-IN" sz="8000" dirty="0"/>
              <a:t>To build a </a:t>
            </a:r>
            <a:r>
              <a:rPr lang="en-IN" sz="8000" dirty="0" smtClean="0"/>
              <a:t>Multiple Regression Model using different techniques and evaluating the models using RMSE, LRMSE.</a:t>
            </a:r>
            <a:endParaRPr lang="en-IN" sz="8000" dirty="0"/>
          </a:p>
          <a:p>
            <a:r>
              <a:rPr lang="en-IN" sz="8000" dirty="0"/>
              <a:t>To </a:t>
            </a:r>
            <a:r>
              <a:rPr lang="en-IN" sz="8000" dirty="0" smtClean="0"/>
              <a:t>build clusters of observations using GDP, population, total medals data using K-means algorithm.  </a:t>
            </a:r>
            <a:endParaRPr lang="en-IN" sz="8000" dirty="0"/>
          </a:p>
          <a:p>
            <a:r>
              <a:rPr lang="en-IN" sz="8000" dirty="0"/>
              <a:t>Analyse the </a:t>
            </a:r>
            <a:r>
              <a:rPr lang="en-IN" sz="8000" dirty="0" smtClean="0"/>
              <a:t>top 20 athletes, top 10 male and female athletes.</a:t>
            </a:r>
          </a:p>
          <a:p>
            <a:r>
              <a:rPr lang="en-IN" sz="8000" dirty="0"/>
              <a:t> </a:t>
            </a:r>
            <a:r>
              <a:rPr lang="en-IN" sz="8000" dirty="0" smtClean="0"/>
              <a:t>Analyse mean height of players for all countries , who won at least one medal. </a:t>
            </a:r>
            <a:endParaRPr lang="en-IN" sz="8000" dirty="0"/>
          </a:p>
        </p:txBody>
      </p:sp>
    </p:spTree>
    <p:extLst>
      <p:ext uri="{BB962C8B-B14F-4D97-AF65-F5344CB8AC3E}">
        <p14:creationId xmlns:p14="http://schemas.microsoft.com/office/powerpoint/2010/main" val="1348723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478B-451A-443F-8276-B2150DA1D028}"/>
              </a:ext>
            </a:extLst>
          </p:cNvPr>
          <p:cNvSpPr>
            <a:spLocks noGrp="1"/>
          </p:cNvSpPr>
          <p:nvPr>
            <p:ph type="title"/>
          </p:nvPr>
        </p:nvSpPr>
        <p:spPr>
          <a:xfrm>
            <a:off x="539552" y="741984"/>
            <a:ext cx="8229600" cy="650336"/>
          </a:xfrm>
        </p:spPr>
        <p:txBody>
          <a:bodyPr>
            <a:normAutofit fontScale="90000"/>
          </a:bodyPr>
          <a:lstStyle/>
          <a:p>
            <a:r>
              <a:rPr lang="en-IN" dirty="0"/>
              <a:t>Models</a:t>
            </a:r>
          </a:p>
        </p:txBody>
      </p:sp>
      <p:sp>
        <p:nvSpPr>
          <p:cNvPr id="3" name="Content Placeholder 2">
            <a:extLst>
              <a:ext uri="{FF2B5EF4-FFF2-40B4-BE49-F238E27FC236}">
                <a16:creationId xmlns:a16="http://schemas.microsoft.com/office/drawing/2014/main" id="{3E6FA87D-5EAD-4209-BC72-9D0FD0B626F8}"/>
              </a:ext>
            </a:extLst>
          </p:cNvPr>
          <p:cNvSpPr>
            <a:spLocks noGrp="1"/>
          </p:cNvSpPr>
          <p:nvPr>
            <p:ph idx="1"/>
          </p:nvPr>
        </p:nvSpPr>
        <p:spPr>
          <a:xfrm>
            <a:off x="424846" y="1546880"/>
            <a:ext cx="8229600" cy="4389120"/>
          </a:xfrm>
        </p:spPr>
        <p:txBody>
          <a:bodyPr/>
          <a:lstStyle/>
          <a:p>
            <a:r>
              <a:rPr lang="en-IN" sz="2000" dirty="0" smtClean="0"/>
              <a:t>Multiple Regression Model</a:t>
            </a:r>
          </a:p>
          <a:p>
            <a:r>
              <a:rPr lang="en-IN" sz="2000" dirty="0" smtClean="0"/>
              <a:t>GBM – Gradient Boosting </a:t>
            </a:r>
            <a:r>
              <a:rPr lang="en-IN" sz="2000" dirty="0" err="1" smtClean="0"/>
              <a:t>Regressor</a:t>
            </a:r>
            <a:r>
              <a:rPr lang="en-IN" sz="2000" dirty="0" smtClean="0"/>
              <a:t> model</a:t>
            </a:r>
          </a:p>
          <a:p>
            <a:r>
              <a:rPr lang="en-IN" sz="2000" dirty="0" smtClean="0"/>
              <a:t>KNN </a:t>
            </a:r>
            <a:r>
              <a:rPr lang="en-IN" sz="2000" dirty="0" err="1" smtClean="0"/>
              <a:t>regressor</a:t>
            </a:r>
            <a:r>
              <a:rPr lang="en-IN" sz="2000" dirty="0" smtClean="0"/>
              <a:t> model</a:t>
            </a:r>
          </a:p>
          <a:p>
            <a:r>
              <a:rPr lang="en-IN" sz="2000" dirty="0" smtClean="0"/>
              <a:t>Random Forest model</a:t>
            </a:r>
          </a:p>
          <a:p>
            <a:r>
              <a:rPr lang="en-IN" sz="2000" dirty="0" err="1" smtClean="0"/>
              <a:t>Hyperparameter</a:t>
            </a:r>
            <a:r>
              <a:rPr lang="en-IN" sz="2000" dirty="0" smtClean="0"/>
              <a:t> tuning </a:t>
            </a:r>
          </a:p>
          <a:p>
            <a:r>
              <a:rPr lang="en-IN" sz="2000" dirty="0" smtClean="0"/>
              <a:t>K- Means clustering method  </a:t>
            </a:r>
            <a:endParaRPr lang="en-IN" dirty="0"/>
          </a:p>
        </p:txBody>
      </p:sp>
      <p:pic>
        <p:nvPicPr>
          <p:cNvPr id="4" name="Picture 3" descr="Image result for isb business analytics">
            <a:extLst>
              <a:ext uri="{FF2B5EF4-FFF2-40B4-BE49-F238E27FC236}">
                <a16:creationId xmlns:a16="http://schemas.microsoft.com/office/drawing/2014/main" id="{A60F9A51-1288-4852-8399-09FB547212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62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a:t>Following are some of the key questions/ hypothesis that we would like to answer/ test:</a:t>
            </a:r>
          </a:p>
          <a:p>
            <a:r>
              <a:rPr lang="en-IN" sz="2000" dirty="0"/>
              <a:t>Perform ANOVA Hypothesis testing between top four </a:t>
            </a:r>
            <a:r>
              <a:rPr lang="en-IN" sz="2000" dirty="0" smtClean="0"/>
              <a:t>cryptocurrencies</a:t>
            </a:r>
            <a:endParaRPr lang="en-IN" dirty="0"/>
          </a:p>
        </p:txBody>
      </p:sp>
      <p:sp>
        <p:nvSpPr>
          <p:cNvPr id="5" name="Title 4">
            <a:extLst>
              <a:ext uri="{FF2B5EF4-FFF2-40B4-BE49-F238E27FC236}">
                <a16:creationId xmlns:a16="http://schemas.microsoft.com/office/drawing/2014/main" id="{EB84D36F-40D1-48F8-813C-6F9461C2DB2E}"/>
              </a:ext>
            </a:extLst>
          </p:cNvPr>
          <p:cNvSpPr>
            <a:spLocks noGrp="1"/>
          </p:cNvSpPr>
          <p:nvPr>
            <p:ph type="title"/>
          </p:nvPr>
        </p:nvSpPr>
        <p:spPr>
          <a:xfrm>
            <a:off x="457200" y="692696"/>
            <a:ext cx="8229600" cy="1143000"/>
          </a:xfrm>
        </p:spPr>
        <p:txBody>
          <a:bodyPr>
            <a:normAutofit fontScale="90000"/>
          </a:bodyPr>
          <a:lstStyle/>
          <a:p>
            <a:r>
              <a:rPr lang="en-IN" dirty="0"/>
              <a:t/>
            </a:r>
            <a:br>
              <a:rPr lang="en-IN" dirty="0"/>
            </a:br>
            <a:r>
              <a:rPr lang="en-IN" dirty="0"/>
              <a:t>Questions &amp; Hypothesis</a:t>
            </a:r>
          </a:p>
        </p:txBody>
      </p:sp>
      <p:pic>
        <p:nvPicPr>
          <p:cNvPr id="6" name="Picture 5" descr="Image result for isb business analytics">
            <a:extLst>
              <a:ext uri="{FF2B5EF4-FFF2-40B4-BE49-F238E27FC236}">
                <a16:creationId xmlns:a16="http://schemas.microsoft.com/office/drawing/2014/main" id="{F71E138A-DF3D-47F4-884A-D929D68F8E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823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7467-FCCF-413E-AF28-28BD9A7B3753}"/>
              </a:ext>
            </a:extLst>
          </p:cNvPr>
          <p:cNvSpPr>
            <a:spLocks noGrp="1"/>
          </p:cNvSpPr>
          <p:nvPr>
            <p:ph type="title"/>
          </p:nvPr>
        </p:nvSpPr>
        <p:spPr/>
        <p:txBody>
          <a:bodyPr/>
          <a:lstStyle/>
          <a:p>
            <a:r>
              <a:rPr lang="en-IN" dirty="0"/>
              <a:t>Message</a:t>
            </a:r>
          </a:p>
        </p:txBody>
      </p:sp>
      <p:sp>
        <p:nvSpPr>
          <p:cNvPr id="3" name="Content Placeholder 2">
            <a:extLst>
              <a:ext uri="{FF2B5EF4-FFF2-40B4-BE49-F238E27FC236}">
                <a16:creationId xmlns:a16="http://schemas.microsoft.com/office/drawing/2014/main" id="{DA077CC7-BBFA-4F51-953A-9FA524704818}"/>
              </a:ext>
            </a:extLst>
          </p:cNvPr>
          <p:cNvSpPr>
            <a:spLocks noGrp="1"/>
          </p:cNvSpPr>
          <p:nvPr>
            <p:ph idx="1"/>
          </p:nvPr>
        </p:nvSpPr>
        <p:spPr/>
        <p:txBody>
          <a:bodyPr>
            <a:normAutofit fontScale="77500" lnSpcReduction="20000"/>
          </a:bodyPr>
          <a:lstStyle/>
          <a:p>
            <a:pPr lvl="0"/>
            <a:r>
              <a:rPr lang="en-IN" dirty="0"/>
              <a:t>Blockchain is the factor responsible for Cryptocurrencies growth and decline.</a:t>
            </a:r>
          </a:p>
          <a:p>
            <a:pPr lvl="0"/>
            <a:r>
              <a:rPr lang="en-IN" dirty="0"/>
              <a:t>Ethereum is the currency, which can be used for investment, as it’s average daily returns are better than other three cryptocurrencies – Bitcoin, Bitcoin – cash, ripple.</a:t>
            </a:r>
          </a:p>
          <a:p>
            <a:pPr lvl="0"/>
            <a:r>
              <a:rPr lang="en-IN" dirty="0"/>
              <a:t> The pattern of twitter sentiments is similar in US and India, the pattern is like overall sentiment. Japan has a different pattern of sentiments.</a:t>
            </a:r>
          </a:p>
          <a:p>
            <a:pPr lvl="0"/>
            <a:r>
              <a:rPr lang="en-IN" b="1" dirty="0"/>
              <a:t> </a:t>
            </a:r>
            <a:r>
              <a:rPr lang="en-IN" dirty="0"/>
              <a:t>Bitcoin is the currency used for most of the transactions.</a:t>
            </a:r>
          </a:p>
          <a:p>
            <a:pPr lvl="0"/>
            <a:r>
              <a:rPr lang="en-IN" dirty="0"/>
              <a:t>There is high correlation between bitcoin and Ethereum close price.</a:t>
            </a:r>
          </a:p>
          <a:p>
            <a:pPr lvl="0"/>
            <a:r>
              <a:rPr lang="en-IN" dirty="0"/>
              <a:t>The forecast of close price of Bitcoin and Ripple shows that the prices will decline. </a:t>
            </a:r>
          </a:p>
          <a:p>
            <a:pPr lvl="0"/>
            <a:r>
              <a:rPr lang="en-IN" dirty="0"/>
              <a:t>Proportion of neutral and positive sentiments from news articles and blogs are almost similar and greater than negative sentiments.</a:t>
            </a:r>
          </a:p>
          <a:p>
            <a:pPr marL="0" indent="0">
              <a:buNone/>
            </a:pPr>
            <a:endParaRPr lang="en-IN" dirty="0"/>
          </a:p>
        </p:txBody>
      </p:sp>
      <p:pic>
        <p:nvPicPr>
          <p:cNvPr id="4" name="Picture 3" descr="Image result for isb business analytics">
            <a:extLst>
              <a:ext uri="{FF2B5EF4-FFF2-40B4-BE49-F238E27FC236}">
                <a16:creationId xmlns:a16="http://schemas.microsoft.com/office/drawing/2014/main" id="{62DA0655-AE75-4D87-8E62-DF1C239238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410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30D93-CDF7-4A95-AFD2-9376D63D1502}"/>
              </a:ext>
            </a:extLst>
          </p:cNvPr>
          <p:cNvSpPr>
            <a:spLocks noGrp="1"/>
          </p:cNvSpPr>
          <p:nvPr>
            <p:ph type="title"/>
          </p:nvPr>
        </p:nvSpPr>
        <p:spPr>
          <a:xfrm>
            <a:off x="457200" y="274341"/>
            <a:ext cx="8229600" cy="1143000"/>
          </a:xfrm>
        </p:spPr>
        <p:txBody>
          <a:bodyPr/>
          <a:lstStyle/>
          <a:p>
            <a:r>
              <a:rPr lang="en-US" dirty="0"/>
              <a:t>Means</a:t>
            </a:r>
            <a:endParaRPr lang="en-IN" dirty="0"/>
          </a:p>
        </p:txBody>
      </p:sp>
      <p:sp>
        <p:nvSpPr>
          <p:cNvPr id="3" name="Content Placeholder 2">
            <a:extLst>
              <a:ext uri="{FF2B5EF4-FFF2-40B4-BE49-F238E27FC236}">
                <a16:creationId xmlns:a16="http://schemas.microsoft.com/office/drawing/2014/main" id="{CEF4EBA9-9E65-42BB-8578-8E7B1A0F4AB2}"/>
              </a:ext>
            </a:extLst>
          </p:cNvPr>
          <p:cNvSpPr>
            <a:spLocks noGrp="1"/>
          </p:cNvSpPr>
          <p:nvPr>
            <p:ph idx="1"/>
          </p:nvPr>
        </p:nvSpPr>
        <p:spPr>
          <a:xfrm>
            <a:off x="457200" y="1628800"/>
            <a:ext cx="8229600" cy="4389120"/>
          </a:xfrm>
        </p:spPr>
        <p:txBody>
          <a:bodyPr>
            <a:normAutofit/>
          </a:bodyPr>
          <a:lstStyle/>
          <a:p>
            <a:r>
              <a:rPr lang="en-IN" sz="2000" dirty="0"/>
              <a:t>Visualization Tools -  Tableau, Python, R</a:t>
            </a:r>
            <a:r>
              <a:rPr lang="en-IN" sz="2000" dirty="0" smtClean="0"/>
              <a:t>.</a:t>
            </a:r>
            <a:endParaRPr lang="en-IN" sz="2000" dirty="0"/>
          </a:p>
          <a:p>
            <a:r>
              <a:rPr lang="en-IN" sz="2000" dirty="0"/>
              <a:t>Modelling Tools – </a:t>
            </a:r>
            <a:r>
              <a:rPr lang="en-IN" sz="2000" dirty="0" smtClean="0"/>
              <a:t>OLS model, K-means model, Lasso Regression model, Elastic Net </a:t>
            </a:r>
            <a:r>
              <a:rPr lang="en-IN" sz="2000" dirty="0" smtClean="0"/>
              <a:t>model packages from </a:t>
            </a:r>
            <a:r>
              <a:rPr lang="en-IN" sz="2000" dirty="0" err="1" smtClean="0"/>
              <a:t>sklearn</a:t>
            </a:r>
            <a:r>
              <a:rPr lang="en-IN" sz="2000" dirty="0" smtClean="0"/>
              <a:t> are used.</a:t>
            </a:r>
          </a:p>
          <a:p>
            <a:r>
              <a:rPr lang="en-IN" sz="2000" dirty="0"/>
              <a:t> </a:t>
            </a:r>
            <a:r>
              <a:rPr lang="en-IN" sz="2000" dirty="0" smtClean="0"/>
              <a:t>R studio - K-means clustering is performed in R studio.</a:t>
            </a:r>
          </a:p>
          <a:p>
            <a:r>
              <a:rPr lang="en-IN" sz="2000" dirty="0"/>
              <a:t> </a:t>
            </a:r>
            <a:r>
              <a:rPr lang="en-IN" sz="2000" dirty="0" smtClean="0"/>
              <a:t>Python – Regression analysis is performed in Python.</a:t>
            </a:r>
            <a:endParaRPr lang="en-IN" sz="2000" dirty="0"/>
          </a:p>
          <a:p>
            <a:r>
              <a:rPr lang="en-IN" sz="2000" dirty="0"/>
              <a:t>Libraries used – in R: </a:t>
            </a:r>
            <a:r>
              <a:rPr lang="en-IN" sz="2000" dirty="0" smtClean="0"/>
              <a:t> ggplot2, forecast, zoo, cluster, </a:t>
            </a:r>
            <a:r>
              <a:rPr lang="en-IN" sz="2000" dirty="0" err="1" smtClean="0"/>
              <a:t>factoextra</a:t>
            </a:r>
            <a:r>
              <a:rPr lang="en-IN" sz="2000" dirty="0" smtClean="0"/>
              <a:t>, </a:t>
            </a:r>
            <a:r>
              <a:rPr lang="en-IN" sz="2000" dirty="0" err="1" smtClean="0"/>
              <a:t>magrittr</a:t>
            </a:r>
            <a:r>
              <a:rPr lang="en-IN" sz="2000" dirty="0" smtClean="0"/>
              <a:t>, </a:t>
            </a:r>
            <a:r>
              <a:rPr lang="en-IN" sz="2000" dirty="0" err="1" smtClean="0"/>
              <a:t>dplyr</a:t>
            </a:r>
            <a:r>
              <a:rPr lang="en-IN" sz="2000" dirty="0" smtClean="0"/>
              <a:t>, </a:t>
            </a:r>
            <a:endParaRPr lang="en-IN" sz="2000" dirty="0"/>
          </a:p>
          <a:p>
            <a:r>
              <a:rPr lang="en-IN" sz="2000" dirty="0"/>
              <a:t>In Python: </a:t>
            </a:r>
            <a:r>
              <a:rPr lang="en-IN" sz="2000" dirty="0" smtClean="0"/>
              <a:t> </a:t>
            </a:r>
            <a:r>
              <a:rPr lang="en-IN" sz="2000" dirty="0" err="1"/>
              <a:t>numpy</a:t>
            </a:r>
            <a:r>
              <a:rPr lang="en-IN" sz="2000" dirty="0"/>
              <a:t>, pandas, </a:t>
            </a:r>
            <a:r>
              <a:rPr lang="en-IN" sz="2000" dirty="0" err="1" smtClean="0"/>
              <a:t>matplotlib</a:t>
            </a:r>
            <a:r>
              <a:rPr lang="en-IN" sz="2000" dirty="0"/>
              <a:t>, </a:t>
            </a:r>
            <a:r>
              <a:rPr lang="en-IN" sz="2000" dirty="0" smtClean="0"/>
              <a:t> </a:t>
            </a:r>
            <a:r>
              <a:rPr lang="en-IN" sz="2000" dirty="0" err="1" smtClean="0"/>
              <a:t>seaborn</a:t>
            </a:r>
            <a:r>
              <a:rPr lang="en-IN" sz="2000" dirty="0" smtClean="0"/>
              <a:t>, </a:t>
            </a:r>
            <a:r>
              <a:rPr lang="en-US" sz="2000" dirty="0" err="1"/>
              <a:t>StandardScaler</a:t>
            </a:r>
            <a:r>
              <a:rPr lang="en-US" sz="2000" dirty="0"/>
              <a:t>, </a:t>
            </a:r>
            <a:r>
              <a:rPr lang="en-US" sz="2000" dirty="0" err="1" smtClean="0"/>
              <a:t>statsmodels.formula.api</a:t>
            </a:r>
            <a:r>
              <a:rPr lang="en-US" sz="2000" dirty="0" smtClean="0"/>
              <a:t>.</a:t>
            </a:r>
            <a:endParaRPr lang="en-IN" sz="2000" dirty="0"/>
          </a:p>
          <a:p>
            <a:endParaRPr lang="en-IN" dirty="0"/>
          </a:p>
        </p:txBody>
      </p:sp>
      <p:pic>
        <p:nvPicPr>
          <p:cNvPr id="4" name="Picture 3" descr="Image result for isb business analytics">
            <a:extLst>
              <a:ext uri="{FF2B5EF4-FFF2-40B4-BE49-F238E27FC236}">
                <a16:creationId xmlns:a16="http://schemas.microsoft.com/office/drawing/2014/main" id="{63F87850-2073-4FE7-997E-E44F94125D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33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35F2-DBCD-46A4-988C-6FDB87261174}"/>
              </a:ext>
            </a:extLst>
          </p:cNvPr>
          <p:cNvSpPr>
            <a:spLocks noGrp="1"/>
          </p:cNvSpPr>
          <p:nvPr>
            <p:ph type="title"/>
          </p:nvPr>
        </p:nvSpPr>
        <p:spPr>
          <a:xfrm>
            <a:off x="457200" y="1196752"/>
            <a:ext cx="8229600" cy="1143000"/>
          </a:xfrm>
        </p:spPr>
        <p:txBody>
          <a:bodyPr>
            <a:normAutofit fontScale="90000"/>
          </a:bodyPr>
          <a:lstStyle/>
          <a:p>
            <a:r>
              <a:rPr lang="en-IN" dirty="0"/>
              <a:t>Connecting CBA Term – </a:t>
            </a:r>
            <a:r>
              <a:rPr lang="en-IN" dirty="0" smtClean="0"/>
              <a:t>2 </a:t>
            </a:r>
            <a:r>
              <a:rPr lang="en-IN" dirty="0"/>
              <a:t>courses</a:t>
            </a:r>
            <a:br>
              <a:rPr lang="en-IN" dirty="0"/>
            </a:br>
            <a:endParaRPr lang="en-IN" dirty="0"/>
          </a:p>
        </p:txBody>
      </p:sp>
      <p:sp>
        <p:nvSpPr>
          <p:cNvPr id="3" name="Content Placeholder 2">
            <a:extLst>
              <a:ext uri="{FF2B5EF4-FFF2-40B4-BE49-F238E27FC236}">
                <a16:creationId xmlns:a16="http://schemas.microsoft.com/office/drawing/2014/main" id="{8EFE192D-F6BE-4795-AABE-6DB341E40B3C}"/>
              </a:ext>
            </a:extLst>
          </p:cNvPr>
          <p:cNvSpPr>
            <a:spLocks noGrp="1"/>
          </p:cNvSpPr>
          <p:nvPr>
            <p:ph idx="1"/>
          </p:nvPr>
        </p:nvSpPr>
        <p:spPr/>
        <p:txBody>
          <a:bodyPr/>
          <a:lstStyle/>
          <a:p>
            <a:pPr>
              <a:lnSpc>
                <a:spcPct val="80000"/>
              </a:lnSpc>
            </a:pPr>
            <a:r>
              <a:rPr lang="en-IN" sz="2000" dirty="0" smtClean="0"/>
              <a:t>K- means Clustering, PCA, Multiple Regression </a:t>
            </a:r>
            <a:r>
              <a:rPr lang="en-IN" sz="2000" dirty="0" smtClean="0"/>
              <a:t>, Evaluation of Models and optimizing the </a:t>
            </a:r>
            <a:r>
              <a:rPr lang="en-IN" sz="2000" dirty="0" err="1" smtClean="0"/>
              <a:t>Hyperparameters</a:t>
            </a:r>
            <a:r>
              <a:rPr lang="en-IN" sz="2000" dirty="0" smtClean="0"/>
              <a:t>, Forecasting</a:t>
            </a:r>
            <a:r>
              <a:rPr lang="en-IN" sz="2000" dirty="0"/>
              <a:t>.</a:t>
            </a:r>
            <a:endParaRPr lang="en-IN" sz="2000" dirty="0"/>
          </a:p>
          <a:p>
            <a:endParaRPr lang="en-IN" dirty="0"/>
          </a:p>
        </p:txBody>
      </p:sp>
      <p:pic>
        <p:nvPicPr>
          <p:cNvPr id="4" name="Picture 3" descr="Image result for isb business analytics">
            <a:extLst>
              <a:ext uri="{FF2B5EF4-FFF2-40B4-BE49-F238E27FC236}">
                <a16:creationId xmlns:a16="http://schemas.microsoft.com/office/drawing/2014/main" id="{CC9BF7F1-256A-408C-8C53-4109334285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24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CB79-135D-45EB-8C38-54FDFA556602}"/>
              </a:ext>
            </a:extLst>
          </p:cNvPr>
          <p:cNvSpPr>
            <a:spLocks noGrp="1"/>
          </p:cNvSpPr>
          <p:nvPr>
            <p:ph type="title"/>
          </p:nvPr>
        </p:nvSpPr>
        <p:spPr>
          <a:xfrm>
            <a:off x="539552" y="620688"/>
            <a:ext cx="8229600" cy="1143000"/>
          </a:xfrm>
        </p:spPr>
        <p:txBody>
          <a:bodyPr>
            <a:normAutofit/>
          </a:bodyPr>
          <a:lstStyle/>
          <a:p>
            <a:r>
              <a:rPr lang="en-IN" dirty="0"/>
              <a:t>Data collection &amp; cleaning</a:t>
            </a:r>
          </a:p>
        </p:txBody>
      </p:sp>
      <p:sp>
        <p:nvSpPr>
          <p:cNvPr id="3" name="Content Placeholder 2">
            <a:extLst>
              <a:ext uri="{FF2B5EF4-FFF2-40B4-BE49-F238E27FC236}">
                <a16:creationId xmlns:a16="http://schemas.microsoft.com/office/drawing/2014/main" id="{E69E9420-187E-4D61-9A77-1CA3E7FD55AD}"/>
              </a:ext>
            </a:extLst>
          </p:cNvPr>
          <p:cNvSpPr>
            <a:spLocks noGrp="1"/>
          </p:cNvSpPr>
          <p:nvPr>
            <p:ph idx="1"/>
          </p:nvPr>
        </p:nvSpPr>
        <p:spPr/>
        <p:txBody>
          <a:bodyPr>
            <a:normAutofit/>
          </a:bodyPr>
          <a:lstStyle/>
          <a:p>
            <a:r>
              <a:rPr lang="en-IN" dirty="0" smtClean="0"/>
              <a:t> Olympics medals Wikipedia</a:t>
            </a:r>
          </a:p>
          <a:p>
            <a:r>
              <a:rPr lang="en-IN" dirty="0" smtClean="0"/>
              <a:t>Economic Freedom Index</a:t>
            </a:r>
          </a:p>
          <a:p>
            <a:r>
              <a:rPr lang="en-IN" dirty="0" smtClean="0"/>
              <a:t>Number of internet users</a:t>
            </a:r>
          </a:p>
          <a:p>
            <a:r>
              <a:rPr lang="en-IN" dirty="0" smtClean="0"/>
              <a:t>GDP (NOMINAL &amp; PER CAPITA)</a:t>
            </a:r>
          </a:p>
          <a:p>
            <a:r>
              <a:rPr lang="en-IN" dirty="0" smtClean="0"/>
              <a:t>Population</a:t>
            </a:r>
          </a:p>
          <a:p>
            <a:r>
              <a:rPr lang="en-IN" dirty="0" smtClean="0"/>
              <a:t>  </a:t>
            </a:r>
            <a:endParaRPr lang="en-IN" dirty="0"/>
          </a:p>
        </p:txBody>
      </p:sp>
      <p:pic>
        <p:nvPicPr>
          <p:cNvPr id="4" name="Picture 3" descr="Image result for isb business analytics">
            <a:extLst>
              <a:ext uri="{FF2B5EF4-FFF2-40B4-BE49-F238E27FC236}">
                <a16:creationId xmlns:a16="http://schemas.microsoft.com/office/drawing/2014/main" id="{1E72BCAD-9119-4D8F-AC49-EF1BA9CAB5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09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3258-9CF2-4E97-96FB-B88DBE883411}"/>
              </a:ext>
            </a:extLst>
          </p:cNvPr>
          <p:cNvSpPr>
            <a:spLocks noGrp="1"/>
          </p:cNvSpPr>
          <p:nvPr>
            <p:ph type="title"/>
          </p:nvPr>
        </p:nvSpPr>
        <p:spPr>
          <a:xfrm>
            <a:off x="457199" y="2060848"/>
            <a:ext cx="8229600" cy="1143000"/>
          </a:xfrm>
        </p:spPr>
        <p:txBody>
          <a:bodyPr>
            <a:normAutofit fontScale="90000"/>
          </a:bodyPr>
          <a:lstStyle/>
          <a:p>
            <a:r>
              <a:rPr lang="en-IN" b="1" dirty="0" smtClean="0"/>
              <a:t>Data </a:t>
            </a:r>
            <a:r>
              <a:rPr lang="en-IN" b="1" dirty="0"/>
              <a:t>Understanding - Analysis &amp; results:</a:t>
            </a:r>
            <a:br>
              <a:rPr lang="en-IN" b="1" dirty="0"/>
            </a:br>
            <a:r>
              <a:rPr lang="en-IN" sz="1600" dirty="0">
                <a:solidFill>
                  <a:schemeClr val="tx1"/>
                </a:solidFill>
              </a:rPr>
              <a:t/>
            </a:r>
            <a:br>
              <a:rPr lang="en-IN" sz="1600" dirty="0">
                <a:solidFill>
                  <a:schemeClr val="tx1"/>
                </a:solidFill>
              </a:rPr>
            </a:br>
            <a:endParaRPr lang="en-IN" dirty="0">
              <a:solidFill>
                <a:schemeClr val="tx1"/>
              </a:solidFill>
            </a:endParaRPr>
          </a:p>
        </p:txBody>
      </p:sp>
      <p:pic>
        <p:nvPicPr>
          <p:cNvPr id="5" name="Picture 4" descr="Image result for isb business analytics">
            <a:extLst>
              <a:ext uri="{FF2B5EF4-FFF2-40B4-BE49-F238E27FC236}">
                <a16:creationId xmlns:a16="http://schemas.microsoft.com/office/drawing/2014/main" id="{059793AA-1B93-4D82-9212-AAACFF02AA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p:cNvPicPr>
            <a:picLocks noGrp="1"/>
          </p:cNvPicPr>
          <p:nvPr>
            <p:ph idx="1"/>
          </p:nvPr>
        </p:nvPicPr>
        <p:blipFill>
          <a:blip r:embed="rId3"/>
          <a:stretch>
            <a:fillRect/>
          </a:stretch>
        </p:blipFill>
        <p:spPr>
          <a:xfrm>
            <a:off x="1547664" y="2852936"/>
            <a:ext cx="4896544" cy="3420834"/>
          </a:xfrm>
          <a:prstGeom prst="rect">
            <a:avLst/>
          </a:prstGeom>
        </p:spPr>
      </p:pic>
    </p:spTree>
    <p:extLst>
      <p:ext uri="{BB962C8B-B14F-4D97-AF65-F5344CB8AC3E}">
        <p14:creationId xmlns:p14="http://schemas.microsoft.com/office/powerpoint/2010/main" val="3658080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C3EF-718E-4700-9897-A9B8178F64AD}"/>
              </a:ext>
            </a:extLst>
          </p:cNvPr>
          <p:cNvSpPr>
            <a:spLocks noGrp="1"/>
          </p:cNvSpPr>
          <p:nvPr>
            <p:ph type="title"/>
          </p:nvPr>
        </p:nvSpPr>
        <p:spPr>
          <a:xfrm>
            <a:off x="463383" y="180289"/>
            <a:ext cx="8229600" cy="1143000"/>
          </a:xfrm>
        </p:spPr>
        <p:txBody>
          <a:bodyPr>
            <a:noAutofit/>
          </a:bodyPr>
          <a:lstStyle/>
          <a:p>
            <a:r>
              <a:rPr lang="en-IN" sz="2000" dirty="0">
                <a:solidFill>
                  <a:schemeClr val="tx1"/>
                </a:solidFill>
              </a:rPr>
              <a:t>Correlation between top 4 cryptocurrencies. There is high correlation between bitcoin and </a:t>
            </a:r>
            <a:r>
              <a:rPr lang="en-IN" sz="2000" dirty="0" err="1">
                <a:solidFill>
                  <a:schemeClr val="tx1"/>
                </a:solidFill>
              </a:rPr>
              <a:t>ethereum</a:t>
            </a:r>
            <a:r>
              <a:rPr lang="en-IN" sz="2000" dirty="0">
                <a:solidFill>
                  <a:schemeClr val="tx1"/>
                </a:solidFill>
              </a:rPr>
              <a:t>.</a:t>
            </a:r>
          </a:p>
        </p:txBody>
      </p:sp>
      <p:pic>
        <p:nvPicPr>
          <p:cNvPr id="6" name="Picture 5" descr="Image result for isb business analytics">
            <a:extLst>
              <a:ext uri="{FF2B5EF4-FFF2-40B4-BE49-F238E27FC236}">
                <a16:creationId xmlns:a16="http://schemas.microsoft.com/office/drawing/2014/main" id="{63C4999F-483F-4639-ACB5-EACEE46738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63383" y="1503577"/>
            <a:ext cx="8229600" cy="4389120"/>
          </a:xfrm>
        </p:spPr>
        <p:txBody>
          <a:bodyPr/>
          <a:lstStyle/>
          <a:p>
            <a:r>
              <a:rPr lang="en-US" dirty="0" smtClean="0"/>
              <a:t>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7" y="1365422"/>
            <a:ext cx="6552728" cy="5375946"/>
          </a:xfrm>
          <a:prstGeom prst="rect">
            <a:avLst/>
          </a:prstGeom>
        </p:spPr>
      </p:pic>
    </p:spTree>
    <p:extLst>
      <p:ext uri="{BB962C8B-B14F-4D97-AF65-F5344CB8AC3E}">
        <p14:creationId xmlns:p14="http://schemas.microsoft.com/office/powerpoint/2010/main" val="2514490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C13A6-5D38-4EF7-B8D5-53E099130E2A}"/>
              </a:ext>
            </a:extLst>
          </p:cNvPr>
          <p:cNvSpPr>
            <a:spLocks noGrp="1"/>
          </p:cNvSpPr>
          <p:nvPr>
            <p:ph idx="1"/>
          </p:nvPr>
        </p:nvSpPr>
        <p:spPr>
          <a:xfrm>
            <a:off x="395536" y="908720"/>
            <a:ext cx="8229600" cy="4389120"/>
          </a:xfrm>
        </p:spPr>
        <p:txBody>
          <a:bodyPr>
            <a:normAutofit/>
          </a:bodyPr>
          <a:lstStyle/>
          <a:p>
            <a:r>
              <a:rPr lang="en-IN" sz="2000" dirty="0">
                <a:latin typeface="+mj-lt"/>
              </a:rPr>
              <a:t>Histogram of close prices of all the four cryptocurrencies. All of them are following a standard normal </a:t>
            </a:r>
            <a:r>
              <a:rPr lang="en-IN" sz="2000" dirty="0" smtClean="0">
                <a:latin typeface="+mj-lt"/>
              </a:rPr>
              <a:t>curve</a:t>
            </a:r>
          </a:p>
          <a:p>
            <a:r>
              <a:rPr lang="en-IN" sz="2000" dirty="0" smtClean="0">
                <a:latin typeface="+mj-lt"/>
              </a:rPr>
              <a:t> </a:t>
            </a:r>
            <a:endParaRPr lang="en-IN" sz="2000" dirty="0">
              <a:latin typeface="+mj-lt"/>
            </a:endParaRPr>
          </a:p>
        </p:txBody>
      </p:sp>
      <p:pic>
        <p:nvPicPr>
          <p:cNvPr id="5" name="Picture 4" descr="Image result for isb business analytics">
            <a:extLst>
              <a:ext uri="{FF2B5EF4-FFF2-40B4-BE49-F238E27FC236}">
                <a16:creationId xmlns:a16="http://schemas.microsoft.com/office/drawing/2014/main" id="{0A14D938-09B0-4F9F-B8CF-560E647C21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700808"/>
            <a:ext cx="2267266" cy="752580"/>
          </a:xfrm>
          <a:prstGeom prst="rect">
            <a:avLst/>
          </a:prstGeom>
        </p:spPr>
      </p:pic>
    </p:spTree>
    <p:extLst>
      <p:ext uri="{BB962C8B-B14F-4D97-AF65-F5344CB8AC3E}">
        <p14:creationId xmlns:p14="http://schemas.microsoft.com/office/powerpoint/2010/main" val="3015222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53" y="1340768"/>
            <a:ext cx="8822135" cy="5517232"/>
          </a:xfrm>
        </p:spPr>
        <p:txBody>
          <a:bodyPr>
            <a:noAutofit/>
          </a:bodyPr>
          <a:lstStyle/>
          <a:p>
            <a:r>
              <a:rPr lang="en-IN" dirty="0"/>
              <a:t>Executive Summary</a:t>
            </a:r>
          </a:p>
          <a:p>
            <a:r>
              <a:rPr lang="en-IN" dirty="0"/>
              <a:t>Business Problem</a:t>
            </a:r>
          </a:p>
          <a:p>
            <a:r>
              <a:rPr lang="en-IN" dirty="0"/>
              <a:t>Introduction</a:t>
            </a:r>
          </a:p>
          <a:p>
            <a:r>
              <a:rPr lang="en-IN" dirty="0"/>
              <a:t>Motivation For Study</a:t>
            </a:r>
          </a:p>
          <a:p>
            <a:r>
              <a:rPr lang="en-IN" dirty="0"/>
              <a:t>Methodology &amp; Tools</a:t>
            </a:r>
          </a:p>
          <a:p>
            <a:r>
              <a:rPr lang="en-IN" dirty="0"/>
              <a:t>Models</a:t>
            </a:r>
          </a:p>
          <a:p>
            <a:r>
              <a:rPr lang="en-IN" dirty="0"/>
              <a:t>Message</a:t>
            </a:r>
          </a:p>
          <a:p>
            <a:r>
              <a:rPr lang="en-IN" dirty="0"/>
              <a:t>Means</a:t>
            </a:r>
          </a:p>
          <a:p>
            <a:r>
              <a:rPr lang="en-IN" dirty="0"/>
              <a:t>Analytics Approach</a:t>
            </a:r>
          </a:p>
          <a:p>
            <a:r>
              <a:rPr lang="en-IN" dirty="0"/>
              <a:t>Connecting CBA Term – </a:t>
            </a:r>
            <a:r>
              <a:rPr lang="en-IN" dirty="0" smtClean="0"/>
              <a:t>2 </a:t>
            </a:r>
            <a:r>
              <a:rPr lang="en-IN" dirty="0"/>
              <a:t>courses</a:t>
            </a:r>
          </a:p>
          <a:p>
            <a:r>
              <a:rPr lang="en-IN" dirty="0"/>
              <a:t>Data collection &amp; cleaning</a:t>
            </a:r>
          </a:p>
          <a:p>
            <a:endParaRPr lang="en-IN" b="1" dirty="0"/>
          </a:p>
          <a:p>
            <a:r>
              <a:rPr lang="en-IN" dirty="0"/>
              <a:t>Data Understanding</a:t>
            </a:r>
            <a:endParaRPr lang="en-IN" sz="2800" dirty="0"/>
          </a:p>
          <a:p>
            <a:r>
              <a:rPr lang="en-IN" dirty="0"/>
              <a:t>Data Preparation</a:t>
            </a:r>
          </a:p>
          <a:p>
            <a:r>
              <a:rPr lang="en-IN" dirty="0"/>
              <a:t>Analysis &amp; Results </a:t>
            </a:r>
          </a:p>
          <a:p>
            <a:endParaRPr lang="en-IN" sz="3000" dirty="0">
              <a:latin typeface="Gill Sans MT" panose="020B0502020104020203" pitchFamily="34" charset="0"/>
            </a:endParaRPr>
          </a:p>
        </p:txBody>
      </p:sp>
      <p:sp>
        <p:nvSpPr>
          <p:cNvPr id="2" name="Title 1"/>
          <p:cNvSpPr>
            <a:spLocks noGrp="1"/>
          </p:cNvSpPr>
          <p:nvPr>
            <p:ph type="title"/>
          </p:nvPr>
        </p:nvSpPr>
        <p:spPr>
          <a:xfrm>
            <a:off x="1114715" y="404664"/>
            <a:ext cx="7202776" cy="864096"/>
          </a:xfrm>
        </p:spPr>
        <p:txBody>
          <a:bodyPr>
            <a:normAutofit fontScale="90000"/>
          </a:bodyPr>
          <a:lstStyle/>
          <a:p>
            <a:r>
              <a:rPr lang="en-IN" b="1" dirty="0">
                <a:solidFill>
                  <a:schemeClr val="bg1"/>
                </a:solidFill>
                <a:effectLst>
                  <a:outerShdw blurRad="38100" dist="38100" dir="2700000" algn="tl">
                    <a:srgbClr val="000000">
                      <a:alpha val="43137"/>
                    </a:srgbClr>
                  </a:outerShdw>
                </a:effectLst>
                <a:latin typeface="+mn-lt"/>
              </a:rPr>
              <a:t/>
            </a:r>
            <a:br>
              <a:rPr lang="en-IN" b="1" dirty="0">
                <a:solidFill>
                  <a:schemeClr val="bg1"/>
                </a:solidFill>
                <a:effectLst>
                  <a:outerShdw blurRad="38100" dist="38100" dir="2700000" algn="tl">
                    <a:srgbClr val="000000">
                      <a:alpha val="43137"/>
                    </a:srgbClr>
                  </a:outerShdw>
                </a:effectLst>
                <a:latin typeface="+mn-lt"/>
              </a:rPr>
            </a:br>
            <a:r>
              <a:rPr lang="en-IN" dirty="0"/>
              <a:t/>
            </a:r>
            <a:br>
              <a:rPr lang="en-IN" dirty="0"/>
            </a:br>
            <a:r>
              <a:rPr lang="en-IN" dirty="0"/>
              <a:t/>
            </a:r>
            <a:br>
              <a:rPr lang="en-IN" dirty="0"/>
            </a:br>
            <a:r>
              <a:rPr lang="en-IN" dirty="0"/>
              <a:t>Table Of Contents</a:t>
            </a:r>
            <a:endParaRPr lang="en-IN" dirty="0">
              <a:solidFill>
                <a:schemeClr val="accent3">
                  <a:lumMod val="50000"/>
                </a:schemeClr>
              </a:solidFill>
              <a:latin typeface="Gill Sans MT" panose="020B0502020104020203" pitchFamily="34" charset="0"/>
            </a:endParaRPr>
          </a:p>
        </p:txBody>
      </p:sp>
      <p:pic>
        <p:nvPicPr>
          <p:cNvPr id="6" name="Picture 5" descr="Image result for isb business analytics">
            <a:extLst>
              <a:ext uri="{FF2B5EF4-FFF2-40B4-BE49-F238E27FC236}">
                <a16:creationId xmlns:a16="http://schemas.microsoft.com/office/drawing/2014/main" id="{8374CF13-3164-41C8-A045-B1D904570A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6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fade">
                                      <p:cBhvr>
                                        <p:cTn id="91" dur="1000"/>
                                        <p:tgtEl>
                                          <p:spTgt spid="3">
                                            <p:txEl>
                                              <p:pRg st="13" end="13"/>
                                            </p:txEl>
                                          </p:spTgt>
                                        </p:tgtEl>
                                      </p:cBhvr>
                                    </p:animEffect>
                                    <p:anim calcmode="lin" valueType="num">
                                      <p:cBhvr>
                                        <p:cTn id="9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3025"/>
            <a:ext cx="8229600" cy="650336"/>
          </a:xfrm>
        </p:spPr>
        <p:txBody>
          <a:bodyPr>
            <a:normAutofit fontScale="90000"/>
          </a:bodyPr>
          <a:lstStyle/>
          <a:p>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endParaRPr lang="en-IN" dirty="0"/>
          </a:p>
        </p:txBody>
      </p:sp>
      <p:pic>
        <p:nvPicPr>
          <p:cNvPr id="4" name="Picture 3" descr="Image result for isb business analytics">
            <a:extLst>
              <a:ext uri="{FF2B5EF4-FFF2-40B4-BE49-F238E27FC236}">
                <a16:creationId xmlns:a16="http://schemas.microsoft.com/office/drawing/2014/main" id="{0575DE15-C366-46CE-A522-27882C1B4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en-US" dirty="0" smtClean="0"/>
              <a:t> </a:t>
            </a:r>
            <a:endParaRPr lang="en-US" dirty="0"/>
          </a:p>
        </p:txBody>
      </p:sp>
      <p:pic>
        <p:nvPicPr>
          <p:cNvPr id="6" name="Picture 5"/>
          <p:cNvPicPr/>
          <p:nvPr/>
        </p:nvPicPr>
        <p:blipFill>
          <a:blip r:embed="rId3"/>
          <a:stretch>
            <a:fillRect/>
          </a:stretch>
        </p:blipFill>
        <p:spPr>
          <a:xfrm>
            <a:off x="155542" y="158695"/>
            <a:ext cx="7008746" cy="2666903"/>
          </a:xfrm>
          <a:prstGeom prst="rect">
            <a:avLst/>
          </a:prstGeom>
        </p:spPr>
      </p:pic>
      <p:pic>
        <p:nvPicPr>
          <p:cNvPr id="7" name="Picture 6"/>
          <p:cNvPicPr/>
          <p:nvPr/>
        </p:nvPicPr>
        <p:blipFill>
          <a:blip r:embed="rId4"/>
          <a:stretch>
            <a:fillRect/>
          </a:stretch>
        </p:blipFill>
        <p:spPr>
          <a:xfrm>
            <a:off x="323528" y="2812658"/>
            <a:ext cx="6840760" cy="3784693"/>
          </a:xfrm>
          <a:prstGeom prst="rect">
            <a:avLst/>
          </a:prstGeom>
        </p:spPr>
      </p:pic>
    </p:spTree>
    <p:extLst>
      <p:ext uri="{BB962C8B-B14F-4D97-AF65-F5344CB8AC3E}">
        <p14:creationId xmlns:p14="http://schemas.microsoft.com/office/powerpoint/2010/main" val="1071808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solidFill>
                  <a:schemeClr val="tx1"/>
                </a:solidFill>
              </a:rPr>
              <a:t>Only for one day, the frequency of Ethereum tweets saw an </a:t>
            </a:r>
            <a:r>
              <a:rPr lang="en-IN" sz="2000" b="1" dirty="0">
                <a:solidFill>
                  <a:schemeClr val="tx1"/>
                </a:solidFill>
              </a:rPr>
              <a:t>outlier</a:t>
            </a:r>
            <a:r>
              <a:rPr lang="en-IN" sz="2000" dirty="0">
                <a:solidFill>
                  <a:schemeClr val="tx1"/>
                </a:solidFill>
              </a:rPr>
              <a:t>, except that, the average frequency  is 1.53 is the average daily number of tweets.</a:t>
            </a:r>
            <a:r>
              <a:rPr lang="en-IN" sz="1600" dirty="0">
                <a:solidFill>
                  <a:schemeClr val="tx1"/>
                </a:solidFill>
              </a:rPr>
              <a:t/>
            </a:r>
            <a:br>
              <a:rPr lang="en-IN" sz="1600" dirty="0">
                <a:solidFill>
                  <a:schemeClr val="tx1"/>
                </a:solidFill>
              </a:rPr>
            </a:br>
            <a:endParaRPr lang="en-IN" sz="1600" dirty="0">
              <a:solidFill>
                <a:schemeClr val="tx1"/>
              </a:solidFill>
            </a:endParaRPr>
          </a:p>
        </p:txBody>
      </p:sp>
      <p:pic>
        <p:nvPicPr>
          <p:cNvPr id="4" name="Picture 3" descr="Image result for isb business analytics">
            <a:extLst>
              <a:ext uri="{FF2B5EF4-FFF2-40B4-BE49-F238E27FC236}">
                <a16:creationId xmlns:a16="http://schemas.microsoft.com/office/drawing/2014/main" id="{94C05B56-A6DE-4D8B-A25A-ABF8DE227B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732240" y="1935480"/>
            <a:ext cx="1954560" cy="4389120"/>
          </a:xfrm>
        </p:spPr>
        <p:txBody>
          <a:bodyPr/>
          <a:lstStyle/>
          <a:p>
            <a:r>
              <a:rPr lang="en-US" dirty="0" smtClean="0"/>
              <a:t>  </a:t>
            </a:r>
            <a:r>
              <a:rPr lang="en-US" dirty="0" err="1" smtClean="0"/>
              <a:t>asa</a:t>
            </a:r>
            <a:endParaRPr lang="en-US" dirty="0"/>
          </a:p>
        </p:txBody>
      </p:sp>
      <p:pic>
        <p:nvPicPr>
          <p:cNvPr id="6" name="Picture 5"/>
          <p:cNvPicPr/>
          <p:nvPr/>
        </p:nvPicPr>
        <p:blipFill>
          <a:blip r:embed="rId3"/>
          <a:stretch>
            <a:fillRect/>
          </a:stretch>
        </p:blipFill>
        <p:spPr>
          <a:xfrm>
            <a:off x="457200" y="3241802"/>
            <a:ext cx="5723255" cy="3171190"/>
          </a:xfrm>
          <a:prstGeom prst="rect">
            <a:avLst/>
          </a:prstGeom>
        </p:spPr>
      </p:pic>
      <p:pic>
        <p:nvPicPr>
          <p:cNvPr id="7" name="Picture 6"/>
          <p:cNvPicPr/>
          <p:nvPr/>
        </p:nvPicPr>
        <p:blipFill>
          <a:blip r:embed="rId4"/>
          <a:stretch>
            <a:fillRect/>
          </a:stretch>
        </p:blipFill>
        <p:spPr>
          <a:xfrm>
            <a:off x="194844" y="1628801"/>
            <a:ext cx="6537396" cy="1524610"/>
          </a:xfrm>
          <a:prstGeom prst="rect">
            <a:avLst/>
          </a:prstGeom>
        </p:spPr>
      </p:pic>
    </p:spTree>
    <p:extLst>
      <p:ext uri="{BB962C8B-B14F-4D97-AF65-F5344CB8AC3E}">
        <p14:creationId xmlns:p14="http://schemas.microsoft.com/office/powerpoint/2010/main" val="2544012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2906-CD64-4567-86B5-D8B3366BEA17}"/>
              </a:ext>
            </a:extLst>
          </p:cNvPr>
          <p:cNvSpPr>
            <a:spLocks noGrp="1"/>
          </p:cNvSpPr>
          <p:nvPr>
            <p:ph type="title"/>
          </p:nvPr>
        </p:nvSpPr>
        <p:spPr>
          <a:xfrm>
            <a:off x="248580" y="274341"/>
            <a:ext cx="8229600" cy="1143000"/>
          </a:xfrm>
        </p:spPr>
        <p:txBody>
          <a:bodyPr>
            <a:noAutofit/>
          </a:bodyPr>
          <a:lstStyle/>
          <a:p>
            <a:r>
              <a:rPr lang="en-IN" sz="2000" dirty="0" smtClean="0">
                <a:solidFill>
                  <a:schemeClr val="tx1"/>
                </a:solidFill>
              </a:rPr>
              <a:t>Clustering Countries using GDP-nominal, total medals and population.</a:t>
            </a:r>
            <a:r>
              <a:rPr lang="en-IN" sz="1800" dirty="0">
                <a:solidFill>
                  <a:schemeClr val="tx1"/>
                </a:solidFill>
              </a:rPr>
              <a:t/>
            </a:r>
            <a:br>
              <a:rPr lang="en-IN" sz="1800" dirty="0">
                <a:solidFill>
                  <a:schemeClr val="tx1"/>
                </a:solidFill>
              </a:rPr>
            </a:br>
            <a:endParaRPr lang="en-IN" sz="1800" dirty="0">
              <a:solidFill>
                <a:schemeClr val="tx1"/>
              </a:solidFill>
            </a:endParaRPr>
          </a:p>
        </p:txBody>
      </p:sp>
      <p:pic>
        <p:nvPicPr>
          <p:cNvPr id="5" name="Picture 4" descr="Image result for isb business analytics">
            <a:extLst>
              <a:ext uri="{FF2B5EF4-FFF2-40B4-BE49-F238E27FC236}">
                <a16:creationId xmlns:a16="http://schemas.microsoft.com/office/drawing/2014/main" id="{35169B24-6960-493B-8F89-5C0CE19B6E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3"/>
          <a:stretch>
            <a:fillRect/>
          </a:stretch>
        </p:blipFill>
        <p:spPr>
          <a:xfrm>
            <a:off x="5024118" y="1352568"/>
            <a:ext cx="4012377" cy="3012535"/>
          </a:xfrm>
          <a:prstGeom prst="rect">
            <a:avLst/>
          </a:prstGeom>
        </p:spPr>
      </p:pic>
      <p:pic>
        <p:nvPicPr>
          <p:cNvPr id="7" name="Picture 6" descr="A screenshot of a cell phone&#10;&#10;Description generated with very high confidence"/>
          <p:cNvPicPr/>
          <p:nvPr/>
        </p:nvPicPr>
        <p:blipFill>
          <a:blip r:embed="rId4">
            <a:extLst>
              <a:ext uri="{28A0092B-C50C-407E-A947-70E740481C1C}">
                <a14:useLocalDpi xmlns:a14="http://schemas.microsoft.com/office/drawing/2010/main" val="0"/>
              </a:ext>
            </a:extLst>
          </a:blip>
          <a:stretch>
            <a:fillRect/>
          </a:stretch>
        </p:blipFill>
        <p:spPr>
          <a:xfrm>
            <a:off x="670819" y="1268760"/>
            <a:ext cx="4333229" cy="3024336"/>
          </a:xfrm>
          <a:prstGeom prst="rect">
            <a:avLst/>
          </a:prstGeom>
        </p:spPr>
      </p:pic>
    </p:spTree>
    <p:extLst>
      <p:ext uri="{BB962C8B-B14F-4D97-AF65-F5344CB8AC3E}">
        <p14:creationId xmlns:p14="http://schemas.microsoft.com/office/powerpoint/2010/main" val="2136277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solidFill>
                  <a:schemeClr val="tx1"/>
                </a:solidFill>
              </a:rPr>
              <a:t>Followers engagement with bitcoin is decreasing after first </a:t>
            </a:r>
            <a:r>
              <a:rPr lang="en-IN" sz="2000" dirty="0" err="1">
                <a:solidFill>
                  <a:schemeClr val="tx1"/>
                </a:solidFill>
              </a:rPr>
              <a:t>first</a:t>
            </a:r>
            <a:r>
              <a:rPr lang="en-IN" sz="2000" dirty="0">
                <a:solidFill>
                  <a:schemeClr val="tx1"/>
                </a:solidFill>
              </a:rPr>
              <a:t> week of June month. In may month, the number of followers were more than 200 many times as compared to June month. For last 30 days.</a:t>
            </a:r>
            <a:r>
              <a:rPr lang="en-IN" sz="1800" dirty="0">
                <a:solidFill>
                  <a:schemeClr val="tx1"/>
                </a:solidFill>
              </a:rPr>
              <a:t/>
            </a:r>
            <a:br>
              <a:rPr lang="en-IN" sz="1800" dirty="0">
                <a:solidFill>
                  <a:schemeClr val="tx1"/>
                </a:solidFill>
              </a:rPr>
            </a:br>
            <a:endParaRPr lang="en-IN" sz="1800" dirty="0">
              <a:solidFill>
                <a:schemeClr val="tx1"/>
              </a:solidFill>
            </a:endParaRPr>
          </a:p>
        </p:txBody>
      </p:sp>
      <p:pic>
        <p:nvPicPr>
          <p:cNvPr id="4" name="Picture 3" descr="Image result for isb business analytics">
            <a:extLst>
              <a:ext uri="{FF2B5EF4-FFF2-40B4-BE49-F238E27FC236}">
                <a16:creationId xmlns:a16="http://schemas.microsoft.com/office/drawing/2014/main" id="{F4491F3E-7213-4746-B5C3-E47EFE6122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pic>
        <p:nvPicPr>
          <p:cNvPr id="6" name="Picture 5"/>
          <p:cNvPicPr/>
          <p:nvPr/>
        </p:nvPicPr>
        <p:blipFill>
          <a:blip r:embed="rId3"/>
          <a:stretch>
            <a:fillRect/>
          </a:stretch>
        </p:blipFill>
        <p:spPr>
          <a:xfrm>
            <a:off x="323528" y="1790912"/>
            <a:ext cx="6136287" cy="4678256"/>
          </a:xfrm>
          <a:prstGeom prst="rect">
            <a:avLst/>
          </a:prstGeom>
        </p:spPr>
      </p:pic>
    </p:spTree>
    <p:extLst>
      <p:ext uri="{BB962C8B-B14F-4D97-AF65-F5344CB8AC3E}">
        <p14:creationId xmlns:p14="http://schemas.microsoft.com/office/powerpoint/2010/main" val="3597266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solidFill>
                  <a:schemeClr val="tx1"/>
                </a:solidFill>
              </a:rPr>
              <a:t>Followers engagement of Ethereum currency are is more at the end of the year 2017. The retweets have increased in 2018 relative to 2017.</a:t>
            </a:r>
            <a:br>
              <a:rPr lang="en-IN" sz="2000" dirty="0">
                <a:solidFill>
                  <a:schemeClr val="tx1"/>
                </a:solidFill>
              </a:rPr>
            </a:br>
            <a:endParaRPr lang="en-IN" sz="2000" dirty="0">
              <a:solidFill>
                <a:schemeClr val="tx1"/>
              </a:solidFill>
            </a:endParaRPr>
          </a:p>
        </p:txBody>
      </p:sp>
      <p:pic>
        <p:nvPicPr>
          <p:cNvPr id="4" name="Picture 3" descr="Image result for isb business analytics">
            <a:extLst>
              <a:ext uri="{FF2B5EF4-FFF2-40B4-BE49-F238E27FC236}">
                <a16:creationId xmlns:a16="http://schemas.microsoft.com/office/drawing/2014/main" id="{2D06FE37-F9F4-4E3F-AB71-D8A3D82AF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pic>
        <p:nvPicPr>
          <p:cNvPr id="6" name="Picture 5" descr="A close up of text on a black background&#10;&#10;Description generated with very high confidence"/>
          <p:cNvPicPr/>
          <p:nvPr/>
        </p:nvPicPr>
        <p:blipFill>
          <a:blip r:embed="rId3">
            <a:extLst>
              <a:ext uri="{28A0092B-C50C-407E-A947-70E740481C1C}">
                <a14:useLocalDpi xmlns:a14="http://schemas.microsoft.com/office/drawing/2010/main" val="0"/>
              </a:ext>
            </a:extLst>
          </a:blip>
          <a:stretch>
            <a:fillRect/>
          </a:stretch>
        </p:blipFill>
        <p:spPr>
          <a:xfrm>
            <a:off x="1706245" y="2001202"/>
            <a:ext cx="5731510" cy="2855595"/>
          </a:xfrm>
          <a:prstGeom prst="rect">
            <a:avLst/>
          </a:prstGeom>
        </p:spPr>
      </p:pic>
    </p:spTree>
    <p:extLst>
      <p:ext uri="{BB962C8B-B14F-4D97-AF65-F5344CB8AC3E}">
        <p14:creationId xmlns:p14="http://schemas.microsoft.com/office/powerpoint/2010/main" val="238973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8229600" cy="1143000"/>
          </a:xfrm>
        </p:spPr>
        <p:txBody>
          <a:bodyPr>
            <a:normAutofit fontScale="90000"/>
          </a:bodyPr>
          <a:lstStyle/>
          <a:p>
            <a:r>
              <a:rPr lang="en-IN" sz="2200" dirty="0" err="1">
                <a:solidFill>
                  <a:schemeClr val="tx1"/>
                </a:solidFill>
              </a:rPr>
              <a:t>Wordcloud</a:t>
            </a:r>
            <a:r>
              <a:rPr lang="en-IN" sz="2200" dirty="0">
                <a:solidFill>
                  <a:schemeClr val="tx1"/>
                </a:solidFill>
              </a:rPr>
              <a:t> of tweets from Bitcoin time line. Most of the words are related to money, block, transaction, system, video, network. </a:t>
            </a:r>
            <a:r>
              <a:rPr lang="en-IN" dirty="0"/>
              <a:t/>
            </a:r>
            <a:br>
              <a:rPr lang="en-IN" dirty="0"/>
            </a:br>
            <a:endParaRPr lang="en-IN" dirty="0"/>
          </a:p>
        </p:txBody>
      </p:sp>
      <p:pic>
        <p:nvPicPr>
          <p:cNvPr id="4" name="Picture 3" descr="Image result for isb business analytics">
            <a:extLst>
              <a:ext uri="{FF2B5EF4-FFF2-40B4-BE49-F238E27FC236}">
                <a16:creationId xmlns:a16="http://schemas.microsoft.com/office/drawing/2014/main" id="{E3C28E04-653B-4895-B184-213BD3CA7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dirty="0"/>
          </a:p>
        </p:txBody>
      </p:sp>
      <p:pic>
        <p:nvPicPr>
          <p:cNvPr id="6" name="Picture 5" descr="A screenshot of a cell phone&#10;&#10;Description generated with very high confidence"/>
          <p:cNvPicPr/>
          <p:nvPr/>
        </p:nvPicPr>
        <p:blipFill>
          <a:blip r:embed="rId3">
            <a:extLst>
              <a:ext uri="{28A0092B-C50C-407E-A947-70E740481C1C}">
                <a14:useLocalDpi xmlns:a14="http://schemas.microsoft.com/office/drawing/2010/main" val="0"/>
              </a:ext>
            </a:extLst>
          </a:blip>
          <a:stretch>
            <a:fillRect/>
          </a:stretch>
        </p:blipFill>
        <p:spPr>
          <a:xfrm>
            <a:off x="1706245" y="2442845"/>
            <a:ext cx="5731510" cy="1972310"/>
          </a:xfrm>
          <a:prstGeom prst="rect">
            <a:avLst/>
          </a:prstGeom>
        </p:spPr>
      </p:pic>
      <p:pic>
        <p:nvPicPr>
          <p:cNvPr id="7" name="Picture 6" descr="A screenshot of a cell phone&#10;&#10;Description generated with very high confidence"/>
          <p:cNvPicPr/>
          <p:nvPr/>
        </p:nvPicPr>
        <p:blipFill>
          <a:blip r:embed="rId3">
            <a:extLst>
              <a:ext uri="{28A0092B-C50C-407E-A947-70E740481C1C}">
                <a14:useLocalDpi xmlns:a14="http://schemas.microsoft.com/office/drawing/2010/main" val="0"/>
              </a:ext>
            </a:extLst>
          </a:blip>
          <a:stretch>
            <a:fillRect/>
          </a:stretch>
        </p:blipFill>
        <p:spPr>
          <a:xfrm>
            <a:off x="1706245" y="4599399"/>
            <a:ext cx="5731510" cy="1972310"/>
          </a:xfrm>
          <a:prstGeom prst="rect">
            <a:avLst/>
          </a:prstGeom>
        </p:spPr>
      </p:pic>
    </p:spTree>
    <p:extLst>
      <p:ext uri="{BB962C8B-B14F-4D97-AF65-F5344CB8AC3E}">
        <p14:creationId xmlns:p14="http://schemas.microsoft.com/office/powerpoint/2010/main" val="3550733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59" y="274341"/>
            <a:ext cx="4320480" cy="1791072"/>
          </a:xfrm>
        </p:spPr>
        <p:txBody>
          <a:bodyPr>
            <a:normAutofit/>
          </a:bodyPr>
          <a:lstStyle/>
          <a:p>
            <a:r>
              <a:rPr lang="en-IN" sz="2400" dirty="0">
                <a:solidFill>
                  <a:schemeClr val="tx1"/>
                </a:solidFill>
              </a:rPr>
              <a:t/>
            </a:r>
            <a:br>
              <a:rPr lang="en-IN" sz="2400" dirty="0">
                <a:solidFill>
                  <a:schemeClr val="tx1"/>
                </a:solidFill>
              </a:rPr>
            </a:br>
            <a:endParaRPr lang="en-IN" sz="2400" dirty="0">
              <a:solidFill>
                <a:schemeClr val="tx1"/>
              </a:solidFill>
            </a:endParaRPr>
          </a:p>
        </p:txBody>
      </p:sp>
      <p:sp>
        <p:nvSpPr>
          <p:cNvPr id="4" name="Title 1">
            <a:extLst>
              <a:ext uri="{FF2B5EF4-FFF2-40B4-BE49-F238E27FC236}">
                <a16:creationId xmlns:a16="http://schemas.microsoft.com/office/drawing/2014/main" id="{7228B4E4-AA95-49D8-A6CF-D9E0FECF353A}"/>
              </a:ext>
            </a:extLst>
          </p:cNvPr>
          <p:cNvSpPr txBox="1">
            <a:spLocks/>
          </p:cNvSpPr>
          <p:nvPr/>
        </p:nvSpPr>
        <p:spPr>
          <a:xfrm>
            <a:off x="4446239" y="274341"/>
            <a:ext cx="4320480" cy="1791072"/>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dirty="0"/>
              <a:t/>
            </a:r>
            <a:br>
              <a:rPr lang="en-IN" dirty="0"/>
            </a:br>
            <a:endParaRPr lang="en-IN" dirty="0"/>
          </a:p>
        </p:txBody>
      </p:sp>
      <p:pic>
        <p:nvPicPr>
          <p:cNvPr id="6" name="Picture 5" descr="Image result for isb business analytics">
            <a:extLst>
              <a:ext uri="{FF2B5EF4-FFF2-40B4-BE49-F238E27FC236}">
                <a16:creationId xmlns:a16="http://schemas.microsoft.com/office/drawing/2014/main" id="{D29699A6-EF85-48C9-A66A-EC56627293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screenshot of a cell phone&#10;&#10;Description generated with very high confidence"/>
          <p:cNvPicPr/>
          <p:nvPr/>
        </p:nvPicPr>
        <p:blipFill>
          <a:blip r:embed="rId3">
            <a:extLst>
              <a:ext uri="{28A0092B-C50C-407E-A947-70E740481C1C}">
                <a14:useLocalDpi xmlns:a14="http://schemas.microsoft.com/office/drawing/2010/main" val="0"/>
              </a:ext>
            </a:extLst>
          </a:blip>
          <a:stretch>
            <a:fillRect/>
          </a:stretch>
        </p:blipFill>
        <p:spPr>
          <a:xfrm>
            <a:off x="1079612" y="1872273"/>
            <a:ext cx="6984776" cy="1455285"/>
          </a:xfrm>
          <a:prstGeom prst="rect">
            <a:avLst/>
          </a:prstGeom>
        </p:spPr>
      </p:pic>
      <p:sp>
        <p:nvSpPr>
          <p:cNvPr id="7" name="Content Placeholder 6"/>
          <p:cNvSpPr>
            <a:spLocks noGrp="1"/>
          </p:cNvSpPr>
          <p:nvPr>
            <p:ph idx="1"/>
          </p:nvPr>
        </p:nvSpPr>
        <p:spPr/>
        <p:txBody>
          <a:bodyPr/>
          <a:lstStyle/>
          <a:p>
            <a:endParaRPr lang="en-US" dirty="0"/>
          </a:p>
        </p:txBody>
      </p:sp>
      <p:pic>
        <p:nvPicPr>
          <p:cNvPr id="12" name="Picture 11" descr="A screenshot of a cell phone&#10;&#10;Description generated with very high confidence"/>
          <p:cNvPicPr/>
          <p:nvPr/>
        </p:nvPicPr>
        <p:blipFill>
          <a:blip r:embed="rId4">
            <a:extLst>
              <a:ext uri="{28A0092B-C50C-407E-A947-70E740481C1C}">
                <a14:useLocalDpi xmlns:a14="http://schemas.microsoft.com/office/drawing/2010/main" val="0"/>
              </a:ext>
            </a:extLst>
          </a:blip>
          <a:stretch>
            <a:fillRect/>
          </a:stretch>
        </p:blipFill>
        <p:spPr>
          <a:xfrm>
            <a:off x="967707" y="3544129"/>
            <a:ext cx="5619750" cy="971550"/>
          </a:xfrm>
          <a:prstGeom prst="rect">
            <a:avLst/>
          </a:prstGeom>
        </p:spPr>
      </p:pic>
      <p:pic>
        <p:nvPicPr>
          <p:cNvPr id="13" name="Picture 12" descr="A screenshot of a cell phone&#10;&#10;Description generated with very high confidence"/>
          <p:cNvPicPr/>
          <p:nvPr/>
        </p:nvPicPr>
        <p:blipFill>
          <a:blip r:embed="rId5">
            <a:extLst>
              <a:ext uri="{28A0092B-C50C-407E-A947-70E740481C1C}">
                <a14:useLocalDpi xmlns:a14="http://schemas.microsoft.com/office/drawing/2010/main" val="0"/>
              </a:ext>
            </a:extLst>
          </a:blip>
          <a:stretch>
            <a:fillRect/>
          </a:stretch>
        </p:blipFill>
        <p:spPr>
          <a:xfrm>
            <a:off x="1547664" y="4746708"/>
            <a:ext cx="4724400" cy="990600"/>
          </a:xfrm>
          <a:prstGeom prst="rect">
            <a:avLst/>
          </a:prstGeom>
        </p:spPr>
      </p:pic>
    </p:spTree>
    <p:extLst>
      <p:ext uri="{BB962C8B-B14F-4D97-AF65-F5344CB8AC3E}">
        <p14:creationId xmlns:p14="http://schemas.microsoft.com/office/powerpoint/2010/main" val="3016232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solidFill>
                  <a:schemeClr val="tx1"/>
                </a:solidFill>
              </a:rPr>
              <a:t>The sentiments are almost neutral. There is not clear pattern of negative and positive sentiments using …. Dictionary.</a:t>
            </a:r>
            <a:br>
              <a:rPr lang="en-IN" sz="2400" dirty="0">
                <a:solidFill>
                  <a:schemeClr val="tx1"/>
                </a:solidFill>
              </a:rPr>
            </a:br>
            <a:endParaRPr lang="en-IN" sz="2400" dirty="0">
              <a:solidFill>
                <a:schemeClr val="tx1"/>
              </a:solidFill>
            </a:endParaRPr>
          </a:p>
        </p:txBody>
      </p:sp>
      <p:pic>
        <p:nvPicPr>
          <p:cNvPr id="4" name="Picture 3" descr="Image result for isb business analytics">
            <a:extLst>
              <a:ext uri="{FF2B5EF4-FFF2-40B4-BE49-F238E27FC236}">
                <a16:creationId xmlns:a16="http://schemas.microsoft.com/office/drawing/2014/main" id="{1C0D1B3D-DBBB-4077-9138-3130291CD0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pic>
        <p:nvPicPr>
          <p:cNvPr id="6" name="Content Placeholder 8" descr="A screenshot of a cell phone&#10;&#10;Description generated with very high confidence"/>
          <p:cNvPicPr>
            <a:picLocks/>
          </p:cNvPicPr>
          <p:nvPr/>
        </p:nvPicPr>
        <p:blipFill>
          <a:blip r:embed="rId3">
            <a:extLst>
              <a:ext uri="{28A0092B-C50C-407E-A947-70E740481C1C}">
                <a14:useLocalDpi xmlns:a14="http://schemas.microsoft.com/office/drawing/2010/main" val="0"/>
              </a:ext>
            </a:extLst>
          </a:blip>
          <a:stretch>
            <a:fillRect/>
          </a:stretch>
        </p:blipFill>
        <p:spPr>
          <a:xfrm>
            <a:off x="576570" y="2020265"/>
            <a:ext cx="7109651" cy="4389437"/>
          </a:xfrm>
          <a:prstGeom prst="rect">
            <a:avLst/>
          </a:prstGeom>
        </p:spPr>
      </p:pic>
      <p:pic>
        <p:nvPicPr>
          <p:cNvPr id="7" name="Picture 6" descr="A screenshot of a cell phone&#10;&#10;Description generated with very high confidence"/>
          <p:cNvPicPr/>
          <p:nvPr/>
        </p:nvPicPr>
        <p:blipFill>
          <a:blip r:embed="rId4">
            <a:extLst>
              <a:ext uri="{28A0092B-C50C-407E-A947-70E740481C1C}">
                <a14:useLocalDpi xmlns:a14="http://schemas.microsoft.com/office/drawing/2010/main" val="0"/>
              </a:ext>
            </a:extLst>
          </a:blip>
          <a:stretch>
            <a:fillRect/>
          </a:stretch>
        </p:blipFill>
        <p:spPr>
          <a:xfrm>
            <a:off x="7872948" y="5234866"/>
            <a:ext cx="914400" cy="771525"/>
          </a:xfrm>
          <a:prstGeom prst="rect">
            <a:avLst/>
          </a:prstGeom>
        </p:spPr>
      </p:pic>
    </p:spTree>
    <p:extLst>
      <p:ext uri="{BB962C8B-B14F-4D97-AF65-F5344CB8AC3E}">
        <p14:creationId xmlns:p14="http://schemas.microsoft.com/office/powerpoint/2010/main" val="1768718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D339-951F-4558-852A-61F78B715D9E}"/>
              </a:ext>
            </a:extLst>
          </p:cNvPr>
          <p:cNvSpPr>
            <a:spLocks noGrp="1"/>
          </p:cNvSpPr>
          <p:nvPr>
            <p:ph type="title"/>
          </p:nvPr>
        </p:nvSpPr>
        <p:spPr>
          <a:xfrm>
            <a:off x="282352" y="1061864"/>
            <a:ext cx="4186808" cy="1143000"/>
          </a:xfrm>
        </p:spPr>
        <p:txBody>
          <a:bodyPr>
            <a:noAutofit/>
          </a:bodyPr>
          <a:lstStyle/>
          <a:p>
            <a:r>
              <a:rPr lang="en-IN" sz="2400" dirty="0">
                <a:solidFill>
                  <a:schemeClr val="tx1"/>
                </a:solidFill>
              </a:rPr>
              <a:t/>
            </a:r>
            <a:br>
              <a:rPr lang="en-IN" sz="2400" dirty="0">
                <a:solidFill>
                  <a:schemeClr val="tx1"/>
                </a:solidFill>
              </a:rPr>
            </a:br>
            <a:endParaRPr lang="en-IN" sz="2400" dirty="0">
              <a:solidFill>
                <a:schemeClr val="tx1"/>
              </a:solidFill>
            </a:endParaRPr>
          </a:p>
        </p:txBody>
      </p:sp>
      <p:sp>
        <p:nvSpPr>
          <p:cNvPr id="7" name="Title 1">
            <a:extLst>
              <a:ext uri="{FF2B5EF4-FFF2-40B4-BE49-F238E27FC236}">
                <a16:creationId xmlns:a16="http://schemas.microsoft.com/office/drawing/2014/main" id="{2EAA84EB-69EC-41A4-922B-9FDA017E82D2}"/>
              </a:ext>
            </a:extLst>
          </p:cNvPr>
          <p:cNvSpPr txBox="1">
            <a:spLocks/>
          </p:cNvSpPr>
          <p:nvPr/>
        </p:nvSpPr>
        <p:spPr>
          <a:xfrm>
            <a:off x="4469160" y="1057242"/>
            <a:ext cx="4423320" cy="11430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sz="2400" dirty="0">
              <a:solidFill>
                <a:schemeClr val="tx1"/>
              </a:solidFill>
            </a:endParaRPr>
          </a:p>
        </p:txBody>
      </p:sp>
      <p:pic>
        <p:nvPicPr>
          <p:cNvPr id="8" name="Picture 7" descr="Image result for isb business analytics">
            <a:extLst>
              <a:ext uri="{FF2B5EF4-FFF2-40B4-BE49-F238E27FC236}">
                <a16:creationId xmlns:a16="http://schemas.microsoft.com/office/drawing/2014/main" id="{71D06965-6721-4074-B7F0-A5D0AD848E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60082" y="1057242"/>
            <a:ext cx="8229600" cy="4389120"/>
          </a:xfrm>
        </p:spPr>
        <p:txBody>
          <a:bodyPr/>
          <a:lstStyle/>
          <a:p>
            <a:endParaRPr lang="en-US" dirty="0"/>
          </a:p>
        </p:txBody>
      </p:sp>
      <p:pic>
        <p:nvPicPr>
          <p:cNvPr id="10" name="Picture 9" descr="A screenshot of a cell phone&#10;&#10;Description generated with very high confidence"/>
          <p:cNvPicPr/>
          <p:nvPr/>
        </p:nvPicPr>
        <p:blipFill>
          <a:blip r:embed="rId3">
            <a:extLst>
              <a:ext uri="{28A0092B-C50C-407E-A947-70E740481C1C}">
                <a14:useLocalDpi xmlns:a14="http://schemas.microsoft.com/office/drawing/2010/main" val="0"/>
              </a:ext>
            </a:extLst>
          </a:blip>
          <a:stretch>
            <a:fillRect/>
          </a:stretch>
        </p:blipFill>
        <p:spPr>
          <a:xfrm>
            <a:off x="611560" y="1340768"/>
            <a:ext cx="5731510" cy="3541395"/>
          </a:xfrm>
          <a:prstGeom prst="rect">
            <a:avLst/>
          </a:prstGeom>
        </p:spPr>
      </p:pic>
    </p:spTree>
    <p:extLst>
      <p:ext uri="{BB962C8B-B14F-4D97-AF65-F5344CB8AC3E}">
        <p14:creationId xmlns:p14="http://schemas.microsoft.com/office/powerpoint/2010/main" val="3274308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isb business analytics">
            <a:extLst>
              <a:ext uri="{FF2B5EF4-FFF2-40B4-BE49-F238E27FC236}">
                <a16:creationId xmlns:a16="http://schemas.microsoft.com/office/drawing/2014/main" id="{18E32871-A153-48B1-9D17-737A4A4A04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48580" y="1844824"/>
            <a:ext cx="8229600" cy="4389120"/>
          </a:xfrm>
        </p:spPr>
        <p:txBody>
          <a:bodyPr/>
          <a:lstStyle/>
          <a:p>
            <a:endParaRPr lang="en-US" dirty="0"/>
          </a:p>
        </p:txBody>
      </p:sp>
      <p:pic>
        <p:nvPicPr>
          <p:cNvPr id="10" name="Picture 9" descr="A screenshot of a cell phone&#10;&#10;Description generated with high confidence"/>
          <p:cNvPicPr/>
          <p:nvPr/>
        </p:nvPicPr>
        <p:blipFill>
          <a:blip r:embed="rId3">
            <a:extLst>
              <a:ext uri="{28A0092B-C50C-407E-A947-70E740481C1C}">
                <a14:useLocalDpi xmlns:a14="http://schemas.microsoft.com/office/drawing/2010/main" val="0"/>
              </a:ext>
            </a:extLst>
          </a:blip>
          <a:stretch>
            <a:fillRect/>
          </a:stretch>
        </p:blipFill>
        <p:spPr>
          <a:xfrm>
            <a:off x="1043608" y="302691"/>
            <a:ext cx="1847850" cy="4772025"/>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3059832" y="996745"/>
            <a:ext cx="5731510" cy="3383915"/>
          </a:xfrm>
          <a:prstGeom prst="rect">
            <a:avLst/>
          </a:prstGeom>
        </p:spPr>
      </p:pic>
    </p:spTree>
    <p:extLst>
      <p:ext uri="{BB962C8B-B14F-4D97-AF65-F5344CB8AC3E}">
        <p14:creationId xmlns:p14="http://schemas.microsoft.com/office/powerpoint/2010/main" val="2260012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7202776" cy="4471392"/>
          </a:xfrm>
        </p:spPr>
        <p:txBody>
          <a:bodyPr>
            <a:noAutofit/>
          </a:bodyPr>
          <a:lstStyle/>
          <a:p>
            <a:r>
              <a:rPr lang="en-IN" dirty="0"/>
              <a:t>Data Preparation</a:t>
            </a:r>
          </a:p>
          <a:p>
            <a:r>
              <a:rPr lang="en-IN" dirty="0"/>
              <a:t>Data Understanding</a:t>
            </a:r>
          </a:p>
          <a:p>
            <a:r>
              <a:rPr lang="en-US" dirty="0"/>
              <a:t>Modelling &amp; Evaluation</a:t>
            </a:r>
            <a:endParaRPr lang="en-IN" dirty="0"/>
          </a:p>
          <a:p>
            <a:r>
              <a:rPr lang="en-IN" dirty="0"/>
              <a:t>Business Recommendation</a:t>
            </a:r>
          </a:p>
          <a:p>
            <a:r>
              <a:rPr lang="en-IN" dirty="0"/>
              <a:t>Assumptions, Limitations.</a:t>
            </a:r>
          </a:p>
          <a:p>
            <a:r>
              <a:rPr lang="en-IN" dirty="0"/>
              <a:t>References.</a:t>
            </a:r>
            <a:endParaRPr lang="en-IN" sz="3000" dirty="0">
              <a:latin typeface="Gill Sans MT" panose="020B0502020104020203" pitchFamily="34" charset="0"/>
            </a:endParaRPr>
          </a:p>
          <a:p>
            <a:pPr marL="0" indent="0">
              <a:buNone/>
            </a:pPr>
            <a:endParaRPr lang="en-IN" sz="3000" dirty="0">
              <a:latin typeface="Gill Sans MT" panose="020B0502020104020203" pitchFamily="34" charset="0"/>
            </a:endParaRPr>
          </a:p>
        </p:txBody>
      </p:sp>
      <p:sp>
        <p:nvSpPr>
          <p:cNvPr id="5" name="Slide Number Placeholder 4"/>
          <p:cNvSpPr>
            <a:spLocks noGrp="1"/>
          </p:cNvSpPr>
          <p:nvPr>
            <p:ph type="sldNum" sz="quarter" idx="11"/>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pic>
        <p:nvPicPr>
          <p:cNvPr id="6" name="Picture 5" descr="Image result for isb business analytics">
            <a:extLst>
              <a:ext uri="{FF2B5EF4-FFF2-40B4-BE49-F238E27FC236}">
                <a16:creationId xmlns:a16="http://schemas.microsoft.com/office/drawing/2014/main" id="{3E2C3D52-4944-4571-8045-25F4CB977F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2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isb business analytics">
            <a:extLst>
              <a:ext uri="{FF2B5EF4-FFF2-40B4-BE49-F238E27FC236}">
                <a16:creationId xmlns:a16="http://schemas.microsoft.com/office/drawing/2014/main" id="{87216810-308E-481A-96B5-3F8072E41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descr="A close up of a map&#10;&#10;Description generated with very high confidence"/>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281339" y="577850"/>
            <a:ext cx="4457498" cy="4387850"/>
          </a:xfrm>
          <a:prstGeom prst="rect">
            <a:avLst/>
          </a:prstGeom>
        </p:spPr>
      </p:pic>
    </p:spTree>
    <p:extLst>
      <p:ext uri="{BB962C8B-B14F-4D97-AF65-F5344CB8AC3E}">
        <p14:creationId xmlns:p14="http://schemas.microsoft.com/office/powerpoint/2010/main" val="2792527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isb business analytics">
            <a:extLst>
              <a:ext uri="{FF2B5EF4-FFF2-40B4-BE49-F238E27FC236}">
                <a16:creationId xmlns:a16="http://schemas.microsoft.com/office/drawing/2014/main" id="{BE8AA528-CA4B-40C5-AF1C-46D94DD99D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457199" y="0"/>
            <a:ext cx="8229600" cy="1143000"/>
          </a:xfrm>
        </p:spPr>
        <p:txBody>
          <a:bodyPr/>
          <a:lstStyle/>
          <a:p>
            <a:endParaRPr lang="en-US"/>
          </a:p>
        </p:txBody>
      </p:sp>
      <p:pic>
        <p:nvPicPr>
          <p:cNvPr id="7" name="Picture 6"/>
          <p:cNvPicPr/>
          <p:nvPr/>
        </p:nvPicPr>
        <p:blipFill>
          <a:blip r:embed="rId3"/>
          <a:stretch>
            <a:fillRect/>
          </a:stretch>
        </p:blipFill>
        <p:spPr>
          <a:xfrm>
            <a:off x="0" y="1340768"/>
            <a:ext cx="9144000" cy="5256584"/>
          </a:xfrm>
          <a:prstGeom prst="rect">
            <a:avLst/>
          </a:prstGeom>
        </p:spPr>
      </p:pic>
    </p:spTree>
    <p:extLst>
      <p:ext uri="{BB962C8B-B14F-4D97-AF65-F5344CB8AC3E}">
        <p14:creationId xmlns:p14="http://schemas.microsoft.com/office/powerpoint/2010/main" val="2556980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870AE4-E9A5-488E-B67F-B8DD2C5762EB}"/>
              </a:ext>
            </a:extLst>
          </p:cNvPr>
          <p:cNvSpPr txBox="1">
            <a:spLocks/>
          </p:cNvSpPr>
          <p:nvPr/>
        </p:nvSpPr>
        <p:spPr>
          <a:xfrm>
            <a:off x="467544" y="1124744"/>
            <a:ext cx="8311952" cy="1107594"/>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dirty="0"/>
          </a:p>
        </p:txBody>
      </p:sp>
      <p:pic>
        <p:nvPicPr>
          <p:cNvPr id="5" name="Picture 4"/>
          <p:cNvPicPr/>
          <p:nvPr/>
        </p:nvPicPr>
        <p:blipFill>
          <a:blip r:embed="rId2"/>
          <a:stretch>
            <a:fillRect/>
          </a:stretch>
        </p:blipFill>
        <p:spPr>
          <a:xfrm>
            <a:off x="0" y="1124744"/>
            <a:ext cx="9144000" cy="5328592"/>
          </a:xfrm>
          <a:prstGeom prst="rect">
            <a:avLst/>
          </a:prstGeom>
        </p:spPr>
      </p:pic>
    </p:spTree>
    <p:extLst>
      <p:ext uri="{BB962C8B-B14F-4D97-AF65-F5344CB8AC3E}">
        <p14:creationId xmlns:p14="http://schemas.microsoft.com/office/powerpoint/2010/main" val="3739805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1448160"/>
            <a:ext cx="6552728" cy="5375946"/>
          </a:xfrm>
          <a:prstGeom prst="rect">
            <a:avLst/>
          </a:prstGeom>
        </p:spPr>
      </p:pic>
    </p:spTree>
    <p:extLst>
      <p:ext uri="{BB962C8B-B14F-4D97-AF65-F5344CB8AC3E}">
        <p14:creationId xmlns:p14="http://schemas.microsoft.com/office/powerpoint/2010/main" val="426575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251520" y="1829752"/>
            <a:ext cx="5543550" cy="4600575"/>
          </a:xfrm>
          <a:prstGeom prst="rect">
            <a:avLst/>
          </a:prstGeom>
        </p:spPr>
      </p:pic>
    </p:spTree>
    <p:extLst>
      <p:ext uri="{BB962C8B-B14F-4D97-AF65-F5344CB8AC3E}">
        <p14:creationId xmlns:p14="http://schemas.microsoft.com/office/powerpoint/2010/main" val="202186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A picture containing screenshot&#10;&#10;Description generated with high confidence"/>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1187624" y="2166376"/>
            <a:ext cx="5731510" cy="4130040"/>
          </a:xfrm>
          <a:prstGeom prst="rect">
            <a:avLst/>
          </a:prstGeom>
        </p:spPr>
      </p:pic>
    </p:spTree>
    <p:extLst>
      <p:ext uri="{BB962C8B-B14F-4D97-AF65-F5344CB8AC3E}">
        <p14:creationId xmlns:p14="http://schemas.microsoft.com/office/powerpoint/2010/main" val="3877488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5987-D089-4B40-8254-55B9A6CB12D7}"/>
              </a:ext>
            </a:extLst>
          </p:cNvPr>
          <p:cNvSpPr>
            <a:spLocks noGrp="1"/>
          </p:cNvSpPr>
          <p:nvPr>
            <p:ph type="title"/>
          </p:nvPr>
        </p:nvSpPr>
        <p:spPr/>
        <p:txBody>
          <a:bodyPr>
            <a:normAutofit/>
          </a:bodyPr>
          <a:lstStyle/>
          <a:p>
            <a:r>
              <a:rPr lang="en-US" sz="3200" b="1" dirty="0">
                <a:solidFill>
                  <a:schemeClr val="tx1"/>
                </a:solidFill>
              </a:rPr>
              <a:t>Comparison of live tweets of Cryptocurrency and Bitcoin</a:t>
            </a:r>
            <a:endParaRPr lang="en-IN" sz="3200" b="1" dirty="0">
              <a:solidFill>
                <a:schemeClr val="tx1"/>
              </a:solidFill>
            </a:endParaRPr>
          </a:p>
        </p:txBody>
      </p:sp>
      <p:sp>
        <p:nvSpPr>
          <p:cNvPr id="3" name="Content Placeholder 2">
            <a:extLst>
              <a:ext uri="{FF2B5EF4-FFF2-40B4-BE49-F238E27FC236}">
                <a16:creationId xmlns:a16="http://schemas.microsoft.com/office/drawing/2014/main" id="{98BE7AC9-752D-4BC7-9861-0C920F0C08FD}"/>
              </a:ext>
            </a:extLst>
          </p:cNvPr>
          <p:cNvSpPr>
            <a:spLocks noGrp="1"/>
          </p:cNvSpPr>
          <p:nvPr>
            <p:ph idx="1"/>
          </p:nvPr>
        </p:nvSpPr>
        <p:spPr/>
        <p:txBody>
          <a:bodyPr/>
          <a:lstStyle/>
          <a:p>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706245" y="797877"/>
            <a:ext cx="5731510" cy="5262245"/>
          </a:xfrm>
          <a:prstGeom prst="rect">
            <a:avLst/>
          </a:prstGeom>
        </p:spPr>
      </p:pic>
    </p:spTree>
    <p:extLst>
      <p:ext uri="{BB962C8B-B14F-4D97-AF65-F5344CB8AC3E}">
        <p14:creationId xmlns:p14="http://schemas.microsoft.com/office/powerpoint/2010/main" val="3456473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C73C4-B14C-4840-80E2-D9A3759A5C93}"/>
              </a:ext>
            </a:extLst>
          </p:cNvPr>
          <p:cNvSpPr>
            <a:spLocks noGrp="1"/>
          </p:cNvSpPr>
          <p:nvPr>
            <p:ph idx="1"/>
          </p:nvPr>
        </p:nvSpPr>
        <p:spPr>
          <a:xfrm>
            <a:off x="339521" y="1141510"/>
            <a:ext cx="8229600" cy="4389120"/>
          </a:xfrm>
        </p:spPr>
        <p:txBody>
          <a:bodyPr/>
          <a:lstStyle/>
          <a:p>
            <a:r>
              <a:rPr lang="en-IN" b="1" dirty="0">
                <a:latin typeface="+mj-lt"/>
              </a:rPr>
              <a:t>Most Joyful words occurred in corpus.</a:t>
            </a:r>
          </a:p>
          <a:p>
            <a:endParaRPr lang="en-US" dirty="0"/>
          </a:p>
          <a:p>
            <a:endParaRPr lang="en-US" dirty="0"/>
          </a:p>
          <a:p>
            <a:endParaRPr lang="en-US" dirty="0"/>
          </a:p>
          <a:p>
            <a:endParaRPr lang="en-US" dirty="0"/>
          </a:p>
          <a:p>
            <a:pPr marL="0" indent="0">
              <a:buNone/>
            </a:pPr>
            <a:endParaRPr lang="en-US" dirty="0"/>
          </a:p>
          <a:p>
            <a:r>
              <a:rPr lang="en-IN" b="1" dirty="0">
                <a:latin typeface="+mj-lt"/>
              </a:rPr>
              <a:t>Most fearful words occurred in the corpus.</a:t>
            </a:r>
          </a:p>
          <a:p>
            <a:endParaRPr lang="en-US" dirty="0"/>
          </a:p>
        </p:txBody>
      </p:sp>
      <p:graphicFrame>
        <p:nvGraphicFramePr>
          <p:cNvPr id="4" name="Table 3">
            <a:extLst>
              <a:ext uri="{FF2B5EF4-FFF2-40B4-BE49-F238E27FC236}">
                <a16:creationId xmlns:a16="http://schemas.microsoft.com/office/drawing/2014/main" id="{A9DE7486-7DA4-4A63-9760-1F8058540371}"/>
              </a:ext>
            </a:extLst>
          </p:cNvPr>
          <p:cNvGraphicFramePr>
            <a:graphicFrameLocks noGrp="1"/>
          </p:cNvGraphicFramePr>
          <p:nvPr>
            <p:extLst>
              <p:ext uri="{D42A27DB-BD31-4B8C-83A1-F6EECF244321}">
                <p14:modId xmlns:p14="http://schemas.microsoft.com/office/powerpoint/2010/main" val="4075398952"/>
              </p:ext>
            </p:extLst>
          </p:nvPr>
        </p:nvGraphicFramePr>
        <p:xfrm>
          <a:off x="705510" y="1844824"/>
          <a:ext cx="3423309" cy="1974381"/>
        </p:xfrm>
        <a:graphic>
          <a:graphicData uri="http://schemas.openxmlformats.org/drawingml/2006/table">
            <a:tbl>
              <a:tblPr firstRow="1" firstCol="1" bandRow="1">
                <a:tableStyleId>{5C22544A-7EE6-4342-B048-85BDC9FD1C3A}</a:tableStyleId>
              </a:tblPr>
              <a:tblGrid>
                <a:gridCol w="1403145">
                  <a:extLst>
                    <a:ext uri="{9D8B030D-6E8A-4147-A177-3AD203B41FA5}">
                      <a16:colId xmlns:a16="http://schemas.microsoft.com/office/drawing/2014/main" val="1211727992"/>
                    </a:ext>
                  </a:extLst>
                </a:gridCol>
                <a:gridCol w="1403145">
                  <a:extLst>
                    <a:ext uri="{9D8B030D-6E8A-4147-A177-3AD203B41FA5}">
                      <a16:colId xmlns:a16="http://schemas.microsoft.com/office/drawing/2014/main" val="3775918498"/>
                    </a:ext>
                  </a:extLst>
                </a:gridCol>
                <a:gridCol w="617019">
                  <a:extLst>
                    <a:ext uri="{9D8B030D-6E8A-4147-A177-3AD203B41FA5}">
                      <a16:colId xmlns:a16="http://schemas.microsoft.com/office/drawing/2014/main" val="1620061816"/>
                    </a:ext>
                  </a:extLst>
                </a:gridCol>
              </a:tblGrid>
              <a:tr h="375023">
                <a:tc>
                  <a:txBody>
                    <a:bodyPr/>
                    <a:lstStyle/>
                    <a:p>
                      <a:pPr>
                        <a:lnSpc>
                          <a:spcPct val="107000"/>
                        </a:lnSpc>
                        <a:spcAft>
                          <a:spcPts val="0"/>
                        </a:spcAft>
                      </a:pPr>
                      <a:r>
                        <a:rPr lang="en-IN" sz="1000" b="1">
                          <a:effectLst/>
                        </a:rPr>
                        <a:t>Word</a:t>
                      </a:r>
                      <a:endParaRPr lang="en-IN" sz="1100" b="1">
                        <a:effectLst/>
                      </a:endParaRPr>
                    </a:p>
                    <a:p>
                      <a:pPr>
                        <a:lnSpc>
                          <a:spcPts val="865"/>
                        </a:lnSpc>
                        <a:spcAft>
                          <a:spcPts val="0"/>
                        </a:spcAft>
                      </a:pPr>
                      <a:r>
                        <a:rPr lang="en-IN" sz="850" b="1">
                          <a:effectLst/>
                        </a:rPr>
                        <a:t>&lt;chr&gt;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gn="r">
                        <a:lnSpc>
                          <a:spcPct val="107000"/>
                        </a:lnSpc>
                        <a:spcAft>
                          <a:spcPts val="0"/>
                        </a:spcAft>
                      </a:pPr>
                      <a:r>
                        <a:rPr lang="en-IN" sz="1000" b="1">
                          <a:effectLst/>
                        </a:rPr>
                        <a:t>n</a:t>
                      </a:r>
                      <a:endParaRPr lang="en-IN" sz="1100" b="1">
                        <a:effectLst/>
                      </a:endParaRPr>
                    </a:p>
                    <a:p>
                      <a:pPr algn="r">
                        <a:lnSpc>
                          <a:spcPts val="865"/>
                        </a:lnSpc>
                        <a:spcAft>
                          <a:spcPts val="0"/>
                        </a:spcAft>
                      </a:pPr>
                      <a:r>
                        <a:rPr lang="en-IN" sz="850" b="1">
                          <a:effectLst/>
                        </a:rPr>
                        <a:t>&lt;int&gt;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nSpc>
                          <a:spcPct val="107000"/>
                        </a:lnSpc>
                      </a:pPr>
                      <a:endParaRPr lang="en-IN" sz="1100" b="1">
                        <a:effectLst/>
                        <a:latin typeface="Calibri" panose="020F0502020204030204" pitchFamily="34" charset="0"/>
                      </a:endParaRPr>
                    </a:p>
                  </a:txBody>
                  <a:tcPr marL="57150" marR="57150" marT="0" marB="28575" anchor="ctr"/>
                </a:tc>
                <a:extLst>
                  <a:ext uri="{0D108BD9-81ED-4DB2-BD59-A6C34878D82A}">
                    <a16:rowId xmlns:a16="http://schemas.microsoft.com/office/drawing/2014/main" val="864221371"/>
                  </a:ext>
                </a:extLst>
              </a:tr>
              <a:tr h="266595">
                <a:tc>
                  <a:txBody>
                    <a:bodyPr/>
                    <a:lstStyle/>
                    <a:p>
                      <a:pPr>
                        <a:lnSpc>
                          <a:spcPct val="107000"/>
                        </a:lnSpc>
                        <a:spcAft>
                          <a:spcPts val="0"/>
                        </a:spcAft>
                      </a:pPr>
                      <a:r>
                        <a:rPr lang="en-IN" sz="1400" b="1">
                          <a:effectLst/>
                        </a:rPr>
                        <a:t>Cash</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75</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961910633"/>
                  </a:ext>
                </a:extLst>
              </a:tr>
              <a:tr h="266595">
                <a:tc>
                  <a:txBody>
                    <a:bodyPr/>
                    <a:lstStyle/>
                    <a:p>
                      <a:pPr>
                        <a:lnSpc>
                          <a:spcPct val="107000"/>
                        </a:lnSpc>
                        <a:spcAft>
                          <a:spcPts val="0"/>
                        </a:spcAft>
                      </a:pPr>
                      <a:r>
                        <a:rPr lang="en-IN" sz="1400" b="1">
                          <a:effectLst/>
                        </a:rPr>
                        <a:t>Money</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29</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65065102"/>
                  </a:ext>
                </a:extLst>
              </a:tr>
              <a:tr h="266595">
                <a:tc>
                  <a:txBody>
                    <a:bodyPr/>
                    <a:lstStyle/>
                    <a:p>
                      <a:pPr>
                        <a:lnSpc>
                          <a:spcPct val="107000"/>
                        </a:lnSpc>
                        <a:spcAft>
                          <a:spcPts val="0"/>
                        </a:spcAft>
                      </a:pPr>
                      <a:r>
                        <a:rPr lang="en-IN" sz="1400" b="1">
                          <a:effectLst/>
                        </a:rPr>
                        <a:t>Pay</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10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1947792783"/>
                  </a:ext>
                </a:extLst>
              </a:tr>
              <a:tr h="266595">
                <a:tc>
                  <a:txBody>
                    <a:bodyPr/>
                    <a:lstStyle/>
                    <a:p>
                      <a:pPr>
                        <a:lnSpc>
                          <a:spcPct val="107000"/>
                        </a:lnSpc>
                        <a:spcAft>
                          <a:spcPts val="0"/>
                        </a:spcAft>
                      </a:pPr>
                      <a:r>
                        <a:rPr lang="en-IN" sz="1400" b="1">
                          <a:effectLst/>
                        </a:rPr>
                        <a:t>exciting</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9</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562271532"/>
                  </a:ext>
                </a:extLst>
              </a:tr>
              <a:tr h="266595">
                <a:tc>
                  <a:txBody>
                    <a:bodyPr/>
                    <a:lstStyle/>
                    <a:p>
                      <a:pPr>
                        <a:lnSpc>
                          <a:spcPct val="107000"/>
                        </a:lnSpc>
                        <a:spcAft>
                          <a:spcPts val="0"/>
                        </a:spcAft>
                      </a:pPr>
                      <a:r>
                        <a:rPr lang="en-IN" sz="1400" b="1">
                          <a:effectLst/>
                        </a:rPr>
                        <a:t>excited</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288443778"/>
                  </a:ext>
                </a:extLst>
              </a:tr>
              <a:tr h="246591">
                <a:tc>
                  <a:txBody>
                    <a:bodyPr/>
                    <a:lstStyle/>
                    <a:p>
                      <a:pPr>
                        <a:lnSpc>
                          <a:spcPct val="107000"/>
                        </a:lnSpc>
                        <a:spcAft>
                          <a:spcPts val="0"/>
                        </a:spcAft>
                      </a:pPr>
                      <a:r>
                        <a:rPr lang="en-IN" sz="1400" b="1" dirty="0">
                          <a:effectLst/>
                        </a:rPr>
                        <a:t>Good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dirty="0">
                        <a:effectLst/>
                        <a:latin typeface="Calibri" panose="020F0502020204030204" pitchFamily="34" charset="0"/>
                      </a:endParaRPr>
                    </a:p>
                  </a:txBody>
                  <a:tcPr marL="9525" marR="9525" marT="9525" marB="9525" anchor="ctr"/>
                </a:tc>
                <a:extLst>
                  <a:ext uri="{0D108BD9-81ED-4DB2-BD59-A6C34878D82A}">
                    <a16:rowId xmlns:a16="http://schemas.microsoft.com/office/drawing/2014/main" val="2279165536"/>
                  </a:ext>
                </a:extLst>
              </a:tr>
            </a:tbl>
          </a:graphicData>
        </a:graphic>
      </p:graphicFrame>
      <p:graphicFrame>
        <p:nvGraphicFramePr>
          <p:cNvPr id="5" name="Table 4">
            <a:extLst>
              <a:ext uri="{FF2B5EF4-FFF2-40B4-BE49-F238E27FC236}">
                <a16:creationId xmlns:a16="http://schemas.microsoft.com/office/drawing/2014/main" id="{16E03675-09D2-498B-B46D-F9D4A3B71BCD}"/>
              </a:ext>
            </a:extLst>
          </p:cNvPr>
          <p:cNvGraphicFramePr>
            <a:graphicFrameLocks noGrp="1"/>
          </p:cNvGraphicFramePr>
          <p:nvPr>
            <p:extLst>
              <p:ext uri="{D42A27DB-BD31-4B8C-83A1-F6EECF244321}">
                <p14:modId xmlns:p14="http://schemas.microsoft.com/office/powerpoint/2010/main" val="815799506"/>
              </p:ext>
            </p:extLst>
          </p:nvPr>
        </p:nvGraphicFramePr>
        <p:xfrm>
          <a:off x="686098" y="4653136"/>
          <a:ext cx="5028003" cy="1956706"/>
        </p:xfrm>
        <a:graphic>
          <a:graphicData uri="http://schemas.openxmlformats.org/drawingml/2006/table">
            <a:tbl>
              <a:tblPr firstRow="1" firstCol="1" bandRow="1">
                <a:tableStyleId>{5C22544A-7EE6-4342-B048-85BDC9FD1C3A}</a:tableStyleId>
              </a:tblPr>
              <a:tblGrid>
                <a:gridCol w="1154628">
                  <a:extLst>
                    <a:ext uri="{9D8B030D-6E8A-4147-A177-3AD203B41FA5}">
                      <a16:colId xmlns:a16="http://schemas.microsoft.com/office/drawing/2014/main" val="2324117890"/>
                    </a:ext>
                  </a:extLst>
                </a:gridCol>
                <a:gridCol w="1154628">
                  <a:extLst>
                    <a:ext uri="{9D8B030D-6E8A-4147-A177-3AD203B41FA5}">
                      <a16:colId xmlns:a16="http://schemas.microsoft.com/office/drawing/2014/main" val="2439648160"/>
                    </a:ext>
                  </a:extLst>
                </a:gridCol>
                <a:gridCol w="906249">
                  <a:extLst>
                    <a:ext uri="{9D8B030D-6E8A-4147-A177-3AD203B41FA5}">
                      <a16:colId xmlns:a16="http://schemas.microsoft.com/office/drawing/2014/main" val="3137686366"/>
                    </a:ext>
                  </a:extLst>
                </a:gridCol>
                <a:gridCol w="906249">
                  <a:extLst>
                    <a:ext uri="{9D8B030D-6E8A-4147-A177-3AD203B41FA5}">
                      <a16:colId xmlns:a16="http://schemas.microsoft.com/office/drawing/2014/main" val="3348882664"/>
                    </a:ext>
                  </a:extLst>
                </a:gridCol>
                <a:gridCol w="906249">
                  <a:extLst>
                    <a:ext uri="{9D8B030D-6E8A-4147-A177-3AD203B41FA5}">
                      <a16:colId xmlns:a16="http://schemas.microsoft.com/office/drawing/2014/main" val="4032810258"/>
                    </a:ext>
                  </a:extLst>
                </a:gridCol>
              </a:tblGrid>
              <a:tr h="274008">
                <a:tc>
                  <a:txBody>
                    <a:bodyPr/>
                    <a:lstStyle/>
                    <a:p>
                      <a:pPr>
                        <a:lnSpc>
                          <a:spcPct val="107000"/>
                        </a:lnSpc>
                        <a:spcAft>
                          <a:spcPts val="0"/>
                        </a:spcAft>
                      </a:pPr>
                      <a:r>
                        <a:rPr lang="en-IN" sz="1200" b="1">
                          <a:effectLst/>
                        </a:rPr>
                        <a:t>Word</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gn="r">
                        <a:lnSpc>
                          <a:spcPct val="107000"/>
                        </a:lnSpc>
                        <a:spcAft>
                          <a:spcPts val="0"/>
                        </a:spcAft>
                      </a:pPr>
                      <a:r>
                        <a:rPr lang="en-IN" sz="1200" b="1" dirty="0">
                          <a:effectLst/>
                        </a:rPr>
                        <a:t>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nSpc>
                          <a:spcPct val="107000"/>
                        </a:lnSpc>
                      </a:pPr>
                      <a:endParaRPr lang="en-IN" sz="1100">
                        <a:effectLst/>
                        <a:latin typeface="Calibri" panose="020F0502020204030204" pitchFamily="34" charset="0"/>
                      </a:endParaRPr>
                    </a:p>
                  </a:txBody>
                  <a:tcPr marL="57150" marR="57150" marT="0" marB="28575" anchor="ctr"/>
                </a:tc>
                <a:tc>
                  <a:txBody>
                    <a:bodyPr/>
                    <a:lstStyle/>
                    <a:p>
                      <a:pPr>
                        <a:lnSpc>
                          <a:spcPct val="107000"/>
                        </a:lnSpc>
                      </a:pPr>
                      <a:endParaRPr lang="en-IN" sz="1100">
                        <a:effectLst/>
                        <a:latin typeface="Calibri" panose="020F0502020204030204" pitchFamily="34" charset="0"/>
                      </a:endParaRPr>
                    </a:p>
                  </a:txBody>
                  <a:tcPr marL="57150" marR="57150" marT="0" marB="28575" anchor="ctr"/>
                </a:tc>
                <a:tc>
                  <a:txBody>
                    <a:bodyPr/>
                    <a:lstStyle/>
                    <a:p>
                      <a:pPr>
                        <a:lnSpc>
                          <a:spcPct val="107000"/>
                        </a:lnSpc>
                      </a:pPr>
                      <a:endParaRPr lang="en-IN" sz="1100">
                        <a:effectLst/>
                        <a:latin typeface="Calibri" panose="020F0502020204030204" pitchFamily="34" charset="0"/>
                      </a:endParaRPr>
                    </a:p>
                  </a:txBody>
                  <a:tcPr marL="57150" marR="57150" marT="0" marB="28575" anchor="ctr"/>
                </a:tc>
                <a:extLst>
                  <a:ext uri="{0D108BD9-81ED-4DB2-BD59-A6C34878D82A}">
                    <a16:rowId xmlns:a16="http://schemas.microsoft.com/office/drawing/2014/main" val="1795469104"/>
                  </a:ext>
                </a:extLst>
              </a:tr>
              <a:tr h="286111">
                <a:tc>
                  <a:txBody>
                    <a:bodyPr/>
                    <a:lstStyle/>
                    <a:p>
                      <a:pPr>
                        <a:lnSpc>
                          <a:spcPct val="107000"/>
                        </a:lnSpc>
                        <a:spcAft>
                          <a:spcPts val="0"/>
                        </a:spcAft>
                      </a:pPr>
                      <a:r>
                        <a:rPr lang="en-IN" sz="1400" b="1">
                          <a:effectLst/>
                        </a:rPr>
                        <a:t>Cash</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4082016278"/>
                  </a:ext>
                </a:extLst>
              </a:tr>
              <a:tr h="286111">
                <a:tc>
                  <a:txBody>
                    <a:bodyPr/>
                    <a:lstStyle/>
                    <a:p>
                      <a:pPr>
                        <a:lnSpc>
                          <a:spcPct val="107000"/>
                        </a:lnSpc>
                        <a:spcAft>
                          <a:spcPts val="0"/>
                        </a:spcAft>
                      </a:pPr>
                      <a:r>
                        <a:rPr lang="en-IN" sz="1400" b="1">
                          <a:effectLst/>
                        </a:rPr>
                        <a:t>lightning</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13</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020530484"/>
                  </a:ext>
                </a:extLst>
              </a:tr>
              <a:tr h="286111">
                <a:tc>
                  <a:txBody>
                    <a:bodyPr/>
                    <a:lstStyle/>
                    <a:p>
                      <a:pPr>
                        <a:lnSpc>
                          <a:spcPct val="107000"/>
                        </a:lnSpc>
                        <a:spcAft>
                          <a:spcPts val="0"/>
                        </a:spcAft>
                      </a:pPr>
                      <a:r>
                        <a:rPr lang="en-IN" sz="1400" b="1">
                          <a:effectLst/>
                        </a:rPr>
                        <a:t>Watch</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13</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2256376342"/>
                  </a:ext>
                </a:extLst>
              </a:tr>
              <a:tr h="286111">
                <a:tc>
                  <a:txBody>
                    <a:bodyPr/>
                    <a:lstStyle/>
                    <a:p>
                      <a:pPr>
                        <a:lnSpc>
                          <a:spcPct val="107000"/>
                        </a:lnSpc>
                        <a:spcAft>
                          <a:spcPts val="0"/>
                        </a:spcAft>
                      </a:pPr>
                      <a:r>
                        <a:rPr lang="en-IN" sz="1400" b="1">
                          <a:effectLst/>
                        </a:rPr>
                        <a:t>Change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897971888"/>
                  </a:ext>
                </a:extLst>
              </a:tr>
              <a:tr h="286111">
                <a:tc>
                  <a:txBody>
                    <a:bodyPr/>
                    <a:lstStyle/>
                    <a:p>
                      <a:pPr>
                        <a:lnSpc>
                          <a:spcPct val="107000"/>
                        </a:lnSpc>
                        <a:spcAft>
                          <a:spcPts val="0"/>
                        </a:spcAft>
                      </a:pPr>
                      <a:r>
                        <a:rPr lang="en-IN" sz="1400" b="1" dirty="0">
                          <a:effectLst/>
                        </a:rPr>
                        <a:t>government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6</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1413111826"/>
                  </a:ext>
                </a:extLst>
              </a:tr>
              <a:tr h="252143">
                <a:tc>
                  <a:txBody>
                    <a:bodyPr/>
                    <a:lstStyle/>
                    <a:p>
                      <a:pPr>
                        <a:lnSpc>
                          <a:spcPct val="107000"/>
                        </a:lnSpc>
                      </a:pPr>
                      <a:endParaRPr lang="en-IN" sz="1100">
                        <a:effectLst/>
                        <a:latin typeface="Calibri" panose="020F0502020204030204" pitchFamily="34" charset="0"/>
                      </a:endParaRPr>
                    </a:p>
                  </a:txBody>
                  <a:tcPr marL="9525" marR="9525" marT="9525" marB="9525" anchor="ctr"/>
                </a:tc>
                <a:tc>
                  <a:txBody>
                    <a:bodyPr/>
                    <a:lstStyle/>
                    <a:p>
                      <a:pPr>
                        <a:lnSpc>
                          <a:spcPct val="107000"/>
                        </a:lnSpc>
                      </a:pPr>
                      <a:endParaRPr lang="en-IN" sz="1100">
                        <a:effectLst/>
                        <a:latin typeface="Calibri" panose="020F0502020204030204" pitchFamily="34" charset="0"/>
                      </a:endParaRPr>
                    </a:p>
                  </a:txBody>
                  <a:tcPr marL="9525" marR="9525" marT="9525" marB="9525" anchor="ctr"/>
                </a:tc>
                <a:tc gridSpan="3">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80596931"/>
                  </a:ext>
                </a:extLst>
              </a:tr>
            </a:tbl>
          </a:graphicData>
        </a:graphic>
      </p:graphicFrame>
      <p:sp>
        <p:nvSpPr>
          <p:cNvPr id="6" name="Rectangle 1">
            <a:extLst>
              <a:ext uri="{FF2B5EF4-FFF2-40B4-BE49-F238E27FC236}">
                <a16:creationId xmlns:a16="http://schemas.microsoft.com/office/drawing/2014/main" id="{B233EF75-8B5C-4D82-A955-E1303D597AD3}"/>
              </a:ext>
            </a:extLst>
          </p:cNvPr>
          <p:cNvSpPr>
            <a:spLocks noChangeArrowheads="1"/>
          </p:cNvSpPr>
          <p:nvPr/>
        </p:nvSpPr>
        <p:spPr bwMode="auto">
          <a:xfrm>
            <a:off x="457200" y="5026803"/>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Image result for isb business analytics">
            <a:extLst>
              <a:ext uri="{FF2B5EF4-FFF2-40B4-BE49-F238E27FC236}">
                <a16:creationId xmlns:a16="http://schemas.microsoft.com/office/drawing/2014/main" id="{4F357A5F-DB5E-4D19-AAF8-5DE56C12C3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1307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133" y="1196752"/>
            <a:ext cx="8229600" cy="1143000"/>
          </a:xfrm>
        </p:spPr>
        <p:txBody>
          <a:bodyPr>
            <a:noAutofit/>
          </a:bodyPr>
          <a:lstStyle/>
          <a:p>
            <a:r>
              <a:rPr lang="en-IN" sz="2000" dirty="0">
                <a:solidFill>
                  <a:schemeClr val="tx1"/>
                </a:solidFill>
              </a:rPr>
              <a:t>Words like sorry, hard, congestion, issue, attacks are occurring most in negative sentiments. Words like thank, right, welcome, cool, exciting, most of the words are sentiment words in cryptocurrency corpus. </a:t>
            </a:r>
            <a:r>
              <a:rPr lang="en-IN" sz="2400" dirty="0">
                <a:solidFill>
                  <a:schemeClr val="tx1"/>
                </a:solidFill>
              </a:rPr>
              <a:t/>
            </a:r>
            <a:br>
              <a:rPr lang="en-IN" sz="2400" dirty="0">
                <a:solidFill>
                  <a:schemeClr val="tx1"/>
                </a:solidFill>
              </a:rPr>
            </a:br>
            <a:endParaRPr lang="en-IN" sz="2400" dirty="0">
              <a:solidFill>
                <a:schemeClr val="tx1"/>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148192"/>
            <a:ext cx="7776863" cy="437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Image result for isb business analytics">
            <a:extLst>
              <a:ext uri="{FF2B5EF4-FFF2-40B4-BE49-F238E27FC236}">
                <a16:creationId xmlns:a16="http://schemas.microsoft.com/office/drawing/2014/main" id="{AAF29BBD-3AFE-44C1-8BD2-EB53EDA2D7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945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9BE1-7D2D-4575-8A8F-18231CDC11EB}"/>
              </a:ext>
            </a:extLst>
          </p:cNvPr>
          <p:cNvSpPr>
            <a:spLocks noGrp="1"/>
          </p:cNvSpPr>
          <p:nvPr>
            <p:ph type="title"/>
          </p:nvPr>
        </p:nvSpPr>
        <p:spPr>
          <a:xfrm>
            <a:off x="395536" y="1268760"/>
            <a:ext cx="8229600" cy="1143000"/>
          </a:xfrm>
        </p:spPr>
        <p:txBody>
          <a:bodyPr>
            <a:normAutofit fontScale="90000"/>
          </a:bodyPr>
          <a:lstStyle/>
          <a:p>
            <a:r>
              <a:rPr lang="en-US" sz="2400" dirty="0">
                <a:solidFill>
                  <a:schemeClr val="tx1"/>
                </a:solidFill>
              </a:rPr>
              <a:t>Comparison of predicted sentiments with actual population of sentiments of Bitcoin. Sentiments of Tweets of Bitcoin were taken as training data and sentiments of tweets of Cryptocurrency  were predicted</a:t>
            </a:r>
            <a:endParaRPr lang="en-IN" sz="2400" dirty="0">
              <a:solidFill>
                <a:schemeClr val="tx1"/>
              </a:solidFill>
            </a:endParaRPr>
          </a:p>
        </p:txBody>
      </p:sp>
      <p:pic>
        <p:nvPicPr>
          <p:cNvPr id="4" name="Picture 3">
            <a:extLst>
              <a:ext uri="{FF2B5EF4-FFF2-40B4-BE49-F238E27FC236}">
                <a16:creationId xmlns:a16="http://schemas.microsoft.com/office/drawing/2014/main" id="{90DFB033-1C98-4319-9749-3C94A4CF5A88}"/>
              </a:ext>
            </a:extLst>
          </p:cNvPr>
          <p:cNvPicPr>
            <a:picLocks noChangeAspect="1"/>
          </p:cNvPicPr>
          <p:nvPr/>
        </p:nvPicPr>
        <p:blipFill>
          <a:blip r:embed="rId2"/>
          <a:stretch>
            <a:fillRect/>
          </a:stretch>
        </p:blipFill>
        <p:spPr>
          <a:xfrm>
            <a:off x="0" y="2694078"/>
            <a:ext cx="4647446" cy="3838095"/>
          </a:xfrm>
          <a:prstGeom prst="rect">
            <a:avLst/>
          </a:prstGeom>
        </p:spPr>
      </p:pic>
      <p:pic>
        <p:nvPicPr>
          <p:cNvPr id="5" name="Picture 4">
            <a:extLst>
              <a:ext uri="{FF2B5EF4-FFF2-40B4-BE49-F238E27FC236}">
                <a16:creationId xmlns:a16="http://schemas.microsoft.com/office/drawing/2014/main" id="{6E52D355-E387-4AB3-AB54-1D5ED37B8CFD}"/>
              </a:ext>
            </a:extLst>
          </p:cNvPr>
          <p:cNvPicPr>
            <a:picLocks noChangeAspect="1"/>
          </p:cNvPicPr>
          <p:nvPr/>
        </p:nvPicPr>
        <p:blipFill>
          <a:blip r:embed="rId3"/>
          <a:stretch>
            <a:fillRect/>
          </a:stretch>
        </p:blipFill>
        <p:spPr>
          <a:xfrm>
            <a:off x="4647446" y="2694077"/>
            <a:ext cx="4202824" cy="3838095"/>
          </a:xfrm>
          <a:prstGeom prst="rect">
            <a:avLst/>
          </a:prstGeom>
        </p:spPr>
      </p:pic>
    </p:spTree>
    <p:extLst>
      <p:ext uri="{BB962C8B-B14F-4D97-AF65-F5344CB8AC3E}">
        <p14:creationId xmlns:p14="http://schemas.microsoft.com/office/powerpoint/2010/main" val="1584808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A227-33E5-48AF-8E70-F46FA9CDABC8}"/>
              </a:ext>
            </a:extLst>
          </p:cNvPr>
          <p:cNvSpPr>
            <a:spLocks noGrp="1"/>
          </p:cNvSpPr>
          <p:nvPr>
            <p:ph type="title"/>
          </p:nvPr>
        </p:nvSpPr>
        <p:spPr>
          <a:xfrm>
            <a:off x="457200" y="763572"/>
            <a:ext cx="8229600" cy="722344"/>
          </a:xfrm>
        </p:spPr>
        <p:txBody>
          <a:bodyPr>
            <a:normAutofit fontScale="90000"/>
          </a:bodyPr>
          <a:lstStyle/>
          <a:p>
            <a:r>
              <a:rPr lang="en-US" dirty="0"/>
              <a:t>Executive Summary</a:t>
            </a:r>
            <a:endParaRPr lang="en-IN" dirty="0"/>
          </a:p>
        </p:txBody>
      </p:sp>
      <p:sp>
        <p:nvSpPr>
          <p:cNvPr id="3" name="Content Placeholder 2">
            <a:extLst>
              <a:ext uri="{FF2B5EF4-FFF2-40B4-BE49-F238E27FC236}">
                <a16:creationId xmlns:a16="http://schemas.microsoft.com/office/drawing/2014/main" id="{8F84E9AC-14DF-4A98-9903-D05997D1EEC5}"/>
              </a:ext>
            </a:extLst>
          </p:cNvPr>
          <p:cNvSpPr>
            <a:spLocks noGrp="1"/>
          </p:cNvSpPr>
          <p:nvPr>
            <p:ph idx="1"/>
          </p:nvPr>
        </p:nvSpPr>
        <p:spPr>
          <a:xfrm>
            <a:off x="457200" y="1700808"/>
            <a:ext cx="8229600" cy="4752528"/>
          </a:xfrm>
        </p:spPr>
        <p:txBody>
          <a:bodyPr>
            <a:normAutofit fontScale="92500" lnSpcReduction="10000"/>
          </a:bodyPr>
          <a:lstStyle/>
          <a:p>
            <a:pPr lvl="0"/>
            <a:r>
              <a:rPr lang="en-IN" dirty="0"/>
              <a:t> There exist a strong correlation between Olympics performance with Nominal GDP, Number of internet users, country is host or not.</a:t>
            </a:r>
            <a:endParaRPr lang="en-US" dirty="0"/>
          </a:p>
          <a:p>
            <a:pPr lvl="0"/>
            <a:r>
              <a:rPr lang="en-IN" dirty="0"/>
              <a:t>Gender Gap index and Population of a country is correlated to some extent with the count of total medals.</a:t>
            </a:r>
            <a:endParaRPr lang="en-US" dirty="0"/>
          </a:p>
          <a:p>
            <a:pPr lvl="0"/>
            <a:r>
              <a:rPr lang="en-US" dirty="0"/>
              <a:t>Countries like US bag more medals in Swimming due to height of their players. </a:t>
            </a:r>
          </a:p>
          <a:p>
            <a:pPr lvl="0"/>
            <a:r>
              <a:rPr lang="en-US" dirty="0"/>
              <a:t>Nominal GDP is responsible for good performance of  Russia , Australia, Germany, Great Britain and France in Olympics</a:t>
            </a:r>
          </a:p>
          <a:p>
            <a:pPr lvl="0"/>
            <a:r>
              <a:rPr lang="en-US" dirty="0"/>
              <a:t>China’s population and it’s sports culture, sports schools, sports trainees are responsible for it’s good performance. </a:t>
            </a:r>
            <a:endParaRPr lang="en-IN" dirty="0"/>
          </a:p>
        </p:txBody>
      </p:sp>
      <p:pic>
        <p:nvPicPr>
          <p:cNvPr id="4" name="Picture 3" descr="Image result for isb business analytics">
            <a:extLst>
              <a:ext uri="{FF2B5EF4-FFF2-40B4-BE49-F238E27FC236}">
                <a16:creationId xmlns:a16="http://schemas.microsoft.com/office/drawing/2014/main" id="{156991A1-890F-4C2A-AC3F-97DA7FF796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899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14B-7E92-4233-9800-5F82CC599DF4}"/>
              </a:ext>
            </a:extLst>
          </p:cNvPr>
          <p:cNvSpPr>
            <a:spLocks noGrp="1"/>
          </p:cNvSpPr>
          <p:nvPr>
            <p:ph type="title"/>
          </p:nvPr>
        </p:nvSpPr>
        <p:spPr>
          <a:xfrm>
            <a:off x="457200" y="1484784"/>
            <a:ext cx="8229600" cy="1143000"/>
          </a:xfrm>
        </p:spPr>
        <p:txBody>
          <a:bodyPr>
            <a:normAutofit fontScale="90000"/>
          </a:bodyPr>
          <a:lstStyle/>
          <a:p>
            <a:r>
              <a:rPr lang="en-IN" b="1" dirty="0"/>
              <a:t>Regional wise analysis of Cryptocurrency</a:t>
            </a:r>
            <a:r>
              <a:rPr lang="en-IN" dirty="0"/>
              <a:t/>
            </a:r>
            <a:br>
              <a:rPr lang="en-IN" dirty="0"/>
            </a:br>
            <a:endParaRPr lang="en-IN" dirty="0"/>
          </a:p>
        </p:txBody>
      </p:sp>
      <p:sp>
        <p:nvSpPr>
          <p:cNvPr id="3" name="Content Placeholder 2">
            <a:extLst>
              <a:ext uri="{FF2B5EF4-FFF2-40B4-BE49-F238E27FC236}">
                <a16:creationId xmlns:a16="http://schemas.microsoft.com/office/drawing/2014/main" id="{A7DC5B65-EAB9-41B3-B772-722B12DFC68A}"/>
              </a:ext>
            </a:extLst>
          </p:cNvPr>
          <p:cNvSpPr>
            <a:spLocks noGrp="1"/>
          </p:cNvSpPr>
          <p:nvPr>
            <p:ph idx="1"/>
          </p:nvPr>
        </p:nvSpPr>
        <p:spPr/>
        <p:txBody>
          <a:bodyPr/>
          <a:lstStyle/>
          <a:p>
            <a:r>
              <a:rPr lang="en-IN" sz="2000" dirty="0">
                <a:latin typeface="+mj-lt"/>
              </a:rPr>
              <a:t>Proportion of sentiments of tweets of Bitcoin  in US  - Neutral and Positive tweets are almost equal. The negative tweets are 25% of the total  tweets. The sentiment is diverse.</a:t>
            </a:r>
          </a:p>
          <a:p>
            <a:endParaRPr lang="en-IN" dirty="0"/>
          </a:p>
        </p:txBody>
      </p:sp>
      <p:pic>
        <p:nvPicPr>
          <p:cNvPr id="4" name="Picture 3">
            <a:extLst>
              <a:ext uri="{FF2B5EF4-FFF2-40B4-BE49-F238E27FC236}">
                <a16:creationId xmlns:a16="http://schemas.microsoft.com/office/drawing/2014/main" id="{5D45DDF9-330D-4E28-A22E-C4B87127E1E0}"/>
              </a:ext>
            </a:extLst>
          </p:cNvPr>
          <p:cNvPicPr/>
          <p:nvPr/>
        </p:nvPicPr>
        <p:blipFill>
          <a:blip r:embed="rId2"/>
          <a:stretch>
            <a:fillRect/>
          </a:stretch>
        </p:blipFill>
        <p:spPr>
          <a:xfrm>
            <a:off x="1043608" y="3078480"/>
            <a:ext cx="6912768" cy="3561586"/>
          </a:xfrm>
          <a:prstGeom prst="rect">
            <a:avLst/>
          </a:prstGeom>
        </p:spPr>
      </p:pic>
      <p:pic>
        <p:nvPicPr>
          <p:cNvPr id="5" name="Picture 4" descr="Image result for isb business analytics">
            <a:extLst>
              <a:ext uri="{FF2B5EF4-FFF2-40B4-BE49-F238E27FC236}">
                <a16:creationId xmlns:a16="http://schemas.microsoft.com/office/drawing/2014/main" id="{B4460F8A-EFAC-48AA-9861-4054A6D47B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50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8D30-F189-4BF4-87B6-C1D0C7EA9C36}"/>
              </a:ext>
            </a:extLst>
          </p:cNvPr>
          <p:cNvSpPr>
            <a:spLocks noGrp="1"/>
          </p:cNvSpPr>
          <p:nvPr>
            <p:ph type="title"/>
          </p:nvPr>
        </p:nvSpPr>
        <p:spPr>
          <a:xfrm>
            <a:off x="457200" y="188640"/>
            <a:ext cx="8229600" cy="1143000"/>
          </a:xfrm>
        </p:spPr>
        <p:txBody>
          <a:bodyPr/>
          <a:lstStyle/>
          <a:p>
            <a:r>
              <a:rPr lang="en-IN" dirty="0"/>
              <a:t>Modelling, evaluation</a:t>
            </a:r>
          </a:p>
        </p:txBody>
      </p:sp>
      <p:sp>
        <p:nvSpPr>
          <p:cNvPr id="3" name="Content Placeholder 2">
            <a:extLst>
              <a:ext uri="{FF2B5EF4-FFF2-40B4-BE49-F238E27FC236}">
                <a16:creationId xmlns:a16="http://schemas.microsoft.com/office/drawing/2014/main" id="{B972485C-F09F-4377-916F-5E2DE5977DCE}"/>
              </a:ext>
            </a:extLst>
          </p:cNvPr>
          <p:cNvSpPr>
            <a:spLocks noGrp="1"/>
          </p:cNvSpPr>
          <p:nvPr>
            <p:ph idx="1"/>
          </p:nvPr>
        </p:nvSpPr>
        <p:spPr>
          <a:xfrm>
            <a:off x="457200" y="1417341"/>
            <a:ext cx="8229600" cy="4389120"/>
          </a:xfrm>
        </p:spPr>
        <p:txBody>
          <a:bodyPr/>
          <a:lstStyle/>
          <a:p>
            <a:pPr lvl="0"/>
            <a:r>
              <a:rPr lang="en-IN" sz="2000" dirty="0"/>
              <a:t> </a:t>
            </a:r>
            <a:r>
              <a:rPr lang="en-IN" sz="2000" dirty="0" smtClean="0"/>
              <a:t>Root Mean Square error is used. Assumptions of Linear regression are tested for evaluation of model.  </a:t>
            </a:r>
            <a:endParaRPr lang="en-IN" dirty="0"/>
          </a:p>
        </p:txBody>
      </p:sp>
      <p:pic>
        <p:nvPicPr>
          <p:cNvPr id="4" name="Picture 3" descr="Image result for isb business analytics">
            <a:extLst>
              <a:ext uri="{FF2B5EF4-FFF2-40B4-BE49-F238E27FC236}">
                <a16:creationId xmlns:a16="http://schemas.microsoft.com/office/drawing/2014/main" id="{58F0FCE4-AAB6-4C75-9805-0C4A99C9EE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877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2059-7DB5-4DC2-AB33-061CB0B41508}"/>
              </a:ext>
            </a:extLst>
          </p:cNvPr>
          <p:cNvSpPr>
            <a:spLocks noGrp="1"/>
          </p:cNvSpPr>
          <p:nvPr>
            <p:ph type="title"/>
          </p:nvPr>
        </p:nvSpPr>
        <p:spPr/>
        <p:txBody>
          <a:bodyPr/>
          <a:lstStyle/>
          <a:p>
            <a:r>
              <a:rPr lang="en-IN" dirty="0"/>
              <a:t>Business Recommendation</a:t>
            </a:r>
          </a:p>
        </p:txBody>
      </p:sp>
      <p:sp>
        <p:nvSpPr>
          <p:cNvPr id="3" name="Content Placeholder 2">
            <a:extLst>
              <a:ext uri="{FF2B5EF4-FFF2-40B4-BE49-F238E27FC236}">
                <a16:creationId xmlns:a16="http://schemas.microsoft.com/office/drawing/2014/main" id="{1019FFD3-6FAC-4FE2-BCE9-20B711A63F8B}"/>
              </a:ext>
            </a:extLst>
          </p:cNvPr>
          <p:cNvSpPr>
            <a:spLocks noGrp="1"/>
          </p:cNvSpPr>
          <p:nvPr>
            <p:ph idx="1"/>
          </p:nvPr>
        </p:nvSpPr>
        <p:spPr/>
        <p:txBody>
          <a:bodyPr/>
          <a:lstStyle/>
          <a:p>
            <a:pPr lvl="0"/>
            <a:r>
              <a:rPr lang="en-IN" sz="2000" dirty="0" smtClean="0"/>
              <a:t>Forecasting model for medals can be made using Neural Network. </a:t>
            </a:r>
          </a:p>
          <a:p>
            <a:pPr lvl="0"/>
            <a:r>
              <a:rPr lang="en-IN" sz="2000" dirty="0"/>
              <a:t> </a:t>
            </a:r>
            <a:r>
              <a:rPr lang="en-IN" sz="2000" dirty="0" smtClean="0"/>
              <a:t>The OPTIMIZATION TECHNIQUES can be used for optimizing the model.</a:t>
            </a:r>
          </a:p>
          <a:p>
            <a:pPr lvl="0"/>
            <a:r>
              <a:rPr lang="en-IN" sz="2000"/>
              <a:t> </a:t>
            </a:r>
            <a:r>
              <a:rPr lang="en-IN" sz="2000" smtClean="0"/>
              <a:t>The </a:t>
            </a:r>
            <a:r>
              <a:rPr lang="en-IN" sz="2000" dirty="0" smtClean="0"/>
              <a:t>data for more countries can be taken to make model more robust.</a:t>
            </a:r>
          </a:p>
          <a:p>
            <a:pPr lvl="0"/>
            <a:r>
              <a:rPr lang="en-IN" sz="2000" dirty="0"/>
              <a:t> </a:t>
            </a:r>
            <a:endParaRPr lang="en-IN" sz="2000" dirty="0"/>
          </a:p>
          <a:p>
            <a:pPr lvl="0"/>
            <a:r>
              <a:rPr lang="en-IN" sz="2000" dirty="0"/>
              <a:t>The decision to invest in a specific cryptocurrency can be used to gain maximum returns.</a:t>
            </a:r>
          </a:p>
          <a:p>
            <a:pPr lvl="0"/>
            <a:r>
              <a:rPr lang="en-IN" sz="2000" dirty="0"/>
              <a:t>Bitcoin and other cryptocurrencies are related to Blockchain. Blockchain tweets can be used to analyse it.    </a:t>
            </a:r>
          </a:p>
          <a:p>
            <a:endParaRPr lang="en-IN" dirty="0"/>
          </a:p>
        </p:txBody>
      </p:sp>
      <p:pic>
        <p:nvPicPr>
          <p:cNvPr id="4" name="Picture 3" descr="Image result for isb business analytics">
            <a:extLst>
              <a:ext uri="{FF2B5EF4-FFF2-40B4-BE49-F238E27FC236}">
                <a16:creationId xmlns:a16="http://schemas.microsoft.com/office/drawing/2014/main" id="{45D2CAF6-E857-4029-9F56-B1022E93A2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02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26A2-8080-404E-A17A-B1A98274499E}"/>
              </a:ext>
            </a:extLst>
          </p:cNvPr>
          <p:cNvSpPr>
            <a:spLocks noGrp="1"/>
          </p:cNvSpPr>
          <p:nvPr>
            <p:ph type="title"/>
          </p:nvPr>
        </p:nvSpPr>
        <p:spPr>
          <a:xfrm>
            <a:off x="457200" y="700450"/>
            <a:ext cx="8229600" cy="1143000"/>
          </a:xfrm>
        </p:spPr>
        <p:txBody>
          <a:bodyPr>
            <a:normAutofit fontScale="90000"/>
          </a:bodyPr>
          <a:lstStyle/>
          <a:p>
            <a:r>
              <a:rPr lang="en-IN" dirty="0"/>
              <a:t>Assumptions, Limitations:</a:t>
            </a:r>
            <a:br>
              <a:rPr lang="en-IN" dirty="0"/>
            </a:br>
            <a:endParaRPr lang="en-IN" dirty="0"/>
          </a:p>
        </p:txBody>
      </p:sp>
      <p:sp>
        <p:nvSpPr>
          <p:cNvPr id="3" name="Content Placeholder 2">
            <a:extLst>
              <a:ext uri="{FF2B5EF4-FFF2-40B4-BE49-F238E27FC236}">
                <a16:creationId xmlns:a16="http://schemas.microsoft.com/office/drawing/2014/main" id="{F35DFDEA-E357-40D1-8AD0-B2C442A1418C}"/>
              </a:ext>
            </a:extLst>
          </p:cNvPr>
          <p:cNvSpPr>
            <a:spLocks noGrp="1"/>
          </p:cNvSpPr>
          <p:nvPr>
            <p:ph idx="1"/>
          </p:nvPr>
        </p:nvSpPr>
        <p:spPr>
          <a:xfrm>
            <a:off x="457200" y="1202379"/>
            <a:ext cx="8229600" cy="4389120"/>
          </a:xfrm>
        </p:spPr>
        <p:txBody>
          <a:bodyPr>
            <a:normAutofit/>
          </a:bodyPr>
          <a:lstStyle/>
          <a:p>
            <a:r>
              <a:rPr lang="en-US" sz="2000" dirty="0" smtClean="0"/>
              <a:t>The data was collected for only 5 years from 2000 to 2016.</a:t>
            </a:r>
            <a:endParaRPr lang="en-US" sz="2000" dirty="0"/>
          </a:p>
          <a:p>
            <a:r>
              <a:rPr lang="en-US" sz="2000" dirty="0"/>
              <a:t>The </a:t>
            </a:r>
            <a:r>
              <a:rPr lang="en-US" sz="2000" dirty="0" smtClean="0"/>
              <a:t>data used for regression was small and the sample contains only 20 countries data.</a:t>
            </a:r>
          </a:p>
          <a:p>
            <a:r>
              <a:rPr lang="en-US" sz="2000" dirty="0" smtClean="0"/>
              <a:t>Not able to collect data related to Sports </a:t>
            </a:r>
            <a:r>
              <a:rPr lang="en-US" sz="2000" dirty="0" err="1" smtClean="0"/>
              <a:t>centres</a:t>
            </a:r>
            <a:r>
              <a:rPr lang="en-US" sz="2000" dirty="0" smtClean="0"/>
              <a:t>, sports funding for countries. </a:t>
            </a:r>
          </a:p>
          <a:p>
            <a:r>
              <a:rPr lang="en-US" sz="2000" dirty="0"/>
              <a:t> </a:t>
            </a:r>
            <a:r>
              <a:rPr lang="en-US" sz="2000" dirty="0" smtClean="0"/>
              <a:t>The test data for year 2020 was not available for all fields. So, data for 2018 year is considered.</a:t>
            </a:r>
          </a:p>
          <a:p>
            <a:r>
              <a:rPr lang="en-US" sz="2000" dirty="0"/>
              <a:t> </a:t>
            </a:r>
            <a:r>
              <a:rPr lang="en-US" sz="2000" dirty="0" smtClean="0"/>
              <a:t>The features in dataset are not normal. </a:t>
            </a:r>
            <a:endParaRPr lang="en-US" sz="2000" dirty="0"/>
          </a:p>
          <a:p>
            <a:r>
              <a:rPr lang="en-US" sz="2000" dirty="0" smtClean="0"/>
              <a:t>Assumptions of Multiple Regression are used in modelling  </a:t>
            </a:r>
          </a:p>
        </p:txBody>
      </p:sp>
      <p:pic>
        <p:nvPicPr>
          <p:cNvPr id="4" name="Picture 3" descr="Image result for isb business analytics">
            <a:extLst>
              <a:ext uri="{FF2B5EF4-FFF2-40B4-BE49-F238E27FC236}">
                <a16:creationId xmlns:a16="http://schemas.microsoft.com/office/drawing/2014/main" id="{949C52E4-AE5A-4801-9A43-09FB1D0864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7653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CC16-DA6C-499E-9726-C17BA9CF7848}"/>
              </a:ext>
            </a:extLst>
          </p:cNvPr>
          <p:cNvSpPr>
            <a:spLocks noGrp="1"/>
          </p:cNvSpPr>
          <p:nvPr>
            <p:ph type="title"/>
          </p:nvPr>
        </p:nvSpPr>
        <p:spPr>
          <a:xfrm>
            <a:off x="457200" y="404664"/>
            <a:ext cx="8229600" cy="564672"/>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7CDC9791-6370-4D76-B715-B6EF35C6F922}"/>
              </a:ext>
            </a:extLst>
          </p:cNvPr>
          <p:cNvSpPr>
            <a:spLocks noGrp="1"/>
          </p:cNvSpPr>
          <p:nvPr>
            <p:ph idx="1"/>
          </p:nvPr>
        </p:nvSpPr>
        <p:spPr>
          <a:xfrm>
            <a:off x="457200" y="1268760"/>
            <a:ext cx="8229600" cy="4389120"/>
          </a:xfrm>
        </p:spPr>
        <p:txBody>
          <a:bodyPr>
            <a:normAutofit/>
          </a:bodyPr>
          <a:lstStyle/>
          <a:p>
            <a:r>
              <a:rPr lang="en-IN" dirty="0"/>
              <a:t> </a:t>
            </a:r>
            <a:r>
              <a:rPr lang="en-IN" dirty="0">
                <a:hlinkClick r:id="rId2"/>
              </a:rPr>
              <a:t>https://</a:t>
            </a:r>
            <a:r>
              <a:rPr lang="en-IN" dirty="0" smtClean="0">
                <a:hlinkClick r:id="rId2"/>
              </a:rPr>
              <a:t>en.wikipedia.org/wiki/Olympic_Games</a:t>
            </a:r>
            <a:endParaRPr lang="en-IN" dirty="0" smtClean="0"/>
          </a:p>
          <a:p>
            <a:r>
              <a:rPr lang="en-IN" dirty="0" smtClean="0">
                <a:hlinkClick r:id="rId3"/>
              </a:rPr>
              <a:t>https</a:t>
            </a:r>
            <a:r>
              <a:rPr lang="en-IN" dirty="0">
                <a:hlinkClick r:id="rId3"/>
              </a:rPr>
              <a:t>://</a:t>
            </a:r>
            <a:r>
              <a:rPr lang="en-IN" dirty="0" smtClean="0">
                <a:hlinkClick r:id="rId3"/>
              </a:rPr>
              <a:t>en.wikipedia.org/wiki/List_of_countries_by_number_of_Internet_users</a:t>
            </a:r>
            <a:endParaRPr lang="en-IN" dirty="0" smtClean="0"/>
          </a:p>
          <a:p>
            <a:r>
              <a:rPr lang="en-IN" dirty="0">
                <a:hlinkClick r:id="rId4"/>
              </a:rPr>
              <a:t>https://</a:t>
            </a:r>
            <a:r>
              <a:rPr lang="en-IN" dirty="0" smtClean="0">
                <a:hlinkClick r:id="rId4"/>
              </a:rPr>
              <a:t>data.worldbank.org/indicator/ny.gdp.pcap.pp.cd</a:t>
            </a:r>
            <a:endParaRPr lang="en-IN" dirty="0" smtClean="0"/>
          </a:p>
          <a:p>
            <a:r>
              <a:rPr lang="en-IN" dirty="0">
                <a:hlinkClick r:id="rId5"/>
              </a:rPr>
              <a:t>https://</a:t>
            </a:r>
            <a:r>
              <a:rPr lang="en-IN" dirty="0" smtClean="0">
                <a:hlinkClick r:id="rId5"/>
              </a:rPr>
              <a:t>www.heritage.org/index/ranking</a:t>
            </a:r>
            <a:endParaRPr lang="en-IN" dirty="0" smtClean="0"/>
          </a:p>
          <a:p>
            <a:endParaRPr lang="en-IN" dirty="0" smtClean="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737920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11714"/>
            <a:ext cx="8229600" cy="1143000"/>
          </a:xfrm>
        </p:spPr>
        <p:txBody>
          <a:bodyPr/>
          <a:lstStyle/>
          <a:p>
            <a:r>
              <a:rPr lang="en-IN" dirty="0"/>
              <a:t>Methodology and Tools</a:t>
            </a:r>
            <a:endParaRPr lang="en-US" dirty="0"/>
          </a:p>
        </p:txBody>
      </p:sp>
      <p:grpSp>
        <p:nvGrpSpPr>
          <p:cNvPr id="4" name="Group 51">
            <a:extLst>
              <a:ext uri="{FF2B5EF4-FFF2-40B4-BE49-F238E27FC236}">
                <a16:creationId xmlns:a16="http://schemas.microsoft.com/office/drawing/2014/main" id="{11BAE6DE-78B9-442C-960D-2A123A466C10}"/>
              </a:ext>
            </a:extLst>
          </p:cNvPr>
          <p:cNvGrpSpPr/>
          <p:nvPr/>
        </p:nvGrpSpPr>
        <p:grpSpPr>
          <a:xfrm>
            <a:off x="323527" y="1932234"/>
            <a:ext cx="2527263" cy="2273642"/>
            <a:chOff x="2551704" y="4283314"/>
            <a:chExt cx="926898" cy="1881958"/>
          </a:xfrm>
          <a:solidFill>
            <a:schemeClr val="accent3">
              <a:lumMod val="20000"/>
              <a:lumOff val="80000"/>
            </a:schemeClr>
          </a:solidFill>
        </p:grpSpPr>
        <p:sp>
          <p:nvSpPr>
            <p:cNvPr id="5" name="TextBox 4">
              <a:extLst>
                <a:ext uri="{FF2B5EF4-FFF2-40B4-BE49-F238E27FC236}">
                  <a16:creationId xmlns:a16="http://schemas.microsoft.com/office/drawing/2014/main" id="{D2495285-7B95-4F28-80DA-9472FB6E6F3E}"/>
                </a:ext>
              </a:extLst>
            </p:cNvPr>
            <p:cNvSpPr txBox="1"/>
            <p:nvPr/>
          </p:nvSpPr>
          <p:spPr>
            <a:xfrm>
              <a:off x="2551705" y="4560313"/>
              <a:ext cx="926897" cy="1604959"/>
            </a:xfrm>
            <a:prstGeom prst="rect">
              <a:avLst/>
            </a:prstGeom>
            <a:grpFill/>
          </p:spPr>
          <p:txBody>
            <a:bodyPr wrap="square" rtlCol="0">
              <a:spAutoFit/>
            </a:bodyPr>
            <a:lstStyle/>
            <a:p>
              <a:r>
                <a:rPr lang="en-IN" sz="1200" dirty="0" smtClean="0"/>
                <a:t>The data has been filtered out for only those players , who have won medals in the original given dataset. The data is cleaned and all the missing values has been imputed. </a:t>
              </a:r>
              <a:r>
                <a:rPr lang="en-IN" sz="1200" dirty="0" smtClean="0"/>
                <a:t> An additional data using GDP , population and total number of medals was also used for clustering and analysis is performed.</a:t>
              </a:r>
              <a:endParaRPr lang="en-IN" sz="1200" dirty="0"/>
            </a:p>
          </p:txBody>
        </p:sp>
        <p:sp>
          <p:nvSpPr>
            <p:cNvPr id="6" name="TextBox 5">
              <a:extLst>
                <a:ext uri="{FF2B5EF4-FFF2-40B4-BE49-F238E27FC236}">
                  <a16:creationId xmlns:a16="http://schemas.microsoft.com/office/drawing/2014/main" id="{0C98A2E2-619E-42AF-BD1F-3CC8547C20FC}"/>
                </a:ext>
              </a:extLst>
            </p:cNvPr>
            <p:cNvSpPr txBox="1"/>
            <p:nvPr/>
          </p:nvSpPr>
          <p:spPr>
            <a:xfrm>
              <a:off x="2551704" y="4283314"/>
              <a:ext cx="926897" cy="276999"/>
            </a:xfrm>
            <a:prstGeom prst="rect">
              <a:avLst/>
            </a:prstGeom>
            <a:grp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smtClean="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1</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grpSp>
        <p:nvGrpSpPr>
          <p:cNvPr id="7" name="Group 51">
            <a:extLst>
              <a:ext uri="{FF2B5EF4-FFF2-40B4-BE49-F238E27FC236}">
                <a16:creationId xmlns:a16="http://schemas.microsoft.com/office/drawing/2014/main" id="{11BAE6DE-78B9-442C-960D-2A123A466C10}"/>
              </a:ext>
            </a:extLst>
          </p:cNvPr>
          <p:cNvGrpSpPr/>
          <p:nvPr/>
        </p:nvGrpSpPr>
        <p:grpSpPr>
          <a:xfrm>
            <a:off x="277469" y="4450493"/>
            <a:ext cx="2926768" cy="1273903"/>
            <a:chOff x="2494000" y="5533689"/>
            <a:chExt cx="926897" cy="1356671"/>
          </a:xfrm>
        </p:grpSpPr>
        <p:sp>
          <p:nvSpPr>
            <p:cNvPr id="8" name="TextBox 7">
              <a:extLst>
                <a:ext uri="{FF2B5EF4-FFF2-40B4-BE49-F238E27FC236}">
                  <a16:creationId xmlns:a16="http://schemas.microsoft.com/office/drawing/2014/main" id="{D2495285-7B95-4F28-80DA-9472FB6E6F3E}"/>
                </a:ext>
              </a:extLst>
            </p:cNvPr>
            <p:cNvSpPr txBox="1"/>
            <p:nvPr/>
          </p:nvSpPr>
          <p:spPr>
            <a:xfrm>
              <a:off x="2494000" y="6005372"/>
              <a:ext cx="926897" cy="884988"/>
            </a:xfrm>
            <a:prstGeom prst="rect">
              <a:avLst/>
            </a:prstGeom>
            <a:noFill/>
          </p:spPr>
          <p:txBody>
            <a:bodyPr wrap="square" rtlCol="0">
              <a:spAutoFit/>
            </a:bodyPr>
            <a:lstStyle/>
            <a:p>
              <a:r>
                <a:rPr lang="en-US" altLang="ko-KR" sz="1200" dirty="0"/>
                <a:t>The training and validation data was created using sampling and K- fold cross validation. The whole modelling exercise is done on python using </a:t>
              </a:r>
              <a:r>
                <a:rPr lang="en-US" altLang="ko-KR" sz="1200" dirty="0" err="1"/>
                <a:t>sklearn</a:t>
              </a:r>
              <a:r>
                <a:rPr lang="en-US" altLang="ko-KR" sz="1200" dirty="0"/>
                <a:t> package.  </a:t>
              </a:r>
              <a:endParaRPr lang="ko-KR" altLang="en-US" sz="1200" dirty="0"/>
            </a:p>
          </p:txBody>
        </p:sp>
        <p:sp>
          <p:nvSpPr>
            <p:cNvPr id="9" name="TextBox 8">
              <a:extLst>
                <a:ext uri="{FF2B5EF4-FFF2-40B4-BE49-F238E27FC236}">
                  <a16:creationId xmlns:a16="http://schemas.microsoft.com/office/drawing/2014/main" id="{0C98A2E2-619E-42AF-BD1F-3CC8547C20FC}"/>
                </a:ext>
              </a:extLst>
            </p:cNvPr>
            <p:cNvSpPr txBox="1"/>
            <p:nvPr/>
          </p:nvSpPr>
          <p:spPr>
            <a:xfrm>
              <a:off x="2495161" y="5533689"/>
              <a:ext cx="826572" cy="294996"/>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smtClean="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4</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sp>
        <p:nvSpPr>
          <p:cNvPr id="11" name="TextBox 10">
            <a:extLst>
              <a:ext uri="{FF2B5EF4-FFF2-40B4-BE49-F238E27FC236}">
                <a16:creationId xmlns:a16="http://schemas.microsoft.com/office/drawing/2014/main" id="{D2495285-7B95-4F28-80DA-9472FB6E6F3E}"/>
              </a:ext>
            </a:extLst>
          </p:cNvPr>
          <p:cNvSpPr txBox="1"/>
          <p:nvPr/>
        </p:nvSpPr>
        <p:spPr>
          <a:xfrm>
            <a:off x="5846766" y="4792968"/>
            <a:ext cx="2447999" cy="2677656"/>
          </a:xfrm>
          <a:prstGeom prst="rect">
            <a:avLst/>
          </a:prstGeom>
          <a:noFill/>
        </p:spPr>
        <p:txBody>
          <a:bodyPr wrap="square" rtlCol="0">
            <a:spAutoFit/>
          </a:bodyPr>
          <a:lstStyle/>
          <a:p>
            <a:r>
              <a:rPr lang="en-US" altLang="ko-KR" sz="1200" dirty="0"/>
              <a:t>Methods used for performing regression models are </a:t>
            </a:r>
          </a:p>
          <a:p>
            <a:pPr indent="-228600">
              <a:buAutoNum type="arabicPeriod"/>
            </a:pPr>
            <a:r>
              <a:rPr lang="en-US" altLang="ko-KR" sz="1200" dirty="0"/>
              <a:t>Ordinary Least Squares  </a:t>
            </a:r>
          </a:p>
          <a:p>
            <a:r>
              <a:rPr lang="en-US" altLang="ko-KR" sz="1200" dirty="0"/>
              <a:t>2. </a:t>
            </a:r>
            <a:r>
              <a:rPr lang="en-US" altLang="ko-KR" sz="1200" dirty="0" smtClean="0"/>
              <a:t>  Random </a:t>
            </a:r>
            <a:r>
              <a:rPr lang="en-US" altLang="ko-KR" sz="1200" dirty="0"/>
              <a:t>Forest.</a:t>
            </a:r>
          </a:p>
          <a:p>
            <a:pPr marL="228600" indent="-228600">
              <a:buAutoNum type="arabicPeriod" startAt="3"/>
            </a:pPr>
            <a:r>
              <a:rPr lang="en-US" altLang="ko-KR" sz="1200" dirty="0" smtClean="0"/>
              <a:t>Gradient </a:t>
            </a:r>
            <a:r>
              <a:rPr lang="en-US" altLang="ko-KR" sz="1200" dirty="0"/>
              <a:t>Boosting </a:t>
            </a:r>
            <a:r>
              <a:rPr lang="en-US" altLang="ko-KR" sz="1200" dirty="0" err="1"/>
              <a:t>Regressor</a:t>
            </a:r>
            <a:r>
              <a:rPr lang="en-US" altLang="ko-KR" sz="1200" dirty="0"/>
              <a:t> </a:t>
            </a:r>
            <a:endParaRPr lang="en-US" altLang="ko-KR" sz="1200" dirty="0" smtClean="0"/>
          </a:p>
          <a:p>
            <a:pPr marL="228600" indent="-228600">
              <a:buAutoNum type="arabicPeriod" startAt="3"/>
            </a:pPr>
            <a:r>
              <a:rPr lang="en-US" altLang="ko-KR" sz="1200" dirty="0" smtClean="0"/>
              <a:t> </a:t>
            </a:r>
            <a:r>
              <a:rPr lang="en-US" altLang="ko-KR" sz="1200" dirty="0"/>
              <a:t>K Nearest </a:t>
            </a:r>
            <a:r>
              <a:rPr lang="en-US" altLang="ko-KR" sz="1200" dirty="0" err="1"/>
              <a:t>Neighbours</a:t>
            </a:r>
            <a:r>
              <a:rPr lang="en-US" altLang="ko-KR" sz="1200" dirty="0"/>
              <a:t> </a:t>
            </a:r>
            <a:r>
              <a:rPr lang="en-US" altLang="ko-KR" sz="1200" dirty="0" err="1"/>
              <a:t>regressor</a:t>
            </a:r>
            <a:r>
              <a:rPr lang="en-US" altLang="ko-KR" sz="1200" dirty="0"/>
              <a:t>. </a:t>
            </a:r>
            <a:endParaRPr lang="en-US" altLang="ko-KR" sz="1200" dirty="0" smtClean="0"/>
          </a:p>
          <a:p>
            <a:pPr marL="228600" indent="-228600">
              <a:buAutoNum type="arabicPeriod" startAt="3"/>
            </a:pPr>
            <a:r>
              <a:rPr lang="en-US" altLang="ko-KR" sz="1200" dirty="0"/>
              <a:t> </a:t>
            </a:r>
            <a:r>
              <a:rPr lang="en-US" altLang="ko-KR" sz="1200" dirty="0" smtClean="0"/>
              <a:t>Optimization of </a:t>
            </a:r>
            <a:r>
              <a:rPr lang="en-US" altLang="ko-KR" sz="1200" dirty="0" err="1" smtClean="0"/>
              <a:t>Hyperparameters</a:t>
            </a:r>
            <a:r>
              <a:rPr lang="en-US" altLang="ko-KR" sz="1200" dirty="0" smtClean="0"/>
              <a:t> is also performed.</a:t>
            </a:r>
            <a:endParaRPr lang="en-US" altLang="ko-KR" sz="1200" dirty="0"/>
          </a:p>
          <a:p>
            <a:pPr algn="r"/>
            <a:endParaRPr lang="en-US" altLang="ko-KR" sz="1200" dirty="0">
              <a:solidFill>
                <a:schemeClr val="tx1">
                  <a:lumMod val="75000"/>
                  <a:lumOff val="25000"/>
                </a:schemeClr>
              </a:solidFill>
              <a:latin typeface="Arial" pitchFamily="34" charset="0"/>
              <a:cs typeface="Arial" pitchFamily="34" charset="0"/>
            </a:endParaRPr>
          </a:p>
          <a:p>
            <a:pPr algn="r"/>
            <a:endParaRPr lang="en-US" altLang="ko-KR" sz="1200" dirty="0" smtClean="0">
              <a:solidFill>
                <a:schemeClr val="tx1">
                  <a:lumMod val="75000"/>
                  <a:lumOff val="25000"/>
                </a:schemeClr>
              </a:solidFill>
              <a:latin typeface="Arial" pitchFamily="34" charset="0"/>
              <a:cs typeface="Arial" pitchFamily="34" charset="0"/>
            </a:endParaRPr>
          </a:p>
          <a:p>
            <a:pPr algn="r"/>
            <a:endParaRPr lang="en-US" altLang="ko-KR" sz="1200" dirty="0">
              <a:solidFill>
                <a:schemeClr val="tx1">
                  <a:lumMod val="75000"/>
                  <a:lumOff val="25000"/>
                </a:schemeClr>
              </a:solidFill>
              <a:latin typeface="Arial" pitchFamily="34" charset="0"/>
              <a:cs typeface="Arial" pitchFamily="34" charset="0"/>
            </a:endParaRPr>
          </a:p>
          <a:p>
            <a:pPr algn="r"/>
            <a:r>
              <a:rPr lang="en-US" altLang="ko-KR" sz="1200" dirty="0">
                <a:solidFill>
                  <a:schemeClr val="tx1">
                    <a:lumMod val="75000"/>
                    <a:lumOff val="25000"/>
                  </a:schemeClr>
                </a:solidFill>
                <a:latin typeface="Arial" pitchFamily="34" charset="0"/>
                <a:cs typeface="Arial" pitchFamily="34" charset="0"/>
              </a:rPr>
              <a:t> </a:t>
            </a:r>
            <a:endParaRPr lang="en-US" altLang="ko-KR" sz="1200" dirty="0" smtClean="0">
              <a:solidFill>
                <a:schemeClr val="tx1">
                  <a:lumMod val="75000"/>
                  <a:lumOff val="25000"/>
                </a:schemeClr>
              </a:solidFill>
              <a:latin typeface="Arial" pitchFamily="34" charset="0"/>
              <a:cs typeface="Arial" pitchFamily="34" charset="0"/>
            </a:endParaRPr>
          </a:p>
        </p:txBody>
      </p:sp>
      <p:grpSp>
        <p:nvGrpSpPr>
          <p:cNvPr id="13" name="Group 51">
            <a:extLst>
              <a:ext uri="{FF2B5EF4-FFF2-40B4-BE49-F238E27FC236}">
                <a16:creationId xmlns:a16="http://schemas.microsoft.com/office/drawing/2014/main" id="{11BAE6DE-78B9-442C-960D-2A123A466C10}"/>
              </a:ext>
            </a:extLst>
          </p:cNvPr>
          <p:cNvGrpSpPr/>
          <p:nvPr/>
        </p:nvGrpSpPr>
        <p:grpSpPr>
          <a:xfrm>
            <a:off x="6169875" y="1945897"/>
            <a:ext cx="2448002" cy="2400657"/>
            <a:chOff x="2551704" y="4283314"/>
            <a:chExt cx="926898" cy="2400657"/>
          </a:xfrm>
        </p:grpSpPr>
        <p:sp>
          <p:nvSpPr>
            <p:cNvPr id="14" name="TextBox 13">
              <a:extLst>
                <a:ext uri="{FF2B5EF4-FFF2-40B4-BE49-F238E27FC236}">
                  <a16:creationId xmlns:a16="http://schemas.microsoft.com/office/drawing/2014/main" id="{D2495285-7B95-4F28-80DA-9472FB6E6F3E}"/>
                </a:ext>
              </a:extLst>
            </p:cNvPr>
            <p:cNvSpPr txBox="1"/>
            <p:nvPr/>
          </p:nvSpPr>
          <p:spPr>
            <a:xfrm>
              <a:off x="2551705" y="4560313"/>
              <a:ext cx="926897" cy="2123658"/>
            </a:xfrm>
            <a:prstGeom prst="rect">
              <a:avLst/>
            </a:prstGeom>
            <a:noFill/>
          </p:spPr>
          <p:txBody>
            <a:bodyPr wrap="square" rtlCol="0">
              <a:spAutoFit/>
            </a:bodyPr>
            <a:lstStyle/>
            <a:p>
              <a:r>
                <a:rPr lang="en-IN" sz="1200" dirty="0"/>
                <a:t>Two datasets are used for analysis. The dataset used for clustering was cleaned. Missing values were imputed by their mean values. Dataset used for Regression analysis is created using the information from the Wikipedia and sites. Total number of medals for top  20 countries in Olympics 2020 are predicted</a:t>
              </a:r>
            </a:p>
            <a:p>
              <a:r>
                <a:rPr lang="en-IN" sz="1200" dirty="0" smtClean="0"/>
                <a:t> </a:t>
              </a:r>
              <a:endParaRPr lang="en-IN" sz="1200" dirty="0"/>
            </a:p>
          </p:txBody>
        </p:sp>
        <p:sp>
          <p:nvSpPr>
            <p:cNvPr id="15" name="TextBox 14">
              <a:extLst>
                <a:ext uri="{FF2B5EF4-FFF2-40B4-BE49-F238E27FC236}">
                  <a16:creationId xmlns:a16="http://schemas.microsoft.com/office/drawing/2014/main" id="{0C98A2E2-619E-42AF-BD1F-3CC8547C20FC}"/>
                </a:ext>
              </a:extLst>
            </p:cNvPr>
            <p:cNvSpPr txBox="1"/>
            <p:nvPr/>
          </p:nvSpPr>
          <p:spPr>
            <a:xfrm>
              <a:off x="2551704" y="4283314"/>
              <a:ext cx="926897" cy="27699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smtClean="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3</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sp>
        <p:nvSpPr>
          <p:cNvPr id="16" name="TextBox 15">
            <a:extLst>
              <a:ext uri="{FF2B5EF4-FFF2-40B4-BE49-F238E27FC236}">
                <a16:creationId xmlns:a16="http://schemas.microsoft.com/office/drawing/2014/main" id="{0C98A2E2-619E-42AF-BD1F-3CC8547C20FC}"/>
              </a:ext>
            </a:extLst>
          </p:cNvPr>
          <p:cNvSpPr txBox="1"/>
          <p:nvPr/>
        </p:nvSpPr>
        <p:spPr>
          <a:xfrm>
            <a:off x="5884041" y="4467504"/>
            <a:ext cx="2447999" cy="27699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smtClean="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6</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nvGrpSpPr>
          <p:cNvPr id="17" name="Group 51">
            <a:extLst>
              <a:ext uri="{FF2B5EF4-FFF2-40B4-BE49-F238E27FC236}">
                <a16:creationId xmlns:a16="http://schemas.microsoft.com/office/drawing/2014/main" id="{11BAE6DE-78B9-442C-960D-2A123A466C10}"/>
              </a:ext>
            </a:extLst>
          </p:cNvPr>
          <p:cNvGrpSpPr/>
          <p:nvPr/>
        </p:nvGrpSpPr>
        <p:grpSpPr>
          <a:xfrm>
            <a:off x="3286335" y="1950992"/>
            <a:ext cx="2448002" cy="1661994"/>
            <a:chOff x="2551704" y="4283314"/>
            <a:chExt cx="926898" cy="1661994"/>
          </a:xfrm>
        </p:grpSpPr>
        <p:sp>
          <p:nvSpPr>
            <p:cNvPr id="18" name="TextBox 17">
              <a:extLst>
                <a:ext uri="{FF2B5EF4-FFF2-40B4-BE49-F238E27FC236}">
                  <a16:creationId xmlns:a16="http://schemas.microsoft.com/office/drawing/2014/main" id="{D2495285-7B95-4F28-80DA-9472FB6E6F3E}"/>
                </a:ext>
              </a:extLst>
            </p:cNvPr>
            <p:cNvSpPr txBox="1"/>
            <p:nvPr/>
          </p:nvSpPr>
          <p:spPr>
            <a:xfrm>
              <a:off x="2551705" y="4560313"/>
              <a:ext cx="926897" cy="1384995"/>
            </a:xfrm>
            <a:prstGeom prst="rect">
              <a:avLst/>
            </a:prstGeom>
            <a:solidFill>
              <a:schemeClr val="accent2">
                <a:lumMod val="20000"/>
                <a:lumOff val="80000"/>
              </a:schemeClr>
            </a:solidFill>
          </p:spPr>
          <p:txBody>
            <a:bodyPr wrap="square" rtlCol="0">
              <a:spAutoFit/>
            </a:bodyPr>
            <a:lstStyle/>
            <a:p>
              <a:r>
                <a:rPr lang="en-IN" sz="1200" dirty="0"/>
                <a:t>The </a:t>
              </a:r>
              <a:r>
                <a:rPr lang="en-IN" sz="1200" dirty="0" smtClean="0"/>
                <a:t>Dataset for regression </a:t>
              </a:r>
              <a:r>
                <a:rPr lang="en-IN" sz="1200" dirty="0"/>
                <a:t>has been taken from Wikipedia, economic freedom index site, World Bank, Gender gap index.</a:t>
              </a:r>
            </a:p>
            <a:p>
              <a:r>
                <a:rPr lang="en-IN" sz="1200" dirty="0"/>
                <a:t> Data was collected for top 20 countries in 2016 summer Olympics and India also</a:t>
              </a:r>
              <a:r>
                <a:rPr lang="en-IN" sz="1200" dirty="0" smtClean="0"/>
                <a:t>. </a:t>
              </a:r>
              <a:endParaRPr lang="en-IN" sz="1200" dirty="0"/>
            </a:p>
          </p:txBody>
        </p:sp>
        <p:sp>
          <p:nvSpPr>
            <p:cNvPr id="19" name="TextBox 18">
              <a:extLst>
                <a:ext uri="{FF2B5EF4-FFF2-40B4-BE49-F238E27FC236}">
                  <a16:creationId xmlns:a16="http://schemas.microsoft.com/office/drawing/2014/main" id="{0C98A2E2-619E-42AF-BD1F-3CC8547C20FC}"/>
                </a:ext>
              </a:extLst>
            </p:cNvPr>
            <p:cNvSpPr txBox="1"/>
            <p:nvPr/>
          </p:nvSpPr>
          <p:spPr>
            <a:xfrm>
              <a:off x="2551704" y="4283314"/>
              <a:ext cx="926897" cy="27699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smtClean="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2</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grpSp>
        <p:nvGrpSpPr>
          <p:cNvPr id="20" name="Group 51">
            <a:extLst>
              <a:ext uri="{FF2B5EF4-FFF2-40B4-BE49-F238E27FC236}">
                <a16:creationId xmlns:a16="http://schemas.microsoft.com/office/drawing/2014/main" id="{11BAE6DE-78B9-442C-960D-2A123A466C10}"/>
              </a:ext>
            </a:extLst>
          </p:cNvPr>
          <p:cNvGrpSpPr/>
          <p:nvPr/>
        </p:nvGrpSpPr>
        <p:grpSpPr>
          <a:xfrm>
            <a:off x="3204837" y="4450493"/>
            <a:ext cx="2448002" cy="1661994"/>
            <a:chOff x="2551704" y="4283314"/>
            <a:chExt cx="926898" cy="1661994"/>
          </a:xfrm>
        </p:grpSpPr>
        <p:sp>
          <p:nvSpPr>
            <p:cNvPr id="21" name="TextBox 20">
              <a:extLst>
                <a:ext uri="{FF2B5EF4-FFF2-40B4-BE49-F238E27FC236}">
                  <a16:creationId xmlns:a16="http://schemas.microsoft.com/office/drawing/2014/main" id="{D2495285-7B95-4F28-80DA-9472FB6E6F3E}"/>
                </a:ext>
              </a:extLst>
            </p:cNvPr>
            <p:cNvSpPr txBox="1"/>
            <p:nvPr/>
          </p:nvSpPr>
          <p:spPr>
            <a:xfrm>
              <a:off x="2551705" y="4560313"/>
              <a:ext cx="926897" cy="1384995"/>
            </a:xfrm>
            <a:prstGeom prst="rect">
              <a:avLst/>
            </a:prstGeom>
            <a:noFill/>
          </p:spPr>
          <p:txBody>
            <a:bodyPr wrap="square" rtlCol="0">
              <a:spAutoFit/>
            </a:bodyPr>
            <a:lstStyle/>
            <a:p>
              <a:r>
                <a:rPr lang="en-IN" sz="1200" dirty="0"/>
                <a:t>K- Means Clustering has been performed on the age, weight and height variables for summer and winter seasons. and on whole data</a:t>
              </a:r>
            </a:p>
            <a:p>
              <a:r>
                <a:rPr lang="en-IN" sz="1200" dirty="0"/>
                <a:t>K- Means Clustering has been performed on the age, weight and height variables</a:t>
              </a:r>
            </a:p>
          </p:txBody>
        </p:sp>
        <p:sp>
          <p:nvSpPr>
            <p:cNvPr id="22" name="TextBox 21">
              <a:extLst>
                <a:ext uri="{FF2B5EF4-FFF2-40B4-BE49-F238E27FC236}">
                  <a16:creationId xmlns:a16="http://schemas.microsoft.com/office/drawing/2014/main" id="{0C98A2E2-619E-42AF-BD1F-3CC8547C20FC}"/>
                </a:ext>
              </a:extLst>
            </p:cNvPr>
            <p:cNvSpPr txBox="1"/>
            <p:nvPr/>
          </p:nvSpPr>
          <p:spPr>
            <a:xfrm>
              <a:off x="2551704" y="4283314"/>
              <a:ext cx="926897" cy="27699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smtClean="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5</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spTree>
    <p:extLst>
      <p:ext uri="{BB962C8B-B14F-4D97-AF65-F5344CB8AC3E}">
        <p14:creationId xmlns:p14="http://schemas.microsoft.com/office/powerpoint/2010/main" val="1919783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sp>
        <p:nvSpPr>
          <p:cNvPr id="44" name="Rectangle 2">
            <a:extLst>
              <a:ext uri="{FF2B5EF4-FFF2-40B4-BE49-F238E27FC236}">
                <a16:creationId xmlns:a16="http://schemas.microsoft.com/office/drawing/2014/main" id="{6E38B25B-8D12-40BD-81A3-F2F3B5A96305}"/>
              </a:ext>
            </a:extLst>
          </p:cNvPr>
          <p:cNvSpPr/>
          <p:nvPr/>
        </p:nvSpPr>
        <p:spPr>
          <a:xfrm>
            <a:off x="125092" y="1833983"/>
            <a:ext cx="9153000" cy="108012"/>
          </a:xfrm>
          <a:prstGeom prst="rect">
            <a:avLst/>
          </a:prstGeom>
          <a:gradFill flip="none" rotWithShape="1">
            <a:gsLst>
              <a:gs pos="0">
                <a:schemeClr val="bg1">
                  <a:lumMod val="75000"/>
                </a:schemeClr>
              </a:gs>
              <a:gs pos="5000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45" name="Group 9">
            <a:extLst>
              <a:ext uri="{FF2B5EF4-FFF2-40B4-BE49-F238E27FC236}">
                <a16:creationId xmlns:a16="http://schemas.microsoft.com/office/drawing/2014/main" id="{0EDA3D4B-F8FC-455C-AF87-F17CBB7A130B}"/>
              </a:ext>
            </a:extLst>
          </p:cNvPr>
          <p:cNvGrpSpPr/>
          <p:nvPr/>
        </p:nvGrpSpPr>
        <p:grpSpPr>
          <a:xfrm>
            <a:off x="538900" y="1831025"/>
            <a:ext cx="1737383" cy="3158140"/>
            <a:chOff x="498972" y="1628800"/>
            <a:chExt cx="1912788" cy="4536504"/>
          </a:xfrm>
        </p:grpSpPr>
        <p:sp>
          <p:nvSpPr>
            <p:cNvPr id="46" name="Rectangle 37">
              <a:extLst>
                <a:ext uri="{FF2B5EF4-FFF2-40B4-BE49-F238E27FC236}">
                  <a16:creationId xmlns:a16="http://schemas.microsoft.com/office/drawing/2014/main" id="{C5D04DD8-F90B-4AD4-86E7-0F5EEEF97C14}"/>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7" name="Rectangle 4">
              <a:extLst>
                <a:ext uri="{FF2B5EF4-FFF2-40B4-BE49-F238E27FC236}">
                  <a16:creationId xmlns:a16="http://schemas.microsoft.com/office/drawing/2014/main" id="{4AA971CB-FCB3-4703-805B-A3F20AED9587}"/>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8" name="Rectangle 3">
              <a:extLst>
                <a:ext uri="{FF2B5EF4-FFF2-40B4-BE49-F238E27FC236}">
                  <a16:creationId xmlns:a16="http://schemas.microsoft.com/office/drawing/2014/main" id="{42FF43F3-C240-4D8A-AED2-8E6379641EEC}"/>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9" name="Rectangle 3">
              <a:extLst>
                <a:ext uri="{FF2B5EF4-FFF2-40B4-BE49-F238E27FC236}">
                  <a16:creationId xmlns:a16="http://schemas.microsoft.com/office/drawing/2014/main" id="{40A7B673-9933-4B58-9E0C-0F47B9358D52}"/>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1">
                    <a:lumMod val="60000"/>
                  </a:schemeClr>
                </a:gs>
                <a:gs pos="56000">
                  <a:schemeClr val="accent1">
                    <a:lumMod val="40000"/>
                    <a:lumOff val="60000"/>
                  </a:schemeClr>
                </a:gs>
                <a:gs pos="41000">
                  <a:schemeClr val="accent1">
                    <a:lumMod val="60000"/>
                    <a:lumOff val="40000"/>
                  </a:schemeClr>
                </a:gs>
                <a:gs pos="100000">
                  <a:schemeClr val="accent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50" name="Group 39">
            <a:extLst>
              <a:ext uri="{FF2B5EF4-FFF2-40B4-BE49-F238E27FC236}">
                <a16:creationId xmlns:a16="http://schemas.microsoft.com/office/drawing/2014/main" id="{DDF95508-B5CB-4A03-8CC1-6CAE3E72B3DC}"/>
              </a:ext>
            </a:extLst>
          </p:cNvPr>
          <p:cNvGrpSpPr/>
          <p:nvPr/>
        </p:nvGrpSpPr>
        <p:grpSpPr>
          <a:xfrm>
            <a:off x="2588789" y="1802262"/>
            <a:ext cx="1737383" cy="3158140"/>
            <a:chOff x="498972" y="1628800"/>
            <a:chExt cx="1912788" cy="4536504"/>
          </a:xfrm>
        </p:grpSpPr>
        <p:sp>
          <p:nvSpPr>
            <p:cNvPr id="51" name="Rectangle 40">
              <a:extLst>
                <a:ext uri="{FF2B5EF4-FFF2-40B4-BE49-F238E27FC236}">
                  <a16:creationId xmlns:a16="http://schemas.microsoft.com/office/drawing/2014/main" id="{F47068CF-D214-40E3-BC82-C750402B99D4}"/>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2" name="Rectangle 4">
              <a:extLst>
                <a:ext uri="{FF2B5EF4-FFF2-40B4-BE49-F238E27FC236}">
                  <a16:creationId xmlns:a16="http://schemas.microsoft.com/office/drawing/2014/main" id="{DE8EC45E-5E7A-4582-963D-665D93DE79C7}"/>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3" name="Rectangle 3">
              <a:extLst>
                <a:ext uri="{FF2B5EF4-FFF2-40B4-BE49-F238E27FC236}">
                  <a16:creationId xmlns:a16="http://schemas.microsoft.com/office/drawing/2014/main" id="{629F5B55-473F-46E0-A55D-59EDE4AEB5EE}"/>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4" name="Rectangle 3">
              <a:extLst>
                <a:ext uri="{FF2B5EF4-FFF2-40B4-BE49-F238E27FC236}">
                  <a16:creationId xmlns:a16="http://schemas.microsoft.com/office/drawing/2014/main" id="{13C59E1E-564C-4F04-BB6B-EDB7D1E005E0}"/>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2">
                    <a:lumMod val="58000"/>
                  </a:schemeClr>
                </a:gs>
                <a:gs pos="56000">
                  <a:schemeClr val="accent2">
                    <a:lumMod val="66000"/>
                    <a:lumOff val="34000"/>
                  </a:schemeClr>
                </a:gs>
                <a:gs pos="41000">
                  <a:schemeClr val="accent2">
                    <a:lumMod val="60000"/>
                    <a:lumOff val="40000"/>
                  </a:schemeClr>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55" name="Group 45">
            <a:extLst>
              <a:ext uri="{FF2B5EF4-FFF2-40B4-BE49-F238E27FC236}">
                <a16:creationId xmlns:a16="http://schemas.microsoft.com/office/drawing/2014/main" id="{3EB2E368-0A68-45C3-89A7-286CF0368839}"/>
              </a:ext>
            </a:extLst>
          </p:cNvPr>
          <p:cNvGrpSpPr/>
          <p:nvPr/>
        </p:nvGrpSpPr>
        <p:grpSpPr>
          <a:xfrm>
            <a:off x="4616819" y="1802262"/>
            <a:ext cx="1737383" cy="3158140"/>
            <a:chOff x="498972" y="1628800"/>
            <a:chExt cx="1912788" cy="4536504"/>
          </a:xfrm>
        </p:grpSpPr>
        <p:sp>
          <p:nvSpPr>
            <p:cNvPr id="56" name="Rectangle 46">
              <a:extLst>
                <a:ext uri="{FF2B5EF4-FFF2-40B4-BE49-F238E27FC236}">
                  <a16:creationId xmlns:a16="http://schemas.microsoft.com/office/drawing/2014/main" id="{1E693539-1AE3-4336-BF43-326FE9A53087}"/>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7" name="Rectangle 4">
              <a:extLst>
                <a:ext uri="{FF2B5EF4-FFF2-40B4-BE49-F238E27FC236}">
                  <a16:creationId xmlns:a16="http://schemas.microsoft.com/office/drawing/2014/main" id="{9A1E046E-AB74-41A3-805C-4511129CC7BB}"/>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8" name="Rectangle 3">
              <a:extLst>
                <a:ext uri="{FF2B5EF4-FFF2-40B4-BE49-F238E27FC236}">
                  <a16:creationId xmlns:a16="http://schemas.microsoft.com/office/drawing/2014/main" id="{CDEBBDA7-5420-4888-A44E-42C83812C8A6}"/>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9" name="Rectangle 3">
              <a:extLst>
                <a:ext uri="{FF2B5EF4-FFF2-40B4-BE49-F238E27FC236}">
                  <a16:creationId xmlns:a16="http://schemas.microsoft.com/office/drawing/2014/main" id="{3F2E9498-5D73-4610-90CB-71169141A7CF}"/>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56000">
                  <a:schemeClr val="accent3">
                    <a:lumMod val="62000"/>
                    <a:lumOff val="38000"/>
                  </a:schemeClr>
                </a:gs>
                <a:gs pos="41000">
                  <a:schemeClr val="accent3">
                    <a:lumMod val="54000"/>
                    <a:lumOff val="46000"/>
                  </a:schemeClr>
                </a:gs>
                <a:gs pos="0">
                  <a:schemeClr val="accent3">
                    <a:lumMod val="60000"/>
                  </a:schemeClr>
                </a:gs>
                <a:gs pos="100000">
                  <a:schemeClr val="accent3"/>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60" name="Group 50">
            <a:extLst>
              <a:ext uri="{FF2B5EF4-FFF2-40B4-BE49-F238E27FC236}">
                <a16:creationId xmlns:a16="http://schemas.microsoft.com/office/drawing/2014/main" id="{677A8A9F-A525-4B8D-842D-1B73FC433379}"/>
              </a:ext>
            </a:extLst>
          </p:cNvPr>
          <p:cNvGrpSpPr/>
          <p:nvPr/>
        </p:nvGrpSpPr>
        <p:grpSpPr>
          <a:xfrm>
            <a:off x="6727347" y="1802262"/>
            <a:ext cx="1737383" cy="3158140"/>
            <a:chOff x="498972" y="1628800"/>
            <a:chExt cx="1912788" cy="4536504"/>
          </a:xfrm>
        </p:grpSpPr>
        <p:sp>
          <p:nvSpPr>
            <p:cNvPr id="61" name="Rectangle 51">
              <a:extLst>
                <a:ext uri="{FF2B5EF4-FFF2-40B4-BE49-F238E27FC236}">
                  <a16:creationId xmlns:a16="http://schemas.microsoft.com/office/drawing/2014/main" id="{54DA7FFC-1A4F-42F8-957F-0840267D4E07}"/>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2" name="Rectangle 4">
              <a:extLst>
                <a:ext uri="{FF2B5EF4-FFF2-40B4-BE49-F238E27FC236}">
                  <a16:creationId xmlns:a16="http://schemas.microsoft.com/office/drawing/2014/main" id="{67ABFBCC-9A63-44D4-AE16-4B2E690B7065}"/>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63" name="Rectangle 3">
              <a:extLst>
                <a:ext uri="{FF2B5EF4-FFF2-40B4-BE49-F238E27FC236}">
                  <a16:creationId xmlns:a16="http://schemas.microsoft.com/office/drawing/2014/main" id="{AF28EA53-4008-4940-B0BB-3FF04E07335E}"/>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4" name="Rectangle 3">
              <a:extLst>
                <a:ext uri="{FF2B5EF4-FFF2-40B4-BE49-F238E27FC236}">
                  <a16:creationId xmlns:a16="http://schemas.microsoft.com/office/drawing/2014/main" id="{69596D1E-3406-4807-AD75-7D843B1E7E89}"/>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1000">
                  <a:schemeClr val="accent4">
                    <a:lumMod val="58000"/>
                  </a:schemeClr>
                </a:gs>
                <a:gs pos="56000">
                  <a:schemeClr val="accent4">
                    <a:lumMod val="76000"/>
                    <a:lumOff val="24000"/>
                  </a:schemeClr>
                </a:gs>
                <a:gs pos="41000">
                  <a:schemeClr val="accent4">
                    <a:lumMod val="74000"/>
                    <a:lumOff val="26000"/>
                  </a:schemeClr>
                </a:gs>
                <a:gs pos="100000">
                  <a:schemeClr val="accent4"/>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65" name="Group 79">
            <a:extLst>
              <a:ext uri="{FF2B5EF4-FFF2-40B4-BE49-F238E27FC236}">
                <a16:creationId xmlns:a16="http://schemas.microsoft.com/office/drawing/2014/main" id="{F13E7608-53B6-4E40-A663-41C46D90955E}"/>
              </a:ext>
            </a:extLst>
          </p:cNvPr>
          <p:cNvGrpSpPr/>
          <p:nvPr/>
        </p:nvGrpSpPr>
        <p:grpSpPr>
          <a:xfrm>
            <a:off x="903409" y="3208564"/>
            <a:ext cx="1225289" cy="1378671"/>
            <a:chOff x="270023" y="1671304"/>
            <a:chExt cx="1709689" cy="1856610"/>
          </a:xfrm>
        </p:grpSpPr>
        <p:sp>
          <p:nvSpPr>
            <p:cNvPr id="66" name="TextBox 65">
              <a:extLst>
                <a:ext uri="{FF2B5EF4-FFF2-40B4-BE49-F238E27FC236}">
                  <a16:creationId xmlns:a16="http://schemas.microsoft.com/office/drawing/2014/main" id="{CBD1D077-53D5-4930-A128-0346690FF33E}"/>
                </a:ext>
              </a:extLst>
            </p:cNvPr>
            <p:cNvSpPr txBox="1"/>
            <p:nvPr/>
          </p:nvSpPr>
          <p:spPr>
            <a:xfrm>
              <a:off x="270024" y="1911471"/>
              <a:ext cx="1709688" cy="1616443"/>
            </a:xfrm>
            <a:prstGeom prst="rect">
              <a:avLst/>
            </a:prstGeom>
            <a:noFill/>
          </p:spPr>
          <p:txBody>
            <a:bodyPr wrap="square" rtlCol="0">
              <a:spAutoFit/>
            </a:bodyPr>
            <a:lstStyle/>
            <a:p>
              <a:pPr algn="ctr"/>
              <a:r>
                <a:rPr lang="en-US" altLang="ko-KR" sz="900" dirty="0">
                  <a:solidFill>
                    <a:schemeClr val="bg1"/>
                  </a:solidFill>
                  <a:cs typeface="Arial" pitchFamily="34" charset="0"/>
                </a:rPr>
                <a:t>You can simply impress your audience and add a unique zing and appeal to your Presentations. Easy to change colors, photos and Text. </a:t>
              </a:r>
              <a:endParaRPr lang="ko-KR" altLang="en-US" sz="900" dirty="0">
                <a:solidFill>
                  <a:schemeClr val="bg1"/>
                </a:solidFill>
                <a:cs typeface="Arial" pitchFamily="34" charset="0"/>
              </a:endParaRPr>
            </a:p>
          </p:txBody>
        </p:sp>
        <p:sp>
          <p:nvSpPr>
            <p:cNvPr id="67" name="TextBox 66">
              <a:extLst>
                <a:ext uri="{FF2B5EF4-FFF2-40B4-BE49-F238E27FC236}">
                  <a16:creationId xmlns:a16="http://schemas.microsoft.com/office/drawing/2014/main" id="{D6B95341-6D5E-484F-B5E4-5D2DC5199594}"/>
                </a:ext>
              </a:extLst>
            </p:cNvPr>
            <p:cNvSpPr txBox="1"/>
            <p:nvPr/>
          </p:nvSpPr>
          <p:spPr>
            <a:xfrm>
              <a:off x="270023" y="1671304"/>
              <a:ext cx="1709688" cy="310854"/>
            </a:xfrm>
            <a:prstGeom prst="rect">
              <a:avLst/>
            </a:prstGeom>
            <a:noFill/>
          </p:spPr>
          <p:txBody>
            <a:bodyPr wrap="square" rtlCol="0">
              <a:spAutoFit/>
            </a:bodyPr>
            <a:lstStyle/>
            <a:p>
              <a:pPr algn="ctr"/>
              <a:r>
                <a:rPr lang="en-US" altLang="ko-KR" sz="900" b="1" dirty="0">
                  <a:solidFill>
                    <a:schemeClr val="bg1"/>
                  </a:solidFill>
                  <a:cs typeface="Arial" pitchFamily="34" charset="0"/>
                </a:rPr>
                <a:t>Add Title</a:t>
              </a:r>
              <a:endParaRPr lang="ko-KR" altLang="en-US" sz="900" b="1" dirty="0">
                <a:solidFill>
                  <a:schemeClr val="bg1"/>
                </a:solidFill>
                <a:cs typeface="Arial" pitchFamily="34" charset="0"/>
              </a:endParaRPr>
            </a:p>
          </p:txBody>
        </p:sp>
      </p:grpSp>
      <p:sp>
        <p:nvSpPr>
          <p:cNvPr id="68" name="TextBox 67">
            <a:extLst>
              <a:ext uri="{FF2B5EF4-FFF2-40B4-BE49-F238E27FC236}">
                <a16:creationId xmlns:a16="http://schemas.microsoft.com/office/drawing/2014/main" id="{367AEB42-BB0E-4810-9F90-C051A11F5490}"/>
              </a:ext>
            </a:extLst>
          </p:cNvPr>
          <p:cNvSpPr txBox="1"/>
          <p:nvPr/>
        </p:nvSpPr>
        <p:spPr>
          <a:xfrm>
            <a:off x="860547" y="5078901"/>
            <a:ext cx="1316453" cy="323165"/>
          </a:xfrm>
          <a:prstGeom prst="rect">
            <a:avLst/>
          </a:prstGeom>
          <a:noFill/>
        </p:spPr>
        <p:txBody>
          <a:bodyPr wrap="square" rtlCol="0">
            <a:spAutoFit/>
          </a:bodyPr>
          <a:lstStyle/>
          <a:p>
            <a:pPr algn="ctr"/>
            <a:r>
              <a:rPr lang="en-US" altLang="ko-KR" sz="1500" b="1" dirty="0">
                <a:solidFill>
                  <a:schemeClr val="accent1"/>
                </a:solidFill>
                <a:cs typeface="Arial" pitchFamily="34" charset="0"/>
              </a:rPr>
              <a:t>$233,000</a:t>
            </a:r>
            <a:endParaRPr lang="ko-KR" altLang="en-US" sz="1500" b="1" dirty="0">
              <a:solidFill>
                <a:schemeClr val="accent1"/>
              </a:solidFill>
              <a:cs typeface="Arial" pitchFamily="34" charset="0"/>
            </a:endParaRPr>
          </a:p>
        </p:txBody>
      </p:sp>
      <p:grpSp>
        <p:nvGrpSpPr>
          <p:cNvPr id="69" name="Group 85">
            <a:extLst>
              <a:ext uri="{FF2B5EF4-FFF2-40B4-BE49-F238E27FC236}">
                <a16:creationId xmlns:a16="http://schemas.microsoft.com/office/drawing/2014/main" id="{F36377CB-6E45-4720-8918-5E5B9BD3AF92}"/>
              </a:ext>
            </a:extLst>
          </p:cNvPr>
          <p:cNvGrpSpPr/>
          <p:nvPr/>
        </p:nvGrpSpPr>
        <p:grpSpPr>
          <a:xfrm>
            <a:off x="2929165" y="3214898"/>
            <a:ext cx="1225289" cy="1378671"/>
            <a:chOff x="270023" y="1671304"/>
            <a:chExt cx="1709689" cy="1856610"/>
          </a:xfrm>
        </p:grpSpPr>
        <p:sp>
          <p:nvSpPr>
            <p:cNvPr id="70" name="TextBox 69">
              <a:extLst>
                <a:ext uri="{FF2B5EF4-FFF2-40B4-BE49-F238E27FC236}">
                  <a16:creationId xmlns:a16="http://schemas.microsoft.com/office/drawing/2014/main" id="{E2B90C69-B56A-4A4C-A410-1179262D3B13}"/>
                </a:ext>
              </a:extLst>
            </p:cNvPr>
            <p:cNvSpPr txBox="1"/>
            <p:nvPr/>
          </p:nvSpPr>
          <p:spPr>
            <a:xfrm>
              <a:off x="270024" y="1911471"/>
              <a:ext cx="1709688" cy="1616443"/>
            </a:xfrm>
            <a:prstGeom prst="rect">
              <a:avLst/>
            </a:prstGeom>
            <a:noFill/>
          </p:spPr>
          <p:txBody>
            <a:bodyPr wrap="square" rtlCol="0">
              <a:spAutoFit/>
            </a:bodyPr>
            <a:lstStyle/>
            <a:p>
              <a:pPr algn="ctr"/>
              <a:r>
                <a:rPr lang="en-US" altLang="ko-KR" sz="900" dirty="0">
                  <a:solidFill>
                    <a:schemeClr val="bg1"/>
                  </a:solidFill>
                  <a:cs typeface="Arial" pitchFamily="34" charset="0"/>
                </a:rPr>
                <a:t>You can simply impress your audience and add a unique zing and appeal to your Presentations. Easy to change colors, photos and Text. </a:t>
              </a:r>
              <a:endParaRPr lang="ko-KR" altLang="en-US" sz="900" dirty="0">
                <a:solidFill>
                  <a:schemeClr val="bg1"/>
                </a:solidFill>
                <a:cs typeface="Arial" pitchFamily="34" charset="0"/>
              </a:endParaRPr>
            </a:p>
          </p:txBody>
        </p:sp>
        <p:sp>
          <p:nvSpPr>
            <p:cNvPr id="71" name="TextBox 70">
              <a:extLst>
                <a:ext uri="{FF2B5EF4-FFF2-40B4-BE49-F238E27FC236}">
                  <a16:creationId xmlns:a16="http://schemas.microsoft.com/office/drawing/2014/main" id="{2D0466A3-0E4C-4A0F-B616-73C4841EDC1C}"/>
                </a:ext>
              </a:extLst>
            </p:cNvPr>
            <p:cNvSpPr txBox="1"/>
            <p:nvPr/>
          </p:nvSpPr>
          <p:spPr>
            <a:xfrm>
              <a:off x="270023" y="1671304"/>
              <a:ext cx="1709688" cy="310854"/>
            </a:xfrm>
            <a:prstGeom prst="rect">
              <a:avLst/>
            </a:prstGeom>
            <a:noFill/>
          </p:spPr>
          <p:txBody>
            <a:bodyPr wrap="square" rtlCol="0">
              <a:spAutoFit/>
            </a:bodyPr>
            <a:lstStyle/>
            <a:p>
              <a:pPr algn="ctr"/>
              <a:r>
                <a:rPr lang="en-US" altLang="ko-KR" sz="900" b="1" dirty="0">
                  <a:solidFill>
                    <a:schemeClr val="bg1"/>
                  </a:solidFill>
                  <a:cs typeface="Arial" pitchFamily="34" charset="0"/>
                </a:rPr>
                <a:t>Add Title</a:t>
              </a:r>
              <a:endParaRPr lang="ko-KR" altLang="en-US" sz="900" b="1" dirty="0">
                <a:solidFill>
                  <a:schemeClr val="bg1"/>
                </a:solidFill>
                <a:cs typeface="Arial" pitchFamily="34" charset="0"/>
              </a:endParaRPr>
            </a:p>
          </p:txBody>
        </p:sp>
      </p:grpSp>
      <p:sp>
        <p:nvSpPr>
          <p:cNvPr id="72" name="TextBox 71">
            <a:extLst>
              <a:ext uri="{FF2B5EF4-FFF2-40B4-BE49-F238E27FC236}">
                <a16:creationId xmlns:a16="http://schemas.microsoft.com/office/drawing/2014/main" id="{0B488CB8-DEEC-4FC5-B4E9-512DBD79FEEF}"/>
              </a:ext>
            </a:extLst>
          </p:cNvPr>
          <p:cNvSpPr txBox="1"/>
          <p:nvPr/>
        </p:nvSpPr>
        <p:spPr>
          <a:xfrm>
            <a:off x="2886302" y="5078901"/>
            <a:ext cx="1316453" cy="323165"/>
          </a:xfrm>
          <a:prstGeom prst="rect">
            <a:avLst/>
          </a:prstGeom>
          <a:noFill/>
        </p:spPr>
        <p:txBody>
          <a:bodyPr wrap="square" rtlCol="0">
            <a:spAutoFit/>
          </a:bodyPr>
          <a:lstStyle/>
          <a:p>
            <a:pPr algn="ctr"/>
            <a:r>
              <a:rPr lang="en-US" altLang="ko-KR" sz="1500" b="1" dirty="0">
                <a:solidFill>
                  <a:schemeClr val="accent2"/>
                </a:solidFill>
                <a:cs typeface="Arial" pitchFamily="34" charset="0"/>
              </a:rPr>
              <a:t>$433,000</a:t>
            </a:r>
            <a:endParaRPr lang="ko-KR" altLang="en-US" sz="1500" b="1" dirty="0">
              <a:solidFill>
                <a:schemeClr val="accent2"/>
              </a:solidFill>
              <a:cs typeface="Arial" pitchFamily="34" charset="0"/>
            </a:endParaRPr>
          </a:p>
        </p:txBody>
      </p:sp>
      <p:grpSp>
        <p:nvGrpSpPr>
          <p:cNvPr id="73" name="Group 89">
            <a:extLst>
              <a:ext uri="{FF2B5EF4-FFF2-40B4-BE49-F238E27FC236}">
                <a16:creationId xmlns:a16="http://schemas.microsoft.com/office/drawing/2014/main" id="{0B3C1E9E-5CD3-41AA-901A-2FAFDF656A87}"/>
              </a:ext>
            </a:extLst>
          </p:cNvPr>
          <p:cNvGrpSpPr/>
          <p:nvPr/>
        </p:nvGrpSpPr>
        <p:grpSpPr>
          <a:xfrm>
            <a:off x="4954920" y="3214089"/>
            <a:ext cx="1225289" cy="1378671"/>
            <a:chOff x="270023" y="1671304"/>
            <a:chExt cx="1709689" cy="1856610"/>
          </a:xfrm>
        </p:grpSpPr>
        <p:sp>
          <p:nvSpPr>
            <p:cNvPr id="74" name="TextBox 73">
              <a:extLst>
                <a:ext uri="{FF2B5EF4-FFF2-40B4-BE49-F238E27FC236}">
                  <a16:creationId xmlns:a16="http://schemas.microsoft.com/office/drawing/2014/main" id="{C07B7AE3-9FC7-400D-BC5D-A0F95F00CF5A}"/>
                </a:ext>
              </a:extLst>
            </p:cNvPr>
            <p:cNvSpPr txBox="1"/>
            <p:nvPr/>
          </p:nvSpPr>
          <p:spPr>
            <a:xfrm>
              <a:off x="270024" y="1911471"/>
              <a:ext cx="1709688" cy="1616443"/>
            </a:xfrm>
            <a:prstGeom prst="rect">
              <a:avLst/>
            </a:prstGeom>
            <a:noFill/>
          </p:spPr>
          <p:txBody>
            <a:bodyPr wrap="square" rtlCol="0">
              <a:spAutoFit/>
            </a:bodyPr>
            <a:lstStyle/>
            <a:p>
              <a:pPr algn="ctr"/>
              <a:r>
                <a:rPr lang="en-US" altLang="ko-KR" sz="900" dirty="0">
                  <a:solidFill>
                    <a:schemeClr val="bg1"/>
                  </a:solidFill>
                  <a:cs typeface="Arial" pitchFamily="34" charset="0"/>
                </a:rPr>
                <a:t>You can simply impress your audience and add a unique zing and appeal to your Presentations. Easy to change colors, photos and Text. </a:t>
              </a:r>
              <a:endParaRPr lang="ko-KR" altLang="en-US" sz="900" dirty="0">
                <a:solidFill>
                  <a:schemeClr val="bg1"/>
                </a:solidFill>
                <a:cs typeface="Arial" pitchFamily="34" charset="0"/>
              </a:endParaRPr>
            </a:p>
          </p:txBody>
        </p:sp>
        <p:sp>
          <p:nvSpPr>
            <p:cNvPr id="75" name="TextBox 74">
              <a:extLst>
                <a:ext uri="{FF2B5EF4-FFF2-40B4-BE49-F238E27FC236}">
                  <a16:creationId xmlns:a16="http://schemas.microsoft.com/office/drawing/2014/main" id="{C055715F-D0C7-4DBB-B7C3-980603E5ABD9}"/>
                </a:ext>
              </a:extLst>
            </p:cNvPr>
            <p:cNvSpPr txBox="1"/>
            <p:nvPr/>
          </p:nvSpPr>
          <p:spPr>
            <a:xfrm>
              <a:off x="270023" y="1671304"/>
              <a:ext cx="1709688" cy="310854"/>
            </a:xfrm>
            <a:prstGeom prst="rect">
              <a:avLst/>
            </a:prstGeom>
            <a:noFill/>
          </p:spPr>
          <p:txBody>
            <a:bodyPr wrap="square" rtlCol="0">
              <a:spAutoFit/>
            </a:bodyPr>
            <a:lstStyle/>
            <a:p>
              <a:pPr algn="ctr"/>
              <a:r>
                <a:rPr lang="en-US" altLang="ko-KR" sz="900" b="1" dirty="0">
                  <a:solidFill>
                    <a:schemeClr val="bg1"/>
                  </a:solidFill>
                  <a:cs typeface="Arial" pitchFamily="34" charset="0"/>
                </a:rPr>
                <a:t>Add Title</a:t>
              </a:r>
              <a:endParaRPr lang="ko-KR" altLang="en-US" sz="900" b="1" dirty="0">
                <a:solidFill>
                  <a:schemeClr val="bg1"/>
                </a:solidFill>
                <a:cs typeface="Arial" pitchFamily="34" charset="0"/>
              </a:endParaRPr>
            </a:p>
          </p:txBody>
        </p:sp>
      </p:grpSp>
      <p:sp>
        <p:nvSpPr>
          <p:cNvPr id="76" name="TextBox 75">
            <a:extLst>
              <a:ext uri="{FF2B5EF4-FFF2-40B4-BE49-F238E27FC236}">
                <a16:creationId xmlns:a16="http://schemas.microsoft.com/office/drawing/2014/main" id="{DF7F5057-155A-43F3-8719-66004B6B0159}"/>
              </a:ext>
            </a:extLst>
          </p:cNvPr>
          <p:cNvSpPr txBox="1"/>
          <p:nvPr/>
        </p:nvSpPr>
        <p:spPr>
          <a:xfrm>
            <a:off x="4912057" y="5078901"/>
            <a:ext cx="1316453" cy="323165"/>
          </a:xfrm>
          <a:prstGeom prst="rect">
            <a:avLst/>
          </a:prstGeom>
          <a:noFill/>
        </p:spPr>
        <p:txBody>
          <a:bodyPr wrap="square" rtlCol="0">
            <a:spAutoFit/>
          </a:bodyPr>
          <a:lstStyle/>
          <a:p>
            <a:pPr algn="ctr"/>
            <a:r>
              <a:rPr lang="en-US" altLang="ko-KR" sz="1500" b="1" dirty="0">
                <a:solidFill>
                  <a:schemeClr val="accent3"/>
                </a:solidFill>
                <a:cs typeface="Arial" pitchFamily="34" charset="0"/>
              </a:rPr>
              <a:t>$653,000</a:t>
            </a:r>
            <a:endParaRPr lang="ko-KR" altLang="en-US" sz="1500" b="1" dirty="0">
              <a:solidFill>
                <a:schemeClr val="accent3"/>
              </a:solidFill>
              <a:cs typeface="Arial" pitchFamily="34" charset="0"/>
            </a:endParaRPr>
          </a:p>
        </p:txBody>
      </p:sp>
      <p:grpSp>
        <p:nvGrpSpPr>
          <p:cNvPr id="77" name="Group 93">
            <a:extLst>
              <a:ext uri="{FF2B5EF4-FFF2-40B4-BE49-F238E27FC236}">
                <a16:creationId xmlns:a16="http://schemas.microsoft.com/office/drawing/2014/main" id="{80D8880A-5129-4AD9-ACFF-53CF473F7E7B}"/>
              </a:ext>
            </a:extLst>
          </p:cNvPr>
          <p:cNvGrpSpPr/>
          <p:nvPr/>
        </p:nvGrpSpPr>
        <p:grpSpPr>
          <a:xfrm>
            <a:off x="7022961" y="3206136"/>
            <a:ext cx="1225289" cy="1378671"/>
            <a:chOff x="270023" y="1671304"/>
            <a:chExt cx="1709689" cy="1856610"/>
          </a:xfrm>
        </p:grpSpPr>
        <p:sp>
          <p:nvSpPr>
            <p:cNvPr id="78" name="TextBox 77">
              <a:extLst>
                <a:ext uri="{FF2B5EF4-FFF2-40B4-BE49-F238E27FC236}">
                  <a16:creationId xmlns:a16="http://schemas.microsoft.com/office/drawing/2014/main" id="{82B2B442-137E-4281-ACAE-A5522BC5A4A0}"/>
                </a:ext>
              </a:extLst>
            </p:cNvPr>
            <p:cNvSpPr txBox="1"/>
            <p:nvPr/>
          </p:nvSpPr>
          <p:spPr>
            <a:xfrm>
              <a:off x="270024" y="1911471"/>
              <a:ext cx="1709688" cy="1616443"/>
            </a:xfrm>
            <a:prstGeom prst="rect">
              <a:avLst/>
            </a:prstGeom>
            <a:noFill/>
          </p:spPr>
          <p:txBody>
            <a:bodyPr wrap="square" rtlCol="0">
              <a:spAutoFit/>
            </a:bodyPr>
            <a:lstStyle/>
            <a:p>
              <a:pPr algn="ctr"/>
              <a:r>
                <a:rPr lang="en-US" altLang="ko-KR" sz="900" dirty="0">
                  <a:solidFill>
                    <a:schemeClr val="bg1"/>
                  </a:solidFill>
                  <a:cs typeface="Arial" pitchFamily="34" charset="0"/>
                </a:rPr>
                <a:t>You can simply impress your audience and add a unique zing and appeal to your Presentations. Easy to change colors, photos and Text. </a:t>
              </a:r>
              <a:endParaRPr lang="ko-KR" altLang="en-US" sz="900" dirty="0">
                <a:solidFill>
                  <a:schemeClr val="bg1"/>
                </a:solidFill>
                <a:cs typeface="Arial" pitchFamily="34" charset="0"/>
              </a:endParaRPr>
            </a:p>
          </p:txBody>
        </p:sp>
        <p:sp>
          <p:nvSpPr>
            <p:cNvPr id="79" name="TextBox 78">
              <a:extLst>
                <a:ext uri="{FF2B5EF4-FFF2-40B4-BE49-F238E27FC236}">
                  <a16:creationId xmlns:a16="http://schemas.microsoft.com/office/drawing/2014/main" id="{07E5B955-6D3A-471C-A71C-042B49FC0296}"/>
                </a:ext>
              </a:extLst>
            </p:cNvPr>
            <p:cNvSpPr txBox="1"/>
            <p:nvPr/>
          </p:nvSpPr>
          <p:spPr>
            <a:xfrm>
              <a:off x="270023" y="1671304"/>
              <a:ext cx="1709688" cy="310854"/>
            </a:xfrm>
            <a:prstGeom prst="rect">
              <a:avLst/>
            </a:prstGeom>
            <a:noFill/>
          </p:spPr>
          <p:txBody>
            <a:bodyPr wrap="square" rtlCol="0">
              <a:spAutoFit/>
            </a:bodyPr>
            <a:lstStyle/>
            <a:p>
              <a:pPr algn="ctr"/>
              <a:r>
                <a:rPr lang="en-US" altLang="ko-KR" sz="900" b="1" dirty="0">
                  <a:solidFill>
                    <a:schemeClr val="bg1"/>
                  </a:solidFill>
                  <a:cs typeface="Arial" pitchFamily="34" charset="0"/>
                </a:rPr>
                <a:t>Add Title</a:t>
              </a:r>
              <a:endParaRPr lang="ko-KR" altLang="en-US" sz="900" b="1" dirty="0">
                <a:solidFill>
                  <a:schemeClr val="bg1"/>
                </a:solidFill>
                <a:cs typeface="Arial" pitchFamily="34" charset="0"/>
              </a:endParaRPr>
            </a:p>
          </p:txBody>
        </p:sp>
      </p:grpSp>
      <p:sp>
        <p:nvSpPr>
          <p:cNvPr id="80" name="TextBox 79">
            <a:extLst>
              <a:ext uri="{FF2B5EF4-FFF2-40B4-BE49-F238E27FC236}">
                <a16:creationId xmlns:a16="http://schemas.microsoft.com/office/drawing/2014/main" id="{2AA17BA1-0B1A-478A-B6DE-2ACDAC61908D}"/>
              </a:ext>
            </a:extLst>
          </p:cNvPr>
          <p:cNvSpPr txBox="1"/>
          <p:nvPr/>
        </p:nvSpPr>
        <p:spPr>
          <a:xfrm>
            <a:off x="6937813" y="5078901"/>
            <a:ext cx="1316453" cy="323165"/>
          </a:xfrm>
          <a:prstGeom prst="rect">
            <a:avLst/>
          </a:prstGeom>
          <a:noFill/>
        </p:spPr>
        <p:txBody>
          <a:bodyPr wrap="square" rtlCol="0">
            <a:spAutoFit/>
          </a:bodyPr>
          <a:lstStyle/>
          <a:p>
            <a:pPr algn="ctr"/>
            <a:r>
              <a:rPr lang="en-US" altLang="ko-KR" sz="1500" b="1" dirty="0">
                <a:solidFill>
                  <a:schemeClr val="accent4"/>
                </a:solidFill>
                <a:cs typeface="Arial" pitchFamily="34" charset="0"/>
              </a:rPr>
              <a:t>$822,000</a:t>
            </a:r>
            <a:endParaRPr lang="ko-KR" altLang="en-US" sz="1500" b="1" dirty="0">
              <a:solidFill>
                <a:schemeClr val="accent4"/>
              </a:solidFill>
              <a:cs typeface="Arial" pitchFamily="34" charset="0"/>
            </a:endParaRPr>
          </a:p>
        </p:txBody>
      </p:sp>
      <p:grpSp>
        <p:nvGrpSpPr>
          <p:cNvPr id="85" name="Group 19">
            <a:extLst>
              <a:ext uri="{FF2B5EF4-FFF2-40B4-BE49-F238E27FC236}">
                <a16:creationId xmlns:a16="http://schemas.microsoft.com/office/drawing/2014/main" id="{EE3DE3A8-0653-4BFB-9998-C5CC853DA6AB}"/>
              </a:ext>
            </a:extLst>
          </p:cNvPr>
          <p:cNvGrpSpPr/>
          <p:nvPr/>
        </p:nvGrpSpPr>
        <p:grpSpPr>
          <a:xfrm>
            <a:off x="5425970" y="2710981"/>
            <a:ext cx="283187" cy="359258"/>
            <a:chOff x="2338388" y="3582988"/>
            <a:chExt cx="1406525" cy="1784350"/>
          </a:xfrm>
        </p:grpSpPr>
        <p:sp>
          <p:nvSpPr>
            <p:cNvPr id="86" name="Freeform 247">
              <a:extLst>
                <a:ext uri="{FF2B5EF4-FFF2-40B4-BE49-F238E27FC236}">
                  <a16:creationId xmlns:a16="http://schemas.microsoft.com/office/drawing/2014/main" id="{8AA3862D-01B6-4759-8C0C-ED0406DD30FE}"/>
                </a:ext>
              </a:extLst>
            </p:cNvPr>
            <p:cNvSpPr>
              <a:spLocks/>
            </p:cNvSpPr>
            <p:nvPr/>
          </p:nvSpPr>
          <p:spPr bwMode="auto">
            <a:xfrm>
              <a:off x="2338388" y="3636963"/>
              <a:ext cx="1406525" cy="1531938"/>
            </a:xfrm>
            <a:custGeom>
              <a:avLst/>
              <a:gdLst>
                <a:gd name="T0" fmla="*/ 1700 w 1847"/>
                <a:gd name="T1" fmla="*/ 2011 h 2011"/>
                <a:gd name="T2" fmla="*/ 147 w 1847"/>
                <a:gd name="T3" fmla="*/ 2011 h 2011"/>
                <a:gd name="T4" fmla="*/ 0 w 1847"/>
                <a:gd name="T5" fmla="*/ 1864 h 2011"/>
                <a:gd name="T6" fmla="*/ 0 w 1847"/>
                <a:gd name="T7" fmla="*/ 311 h 2011"/>
                <a:gd name="T8" fmla="*/ 147 w 1847"/>
                <a:gd name="T9" fmla="*/ 164 h 2011"/>
                <a:gd name="T10" fmla="*/ 545 w 1847"/>
                <a:gd name="T11" fmla="*/ 164 h 2011"/>
                <a:gd name="T12" fmla="*/ 545 w 1847"/>
                <a:gd name="T13" fmla="*/ 70 h 2011"/>
                <a:gd name="T14" fmla="*/ 614 w 1847"/>
                <a:gd name="T15" fmla="*/ 0 h 2011"/>
                <a:gd name="T16" fmla="*/ 924 w 1847"/>
                <a:gd name="T17" fmla="*/ 0 h 2011"/>
                <a:gd name="T18" fmla="*/ 1233 w 1847"/>
                <a:gd name="T19" fmla="*/ 0 h 2011"/>
                <a:gd name="T20" fmla="*/ 1303 w 1847"/>
                <a:gd name="T21" fmla="*/ 70 h 2011"/>
                <a:gd name="T22" fmla="*/ 1303 w 1847"/>
                <a:gd name="T23" fmla="*/ 164 h 2011"/>
                <a:gd name="T24" fmla="*/ 1700 w 1847"/>
                <a:gd name="T25" fmla="*/ 164 h 2011"/>
                <a:gd name="T26" fmla="*/ 1847 w 1847"/>
                <a:gd name="T27" fmla="*/ 311 h 2011"/>
                <a:gd name="T28" fmla="*/ 1847 w 1847"/>
                <a:gd name="T29" fmla="*/ 1864 h 2011"/>
                <a:gd name="T30" fmla="*/ 1700 w 1847"/>
                <a:gd name="T31" fmla="*/ 2011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7" h="2011">
                  <a:moveTo>
                    <a:pt x="1700" y="2011"/>
                  </a:moveTo>
                  <a:lnTo>
                    <a:pt x="147" y="2011"/>
                  </a:lnTo>
                  <a:cubicBezTo>
                    <a:pt x="66" y="2011"/>
                    <a:pt x="0" y="1945"/>
                    <a:pt x="0" y="1864"/>
                  </a:cubicBezTo>
                  <a:lnTo>
                    <a:pt x="0" y="311"/>
                  </a:lnTo>
                  <a:cubicBezTo>
                    <a:pt x="0" y="230"/>
                    <a:pt x="66" y="164"/>
                    <a:pt x="147" y="164"/>
                  </a:cubicBezTo>
                  <a:lnTo>
                    <a:pt x="545" y="164"/>
                  </a:lnTo>
                  <a:lnTo>
                    <a:pt x="545" y="70"/>
                  </a:lnTo>
                  <a:cubicBezTo>
                    <a:pt x="545" y="32"/>
                    <a:pt x="576" y="0"/>
                    <a:pt x="614" y="0"/>
                  </a:cubicBezTo>
                  <a:lnTo>
                    <a:pt x="924" y="0"/>
                  </a:lnTo>
                  <a:lnTo>
                    <a:pt x="1233" y="0"/>
                  </a:lnTo>
                  <a:cubicBezTo>
                    <a:pt x="1272" y="0"/>
                    <a:pt x="1303" y="32"/>
                    <a:pt x="1303" y="70"/>
                  </a:cubicBezTo>
                  <a:lnTo>
                    <a:pt x="1303" y="164"/>
                  </a:lnTo>
                  <a:lnTo>
                    <a:pt x="1700" y="164"/>
                  </a:lnTo>
                  <a:cubicBezTo>
                    <a:pt x="1781" y="164"/>
                    <a:pt x="1847" y="230"/>
                    <a:pt x="1847" y="311"/>
                  </a:cubicBezTo>
                  <a:lnTo>
                    <a:pt x="1847" y="1864"/>
                  </a:lnTo>
                  <a:cubicBezTo>
                    <a:pt x="1847" y="1945"/>
                    <a:pt x="1781" y="2011"/>
                    <a:pt x="1700" y="2011"/>
                  </a:cubicBezTo>
                  <a:close/>
                </a:path>
              </a:pathLst>
            </a:custGeom>
            <a:solidFill>
              <a:srgbClr val="CCCC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7" name="Freeform 248">
              <a:extLst>
                <a:ext uri="{FF2B5EF4-FFF2-40B4-BE49-F238E27FC236}">
                  <a16:creationId xmlns:a16="http://schemas.microsoft.com/office/drawing/2014/main" id="{4D9639EC-6914-48C3-B6FB-1B8CE7727DE8}"/>
                </a:ext>
              </a:extLst>
            </p:cNvPr>
            <p:cNvSpPr>
              <a:spLocks/>
            </p:cNvSpPr>
            <p:nvPr/>
          </p:nvSpPr>
          <p:spPr bwMode="auto">
            <a:xfrm>
              <a:off x="2370138" y="3744913"/>
              <a:ext cx="1343025" cy="1584325"/>
            </a:xfrm>
            <a:custGeom>
              <a:avLst/>
              <a:gdLst>
                <a:gd name="T0" fmla="*/ 1763 w 1763"/>
                <a:gd name="T1" fmla="*/ 1956 h 2079"/>
                <a:gd name="T2" fmla="*/ 1658 w 1763"/>
                <a:gd name="T3" fmla="*/ 2079 h 2079"/>
                <a:gd name="T4" fmla="*/ 105 w 1763"/>
                <a:gd name="T5" fmla="*/ 2079 h 2079"/>
                <a:gd name="T6" fmla="*/ 0 w 1763"/>
                <a:gd name="T7" fmla="*/ 1956 h 2079"/>
                <a:gd name="T8" fmla="*/ 0 w 1763"/>
                <a:gd name="T9" fmla="*/ 124 h 2079"/>
                <a:gd name="T10" fmla="*/ 105 w 1763"/>
                <a:gd name="T11" fmla="*/ 0 h 2079"/>
                <a:gd name="T12" fmla="*/ 1658 w 1763"/>
                <a:gd name="T13" fmla="*/ 0 h 2079"/>
                <a:gd name="T14" fmla="*/ 1763 w 1763"/>
                <a:gd name="T15" fmla="*/ 124 h 2079"/>
                <a:gd name="T16" fmla="*/ 1763 w 1763"/>
                <a:gd name="T17" fmla="*/ 1956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3" h="2079">
                  <a:moveTo>
                    <a:pt x="1763" y="1956"/>
                  </a:moveTo>
                  <a:cubicBezTo>
                    <a:pt x="1763" y="2024"/>
                    <a:pt x="1716" y="2079"/>
                    <a:pt x="1658" y="2079"/>
                  </a:cubicBezTo>
                  <a:lnTo>
                    <a:pt x="105" y="2079"/>
                  </a:lnTo>
                  <a:cubicBezTo>
                    <a:pt x="47" y="2079"/>
                    <a:pt x="0" y="2024"/>
                    <a:pt x="0" y="1956"/>
                  </a:cubicBezTo>
                  <a:lnTo>
                    <a:pt x="0" y="124"/>
                  </a:lnTo>
                  <a:cubicBezTo>
                    <a:pt x="0" y="55"/>
                    <a:pt x="47" y="0"/>
                    <a:pt x="105" y="0"/>
                  </a:cubicBezTo>
                  <a:lnTo>
                    <a:pt x="1658" y="0"/>
                  </a:lnTo>
                  <a:cubicBezTo>
                    <a:pt x="1716" y="0"/>
                    <a:pt x="1763" y="55"/>
                    <a:pt x="1763" y="124"/>
                  </a:cubicBezTo>
                  <a:lnTo>
                    <a:pt x="1763" y="195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88" name="Freeform 249">
              <a:extLst>
                <a:ext uri="{FF2B5EF4-FFF2-40B4-BE49-F238E27FC236}">
                  <a16:creationId xmlns:a16="http://schemas.microsoft.com/office/drawing/2014/main" id="{9BE72F36-4536-47E2-A33B-0891F3CF471F}"/>
                </a:ext>
              </a:extLst>
            </p:cNvPr>
            <p:cNvSpPr>
              <a:spLocks noEditPoints="1"/>
            </p:cNvSpPr>
            <p:nvPr/>
          </p:nvSpPr>
          <p:spPr bwMode="auto">
            <a:xfrm>
              <a:off x="2338388" y="3708400"/>
              <a:ext cx="1406525" cy="1658938"/>
            </a:xfrm>
            <a:custGeom>
              <a:avLst/>
              <a:gdLst>
                <a:gd name="T0" fmla="*/ 147 w 1847"/>
                <a:gd name="T1" fmla="*/ 98 h 2178"/>
                <a:gd name="T2" fmla="*/ 84 w 1847"/>
                <a:gd name="T3" fmla="*/ 173 h 2178"/>
                <a:gd name="T4" fmla="*/ 84 w 1847"/>
                <a:gd name="T5" fmla="*/ 2005 h 2178"/>
                <a:gd name="T6" fmla="*/ 147 w 1847"/>
                <a:gd name="T7" fmla="*/ 2079 h 2178"/>
                <a:gd name="T8" fmla="*/ 1700 w 1847"/>
                <a:gd name="T9" fmla="*/ 2079 h 2178"/>
                <a:gd name="T10" fmla="*/ 1763 w 1847"/>
                <a:gd name="T11" fmla="*/ 2005 h 2178"/>
                <a:gd name="T12" fmla="*/ 1763 w 1847"/>
                <a:gd name="T13" fmla="*/ 173 h 2178"/>
                <a:gd name="T14" fmla="*/ 1700 w 1847"/>
                <a:gd name="T15" fmla="*/ 98 h 2178"/>
                <a:gd name="T16" fmla="*/ 147 w 1847"/>
                <a:gd name="T17" fmla="*/ 98 h 2178"/>
                <a:gd name="T18" fmla="*/ 1700 w 1847"/>
                <a:gd name="T19" fmla="*/ 2178 h 2178"/>
                <a:gd name="T20" fmla="*/ 147 w 1847"/>
                <a:gd name="T21" fmla="*/ 2178 h 2178"/>
                <a:gd name="T22" fmla="*/ 0 w 1847"/>
                <a:gd name="T23" fmla="*/ 2005 h 2178"/>
                <a:gd name="T24" fmla="*/ 0 w 1847"/>
                <a:gd name="T25" fmla="*/ 173 h 2178"/>
                <a:gd name="T26" fmla="*/ 147 w 1847"/>
                <a:gd name="T27" fmla="*/ 0 h 2178"/>
                <a:gd name="T28" fmla="*/ 1700 w 1847"/>
                <a:gd name="T29" fmla="*/ 0 h 2178"/>
                <a:gd name="T30" fmla="*/ 1847 w 1847"/>
                <a:gd name="T31" fmla="*/ 173 h 2178"/>
                <a:gd name="T32" fmla="*/ 1847 w 1847"/>
                <a:gd name="T33" fmla="*/ 2005 h 2178"/>
                <a:gd name="T34" fmla="*/ 1700 w 1847"/>
                <a:gd name="T35" fmla="*/ 2178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7" h="2178">
                  <a:moveTo>
                    <a:pt x="147" y="98"/>
                  </a:moveTo>
                  <a:cubicBezTo>
                    <a:pt x="112" y="98"/>
                    <a:pt x="84" y="132"/>
                    <a:pt x="84" y="173"/>
                  </a:cubicBezTo>
                  <a:lnTo>
                    <a:pt x="84" y="2005"/>
                  </a:lnTo>
                  <a:cubicBezTo>
                    <a:pt x="84" y="2046"/>
                    <a:pt x="112" y="2079"/>
                    <a:pt x="147" y="2079"/>
                  </a:cubicBezTo>
                  <a:lnTo>
                    <a:pt x="1700" y="2079"/>
                  </a:lnTo>
                  <a:cubicBezTo>
                    <a:pt x="1735" y="2079"/>
                    <a:pt x="1763" y="2046"/>
                    <a:pt x="1763" y="2005"/>
                  </a:cubicBezTo>
                  <a:lnTo>
                    <a:pt x="1763" y="173"/>
                  </a:lnTo>
                  <a:cubicBezTo>
                    <a:pt x="1763" y="132"/>
                    <a:pt x="1735" y="98"/>
                    <a:pt x="1700" y="98"/>
                  </a:cubicBezTo>
                  <a:lnTo>
                    <a:pt x="147" y="98"/>
                  </a:lnTo>
                  <a:close/>
                  <a:moveTo>
                    <a:pt x="1700" y="2178"/>
                  </a:moveTo>
                  <a:lnTo>
                    <a:pt x="147" y="2178"/>
                  </a:lnTo>
                  <a:cubicBezTo>
                    <a:pt x="66" y="2178"/>
                    <a:pt x="0" y="2100"/>
                    <a:pt x="0" y="2005"/>
                  </a:cubicBezTo>
                  <a:lnTo>
                    <a:pt x="0" y="173"/>
                  </a:lnTo>
                  <a:cubicBezTo>
                    <a:pt x="0" y="77"/>
                    <a:pt x="66" y="0"/>
                    <a:pt x="147" y="0"/>
                  </a:cubicBezTo>
                  <a:lnTo>
                    <a:pt x="1700" y="0"/>
                  </a:lnTo>
                  <a:cubicBezTo>
                    <a:pt x="1781" y="0"/>
                    <a:pt x="1847" y="77"/>
                    <a:pt x="1847" y="173"/>
                  </a:cubicBezTo>
                  <a:lnTo>
                    <a:pt x="1847" y="2005"/>
                  </a:lnTo>
                  <a:cubicBezTo>
                    <a:pt x="1847" y="2100"/>
                    <a:pt x="1781" y="2178"/>
                    <a:pt x="1700" y="2178"/>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50">
              <a:extLst>
                <a:ext uri="{FF2B5EF4-FFF2-40B4-BE49-F238E27FC236}">
                  <a16:creationId xmlns:a16="http://schemas.microsoft.com/office/drawing/2014/main" id="{4A5FBA4B-E8FB-47AF-9E2A-2D695F0757BF}"/>
                </a:ext>
              </a:extLst>
            </p:cNvPr>
            <p:cNvSpPr>
              <a:spLocks noEditPoints="1"/>
            </p:cNvSpPr>
            <p:nvPr/>
          </p:nvSpPr>
          <p:spPr bwMode="auto">
            <a:xfrm>
              <a:off x="26527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51">
              <a:extLst>
                <a:ext uri="{FF2B5EF4-FFF2-40B4-BE49-F238E27FC236}">
                  <a16:creationId xmlns:a16="http://schemas.microsoft.com/office/drawing/2014/main" id="{AEABD074-47FA-4DEE-A5C7-23893333D4BE}"/>
                </a:ext>
              </a:extLst>
            </p:cNvPr>
            <p:cNvSpPr>
              <a:spLocks noEditPoints="1"/>
            </p:cNvSpPr>
            <p:nvPr/>
          </p:nvSpPr>
          <p:spPr bwMode="auto">
            <a:xfrm>
              <a:off x="29575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52">
              <a:extLst>
                <a:ext uri="{FF2B5EF4-FFF2-40B4-BE49-F238E27FC236}">
                  <a16:creationId xmlns:a16="http://schemas.microsoft.com/office/drawing/2014/main" id="{06091668-EBA2-4C98-B3BD-8A91FE2F0B01}"/>
                </a:ext>
              </a:extLst>
            </p:cNvPr>
            <p:cNvSpPr>
              <a:spLocks noEditPoints="1"/>
            </p:cNvSpPr>
            <p:nvPr/>
          </p:nvSpPr>
          <p:spPr bwMode="auto">
            <a:xfrm>
              <a:off x="2957513" y="4852988"/>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53">
              <a:extLst>
                <a:ext uri="{FF2B5EF4-FFF2-40B4-BE49-F238E27FC236}">
                  <a16:creationId xmlns:a16="http://schemas.microsoft.com/office/drawing/2014/main" id="{CA844256-8DF8-4434-A7BA-75349B607486}"/>
                </a:ext>
              </a:extLst>
            </p:cNvPr>
            <p:cNvSpPr>
              <a:spLocks noEditPoints="1"/>
            </p:cNvSpPr>
            <p:nvPr/>
          </p:nvSpPr>
          <p:spPr bwMode="auto">
            <a:xfrm>
              <a:off x="3263901" y="4543425"/>
              <a:ext cx="188913" cy="188913"/>
            </a:xfrm>
            <a:custGeom>
              <a:avLst/>
              <a:gdLst>
                <a:gd name="T0" fmla="*/ 125 w 249"/>
                <a:gd name="T1" fmla="*/ 42 h 249"/>
                <a:gd name="T2" fmla="*/ 42 w 249"/>
                <a:gd name="T3" fmla="*/ 124 h 249"/>
                <a:gd name="T4" fmla="*/ 125 w 249"/>
                <a:gd name="T5" fmla="*/ 207 h 249"/>
                <a:gd name="T6" fmla="*/ 207 w 249"/>
                <a:gd name="T7" fmla="*/ 124 h 249"/>
                <a:gd name="T8" fmla="*/ 125 w 249"/>
                <a:gd name="T9" fmla="*/ 42 h 249"/>
                <a:gd name="T10" fmla="*/ 125 w 249"/>
                <a:gd name="T11" fmla="*/ 249 h 249"/>
                <a:gd name="T12" fmla="*/ 0 w 249"/>
                <a:gd name="T13" fmla="*/ 124 h 249"/>
                <a:gd name="T14" fmla="*/ 125 w 249"/>
                <a:gd name="T15" fmla="*/ 0 h 249"/>
                <a:gd name="T16" fmla="*/ 249 w 249"/>
                <a:gd name="T17" fmla="*/ 124 h 249"/>
                <a:gd name="T18" fmla="*/ 125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5" y="42"/>
                  </a:moveTo>
                  <a:cubicBezTo>
                    <a:pt x="79" y="42"/>
                    <a:pt x="42" y="79"/>
                    <a:pt x="42" y="124"/>
                  </a:cubicBezTo>
                  <a:cubicBezTo>
                    <a:pt x="42" y="170"/>
                    <a:pt x="79" y="207"/>
                    <a:pt x="125" y="207"/>
                  </a:cubicBezTo>
                  <a:cubicBezTo>
                    <a:pt x="170" y="207"/>
                    <a:pt x="207" y="170"/>
                    <a:pt x="207" y="124"/>
                  </a:cubicBezTo>
                  <a:cubicBezTo>
                    <a:pt x="207" y="79"/>
                    <a:pt x="170" y="42"/>
                    <a:pt x="125" y="42"/>
                  </a:cubicBezTo>
                  <a:close/>
                  <a:moveTo>
                    <a:pt x="125" y="249"/>
                  </a:moveTo>
                  <a:cubicBezTo>
                    <a:pt x="56" y="249"/>
                    <a:pt x="0" y="193"/>
                    <a:pt x="0" y="124"/>
                  </a:cubicBezTo>
                  <a:cubicBezTo>
                    <a:pt x="0" y="56"/>
                    <a:pt x="56" y="0"/>
                    <a:pt x="125" y="0"/>
                  </a:cubicBezTo>
                  <a:cubicBezTo>
                    <a:pt x="193" y="0"/>
                    <a:pt x="249" y="56"/>
                    <a:pt x="249" y="124"/>
                  </a:cubicBezTo>
                  <a:cubicBezTo>
                    <a:pt x="249" y="193"/>
                    <a:pt x="193" y="249"/>
                    <a:pt x="125"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54">
              <a:extLst>
                <a:ext uri="{FF2B5EF4-FFF2-40B4-BE49-F238E27FC236}">
                  <a16:creationId xmlns:a16="http://schemas.microsoft.com/office/drawing/2014/main" id="{2BD2D3C8-05E1-45A2-A24D-71B68DA2A63E}"/>
                </a:ext>
              </a:extLst>
            </p:cNvPr>
            <p:cNvSpPr>
              <a:spLocks/>
            </p:cNvSpPr>
            <p:nvPr/>
          </p:nvSpPr>
          <p:spPr bwMode="auto">
            <a:xfrm>
              <a:off x="2667001" y="4241800"/>
              <a:ext cx="160338" cy="160338"/>
            </a:xfrm>
            <a:custGeom>
              <a:avLst/>
              <a:gdLst>
                <a:gd name="T0" fmla="*/ 23 w 210"/>
                <a:gd name="T1" fmla="*/ 210 h 210"/>
                <a:gd name="T2" fmla="*/ 9 w 210"/>
                <a:gd name="T3" fmla="*/ 204 h 210"/>
                <a:gd name="T4" fmla="*/ 8 w 210"/>
                <a:gd name="T5" fmla="*/ 175 h 210"/>
                <a:gd name="T6" fmla="*/ 172 w 210"/>
                <a:gd name="T7" fmla="*/ 8 h 210"/>
                <a:gd name="T8" fmla="*/ 202 w 210"/>
                <a:gd name="T9" fmla="*/ 8 h 210"/>
                <a:gd name="T10" fmla="*/ 202 w 210"/>
                <a:gd name="T11" fmla="*/ 37 h 210"/>
                <a:gd name="T12" fmla="*/ 38 w 210"/>
                <a:gd name="T13" fmla="*/ 204 h 210"/>
                <a:gd name="T14" fmla="*/ 23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3" y="210"/>
                  </a:moveTo>
                  <a:cubicBezTo>
                    <a:pt x="18" y="210"/>
                    <a:pt x="13" y="208"/>
                    <a:pt x="9" y="204"/>
                  </a:cubicBezTo>
                  <a:cubicBezTo>
                    <a:pt x="0" y="196"/>
                    <a:pt x="0" y="183"/>
                    <a:pt x="8" y="175"/>
                  </a:cubicBezTo>
                  <a:lnTo>
                    <a:pt x="172" y="8"/>
                  </a:lnTo>
                  <a:cubicBezTo>
                    <a:pt x="180" y="0"/>
                    <a:pt x="193" y="0"/>
                    <a:pt x="202" y="8"/>
                  </a:cubicBezTo>
                  <a:cubicBezTo>
                    <a:pt x="210" y="16"/>
                    <a:pt x="210" y="29"/>
                    <a:pt x="202" y="37"/>
                  </a:cubicBezTo>
                  <a:lnTo>
                    <a:pt x="38" y="204"/>
                  </a:lnTo>
                  <a:cubicBezTo>
                    <a:pt x="34" y="208"/>
                    <a:pt x="29"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55">
              <a:extLst>
                <a:ext uri="{FF2B5EF4-FFF2-40B4-BE49-F238E27FC236}">
                  <a16:creationId xmlns:a16="http://schemas.microsoft.com/office/drawing/2014/main" id="{72DADC0E-F422-4BA8-A703-BE1B592FE692}"/>
                </a:ext>
              </a:extLst>
            </p:cNvPr>
            <p:cNvSpPr>
              <a:spLocks/>
            </p:cNvSpPr>
            <p:nvPr/>
          </p:nvSpPr>
          <p:spPr bwMode="auto">
            <a:xfrm>
              <a:off x="2667001" y="4241800"/>
              <a:ext cx="160338" cy="160338"/>
            </a:xfrm>
            <a:custGeom>
              <a:avLst/>
              <a:gdLst>
                <a:gd name="T0" fmla="*/ 187 w 210"/>
                <a:gd name="T1" fmla="*/ 210 h 210"/>
                <a:gd name="T2" fmla="*/ 172 w 210"/>
                <a:gd name="T3" fmla="*/ 204 h 210"/>
                <a:gd name="T4" fmla="*/ 8 w 210"/>
                <a:gd name="T5" fmla="*/ 37 h 210"/>
                <a:gd name="T6" fmla="*/ 9 w 210"/>
                <a:gd name="T7" fmla="*/ 8 h 210"/>
                <a:gd name="T8" fmla="*/ 38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8" y="37"/>
                  </a:lnTo>
                  <a:cubicBezTo>
                    <a:pt x="0" y="29"/>
                    <a:pt x="0" y="16"/>
                    <a:pt x="9" y="8"/>
                  </a:cubicBezTo>
                  <a:cubicBezTo>
                    <a:pt x="17" y="0"/>
                    <a:pt x="30" y="0"/>
                    <a:pt x="38" y="8"/>
                  </a:cubicBezTo>
                  <a:lnTo>
                    <a:pt x="202" y="175"/>
                  </a:lnTo>
                  <a:cubicBezTo>
                    <a:pt x="210" y="183"/>
                    <a:pt x="210" y="196"/>
                    <a:pt x="202" y="204"/>
                  </a:cubicBezTo>
                  <a:cubicBezTo>
                    <a:pt x="198" y="208"/>
                    <a:pt x="192" y="210"/>
                    <a:pt x="187"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56">
              <a:extLst>
                <a:ext uri="{FF2B5EF4-FFF2-40B4-BE49-F238E27FC236}">
                  <a16:creationId xmlns:a16="http://schemas.microsoft.com/office/drawing/2014/main" id="{97C04EBF-319D-4E3A-9718-D9FB608425CF}"/>
                </a:ext>
              </a:extLst>
            </p:cNvPr>
            <p:cNvSpPr>
              <a:spLocks/>
            </p:cNvSpPr>
            <p:nvPr/>
          </p:nvSpPr>
          <p:spPr bwMode="auto">
            <a:xfrm>
              <a:off x="2973388" y="4241800"/>
              <a:ext cx="158750" cy="160338"/>
            </a:xfrm>
            <a:custGeom>
              <a:avLst/>
              <a:gdLst>
                <a:gd name="T0" fmla="*/ 24 w 210"/>
                <a:gd name="T1" fmla="*/ 210 h 210"/>
                <a:gd name="T2" fmla="*/ 9 w 210"/>
                <a:gd name="T3" fmla="*/ 204 h 210"/>
                <a:gd name="T4" fmla="*/ 9 w 210"/>
                <a:gd name="T5" fmla="*/ 175 h 210"/>
                <a:gd name="T6" fmla="*/ 172 w 210"/>
                <a:gd name="T7" fmla="*/ 8 h 210"/>
                <a:gd name="T8" fmla="*/ 202 w 210"/>
                <a:gd name="T9" fmla="*/ 8 h 210"/>
                <a:gd name="T10" fmla="*/ 202 w 210"/>
                <a:gd name="T11" fmla="*/ 37 h 210"/>
                <a:gd name="T12" fmla="*/ 39 w 210"/>
                <a:gd name="T13" fmla="*/ 204 h 210"/>
                <a:gd name="T14" fmla="*/ 24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4" y="210"/>
                  </a:moveTo>
                  <a:cubicBezTo>
                    <a:pt x="18" y="210"/>
                    <a:pt x="13" y="208"/>
                    <a:pt x="9" y="204"/>
                  </a:cubicBezTo>
                  <a:cubicBezTo>
                    <a:pt x="1" y="196"/>
                    <a:pt x="0" y="183"/>
                    <a:pt x="9" y="175"/>
                  </a:cubicBezTo>
                  <a:lnTo>
                    <a:pt x="172" y="8"/>
                  </a:lnTo>
                  <a:cubicBezTo>
                    <a:pt x="180" y="0"/>
                    <a:pt x="194" y="0"/>
                    <a:pt x="202" y="8"/>
                  </a:cubicBezTo>
                  <a:cubicBezTo>
                    <a:pt x="210" y="16"/>
                    <a:pt x="210" y="29"/>
                    <a:pt x="202" y="37"/>
                  </a:cubicBezTo>
                  <a:lnTo>
                    <a:pt x="39" y="204"/>
                  </a:lnTo>
                  <a:cubicBezTo>
                    <a:pt x="34" y="208"/>
                    <a:pt x="29" y="210"/>
                    <a:pt x="24"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Freeform 257">
              <a:extLst>
                <a:ext uri="{FF2B5EF4-FFF2-40B4-BE49-F238E27FC236}">
                  <a16:creationId xmlns:a16="http://schemas.microsoft.com/office/drawing/2014/main" id="{BA88EC92-5D80-4752-B3E3-B386B08FABE6}"/>
                </a:ext>
              </a:extLst>
            </p:cNvPr>
            <p:cNvSpPr>
              <a:spLocks/>
            </p:cNvSpPr>
            <p:nvPr/>
          </p:nvSpPr>
          <p:spPr bwMode="auto">
            <a:xfrm>
              <a:off x="2973388" y="4241800"/>
              <a:ext cx="158750" cy="160338"/>
            </a:xfrm>
            <a:custGeom>
              <a:avLst/>
              <a:gdLst>
                <a:gd name="T0" fmla="*/ 187 w 210"/>
                <a:gd name="T1" fmla="*/ 210 h 210"/>
                <a:gd name="T2" fmla="*/ 172 w 210"/>
                <a:gd name="T3" fmla="*/ 204 h 210"/>
                <a:gd name="T4" fmla="*/ 9 w 210"/>
                <a:gd name="T5" fmla="*/ 37 h 210"/>
                <a:gd name="T6" fmla="*/ 9 w 210"/>
                <a:gd name="T7" fmla="*/ 8 h 210"/>
                <a:gd name="T8" fmla="*/ 39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9" y="37"/>
                  </a:lnTo>
                  <a:cubicBezTo>
                    <a:pt x="0" y="29"/>
                    <a:pt x="1" y="16"/>
                    <a:pt x="9" y="8"/>
                  </a:cubicBezTo>
                  <a:cubicBezTo>
                    <a:pt x="17" y="0"/>
                    <a:pt x="30" y="0"/>
                    <a:pt x="39" y="8"/>
                  </a:cubicBezTo>
                  <a:lnTo>
                    <a:pt x="202" y="175"/>
                  </a:lnTo>
                  <a:cubicBezTo>
                    <a:pt x="210" y="183"/>
                    <a:pt x="210" y="196"/>
                    <a:pt x="202" y="204"/>
                  </a:cubicBezTo>
                  <a:cubicBezTo>
                    <a:pt x="198" y="208"/>
                    <a:pt x="193" y="210"/>
                    <a:pt x="187"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Freeform 258">
              <a:extLst>
                <a:ext uri="{FF2B5EF4-FFF2-40B4-BE49-F238E27FC236}">
                  <a16:creationId xmlns:a16="http://schemas.microsoft.com/office/drawing/2014/main" id="{DEBF3D07-A7F0-4160-9D40-9E2AFC30AF9E}"/>
                </a:ext>
              </a:extLst>
            </p:cNvPr>
            <p:cNvSpPr>
              <a:spLocks/>
            </p:cNvSpPr>
            <p:nvPr/>
          </p:nvSpPr>
          <p:spPr bwMode="auto">
            <a:xfrm>
              <a:off x="3279776" y="42418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8" name="Freeform 259">
              <a:extLst>
                <a:ext uri="{FF2B5EF4-FFF2-40B4-BE49-F238E27FC236}">
                  <a16:creationId xmlns:a16="http://schemas.microsoft.com/office/drawing/2014/main" id="{C38D17AB-0C4F-4A59-ACEA-8E7CECE2BA62}"/>
                </a:ext>
              </a:extLst>
            </p:cNvPr>
            <p:cNvSpPr>
              <a:spLocks/>
            </p:cNvSpPr>
            <p:nvPr/>
          </p:nvSpPr>
          <p:spPr bwMode="auto">
            <a:xfrm>
              <a:off x="3279776" y="42418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60">
              <a:extLst>
                <a:ext uri="{FF2B5EF4-FFF2-40B4-BE49-F238E27FC236}">
                  <a16:creationId xmlns:a16="http://schemas.microsoft.com/office/drawing/2014/main" id="{AB06EFFB-2F82-4262-96F8-4879A856102D}"/>
                </a:ext>
              </a:extLst>
            </p:cNvPr>
            <p:cNvSpPr>
              <a:spLocks/>
            </p:cNvSpPr>
            <p:nvPr/>
          </p:nvSpPr>
          <p:spPr bwMode="auto">
            <a:xfrm>
              <a:off x="2974976" y="39751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61">
              <a:extLst>
                <a:ext uri="{FF2B5EF4-FFF2-40B4-BE49-F238E27FC236}">
                  <a16:creationId xmlns:a16="http://schemas.microsoft.com/office/drawing/2014/main" id="{C4649F76-5A34-4FD2-A6F5-13EA9F180003}"/>
                </a:ext>
              </a:extLst>
            </p:cNvPr>
            <p:cNvSpPr>
              <a:spLocks/>
            </p:cNvSpPr>
            <p:nvPr/>
          </p:nvSpPr>
          <p:spPr bwMode="auto">
            <a:xfrm>
              <a:off x="2974976" y="39751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62">
              <a:extLst>
                <a:ext uri="{FF2B5EF4-FFF2-40B4-BE49-F238E27FC236}">
                  <a16:creationId xmlns:a16="http://schemas.microsoft.com/office/drawing/2014/main" id="{2E2E4AB4-8572-4DD5-9EF4-A540B3BE9109}"/>
                </a:ext>
              </a:extLst>
            </p:cNvPr>
            <p:cNvSpPr>
              <a:spLocks/>
            </p:cNvSpPr>
            <p:nvPr/>
          </p:nvSpPr>
          <p:spPr bwMode="auto">
            <a:xfrm>
              <a:off x="2752726" y="3582988"/>
              <a:ext cx="577850" cy="265113"/>
            </a:xfrm>
            <a:custGeom>
              <a:avLst/>
              <a:gdLst>
                <a:gd name="T0" fmla="*/ 758 w 758"/>
                <a:gd name="T1" fmla="*/ 279 h 348"/>
                <a:gd name="T2" fmla="*/ 688 w 758"/>
                <a:gd name="T3" fmla="*/ 348 h 348"/>
                <a:gd name="T4" fmla="*/ 69 w 758"/>
                <a:gd name="T5" fmla="*/ 348 h 348"/>
                <a:gd name="T6" fmla="*/ 0 w 758"/>
                <a:gd name="T7" fmla="*/ 279 h 348"/>
                <a:gd name="T8" fmla="*/ 0 w 758"/>
                <a:gd name="T9" fmla="*/ 69 h 348"/>
                <a:gd name="T10" fmla="*/ 69 w 758"/>
                <a:gd name="T11" fmla="*/ 0 h 348"/>
                <a:gd name="T12" fmla="*/ 688 w 758"/>
                <a:gd name="T13" fmla="*/ 0 h 348"/>
                <a:gd name="T14" fmla="*/ 758 w 758"/>
                <a:gd name="T15" fmla="*/ 69 h 348"/>
                <a:gd name="T16" fmla="*/ 758 w 758"/>
                <a:gd name="T17" fmla="*/ 27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348">
                  <a:moveTo>
                    <a:pt x="758" y="279"/>
                  </a:moveTo>
                  <a:cubicBezTo>
                    <a:pt x="758" y="317"/>
                    <a:pt x="727" y="348"/>
                    <a:pt x="688" y="348"/>
                  </a:cubicBezTo>
                  <a:lnTo>
                    <a:pt x="69" y="348"/>
                  </a:lnTo>
                  <a:cubicBezTo>
                    <a:pt x="31" y="348"/>
                    <a:pt x="0" y="317"/>
                    <a:pt x="0" y="279"/>
                  </a:cubicBezTo>
                  <a:lnTo>
                    <a:pt x="0" y="69"/>
                  </a:lnTo>
                  <a:cubicBezTo>
                    <a:pt x="0" y="31"/>
                    <a:pt x="31" y="0"/>
                    <a:pt x="69" y="0"/>
                  </a:cubicBezTo>
                  <a:lnTo>
                    <a:pt x="688" y="0"/>
                  </a:lnTo>
                  <a:cubicBezTo>
                    <a:pt x="727" y="0"/>
                    <a:pt x="758" y="31"/>
                    <a:pt x="758" y="69"/>
                  </a:cubicBezTo>
                  <a:lnTo>
                    <a:pt x="758" y="27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Freeform 263">
              <a:extLst>
                <a:ext uri="{FF2B5EF4-FFF2-40B4-BE49-F238E27FC236}">
                  <a16:creationId xmlns:a16="http://schemas.microsoft.com/office/drawing/2014/main" id="{6B7E2C09-0A0A-4E53-9F46-3DF7C7ABCDE6}"/>
                </a:ext>
              </a:extLst>
            </p:cNvPr>
            <p:cNvSpPr>
              <a:spLocks/>
            </p:cNvSpPr>
            <p:nvPr/>
          </p:nvSpPr>
          <p:spPr bwMode="auto">
            <a:xfrm>
              <a:off x="2752726" y="3582988"/>
              <a:ext cx="577850" cy="131763"/>
            </a:xfrm>
            <a:custGeom>
              <a:avLst/>
              <a:gdLst>
                <a:gd name="T0" fmla="*/ 758 w 758"/>
                <a:gd name="T1" fmla="*/ 139 h 174"/>
                <a:gd name="T2" fmla="*/ 688 w 758"/>
                <a:gd name="T3" fmla="*/ 174 h 174"/>
                <a:gd name="T4" fmla="*/ 69 w 758"/>
                <a:gd name="T5" fmla="*/ 174 h 174"/>
                <a:gd name="T6" fmla="*/ 0 w 758"/>
                <a:gd name="T7" fmla="*/ 139 h 174"/>
                <a:gd name="T8" fmla="*/ 0 w 758"/>
                <a:gd name="T9" fmla="*/ 34 h 174"/>
                <a:gd name="T10" fmla="*/ 69 w 758"/>
                <a:gd name="T11" fmla="*/ 0 h 174"/>
                <a:gd name="T12" fmla="*/ 688 w 758"/>
                <a:gd name="T13" fmla="*/ 0 h 174"/>
                <a:gd name="T14" fmla="*/ 758 w 758"/>
                <a:gd name="T15" fmla="*/ 34 h 174"/>
                <a:gd name="T16" fmla="*/ 758 w 758"/>
                <a:gd name="T17"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74">
                  <a:moveTo>
                    <a:pt x="758" y="139"/>
                  </a:moveTo>
                  <a:cubicBezTo>
                    <a:pt x="758" y="158"/>
                    <a:pt x="727" y="174"/>
                    <a:pt x="688" y="174"/>
                  </a:cubicBezTo>
                  <a:lnTo>
                    <a:pt x="69" y="174"/>
                  </a:lnTo>
                  <a:cubicBezTo>
                    <a:pt x="31" y="174"/>
                    <a:pt x="0" y="158"/>
                    <a:pt x="0" y="139"/>
                  </a:cubicBezTo>
                  <a:lnTo>
                    <a:pt x="0" y="34"/>
                  </a:lnTo>
                  <a:cubicBezTo>
                    <a:pt x="0" y="15"/>
                    <a:pt x="31" y="0"/>
                    <a:pt x="69" y="0"/>
                  </a:cubicBezTo>
                  <a:lnTo>
                    <a:pt x="688" y="0"/>
                  </a:lnTo>
                  <a:cubicBezTo>
                    <a:pt x="727" y="0"/>
                    <a:pt x="758" y="15"/>
                    <a:pt x="758" y="34"/>
                  </a:cubicBezTo>
                  <a:lnTo>
                    <a:pt x="758" y="139"/>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3" name="Group 54">
            <a:extLst>
              <a:ext uri="{FF2B5EF4-FFF2-40B4-BE49-F238E27FC236}">
                <a16:creationId xmlns:a16="http://schemas.microsoft.com/office/drawing/2014/main" id="{F5DD069A-8589-4609-9B09-BE82EA51C95D}"/>
              </a:ext>
            </a:extLst>
          </p:cNvPr>
          <p:cNvGrpSpPr/>
          <p:nvPr/>
        </p:nvGrpSpPr>
        <p:grpSpPr>
          <a:xfrm>
            <a:off x="3372763" y="2769415"/>
            <a:ext cx="361691" cy="344134"/>
            <a:chOff x="137623" y="3843112"/>
            <a:chExt cx="1411778" cy="1343251"/>
          </a:xfrm>
        </p:grpSpPr>
        <p:sp>
          <p:nvSpPr>
            <p:cNvPr id="104" name="Freeform 288">
              <a:extLst>
                <a:ext uri="{FF2B5EF4-FFF2-40B4-BE49-F238E27FC236}">
                  <a16:creationId xmlns:a16="http://schemas.microsoft.com/office/drawing/2014/main" id="{2B81819A-6CC5-4019-9917-F750F4E56526}"/>
                </a:ext>
              </a:extLst>
            </p:cNvPr>
            <p:cNvSpPr>
              <a:spLocks/>
            </p:cNvSpPr>
            <p:nvPr/>
          </p:nvSpPr>
          <p:spPr bwMode="auto">
            <a:xfrm>
              <a:off x="1203326" y="4125913"/>
              <a:ext cx="269875" cy="247650"/>
            </a:xfrm>
            <a:custGeom>
              <a:avLst/>
              <a:gdLst>
                <a:gd name="T0" fmla="*/ 100 w 355"/>
                <a:gd name="T1" fmla="*/ 323 h 326"/>
                <a:gd name="T2" fmla="*/ 64 w 355"/>
                <a:gd name="T3" fmla="*/ 299 h 326"/>
                <a:gd name="T4" fmla="*/ 3 w 355"/>
                <a:gd name="T5" fmla="*/ 53 h 326"/>
                <a:gd name="T6" fmla="*/ 27 w 355"/>
                <a:gd name="T7" fmla="*/ 17 h 326"/>
                <a:gd name="T8" fmla="*/ 202 w 355"/>
                <a:gd name="T9" fmla="*/ 3 h 326"/>
                <a:gd name="T10" fmla="*/ 239 w 355"/>
                <a:gd name="T11" fmla="*/ 27 h 326"/>
                <a:gd name="T12" fmla="*/ 352 w 355"/>
                <a:gd name="T13" fmla="*/ 238 h 326"/>
                <a:gd name="T14" fmla="*/ 328 w 355"/>
                <a:gd name="T15" fmla="*/ 274 h 326"/>
                <a:gd name="T16" fmla="*/ 100 w 355"/>
                <a:gd name="T17" fmla="*/ 32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26">
                  <a:moveTo>
                    <a:pt x="100" y="323"/>
                  </a:moveTo>
                  <a:cubicBezTo>
                    <a:pt x="83" y="326"/>
                    <a:pt x="67" y="316"/>
                    <a:pt x="64" y="299"/>
                  </a:cubicBezTo>
                  <a:lnTo>
                    <a:pt x="3" y="53"/>
                  </a:lnTo>
                  <a:cubicBezTo>
                    <a:pt x="0" y="37"/>
                    <a:pt x="10" y="20"/>
                    <a:pt x="27" y="17"/>
                  </a:cubicBezTo>
                  <a:lnTo>
                    <a:pt x="202" y="3"/>
                  </a:lnTo>
                  <a:cubicBezTo>
                    <a:pt x="219" y="0"/>
                    <a:pt x="235" y="10"/>
                    <a:pt x="239" y="27"/>
                  </a:cubicBezTo>
                  <a:lnTo>
                    <a:pt x="352" y="238"/>
                  </a:lnTo>
                  <a:cubicBezTo>
                    <a:pt x="355" y="254"/>
                    <a:pt x="345" y="270"/>
                    <a:pt x="328" y="274"/>
                  </a:cubicBezTo>
                  <a:lnTo>
                    <a:pt x="100" y="32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89">
              <a:extLst>
                <a:ext uri="{FF2B5EF4-FFF2-40B4-BE49-F238E27FC236}">
                  <a16:creationId xmlns:a16="http://schemas.microsoft.com/office/drawing/2014/main" id="{5016B4CC-A89C-40FE-86CF-CA01A839F33E}"/>
                </a:ext>
              </a:extLst>
            </p:cNvPr>
            <p:cNvSpPr>
              <a:spLocks/>
            </p:cNvSpPr>
            <p:nvPr/>
          </p:nvSpPr>
          <p:spPr bwMode="auto">
            <a:xfrm>
              <a:off x="137623" y="3843112"/>
              <a:ext cx="1259378" cy="1241414"/>
            </a:xfrm>
            <a:custGeom>
              <a:avLst/>
              <a:gdLst>
                <a:gd name="T0" fmla="*/ 1736 w 1743"/>
                <a:gd name="T1" fmla="*/ 729 h 1698"/>
                <a:gd name="T2" fmla="*/ 1713 w 1743"/>
                <a:gd name="T3" fmla="*/ 626 h 1698"/>
                <a:gd name="T4" fmla="*/ 819 w 1743"/>
                <a:gd name="T5" fmla="*/ 61 h 1698"/>
                <a:gd name="T6" fmla="*/ 114 w 1743"/>
                <a:gd name="T7" fmla="*/ 1032 h 1698"/>
                <a:gd name="T8" fmla="*/ 208 w 1743"/>
                <a:gd name="T9" fmla="*/ 1254 h 1698"/>
                <a:gd name="T10" fmla="*/ 337 w 1743"/>
                <a:gd name="T11" fmla="*/ 1475 h 1698"/>
                <a:gd name="T12" fmla="*/ 652 w 1743"/>
                <a:gd name="T13" fmla="*/ 1679 h 1698"/>
                <a:gd name="T14" fmla="*/ 687 w 1743"/>
                <a:gd name="T15" fmla="*/ 1680 h 1698"/>
                <a:gd name="T16" fmla="*/ 935 w 1743"/>
                <a:gd name="T17" fmla="*/ 1440 h 1698"/>
                <a:gd name="T18" fmla="*/ 939 w 1743"/>
                <a:gd name="T19" fmla="*/ 1426 h 1698"/>
                <a:gd name="T20" fmla="*/ 951 w 1743"/>
                <a:gd name="T21" fmla="*/ 1357 h 1698"/>
                <a:gd name="T22" fmla="*/ 1001 w 1743"/>
                <a:gd name="T23" fmla="*/ 1058 h 1698"/>
                <a:gd name="T24" fmla="*/ 1743 w 1743"/>
                <a:gd name="T25" fmla="*/ 778 h 1698"/>
                <a:gd name="T26" fmla="*/ 1736 w 1743"/>
                <a:gd name="T27" fmla="*/ 729 h 1698"/>
                <a:gd name="connsiteX0" fmla="*/ 9438 w 9478"/>
                <a:gd name="connsiteY0" fmla="*/ 3988 h 9595"/>
                <a:gd name="connsiteX1" fmla="*/ 9306 w 9478"/>
                <a:gd name="connsiteY1" fmla="*/ 3382 h 9595"/>
                <a:gd name="connsiteX2" fmla="*/ 4177 w 9478"/>
                <a:gd name="connsiteY2" fmla="*/ 54 h 9595"/>
                <a:gd name="connsiteX3" fmla="*/ 132 w 9478"/>
                <a:gd name="connsiteY3" fmla="*/ 5773 h 9595"/>
                <a:gd name="connsiteX4" fmla="*/ 466 w 9478"/>
                <a:gd name="connsiteY4" fmla="*/ 7185 h 9595"/>
                <a:gd name="connsiteX5" fmla="*/ 1411 w 9478"/>
                <a:gd name="connsiteY5" fmla="*/ 8382 h 9595"/>
                <a:gd name="connsiteX6" fmla="*/ 3219 w 9478"/>
                <a:gd name="connsiteY6" fmla="*/ 9583 h 9595"/>
                <a:gd name="connsiteX7" fmla="*/ 3419 w 9478"/>
                <a:gd name="connsiteY7" fmla="*/ 9589 h 9595"/>
                <a:gd name="connsiteX8" fmla="*/ 4842 w 9478"/>
                <a:gd name="connsiteY8" fmla="*/ 8176 h 9595"/>
                <a:gd name="connsiteX9" fmla="*/ 4865 w 9478"/>
                <a:gd name="connsiteY9" fmla="*/ 8093 h 9595"/>
                <a:gd name="connsiteX10" fmla="*/ 4934 w 9478"/>
                <a:gd name="connsiteY10" fmla="*/ 7687 h 9595"/>
                <a:gd name="connsiteX11" fmla="*/ 5221 w 9478"/>
                <a:gd name="connsiteY11" fmla="*/ 5926 h 9595"/>
                <a:gd name="connsiteX12" fmla="*/ 9478 w 9478"/>
                <a:gd name="connsiteY12" fmla="*/ 4277 h 9595"/>
                <a:gd name="connsiteX13" fmla="*/ 9438 w 9478"/>
                <a:gd name="connsiteY13" fmla="*/ 3988 h 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78" h="9595">
                  <a:moveTo>
                    <a:pt x="9438" y="3988"/>
                  </a:moveTo>
                  <a:cubicBezTo>
                    <a:pt x="9392" y="3817"/>
                    <a:pt x="9392" y="3576"/>
                    <a:pt x="9306" y="3382"/>
                  </a:cubicBezTo>
                  <a:cubicBezTo>
                    <a:pt x="8371" y="1173"/>
                    <a:pt x="6787" y="-305"/>
                    <a:pt x="4177" y="54"/>
                  </a:cubicBezTo>
                  <a:cubicBezTo>
                    <a:pt x="1337" y="437"/>
                    <a:pt x="-522" y="2958"/>
                    <a:pt x="132" y="5773"/>
                  </a:cubicBezTo>
                  <a:cubicBezTo>
                    <a:pt x="258" y="6332"/>
                    <a:pt x="461" y="7179"/>
                    <a:pt x="466" y="7185"/>
                  </a:cubicBezTo>
                  <a:cubicBezTo>
                    <a:pt x="770" y="7910"/>
                    <a:pt x="1027" y="7793"/>
                    <a:pt x="1411" y="8382"/>
                  </a:cubicBezTo>
                  <a:cubicBezTo>
                    <a:pt x="1790" y="8971"/>
                    <a:pt x="2415" y="9477"/>
                    <a:pt x="3219" y="9583"/>
                  </a:cubicBezTo>
                  <a:cubicBezTo>
                    <a:pt x="3270" y="9589"/>
                    <a:pt x="3374" y="9583"/>
                    <a:pt x="3419" y="9589"/>
                  </a:cubicBezTo>
                  <a:cubicBezTo>
                    <a:pt x="4188" y="9695"/>
                    <a:pt x="4762" y="8505"/>
                    <a:pt x="4842" y="8176"/>
                  </a:cubicBezTo>
                  <a:cubicBezTo>
                    <a:pt x="4928" y="7846"/>
                    <a:pt x="4865" y="8093"/>
                    <a:pt x="4865" y="8093"/>
                  </a:cubicBezTo>
                  <a:cubicBezTo>
                    <a:pt x="4928" y="7922"/>
                    <a:pt x="4911" y="7799"/>
                    <a:pt x="4934" y="7687"/>
                  </a:cubicBezTo>
                  <a:cubicBezTo>
                    <a:pt x="5049" y="7051"/>
                    <a:pt x="4951" y="6550"/>
                    <a:pt x="5221" y="5926"/>
                  </a:cubicBezTo>
                  <a:cubicBezTo>
                    <a:pt x="5955" y="4206"/>
                    <a:pt x="7843" y="4277"/>
                    <a:pt x="9478" y="4277"/>
                  </a:cubicBezTo>
                  <a:cubicBezTo>
                    <a:pt x="9461" y="4159"/>
                    <a:pt x="9472" y="4118"/>
                    <a:pt x="9438" y="39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6" name="Freeform 290">
              <a:extLst>
                <a:ext uri="{FF2B5EF4-FFF2-40B4-BE49-F238E27FC236}">
                  <a16:creationId xmlns:a16="http://schemas.microsoft.com/office/drawing/2014/main" id="{52E213B0-F4B1-48E1-A666-CD85B69E9B06}"/>
                </a:ext>
              </a:extLst>
            </p:cNvPr>
            <p:cNvSpPr>
              <a:spLocks/>
            </p:cNvSpPr>
            <p:nvPr/>
          </p:nvSpPr>
          <p:spPr bwMode="auto">
            <a:xfrm>
              <a:off x="446088" y="4308475"/>
              <a:ext cx="1101725" cy="814388"/>
            </a:xfrm>
            <a:custGeom>
              <a:avLst/>
              <a:gdLst>
                <a:gd name="T0" fmla="*/ 48 w 1445"/>
                <a:gd name="T1" fmla="*/ 1069 h 1069"/>
                <a:gd name="T2" fmla="*/ 2 w 1445"/>
                <a:gd name="T3" fmla="*/ 1027 h 1069"/>
                <a:gd name="T4" fmla="*/ 44 w 1445"/>
                <a:gd name="T5" fmla="*/ 978 h 1069"/>
                <a:gd name="T6" fmla="*/ 441 w 1445"/>
                <a:gd name="T7" fmla="*/ 754 h 1069"/>
                <a:gd name="T8" fmla="*/ 449 w 1445"/>
                <a:gd name="T9" fmla="*/ 664 h 1069"/>
                <a:gd name="T10" fmla="*/ 645 w 1445"/>
                <a:gd name="T11" fmla="*/ 162 h 1069"/>
                <a:gd name="T12" fmla="*/ 1398 w 1445"/>
                <a:gd name="T13" fmla="*/ 1 h 1069"/>
                <a:gd name="T14" fmla="*/ 1444 w 1445"/>
                <a:gd name="T15" fmla="*/ 45 h 1069"/>
                <a:gd name="T16" fmla="*/ 1400 w 1445"/>
                <a:gd name="T17" fmla="*/ 92 h 1069"/>
                <a:gd name="T18" fmla="*/ 702 w 1445"/>
                <a:gd name="T19" fmla="*/ 233 h 1069"/>
                <a:gd name="T20" fmla="*/ 540 w 1445"/>
                <a:gd name="T21" fmla="*/ 672 h 1069"/>
                <a:gd name="T22" fmla="*/ 531 w 1445"/>
                <a:gd name="T23" fmla="*/ 765 h 1069"/>
                <a:gd name="T24" fmla="*/ 51 w 1445"/>
                <a:gd name="T25" fmla="*/ 1069 h 1069"/>
                <a:gd name="T26" fmla="*/ 48 w 1445"/>
                <a:gd name="T27"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5" h="1069">
                  <a:moveTo>
                    <a:pt x="48" y="1069"/>
                  </a:moveTo>
                  <a:cubicBezTo>
                    <a:pt x="24" y="1069"/>
                    <a:pt x="4" y="1051"/>
                    <a:pt x="2" y="1027"/>
                  </a:cubicBezTo>
                  <a:cubicBezTo>
                    <a:pt x="0" y="1002"/>
                    <a:pt x="19" y="980"/>
                    <a:pt x="44" y="978"/>
                  </a:cubicBezTo>
                  <a:cubicBezTo>
                    <a:pt x="53" y="977"/>
                    <a:pt x="416" y="975"/>
                    <a:pt x="441" y="754"/>
                  </a:cubicBezTo>
                  <a:cubicBezTo>
                    <a:pt x="444" y="726"/>
                    <a:pt x="447" y="696"/>
                    <a:pt x="449" y="664"/>
                  </a:cubicBezTo>
                  <a:cubicBezTo>
                    <a:pt x="464" y="490"/>
                    <a:pt x="480" y="293"/>
                    <a:pt x="645" y="162"/>
                  </a:cubicBezTo>
                  <a:cubicBezTo>
                    <a:pt x="833" y="13"/>
                    <a:pt x="1380" y="1"/>
                    <a:pt x="1398" y="1"/>
                  </a:cubicBezTo>
                  <a:cubicBezTo>
                    <a:pt x="1423" y="0"/>
                    <a:pt x="1444" y="20"/>
                    <a:pt x="1444" y="45"/>
                  </a:cubicBezTo>
                  <a:cubicBezTo>
                    <a:pt x="1445" y="70"/>
                    <a:pt x="1425" y="91"/>
                    <a:pt x="1400" y="92"/>
                  </a:cubicBezTo>
                  <a:cubicBezTo>
                    <a:pt x="1396" y="92"/>
                    <a:pt x="865" y="104"/>
                    <a:pt x="702" y="233"/>
                  </a:cubicBezTo>
                  <a:cubicBezTo>
                    <a:pt x="568" y="340"/>
                    <a:pt x="554" y="508"/>
                    <a:pt x="540" y="672"/>
                  </a:cubicBezTo>
                  <a:cubicBezTo>
                    <a:pt x="537" y="704"/>
                    <a:pt x="535" y="734"/>
                    <a:pt x="531" y="765"/>
                  </a:cubicBezTo>
                  <a:cubicBezTo>
                    <a:pt x="504" y="1002"/>
                    <a:pt x="150" y="1061"/>
                    <a:pt x="51" y="1069"/>
                  </a:cubicBezTo>
                  <a:lnTo>
                    <a:pt x="48" y="106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7" name="Freeform 291">
              <a:extLst>
                <a:ext uri="{FF2B5EF4-FFF2-40B4-BE49-F238E27FC236}">
                  <a16:creationId xmlns:a16="http://schemas.microsoft.com/office/drawing/2014/main" id="{B3224D14-30CE-476A-949D-F37E0832BC5E}"/>
                </a:ext>
              </a:extLst>
            </p:cNvPr>
            <p:cNvSpPr>
              <a:spLocks noEditPoints="1"/>
            </p:cNvSpPr>
            <p:nvPr/>
          </p:nvSpPr>
          <p:spPr bwMode="auto">
            <a:xfrm>
              <a:off x="563563" y="4751388"/>
              <a:ext cx="985838" cy="434975"/>
            </a:xfrm>
            <a:custGeom>
              <a:avLst/>
              <a:gdLst>
                <a:gd name="T0" fmla="*/ 435 w 1294"/>
                <a:gd name="T1" fmla="*/ 429 h 572"/>
                <a:gd name="T2" fmla="*/ 435 w 1294"/>
                <a:gd name="T3" fmla="*/ 150 h 572"/>
                <a:gd name="T4" fmla="*/ 474 w 1294"/>
                <a:gd name="T5" fmla="*/ 112 h 572"/>
                <a:gd name="T6" fmla="*/ 767 w 1294"/>
                <a:gd name="T7" fmla="*/ 112 h 572"/>
                <a:gd name="T8" fmla="*/ 805 w 1294"/>
                <a:gd name="T9" fmla="*/ 150 h 572"/>
                <a:gd name="T10" fmla="*/ 805 w 1294"/>
                <a:gd name="T11" fmla="*/ 429 h 572"/>
                <a:gd name="T12" fmla="*/ 769 w 1294"/>
                <a:gd name="T13" fmla="*/ 467 h 572"/>
                <a:gd name="T14" fmla="*/ 471 w 1294"/>
                <a:gd name="T15" fmla="*/ 467 h 572"/>
                <a:gd name="T16" fmla="*/ 435 w 1294"/>
                <a:gd name="T17" fmla="*/ 429 h 572"/>
                <a:gd name="T18" fmla="*/ 365 w 1294"/>
                <a:gd name="T19" fmla="*/ 149 h 572"/>
                <a:gd name="T20" fmla="*/ 364 w 1294"/>
                <a:gd name="T21" fmla="*/ 421 h 572"/>
                <a:gd name="T22" fmla="*/ 324 w 1294"/>
                <a:gd name="T23" fmla="*/ 459 h 572"/>
                <a:gd name="T24" fmla="*/ 104 w 1294"/>
                <a:gd name="T25" fmla="*/ 441 h 572"/>
                <a:gd name="T26" fmla="*/ 70 w 1294"/>
                <a:gd name="T27" fmla="*/ 403 h 572"/>
                <a:gd name="T28" fmla="*/ 71 w 1294"/>
                <a:gd name="T29" fmla="*/ 146 h 572"/>
                <a:gd name="T30" fmla="*/ 109 w 1294"/>
                <a:gd name="T31" fmla="*/ 108 h 572"/>
                <a:gd name="T32" fmla="*/ 327 w 1294"/>
                <a:gd name="T33" fmla="*/ 111 h 572"/>
                <a:gd name="T34" fmla="*/ 365 w 1294"/>
                <a:gd name="T35" fmla="*/ 149 h 572"/>
                <a:gd name="T36" fmla="*/ 1148 w 1294"/>
                <a:gd name="T37" fmla="*/ 413 h 572"/>
                <a:gd name="T38" fmla="*/ 983 w 1294"/>
                <a:gd name="T39" fmla="*/ 447 h 572"/>
                <a:gd name="T40" fmla="*/ 876 w 1294"/>
                <a:gd name="T41" fmla="*/ 358 h 572"/>
                <a:gd name="T42" fmla="*/ 876 w 1294"/>
                <a:gd name="T43" fmla="*/ 197 h 572"/>
                <a:gd name="T44" fmla="*/ 958 w 1294"/>
                <a:gd name="T45" fmla="*/ 107 h 572"/>
                <a:gd name="T46" fmla="*/ 1134 w 1294"/>
                <a:gd name="T47" fmla="*/ 87 h 572"/>
                <a:gd name="T48" fmla="*/ 1223 w 1294"/>
                <a:gd name="T49" fmla="*/ 164 h 572"/>
                <a:gd name="T50" fmla="*/ 1223 w 1294"/>
                <a:gd name="T51" fmla="*/ 322 h 572"/>
                <a:gd name="T52" fmla="*/ 1148 w 1294"/>
                <a:gd name="T53" fmla="*/ 413 h 572"/>
                <a:gd name="T54" fmla="*/ 1265 w 1294"/>
                <a:gd name="T55" fmla="*/ 1 h 572"/>
                <a:gd name="T56" fmla="*/ 1252 w 1294"/>
                <a:gd name="T57" fmla="*/ 1 h 572"/>
                <a:gd name="T58" fmla="*/ 42 w 1294"/>
                <a:gd name="T59" fmla="*/ 36 h 572"/>
                <a:gd name="T60" fmla="*/ 29 w 1294"/>
                <a:gd name="T61" fmla="*/ 36 h 572"/>
                <a:gd name="T62" fmla="*/ 0 w 1294"/>
                <a:gd name="T63" fmla="*/ 64 h 572"/>
                <a:gd name="T64" fmla="*/ 0 w 1294"/>
                <a:gd name="T65" fmla="*/ 78 h 572"/>
                <a:gd name="T66" fmla="*/ 0 w 1294"/>
                <a:gd name="T67" fmla="*/ 457 h 572"/>
                <a:gd name="T68" fmla="*/ 0 w 1294"/>
                <a:gd name="T69" fmla="*/ 466 h 572"/>
                <a:gd name="T70" fmla="*/ 0 w 1294"/>
                <a:gd name="T71" fmla="*/ 471 h 572"/>
                <a:gd name="T72" fmla="*/ 28 w 1294"/>
                <a:gd name="T73" fmla="*/ 503 h 572"/>
                <a:gd name="T74" fmla="*/ 1265 w 1294"/>
                <a:gd name="T75" fmla="*/ 467 h 572"/>
                <a:gd name="T76" fmla="*/ 1294 w 1294"/>
                <a:gd name="T77" fmla="*/ 435 h 572"/>
                <a:gd name="T78" fmla="*/ 1294 w 1294"/>
                <a:gd name="T79" fmla="*/ 431 h 572"/>
                <a:gd name="T80" fmla="*/ 1294 w 1294"/>
                <a:gd name="T81" fmla="*/ 422 h 572"/>
                <a:gd name="T82" fmla="*/ 1294 w 1294"/>
                <a:gd name="T83" fmla="*/ 42 h 572"/>
                <a:gd name="T84" fmla="*/ 1294 w 1294"/>
                <a:gd name="T85" fmla="*/ 29 h 572"/>
                <a:gd name="T86" fmla="*/ 1265 w 1294"/>
                <a:gd name="T87" fmla="*/ 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4" h="572">
                  <a:moveTo>
                    <a:pt x="435" y="429"/>
                  </a:moveTo>
                  <a:cubicBezTo>
                    <a:pt x="435" y="334"/>
                    <a:pt x="435" y="246"/>
                    <a:pt x="435" y="150"/>
                  </a:cubicBezTo>
                  <a:cubicBezTo>
                    <a:pt x="436" y="129"/>
                    <a:pt x="453" y="112"/>
                    <a:pt x="474" y="112"/>
                  </a:cubicBezTo>
                  <a:cubicBezTo>
                    <a:pt x="614" y="113"/>
                    <a:pt x="627" y="113"/>
                    <a:pt x="767" y="112"/>
                  </a:cubicBezTo>
                  <a:cubicBezTo>
                    <a:pt x="788" y="112"/>
                    <a:pt x="805" y="129"/>
                    <a:pt x="805" y="150"/>
                  </a:cubicBezTo>
                  <a:cubicBezTo>
                    <a:pt x="805" y="246"/>
                    <a:pt x="805" y="334"/>
                    <a:pt x="805" y="429"/>
                  </a:cubicBezTo>
                  <a:cubicBezTo>
                    <a:pt x="805" y="449"/>
                    <a:pt x="789" y="466"/>
                    <a:pt x="769" y="467"/>
                  </a:cubicBezTo>
                  <a:cubicBezTo>
                    <a:pt x="626" y="474"/>
                    <a:pt x="614" y="474"/>
                    <a:pt x="471" y="467"/>
                  </a:cubicBezTo>
                  <a:cubicBezTo>
                    <a:pt x="451" y="466"/>
                    <a:pt x="435" y="449"/>
                    <a:pt x="435" y="429"/>
                  </a:cubicBezTo>
                  <a:close/>
                  <a:moveTo>
                    <a:pt x="365" y="149"/>
                  </a:moveTo>
                  <a:cubicBezTo>
                    <a:pt x="365" y="242"/>
                    <a:pt x="365" y="328"/>
                    <a:pt x="364" y="421"/>
                  </a:cubicBezTo>
                  <a:cubicBezTo>
                    <a:pt x="364" y="443"/>
                    <a:pt x="346" y="461"/>
                    <a:pt x="324" y="459"/>
                  </a:cubicBezTo>
                  <a:cubicBezTo>
                    <a:pt x="251" y="454"/>
                    <a:pt x="178" y="448"/>
                    <a:pt x="104" y="441"/>
                  </a:cubicBezTo>
                  <a:cubicBezTo>
                    <a:pt x="85" y="439"/>
                    <a:pt x="70" y="422"/>
                    <a:pt x="70" y="403"/>
                  </a:cubicBezTo>
                  <a:cubicBezTo>
                    <a:pt x="70" y="315"/>
                    <a:pt x="70" y="233"/>
                    <a:pt x="71" y="146"/>
                  </a:cubicBezTo>
                  <a:cubicBezTo>
                    <a:pt x="71" y="124"/>
                    <a:pt x="88" y="107"/>
                    <a:pt x="109" y="108"/>
                  </a:cubicBezTo>
                  <a:cubicBezTo>
                    <a:pt x="182" y="109"/>
                    <a:pt x="255" y="110"/>
                    <a:pt x="327" y="111"/>
                  </a:cubicBezTo>
                  <a:cubicBezTo>
                    <a:pt x="348" y="111"/>
                    <a:pt x="365" y="128"/>
                    <a:pt x="365" y="149"/>
                  </a:cubicBezTo>
                  <a:close/>
                  <a:moveTo>
                    <a:pt x="1148" y="413"/>
                  </a:moveTo>
                  <a:cubicBezTo>
                    <a:pt x="1095" y="423"/>
                    <a:pt x="1037" y="437"/>
                    <a:pt x="983" y="447"/>
                  </a:cubicBezTo>
                  <a:cubicBezTo>
                    <a:pt x="927" y="457"/>
                    <a:pt x="876" y="415"/>
                    <a:pt x="876" y="358"/>
                  </a:cubicBezTo>
                  <a:cubicBezTo>
                    <a:pt x="876" y="304"/>
                    <a:pt x="876" y="251"/>
                    <a:pt x="876" y="197"/>
                  </a:cubicBezTo>
                  <a:cubicBezTo>
                    <a:pt x="876" y="150"/>
                    <a:pt x="911" y="111"/>
                    <a:pt x="958" y="107"/>
                  </a:cubicBezTo>
                  <a:cubicBezTo>
                    <a:pt x="1014" y="103"/>
                    <a:pt x="1076" y="95"/>
                    <a:pt x="1134" y="87"/>
                  </a:cubicBezTo>
                  <a:cubicBezTo>
                    <a:pt x="1181" y="80"/>
                    <a:pt x="1223" y="116"/>
                    <a:pt x="1223" y="164"/>
                  </a:cubicBezTo>
                  <a:cubicBezTo>
                    <a:pt x="1223" y="217"/>
                    <a:pt x="1223" y="269"/>
                    <a:pt x="1223" y="322"/>
                  </a:cubicBezTo>
                  <a:cubicBezTo>
                    <a:pt x="1223" y="367"/>
                    <a:pt x="1192" y="405"/>
                    <a:pt x="1148" y="413"/>
                  </a:cubicBezTo>
                  <a:close/>
                  <a:moveTo>
                    <a:pt x="1265" y="1"/>
                  </a:moveTo>
                  <a:cubicBezTo>
                    <a:pt x="1261" y="1"/>
                    <a:pt x="1256" y="0"/>
                    <a:pt x="1252" y="1"/>
                  </a:cubicBezTo>
                  <a:cubicBezTo>
                    <a:pt x="805" y="56"/>
                    <a:pt x="495" y="36"/>
                    <a:pt x="42" y="36"/>
                  </a:cubicBezTo>
                  <a:lnTo>
                    <a:pt x="29" y="36"/>
                  </a:lnTo>
                  <a:cubicBezTo>
                    <a:pt x="13" y="36"/>
                    <a:pt x="0" y="49"/>
                    <a:pt x="0" y="64"/>
                  </a:cubicBezTo>
                  <a:lnTo>
                    <a:pt x="0" y="78"/>
                  </a:lnTo>
                  <a:lnTo>
                    <a:pt x="0" y="457"/>
                  </a:lnTo>
                  <a:lnTo>
                    <a:pt x="0" y="466"/>
                  </a:lnTo>
                  <a:lnTo>
                    <a:pt x="0" y="471"/>
                  </a:lnTo>
                  <a:cubicBezTo>
                    <a:pt x="0" y="486"/>
                    <a:pt x="13" y="501"/>
                    <a:pt x="28" y="503"/>
                  </a:cubicBezTo>
                  <a:cubicBezTo>
                    <a:pt x="488" y="565"/>
                    <a:pt x="805" y="572"/>
                    <a:pt x="1265" y="467"/>
                  </a:cubicBezTo>
                  <a:cubicBezTo>
                    <a:pt x="1281" y="464"/>
                    <a:pt x="1294" y="451"/>
                    <a:pt x="1294" y="435"/>
                  </a:cubicBezTo>
                  <a:lnTo>
                    <a:pt x="1294" y="431"/>
                  </a:lnTo>
                  <a:lnTo>
                    <a:pt x="1294" y="422"/>
                  </a:lnTo>
                  <a:lnTo>
                    <a:pt x="1294" y="42"/>
                  </a:lnTo>
                  <a:lnTo>
                    <a:pt x="1294" y="29"/>
                  </a:lnTo>
                  <a:cubicBezTo>
                    <a:pt x="1294" y="13"/>
                    <a:pt x="1281" y="1"/>
                    <a:pt x="1265" y="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Oval 292">
              <a:extLst>
                <a:ext uri="{FF2B5EF4-FFF2-40B4-BE49-F238E27FC236}">
                  <a16:creationId xmlns:a16="http://schemas.microsoft.com/office/drawing/2014/main" id="{A13B187A-1FB6-442A-B3CB-FF57DAE9B66A}"/>
                </a:ext>
              </a:extLst>
            </p:cNvPr>
            <p:cNvSpPr>
              <a:spLocks noChangeArrowheads="1"/>
            </p:cNvSpPr>
            <p:nvPr/>
          </p:nvSpPr>
          <p:spPr bwMode="auto">
            <a:xfrm>
              <a:off x="455613" y="4673600"/>
              <a:ext cx="228600" cy="230188"/>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9" name="Oval 293">
              <a:extLst>
                <a:ext uri="{FF2B5EF4-FFF2-40B4-BE49-F238E27FC236}">
                  <a16:creationId xmlns:a16="http://schemas.microsoft.com/office/drawing/2014/main" id="{7F468633-C6F7-43DD-8B26-C177FD07A8E8}"/>
                </a:ext>
              </a:extLst>
            </p:cNvPr>
            <p:cNvSpPr>
              <a:spLocks noChangeArrowheads="1"/>
            </p:cNvSpPr>
            <p:nvPr/>
          </p:nvSpPr>
          <p:spPr bwMode="auto">
            <a:xfrm>
              <a:off x="522288" y="4740275"/>
              <a:ext cx="95250" cy="952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10" name="Group 61">
            <a:extLst>
              <a:ext uri="{FF2B5EF4-FFF2-40B4-BE49-F238E27FC236}">
                <a16:creationId xmlns:a16="http://schemas.microsoft.com/office/drawing/2014/main" id="{6D42E626-1E6A-4A2D-B505-58E89FF6BF1C}"/>
              </a:ext>
            </a:extLst>
          </p:cNvPr>
          <p:cNvGrpSpPr/>
          <p:nvPr/>
        </p:nvGrpSpPr>
        <p:grpSpPr>
          <a:xfrm rot="20370441">
            <a:off x="1252609" y="2810869"/>
            <a:ext cx="526887" cy="230073"/>
            <a:chOff x="9841706" y="4683955"/>
            <a:chExt cx="2493963" cy="1089025"/>
          </a:xfrm>
        </p:grpSpPr>
        <p:sp>
          <p:nvSpPr>
            <p:cNvPr id="111" name="Freeform 304">
              <a:extLst>
                <a:ext uri="{FF2B5EF4-FFF2-40B4-BE49-F238E27FC236}">
                  <a16:creationId xmlns:a16="http://schemas.microsoft.com/office/drawing/2014/main" id="{33F09748-F191-437D-BE5C-C85B6EC44798}"/>
                </a:ext>
              </a:extLst>
            </p:cNvPr>
            <p:cNvSpPr>
              <a:spLocks noEditPoints="1"/>
            </p:cNvSpPr>
            <p:nvPr/>
          </p:nvSpPr>
          <p:spPr bwMode="auto">
            <a:xfrm>
              <a:off x="9841706" y="5026855"/>
              <a:ext cx="523875" cy="398463"/>
            </a:xfrm>
            <a:custGeom>
              <a:avLst/>
              <a:gdLst>
                <a:gd name="T0" fmla="*/ 262 w 687"/>
                <a:gd name="T1" fmla="*/ 473 h 523"/>
                <a:gd name="T2" fmla="*/ 50 w 687"/>
                <a:gd name="T3" fmla="*/ 262 h 523"/>
                <a:gd name="T4" fmla="*/ 262 w 687"/>
                <a:gd name="T5" fmla="*/ 50 h 523"/>
                <a:gd name="T6" fmla="*/ 453 w 687"/>
                <a:gd name="T7" fmla="*/ 173 h 523"/>
                <a:gd name="T8" fmla="*/ 450 w 687"/>
                <a:gd name="T9" fmla="*/ 173 h 523"/>
                <a:gd name="T10" fmla="*/ 398 w 687"/>
                <a:gd name="T11" fmla="*/ 225 h 523"/>
                <a:gd name="T12" fmla="*/ 398 w 687"/>
                <a:gd name="T13" fmla="*/ 302 h 523"/>
                <a:gd name="T14" fmla="*/ 450 w 687"/>
                <a:gd name="T15" fmla="*/ 354 h 523"/>
                <a:gd name="T16" fmla="*/ 451 w 687"/>
                <a:gd name="T17" fmla="*/ 354 h 523"/>
                <a:gd name="T18" fmla="*/ 262 w 687"/>
                <a:gd name="T19" fmla="*/ 473 h 523"/>
                <a:gd name="T20" fmla="*/ 687 w 687"/>
                <a:gd name="T21" fmla="*/ 173 h 523"/>
                <a:gd name="T22" fmla="*/ 507 w 687"/>
                <a:gd name="T23" fmla="*/ 173 h 523"/>
                <a:gd name="T24" fmla="*/ 262 w 687"/>
                <a:gd name="T25" fmla="*/ 0 h 523"/>
                <a:gd name="T26" fmla="*/ 0 w 687"/>
                <a:gd name="T27" fmla="*/ 262 h 523"/>
                <a:gd name="T28" fmla="*/ 262 w 687"/>
                <a:gd name="T29" fmla="*/ 523 h 523"/>
                <a:gd name="T30" fmla="*/ 506 w 687"/>
                <a:gd name="T31" fmla="*/ 354 h 523"/>
                <a:gd name="T32" fmla="*/ 687 w 687"/>
                <a:gd name="T33" fmla="*/ 354 h 523"/>
                <a:gd name="T34" fmla="*/ 687 w 687"/>
                <a:gd name="T35" fmla="*/ 17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7" h="523">
                  <a:moveTo>
                    <a:pt x="262" y="473"/>
                  </a:moveTo>
                  <a:cubicBezTo>
                    <a:pt x="145" y="473"/>
                    <a:pt x="50" y="378"/>
                    <a:pt x="50" y="262"/>
                  </a:cubicBezTo>
                  <a:cubicBezTo>
                    <a:pt x="50" y="145"/>
                    <a:pt x="145" y="50"/>
                    <a:pt x="262" y="50"/>
                  </a:cubicBezTo>
                  <a:cubicBezTo>
                    <a:pt x="346" y="50"/>
                    <a:pt x="420" y="101"/>
                    <a:pt x="453" y="173"/>
                  </a:cubicBezTo>
                  <a:lnTo>
                    <a:pt x="450" y="173"/>
                  </a:lnTo>
                  <a:cubicBezTo>
                    <a:pt x="421" y="173"/>
                    <a:pt x="398" y="196"/>
                    <a:pt x="398" y="225"/>
                  </a:cubicBezTo>
                  <a:lnTo>
                    <a:pt x="398" y="302"/>
                  </a:lnTo>
                  <a:cubicBezTo>
                    <a:pt x="398" y="331"/>
                    <a:pt x="421" y="354"/>
                    <a:pt x="450" y="354"/>
                  </a:cubicBezTo>
                  <a:lnTo>
                    <a:pt x="451" y="354"/>
                  </a:lnTo>
                  <a:cubicBezTo>
                    <a:pt x="417" y="424"/>
                    <a:pt x="345" y="473"/>
                    <a:pt x="262" y="473"/>
                  </a:cubicBezTo>
                  <a:close/>
                  <a:moveTo>
                    <a:pt x="687" y="173"/>
                  </a:moveTo>
                  <a:lnTo>
                    <a:pt x="507" y="173"/>
                  </a:lnTo>
                  <a:cubicBezTo>
                    <a:pt x="471" y="73"/>
                    <a:pt x="375" y="0"/>
                    <a:pt x="262" y="0"/>
                  </a:cubicBezTo>
                  <a:cubicBezTo>
                    <a:pt x="118" y="0"/>
                    <a:pt x="0" y="118"/>
                    <a:pt x="0" y="262"/>
                  </a:cubicBezTo>
                  <a:cubicBezTo>
                    <a:pt x="0" y="406"/>
                    <a:pt x="118" y="523"/>
                    <a:pt x="262" y="523"/>
                  </a:cubicBezTo>
                  <a:cubicBezTo>
                    <a:pt x="373" y="523"/>
                    <a:pt x="468" y="453"/>
                    <a:pt x="506" y="354"/>
                  </a:cubicBezTo>
                  <a:lnTo>
                    <a:pt x="687" y="354"/>
                  </a:lnTo>
                  <a:lnTo>
                    <a:pt x="687" y="173"/>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63">
              <a:extLst>
                <a:ext uri="{FF2B5EF4-FFF2-40B4-BE49-F238E27FC236}">
                  <a16:creationId xmlns:a16="http://schemas.microsoft.com/office/drawing/2014/main" id="{12F37169-A535-41AF-9CDB-9DF72140D64C}"/>
                </a:ext>
              </a:extLst>
            </p:cNvPr>
            <p:cNvSpPr>
              <a:spLocks/>
            </p:cNvSpPr>
            <p:nvPr/>
          </p:nvSpPr>
          <p:spPr bwMode="auto">
            <a:xfrm>
              <a:off x="10256044" y="4683955"/>
              <a:ext cx="2079625" cy="1089025"/>
            </a:xfrm>
            <a:custGeom>
              <a:avLst/>
              <a:gdLst>
                <a:gd name="connsiteX0" fmla="*/ 544131 w 2079625"/>
                <a:gd name="connsiteY0" fmla="*/ 0 h 1089025"/>
                <a:gd name="connsiteX1" fmla="*/ 544512 w 2079625"/>
                <a:gd name="connsiteY1" fmla="*/ 37 h 1089025"/>
                <a:gd name="connsiteX2" fmla="*/ 544512 w 2079625"/>
                <a:gd name="connsiteY2" fmla="*/ 0 h 1089025"/>
                <a:gd name="connsiteX3" fmla="*/ 681644 w 2079625"/>
                <a:gd name="connsiteY3" fmla="*/ 0 h 1089025"/>
                <a:gd name="connsiteX4" fmla="*/ 724307 w 2079625"/>
                <a:gd name="connsiteY4" fmla="*/ 42672 h 1089025"/>
                <a:gd name="connsiteX5" fmla="*/ 805824 w 2079625"/>
                <a:gd name="connsiteY5" fmla="*/ 124206 h 1089025"/>
                <a:gd name="connsiteX6" fmla="*/ 848487 w 2079625"/>
                <a:gd name="connsiteY6" fmla="*/ 124206 h 1089025"/>
                <a:gd name="connsiteX7" fmla="*/ 930766 w 2079625"/>
                <a:gd name="connsiteY7" fmla="*/ 42672 h 1089025"/>
                <a:gd name="connsiteX8" fmla="*/ 973429 w 2079625"/>
                <a:gd name="connsiteY8" fmla="*/ 0 h 1089025"/>
                <a:gd name="connsiteX9" fmla="*/ 1963825 w 2079625"/>
                <a:gd name="connsiteY9" fmla="*/ 0 h 1089025"/>
                <a:gd name="connsiteX10" fmla="*/ 2079625 w 2079625"/>
                <a:gd name="connsiteY10" fmla="*/ 115824 h 1089025"/>
                <a:gd name="connsiteX11" fmla="*/ 2079625 w 2079625"/>
                <a:gd name="connsiteY11" fmla="*/ 132588 h 1089025"/>
                <a:gd name="connsiteX12" fmla="*/ 1984395 w 2079625"/>
                <a:gd name="connsiteY12" fmla="*/ 246126 h 1089025"/>
                <a:gd name="connsiteX13" fmla="*/ 1069309 w 2079625"/>
                <a:gd name="connsiteY13" fmla="*/ 407203 h 1089025"/>
                <a:gd name="connsiteX14" fmla="*/ 1078927 w 2079625"/>
                <a:gd name="connsiteY14" fmla="*/ 439344 h 1089025"/>
                <a:gd name="connsiteX15" fmla="*/ 1089025 w 2079625"/>
                <a:gd name="connsiteY15" fmla="*/ 544894 h 1089025"/>
                <a:gd name="connsiteX16" fmla="*/ 544131 w 2079625"/>
                <a:gd name="connsiteY16" fmla="*/ 1089025 h 1089025"/>
                <a:gd name="connsiteX17" fmla="*/ 0 w 2079625"/>
                <a:gd name="connsiteY17" fmla="*/ 544894 h 1089025"/>
                <a:gd name="connsiteX18" fmla="*/ 544131 w 2079625"/>
                <a:gd name="connsiteY18" fmla="*/ 0 h 108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79625" h="1089025">
                  <a:moveTo>
                    <a:pt x="544131" y="0"/>
                  </a:moveTo>
                  <a:lnTo>
                    <a:pt x="544512" y="37"/>
                  </a:lnTo>
                  <a:lnTo>
                    <a:pt x="544512" y="0"/>
                  </a:lnTo>
                  <a:lnTo>
                    <a:pt x="681644" y="0"/>
                  </a:lnTo>
                  <a:cubicBezTo>
                    <a:pt x="705261" y="0"/>
                    <a:pt x="724307" y="19050"/>
                    <a:pt x="724307" y="42672"/>
                  </a:cubicBezTo>
                  <a:cubicBezTo>
                    <a:pt x="724307" y="87630"/>
                    <a:pt x="760875" y="124206"/>
                    <a:pt x="805824" y="124206"/>
                  </a:cubicBezTo>
                  <a:lnTo>
                    <a:pt x="848487" y="124206"/>
                  </a:lnTo>
                  <a:cubicBezTo>
                    <a:pt x="894198" y="124206"/>
                    <a:pt x="930766" y="87630"/>
                    <a:pt x="930766" y="42672"/>
                  </a:cubicBezTo>
                  <a:cubicBezTo>
                    <a:pt x="930766" y="19050"/>
                    <a:pt x="949812" y="0"/>
                    <a:pt x="973429" y="0"/>
                  </a:cubicBezTo>
                  <a:lnTo>
                    <a:pt x="1963825" y="0"/>
                  </a:lnTo>
                  <a:cubicBezTo>
                    <a:pt x="2027820" y="0"/>
                    <a:pt x="2079625" y="51816"/>
                    <a:pt x="2079625" y="115824"/>
                  </a:cubicBezTo>
                  <a:lnTo>
                    <a:pt x="2079625" y="132588"/>
                  </a:lnTo>
                  <a:cubicBezTo>
                    <a:pt x="2079625" y="188214"/>
                    <a:pt x="2039247" y="236220"/>
                    <a:pt x="1984395" y="246126"/>
                  </a:cubicBezTo>
                  <a:lnTo>
                    <a:pt x="1069309" y="407203"/>
                  </a:lnTo>
                  <a:lnTo>
                    <a:pt x="1078927" y="439344"/>
                  </a:lnTo>
                  <a:cubicBezTo>
                    <a:pt x="1085596" y="473448"/>
                    <a:pt x="1089025" y="508695"/>
                    <a:pt x="1089025" y="544894"/>
                  </a:cubicBezTo>
                  <a:cubicBezTo>
                    <a:pt x="1089025" y="845157"/>
                    <a:pt x="845157" y="1089025"/>
                    <a:pt x="544131" y="1089025"/>
                  </a:cubicBezTo>
                  <a:cubicBezTo>
                    <a:pt x="243868" y="1089025"/>
                    <a:pt x="0" y="845157"/>
                    <a:pt x="0" y="544894"/>
                  </a:cubicBezTo>
                  <a:cubicBezTo>
                    <a:pt x="0" y="243869"/>
                    <a:pt x="243868" y="0"/>
                    <a:pt x="544131" y="0"/>
                  </a:cubicBezTo>
                  <a:close/>
                </a:path>
              </a:pathLst>
            </a:custGeom>
            <a:solidFill>
              <a:schemeClr val="bg1"/>
            </a:solidFill>
            <a:ln>
              <a:noFill/>
            </a:ln>
            <a:extLst/>
          </p:spPr>
          <p:txBody>
            <a:bodyPr vert="horz" wrap="square" lIns="68580" tIns="34290" rIns="68580" bIns="34290" numCol="1" anchor="t" anchorCtr="0" compatLnSpc="1">
              <a:prstTxWarp prst="textNoShape">
                <a:avLst/>
              </a:prstTxWarp>
              <a:noAutofit/>
            </a:bodyPr>
            <a:lstStyle/>
            <a:p>
              <a:endParaRPr lang="en-US" sz="1350" dirty="0"/>
            </a:p>
          </p:txBody>
        </p:sp>
        <p:sp>
          <p:nvSpPr>
            <p:cNvPr id="113" name="Freeform 307">
              <a:extLst>
                <a:ext uri="{FF2B5EF4-FFF2-40B4-BE49-F238E27FC236}">
                  <a16:creationId xmlns:a16="http://schemas.microsoft.com/office/drawing/2014/main" id="{35C37A9F-1917-4271-AA90-D8F1D445B3CD}"/>
                </a:ext>
              </a:extLst>
            </p:cNvPr>
            <p:cNvSpPr>
              <a:spLocks/>
            </p:cNvSpPr>
            <p:nvPr/>
          </p:nvSpPr>
          <p:spPr bwMode="auto">
            <a:xfrm>
              <a:off x="10430669" y="4858580"/>
              <a:ext cx="739775" cy="739775"/>
            </a:xfrm>
            <a:custGeom>
              <a:avLst/>
              <a:gdLst>
                <a:gd name="T0" fmla="*/ 485 w 970"/>
                <a:gd name="T1" fmla="*/ 83 h 970"/>
                <a:gd name="T2" fmla="*/ 769 w 970"/>
                <a:gd name="T3" fmla="*/ 201 h 970"/>
                <a:gd name="T4" fmla="*/ 887 w 970"/>
                <a:gd name="T5" fmla="*/ 485 h 970"/>
                <a:gd name="T6" fmla="*/ 769 w 970"/>
                <a:gd name="T7" fmla="*/ 768 h 970"/>
                <a:gd name="T8" fmla="*/ 485 w 970"/>
                <a:gd name="T9" fmla="*/ 886 h 970"/>
                <a:gd name="T10" fmla="*/ 202 w 970"/>
                <a:gd name="T11" fmla="*/ 768 h 970"/>
                <a:gd name="T12" fmla="*/ 84 w 970"/>
                <a:gd name="T13" fmla="*/ 485 h 970"/>
                <a:gd name="T14" fmla="*/ 202 w 970"/>
                <a:gd name="T15" fmla="*/ 201 h 970"/>
                <a:gd name="T16" fmla="*/ 485 w 970"/>
                <a:gd name="T17" fmla="*/ 83 h 970"/>
                <a:gd name="T18" fmla="*/ 527 w 970"/>
                <a:gd name="T19" fmla="*/ 41 h 970"/>
                <a:gd name="T20" fmla="*/ 485 w 970"/>
                <a:gd name="T21" fmla="*/ 0 h 970"/>
                <a:gd name="T22" fmla="*/ 143 w 970"/>
                <a:gd name="T23" fmla="*/ 142 h 970"/>
                <a:gd name="T24" fmla="*/ 0 w 970"/>
                <a:gd name="T25" fmla="*/ 485 h 970"/>
                <a:gd name="T26" fmla="*/ 143 w 970"/>
                <a:gd name="T27" fmla="*/ 827 h 970"/>
                <a:gd name="T28" fmla="*/ 485 w 970"/>
                <a:gd name="T29" fmla="*/ 970 h 970"/>
                <a:gd name="T30" fmla="*/ 828 w 970"/>
                <a:gd name="T31" fmla="*/ 827 h 970"/>
                <a:gd name="T32" fmla="*/ 970 w 970"/>
                <a:gd name="T33" fmla="*/ 485 h 970"/>
                <a:gd name="T34" fmla="*/ 828 w 970"/>
                <a:gd name="T35" fmla="*/ 142 h 970"/>
                <a:gd name="T36" fmla="*/ 485 w 970"/>
                <a:gd name="T37" fmla="*/ 0 h 970"/>
                <a:gd name="T38" fmla="*/ 444 w 970"/>
                <a:gd name="T39" fmla="*/ 41 h 970"/>
                <a:gd name="T40" fmla="*/ 485 w 970"/>
                <a:gd name="T41" fmla="*/ 8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0" h="970">
                  <a:moveTo>
                    <a:pt x="485" y="83"/>
                  </a:moveTo>
                  <a:cubicBezTo>
                    <a:pt x="596" y="83"/>
                    <a:pt x="696" y="128"/>
                    <a:pt x="769" y="201"/>
                  </a:cubicBezTo>
                  <a:cubicBezTo>
                    <a:pt x="842" y="274"/>
                    <a:pt x="887" y="374"/>
                    <a:pt x="887" y="485"/>
                  </a:cubicBezTo>
                  <a:cubicBezTo>
                    <a:pt x="887" y="595"/>
                    <a:pt x="842" y="696"/>
                    <a:pt x="769" y="768"/>
                  </a:cubicBezTo>
                  <a:cubicBezTo>
                    <a:pt x="696" y="841"/>
                    <a:pt x="596" y="886"/>
                    <a:pt x="485" y="886"/>
                  </a:cubicBezTo>
                  <a:cubicBezTo>
                    <a:pt x="375" y="886"/>
                    <a:pt x="274" y="841"/>
                    <a:pt x="202" y="768"/>
                  </a:cubicBezTo>
                  <a:cubicBezTo>
                    <a:pt x="129" y="696"/>
                    <a:pt x="84" y="595"/>
                    <a:pt x="84" y="485"/>
                  </a:cubicBezTo>
                  <a:cubicBezTo>
                    <a:pt x="84" y="374"/>
                    <a:pt x="129" y="274"/>
                    <a:pt x="202" y="201"/>
                  </a:cubicBezTo>
                  <a:cubicBezTo>
                    <a:pt x="274" y="128"/>
                    <a:pt x="375" y="83"/>
                    <a:pt x="485" y="83"/>
                  </a:cubicBezTo>
                  <a:cubicBezTo>
                    <a:pt x="508" y="83"/>
                    <a:pt x="527" y="64"/>
                    <a:pt x="527" y="41"/>
                  </a:cubicBezTo>
                  <a:cubicBezTo>
                    <a:pt x="527" y="18"/>
                    <a:pt x="508" y="0"/>
                    <a:pt x="485" y="0"/>
                  </a:cubicBezTo>
                  <a:cubicBezTo>
                    <a:pt x="352" y="0"/>
                    <a:pt x="230" y="54"/>
                    <a:pt x="143" y="142"/>
                  </a:cubicBezTo>
                  <a:cubicBezTo>
                    <a:pt x="55" y="230"/>
                    <a:pt x="0" y="351"/>
                    <a:pt x="0" y="485"/>
                  </a:cubicBezTo>
                  <a:cubicBezTo>
                    <a:pt x="0" y="618"/>
                    <a:pt x="55" y="740"/>
                    <a:pt x="143" y="827"/>
                  </a:cubicBezTo>
                  <a:cubicBezTo>
                    <a:pt x="230" y="915"/>
                    <a:pt x="352" y="970"/>
                    <a:pt x="485" y="970"/>
                  </a:cubicBezTo>
                  <a:cubicBezTo>
                    <a:pt x="619" y="970"/>
                    <a:pt x="741" y="915"/>
                    <a:pt x="828" y="827"/>
                  </a:cubicBezTo>
                  <a:cubicBezTo>
                    <a:pt x="916" y="740"/>
                    <a:pt x="970" y="618"/>
                    <a:pt x="970" y="485"/>
                  </a:cubicBezTo>
                  <a:cubicBezTo>
                    <a:pt x="970" y="351"/>
                    <a:pt x="916" y="230"/>
                    <a:pt x="828" y="142"/>
                  </a:cubicBezTo>
                  <a:cubicBezTo>
                    <a:pt x="741" y="54"/>
                    <a:pt x="619" y="0"/>
                    <a:pt x="485" y="0"/>
                  </a:cubicBezTo>
                  <a:cubicBezTo>
                    <a:pt x="462" y="0"/>
                    <a:pt x="444" y="18"/>
                    <a:pt x="444" y="41"/>
                  </a:cubicBezTo>
                  <a:cubicBezTo>
                    <a:pt x="444" y="64"/>
                    <a:pt x="462" y="83"/>
                    <a:pt x="485" y="83"/>
                  </a:cubicBezTo>
                </a:path>
              </a:pathLst>
            </a:custGeom>
            <a:solidFill>
              <a:schemeClr val="accent1">
                <a:lumMod val="40000"/>
                <a:lumOff val="60000"/>
              </a:schemeClr>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114" name="Oval 308">
              <a:extLst>
                <a:ext uri="{FF2B5EF4-FFF2-40B4-BE49-F238E27FC236}">
                  <a16:creationId xmlns:a16="http://schemas.microsoft.com/office/drawing/2014/main" id="{2978958A-09E5-4F3F-8C91-C91DC461EEF3}"/>
                </a:ext>
              </a:extLst>
            </p:cNvPr>
            <p:cNvSpPr>
              <a:spLocks noChangeArrowheads="1"/>
            </p:cNvSpPr>
            <p:nvPr/>
          </p:nvSpPr>
          <p:spPr bwMode="auto">
            <a:xfrm>
              <a:off x="10649744" y="5074480"/>
              <a:ext cx="301625" cy="300038"/>
            </a:xfrm>
            <a:prstGeom prst="ellipse">
              <a:avLst/>
            </a:prstGeom>
            <a:solidFill>
              <a:schemeClr val="accent1">
                <a:lumMod val="20000"/>
                <a:lumOff val="80000"/>
              </a:schemeClr>
            </a:solidFill>
            <a:ln>
              <a:noFill/>
            </a:ln>
            <a:extLst/>
          </p:spPr>
          <p:txBody>
            <a:bodyPr vert="horz" wrap="square" lIns="68580" tIns="34290" rIns="68580" bIns="34290" numCol="1" anchor="t" anchorCtr="0" compatLnSpc="1">
              <a:prstTxWarp prst="textNoShape">
                <a:avLst/>
              </a:prstTxWarp>
            </a:bodyPr>
            <a:lstStyle/>
            <a:p>
              <a:endParaRPr lang="en-US" sz="1350"/>
            </a:p>
          </p:txBody>
        </p:sp>
      </p:grpSp>
      <p:grpSp>
        <p:nvGrpSpPr>
          <p:cNvPr id="115" name="Group 77">
            <a:extLst>
              <a:ext uri="{FF2B5EF4-FFF2-40B4-BE49-F238E27FC236}">
                <a16:creationId xmlns:a16="http://schemas.microsoft.com/office/drawing/2014/main" id="{A482E18A-3B28-4996-986D-25D66C50C9F6}"/>
              </a:ext>
            </a:extLst>
          </p:cNvPr>
          <p:cNvGrpSpPr/>
          <p:nvPr/>
        </p:nvGrpSpPr>
        <p:grpSpPr>
          <a:xfrm rot="20089210">
            <a:off x="7378496" y="2748660"/>
            <a:ext cx="514217" cy="297796"/>
            <a:chOff x="6022976" y="3811588"/>
            <a:chExt cx="2357438" cy="1365250"/>
          </a:xfrm>
        </p:grpSpPr>
        <p:sp>
          <p:nvSpPr>
            <p:cNvPr id="116" name="Freeform 294">
              <a:extLst>
                <a:ext uri="{FF2B5EF4-FFF2-40B4-BE49-F238E27FC236}">
                  <a16:creationId xmlns:a16="http://schemas.microsoft.com/office/drawing/2014/main" id="{8DABD64F-A566-4944-AF21-87AA11254CAA}"/>
                </a:ext>
              </a:extLst>
            </p:cNvPr>
            <p:cNvSpPr>
              <a:spLocks/>
            </p:cNvSpPr>
            <p:nvPr/>
          </p:nvSpPr>
          <p:spPr bwMode="auto">
            <a:xfrm>
              <a:off x="6022976" y="3811588"/>
              <a:ext cx="2357438" cy="1365250"/>
            </a:xfrm>
            <a:custGeom>
              <a:avLst/>
              <a:gdLst>
                <a:gd name="T0" fmla="*/ 1546 w 3093"/>
                <a:gd name="T1" fmla="*/ 0 h 1792"/>
                <a:gd name="T2" fmla="*/ 0 w 3093"/>
                <a:gd name="T3" fmla="*/ 896 h 1792"/>
                <a:gd name="T4" fmla="*/ 1546 w 3093"/>
                <a:gd name="T5" fmla="*/ 1792 h 1792"/>
                <a:gd name="T6" fmla="*/ 3093 w 3093"/>
                <a:gd name="T7" fmla="*/ 896 h 1792"/>
                <a:gd name="T8" fmla="*/ 1546 w 3093"/>
                <a:gd name="T9" fmla="*/ 0 h 1792"/>
              </a:gdLst>
              <a:ahLst/>
              <a:cxnLst>
                <a:cxn ang="0">
                  <a:pos x="T0" y="T1"/>
                </a:cxn>
                <a:cxn ang="0">
                  <a:pos x="T2" y="T3"/>
                </a:cxn>
                <a:cxn ang="0">
                  <a:pos x="T4" y="T5"/>
                </a:cxn>
                <a:cxn ang="0">
                  <a:pos x="T6" y="T7"/>
                </a:cxn>
                <a:cxn ang="0">
                  <a:pos x="T8" y="T9"/>
                </a:cxn>
              </a:cxnLst>
              <a:rect l="0" t="0" r="r" b="b"/>
              <a:pathLst>
                <a:path w="3093" h="1792">
                  <a:moveTo>
                    <a:pt x="1546" y="0"/>
                  </a:moveTo>
                  <a:cubicBezTo>
                    <a:pt x="885" y="0"/>
                    <a:pt x="307" y="360"/>
                    <a:pt x="0" y="896"/>
                  </a:cubicBezTo>
                  <a:cubicBezTo>
                    <a:pt x="307" y="1431"/>
                    <a:pt x="885" y="1792"/>
                    <a:pt x="1546" y="1792"/>
                  </a:cubicBezTo>
                  <a:cubicBezTo>
                    <a:pt x="2208" y="1792"/>
                    <a:pt x="2785" y="1431"/>
                    <a:pt x="3093" y="896"/>
                  </a:cubicBezTo>
                  <a:cubicBezTo>
                    <a:pt x="2785" y="360"/>
                    <a:pt x="2208" y="0"/>
                    <a:pt x="154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79">
              <a:extLst>
                <a:ext uri="{FF2B5EF4-FFF2-40B4-BE49-F238E27FC236}">
                  <a16:creationId xmlns:a16="http://schemas.microsoft.com/office/drawing/2014/main" id="{4C5BDCFD-E8E2-47C5-B986-D5D582DDAA01}"/>
                </a:ext>
              </a:extLst>
            </p:cNvPr>
            <p:cNvSpPr>
              <a:spLocks/>
            </p:cNvSpPr>
            <p:nvPr/>
          </p:nvSpPr>
          <p:spPr bwMode="auto">
            <a:xfrm>
              <a:off x="6754813" y="4387850"/>
              <a:ext cx="893763" cy="212725"/>
            </a:xfrm>
            <a:custGeom>
              <a:avLst/>
              <a:gdLst>
                <a:gd name="connsiteX0" fmla="*/ 121852 w 893763"/>
                <a:gd name="connsiteY0" fmla="*/ 0 h 212725"/>
                <a:gd name="connsiteX1" fmla="*/ 163513 w 893763"/>
                <a:gd name="connsiteY1" fmla="*/ 40266 h 212725"/>
                <a:gd name="connsiteX2" fmla="*/ 163513 w 893763"/>
                <a:gd name="connsiteY2" fmla="*/ 65088 h 212725"/>
                <a:gd name="connsiteX3" fmla="*/ 242888 w 893763"/>
                <a:gd name="connsiteY3" fmla="*/ 65088 h 212725"/>
                <a:gd name="connsiteX4" fmla="*/ 242888 w 893763"/>
                <a:gd name="connsiteY4" fmla="*/ 40266 h 212725"/>
                <a:gd name="connsiteX5" fmla="*/ 284548 w 893763"/>
                <a:gd name="connsiteY5" fmla="*/ 0 h 212725"/>
                <a:gd name="connsiteX6" fmla="*/ 325438 w 893763"/>
                <a:gd name="connsiteY6" fmla="*/ 40266 h 212725"/>
                <a:gd name="connsiteX7" fmla="*/ 325438 w 893763"/>
                <a:gd name="connsiteY7" fmla="*/ 65088 h 212725"/>
                <a:gd name="connsiteX8" fmla="*/ 406400 w 893763"/>
                <a:gd name="connsiteY8" fmla="*/ 65088 h 212725"/>
                <a:gd name="connsiteX9" fmla="*/ 406400 w 893763"/>
                <a:gd name="connsiteY9" fmla="*/ 40266 h 212725"/>
                <a:gd name="connsiteX10" fmla="*/ 446503 w 893763"/>
                <a:gd name="connsiteY10" fmla="*/ 0 h 212725"/>
                <a:gd name="connsiteX11" fmla="*/ 487363 w 893763"/>
                <a:gd name="connsiteY11" fmla="*/ 40266 h 212725"/>
                <a:gd name="connsiteX12" fmla="*/ 487363 w 893763"/>
                <a:gd name="connsiteY12" fmla="*/ 65088 h 212725"/>
                <a:gd name="connsiteX13" fmla="*/ 568325 w 893763"/>
                <a:gd name="connsiteY13" fmla="*/ 65088 h 212725"/>
                <a:gd name="connsiteX14" fmla="*/ 568325 w 893763"/>
                <a:gd name="connsiteY14" fmla="*/ 40266 h 212725"/>
                <a:gd name="connsiteX15" fmla="*/ 609986 w 893763"/>
                <a:gd name="connsiteY15" fmla="*/ 0 h 212725"/>
                <a:gd name="connsiteX16" fmla="*/ 650875 w 893763"/>
                <a:gd name="connsiteY16" fmla="*/ 40266 h 212725"/>
                <a:gd name="connsiteX17" fmla="*/ 650875 w 893763"/>
                <a:gd name="connsiteY17" fmla="*/ 65088 h 212725"/>
                <a:gd name="connsiteX18" fmla="*/ 731838 w 893763"/>
                <a:gd name="connsiteY18" fmla="*/ 65088 h 212725"/>
                <a:gd name="connsiteX19" fmla="*/ 731838 w 893763"/>
                <a:gd name="connsiteY19" fmla="*/ 40266 h 212725"/>
                <a:gd name="connsiteX20" fmla="*/ 772320 w 893763"/>
                <a:gd name="connsiteY20" fmla="*/ 0 h 212725"/>
                <a:gd name="connsiteX21" fmla="*/ 812801 w 893763"/>
                <a:gd name="connsiteY21" fmla="*/ 40266 h 212725"/>
                <a:gd name="connsiteX22" fmla="*/ 812801 w 893763"/>
                <a:gd name="connsiteY22" fmla="*/ 65088 h 212725"/>
                <a:gd name="connsiteX23" fmla="*/ 853414 w 893763"/>
                <a:gd name="connsiteY23" fmla="*/ 65088 h 212725"/>
                <a:gd name="connsiteX24" fmla="*/ 893763 w 893763"/>
                <a:gd name="connsiteY24" fmla="*/ 105570 h 212725"/>
                <a:gd name="connsiteX25" fmla="*/ 853414 w 893763"/>
                <a:gd name="connsiteY25" fmla="*/ 146051 h 212725"/>
                <a:gd name="connsiteX26" fmla="*/ 812801 w 893763"/>
                <a:gd name="connsiteY26" fmla="*/ 146051 h 212725"/>
                <a:gd name="connsiteX27" fmla="*/ 812801 w 893763"/>
                <a:gd name="connsiteY27" fmla="*/ 172459 h 212725"/>
                <a:gd name="connsiteX28" fmla="*/ 772320 w 893763"/>
                <a:gd name="connsiteY28" fmla="*/ 212725 h 212725"/>
                <a:gd name="connsiteX29" fmla="*/ 731838 w 893763"/>
                <a:gd name="connsiteY29" fmla="*/ 172459 h 212725"/>
                <a:gd name="connsiteX30" fmla="*/ 731838 w 893763"/>
                <a:gd name="connsiteY30" fmla="*/ 146051 h 212725"/>
                <a:gd name="connsiteX31" fmla="*/ 650875 w 893763"/>
                <a:gd name="connsiteY31" fmla="*/ 146051 h 212725"/>
                <a:gd name="connsiteX32" fmla="*/ 650875 w 893763"/>
                <a:gd name="connsiteY32" fmla="*/ 172459 h 212725"/>
                <a:gd name="connsiteX33" fmla="*/ 609986 w 893763"/>
                <a:gd name="connsiteY33" fmla="*/ 212725 h 212725"/>
                <a:gd name="connsiteX34" fmla="*/ 568325 w 893763"/>
                <a:gd name="connsiteY34" fmla="*/ 172459 h 212725"/>
                <a:gd name="connsiteX35" fmla="*/ 568325 w 893763"/>
                <a:gd name="connsiteY35" fmla="*/ 146051 h 212725"/>
                <a:gd name="connsiteX36" fmla="*/ 487363 w 893763"/>
                <a:gd name="connsiteY36" fmla="*/ 146051 h 212725"/>
                <a:gd name="connsiteX37" fmla="*/ 487363 w 893763"/>
                <a:gd name="connsiteY37" fmla="*/ 172459 h 212725"/>
                <a:gd name="connsiteX38" fmla="*/ 446503 w 893763"/>
                <a:gd name="connsiteY38" fmla="*/ 212725 h 212725"/>
                <a:gd name="connsiteX39" fmla="*/ 406400 w 893763"/>
                <a:gd name="connsiteY39" fmla="*/ 172459 h 212725"/>
                <a:gd name="connsiteX40" fmla="*/ 406400 w 893763"/>
                <a:gd name="connsiteY40" fmla="*/ 146051 h 212725"/>
                <a:gd name="connsiteX41" fmla="*/ 325438 w 893763"/>
                <a:gd name="connsiteY41" fmla="*/ 146051 h 212725"/>
                <a:gd name="connsiteX42" fmla="*/ 325438 w 893763"/>
                <a:gd name="connsiteY42" fmla="*/ 172459 h 212725"/>
                <a:gd name="connsiteX43" fmla="*/ 284548 w 893763"/>
                <a:gd name="connsiteY43" fmla="*/ 212725 h 212725"/>
                <a:gd name="connsiteX44" fmla="*/ 242888 w 893763"/>
                <a:gd name="connsiteY44" fmla="*/ 172459 h 212725"/>
                <a:gd name="connsiteX45" fmla="*/ 242888 w 893763"/>
                <a:gd name="connsiteY45" fmla="*/ 146051 h 212725"/>
                <a:gd name="connsiteX46" fmla="*/ 163513 w 893763"/>
                <a:gd name="connsiteY46" fmla="*/ 146051 h 212725"/>
                <a:gd name="connsiteX47" fmla="*/ 163513 w 893763"/>
                <a:gd name="connsiteY47" fmla="*/ 172459 h 212725"/>
                <a:gd name="connsiteX48" fmla="*/ 121852 w 893763"/>
                <a:gd name="connsiteY48" fmla="*/ 212725 h 212725"/>
                <a:gd name="connsiteX49" fmla="*/ 80963 w 893763"/>
                <a:gd name="connsiteY49" fmla="*/ 172459 h 212725"/>
                <a:gd name="connsiteX50" fmla="*/ 80963 w 893763"/>
                <a:gd name="connsiteY50" fmla="*/ 146051 h 212725"/>
                <a:gd name="connsiteX51" fmla="*/ 41110 w 893763"/>
                <a:gd name="connsiteY51" fmla="*/ 146051 h 212725"/>
                <a:gd name="connsiteX52" fmla="*/ 0 w 893763"/>
                <a:gd name="connsiteY52" fmla="*/ 105570 h 212725"/>
                <a:gd name="connsiteX53" fmla="*/ 41110 w 893763"/>
                <a:gd name="connsiteY53" fmla="*/ 65088 h 212725"/>
                <a:gd name="connsiteX54" fmla="*/ 80963 w 893763"/>
                <a:gd name="connsiteY54" fmla="*/ 65088 h 212725"/>
                <a:gd name="connsiteX55" fmla="*/ 80963 w 893763"/>
                <a:gd name="connsiteY55" fmla="*/ 40266 h 212725"/>
                <a:gd name="connsiteX56" fmla="*/ 121852 w 893763"/>
                <a:gd name="connsiteY56" fmla="*/ 0 h 2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93763" h="212725">
                  <a:moveTo>
                    <a:pt x="121852" y="0"/>
                  </a:moveTo>
                  <a:cubicBezTo>
                    <a:pt x="144997" y="0"/>
                    <a:pt x="163513" y="18234"/>
                    <a:pt x="163513" y="40266"/>
                  </a:cubicBezTo>
                  <a:lnTo>
                    <a:pt x="163513" y="65088"/>
                  </a:lnTo>
                  <a:lnTo>
                    <a:pt x="242888" y="65088"/>
                  </a:lnTo>
                  <a:lnTo>
                    <a:pt x="242888" y="40266"/>
                  </a:lnTo>
                  <a:cubicBezTo>
                    <a:pt x="242888" y="18234"/>
                    <a:pt x="261404" y="0"/>
                    <a:pt x="284548" y="0"/>
                  </a:cubicBezTo>
                  <a:cubicBezTo>
                    <a:pt x="306922" y="0"/>
                    <a:pt x="325438" y="18234"/>
                    <a:pt x="325438" y="40266"/>
                  </a:cubicBezTo>
                  <a:lnTo>
                    <a:pt x="325438" y="65088"/>
                  </a:lnTo>
                  <a:lnTo>
                    <a:pt x="406400" y="65088"/>
                  </a:lnTo>
                  <a:lnTo>
                    <a:pt x="406400" y="40266"/>
                  </a:lnTo>
                  <a:cubicBezTo>
                    <a:pt x="406400" y="18234"/>
                    <a:pt x="424560" y="0"/>
                    <a:pt x="446503" y="0"/>
                  </a:cubicBezTo>
                  <a:cubicBezTo>
                    <a:pt x="469203" y="0"/>
                    <a:pt x="487363" y="18234"/>
                    <a:pt x="487363" y="40266"/>
                  </a:cubicBezTo>
                  <a:lnTo>
                    <a:pt x="487363" y="65088"/>
                  </a:lnTo>
                  <a:lnTo>
                    <a:pt x="568325" y="65088"/>
                  </a:lnTo>
                  <a:lnTo>
                    <a:pt x="568325" y="40266"/>
                  </a:lnTo>
                  <a:cubicBezTo>
                    <a:pt x="568325" y="18234"/>
                    <a:pt x="586841" y="0"/>
                    <a:pt x="609986" y="0"/>
                  </a:cubicBezTo>
                  <a:cubicBezTo>
                    <a:pt x="632359" y="0"/>
                    <a:pt x="650875" y="18234"/>
                    <a:pt x="650875" y="40266"/>
                  </a:cubicBezTo>
                  <a:lnTo>
                    <a:pt x="650875" y="65088"/>
                  </a:lnTo>
                  <a:lnTo>
                    <a:pt x="731838" y="65088"/>
                  </a:lnTo>
                  <a:lnTo>
                    <a:pt x="731838" y="40266"/>
                  </a:lnTo>
                  <a:cubicBezTo>
                    <a:pt x="731838" y="18234"/>
                    <a:pt x="749406" y="0"/>
                    <a:pt x="772320" y="0"/>
                  </a:cubicBezTo>
                  <a:cubicBezTo>
                    <a:pt x="794470" y="0"/>
                    <a:pt x="812801" y="18234"/>
                    <a:pt x="812801" y="40266"/>
                  </a:cubicBezTo>
                  <a:lnTo>
                    <a:pt x="812801" y="65088"/>
                  </a:lnTo>
                  <a:lnTo>
                    <a:pt x="853414" y="65088"/>
                  </a:lnTo>
                  <a:cubicBezTo>
                    <a:pt x="875492" y="65088"/>
                    <a:pt x="893763" y="82656"/>
                    <a:pt x="893763" y="105570"/>
                  </a:cubicBezTo>
                  <a:cubicBezTo>
                    <a:pt x="893763" y="127720"/>
                    <a:pt x="875492" y="146051"/>
                    <a:pt x="853414" y="146051"/>
                  </a:cubicBezTo>
                  <a:lnTo>
                    <a:pt x="812801" y="146051"/>
                  </a:lnTo>
                  <a:lnTo>
                    <a:pt x="812801" y="172459"/>
                  </a:lnTo>
                  <a:cubicBezTo>
                    <a:pt x="812801" y="194492"/>
                    <a:pt x="794470" y="212725"/>
                    <a:pt x="772320" y="212725"/>
                  </a:cubicBezTo>
                  <a:cubicBezTo>
                    <a:pt x="749406" y="212725"/>
                    <a:pt x="731838" y="194492"/>
                    <a:pt x="731838" y="172459"/>
                  </a:cubicBezTo>
                  <a:lnTo>
                    <a:pt x="731838" y="146051"/>
                  </a:lnTo>
                  <a:lnTo>
                    <a:pt x="650875" y="146051"/>
                  </a:lnTo>
                  <a:lnTo>
                    <a:pt x="650875" y="172459"/>
                  </a:lnTo>
                  <a:cubicBezTo>
                    <a:pt x="650875" y="194492"/>
                    <a:pt x="632359" y="212725"/>
                    <a:pt x="609986" y="212725"/>
                  </a:cubicBezTo>
                  <a:cubicBezTo>
                    <a:pt x="586841" y="212725"/>
                    <a:pt x="568325" y="194492"/>
                    <a:pt x="568325" y="172459"/>
                  </a:cubicBezTo>
                  <a:lnTo>
                    <a:pt x="568325" y="146051"/>
                  </a:lnTo>
                  <a:lnTo>
                    <a:pt x="487363" y="146051"/>
                  </a:lnTo>
                  <a:lnTo>
                    <a:pt x="487363" y="172459"/>
                  </a:lnTo>
                  <a:cubicBezTo>
                    <a:pt x="487363" y="194492"/>
                    <a:pt x="469203" y="212725"/>
                    <a:pt x="446503" y="212725"/>
                  </a:cubicBezTo>
                  <a:cubicBezTo>
                    <a:pt x="424560" y="212725"/>
                    <a:pt x="406400" y="194492"/>
                    <a:pt x="406400" y="172459"/>
                  </a:cubicBezTo>
                  <a:lnTo>
                    <a:pt x="406400" y="146051"/>
                  </a:lnTo>
                  <a:lnTo>
                    <a:pt x="325438" y="146051"/>
                  </a:lnTo>
                  <a:lnTo>
                    <a:pt x="325438" y="172459"/>
                  </a:lnTo>
                  <a:cubicBezTo>
                    <a:pt x="325438" y="194492"/>
                    <a:pt x="306922" y="212725"/>
                    <a:pt x="284548" y="212725"/>
                  </a:cubicBezTo>
                  <a:cubicBezTo>
                    <a:pt x="261404" y="212725"/>
                    <a:pt x="242888" y="194492"/>
                    <a:pt x="242888" y="172459"/>
                  </a:cubicBezTo>
                  <a:lnTo>
                    <a:pt x="242888" y="146051"/>
                  </a:lnTo>
                  <a:lnTo>
                    <a:pt x="163513" y="146051"/>
                  </a:lnTo>
                  <a:lnTo>
                    <a:pt x="163513" y="172459"/>
                  </a:lnTo>
                  <a:cubicBezTo>
                    <a:pt x="163513" y="194492"/>
                    <a:pt x="144997" y="212725"/>
                    <a:pt x="121852" y="212725"/>
                  </a:cubicBezTo>
                  <a:cubicBezTo>
                    <a:pt x="99479" y="212725"/>
                    <a:pt x="80963" y="194492"/>
                    <a:pt x="80963" y="172459"/>
                  </a:cubicBezTo>
                  <a:lnTo>
                    <a:pt x="80963" y="146051"/>
                  </a:lnTo>
                  <a:lnTo>
                    <a:pt x="41110" y="146051"/>
                  </a:lnTo>
                  <a:cubicBezTo>
                    <a:pt x="18271" y="146051"/>
                    <a:pt x="0" y="127720"/>
                    <a:pt x="0" y="105570"/>
                  </a:cubicBezTo>
                  <a:cubicBezTo>
                    <a:pt x="0" y="82656"/>
                    <a:pt x="18271" y="65088"/>
                    <a:pt x="41110" y="65088"/>
                  </a:cubicBezTo>
                  <a:lnTo>
                    <a:pt x="80963" y="65088"/>
                  </a:lnTo>
                  <a:lnTo>
                    <a:pt x="80963" y="40266"/>
                  </a:lnTo>
                  <a:cubicBezTo>
                    <a:pt x="80963" y="18234"/>
                    <a:pt x="99479" y="0"/>
                    <a:pt x="121852"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a:p>
          </p:txBody>
        </p:sp>
        <p:sp>
          <p:nvSpPr>
            <p:cNvPr id="118" name="Freeform 303">
              <a:extLst>
                <a:ext uri="{FF2B5EF4-FFF2-40B4-BE49-F238E27FC236}">
                  <a16:creationId xmlns:a16="http://schemas.microsoft.com/office/drawing/2014/main" id="{B092AAA0-F88F-4602-BA73-74E951018CEC}"/>
                </a:ext>
              </a:extLst>
            </p:cNvPr>
            <p:cNvSpPr>
              <a:spLocks noEditPoints="1"/>
            </p:cNvSpPr>
            <p:nvPr/>
          </p:nvSpPr>
          <p:spPr bwMode="auto">
            <a:xfrm>
              <a:off x="6621463" y="4303713"/>
              <a:ext cx="1181100" cy="385763"/>
            </a:xfrm>
            <a:custGeom>
              <a:avLst/>
              <a:gdLst>
                <a:gd name="T0" fmla="*/ 1052 w 1550"/>
                <a:gd name="T1" fmla="*/ 489 h 506"/>
                <a:gd name="T2" fmla="*/ 1185 w 1550"/>
                <a:gd name="T3" fmla="*/ 489 h 506"/>
                <a:gd name="T4" fmla="*/ 904 w 1550"/>
                <a:gd name="T5" fmla="*/ 473 h 506"/>
                <a:gd name="T6" fmla="*/ 1003 w 1550"/>
                <a:gd name="T7" fmla="*/ 506 h 506"/>
                <a:gd name="T8" fmla="*/ 838 w 1550"/>
                <a:gd name="T9" fmla="*/ 473 h 506"/>
                <a:gd name="T10" fmla="*/ 739 w 1550"/>
                <a:gd name="T11" fmla="*/ 506 h 506"/>
                <a:gd name="T12" fmla="*/ 838 w 1550"/>
                <a:gd name="T13" fmla="*/ 473 h 506"/>
                <a:gd name="T14" fmla="*/ 557 w 1550"/>
                <a:gd name="T15" fmla="*/ 489 h 506"/>
                <a:gd name="T16" fmla="*/ 689 w 1550"/>
                <a:gd name="T17" fmla="*/ 489 h 506"/>
                <a:gd name="T18" fmla="*/ 409 w 1550"/>
                <a:gd name="T19" fmla="*/ 473 h 506"/>
                <a:gd name="T20" fmla="*/ 508 w 1550"/>
                <a:gd name="T21" fmla="*/ 506 h 506"/>
                <a:gd name="T22" fmla="*/ 342 w 1550"/>
                <a:gd name="T23" fmla="*/ 473 h 506"/>
                <a:gd name="T24" fmla="*/ 243 w 1550"/>
                <a:gd name="T25" fmla="*/ 506 h 506"/>
                <a:gd name="T26" fmla="*/ 342 w 1550"/>
                <a:gd name="T27" fmla="*/ 473 h 506"/>
                <a:gd name="T28" fmla="*/ 76 w 1550"/>
                <a:gd name="T29" fmla="*/ 433 h 506"/>
                <a:gd name="T30" fmla="*/ 194 w 1550"/>
                <a:gd name="T31" fmla="*/ 489 h 506"/>
                <a:gd name="T32" fmla="*/ 34 w 1550"/>
                <a:gd name="T33" fmla="*/ 299 h 506"/>
                <a:gd name="T34" fmla="*/ 32 w 1550"/>
                <a:gd name="T35" fmla="*/ 402 h 506"/>
                <a:gd name="T36" fmla="*/ 33 w 1550"/>
                <a:gd name="T37" fmla="*/ 234 h 506"/>
                <a:gd name="T38" fmla="*/ 40 w 1550"/>
                <a:gd name="T39" fmla="*/ 122 h 506"/>
                <a:gd name="T40" fmla="*/ 0 w 1550"/>
                <a:gd name="T41" fmla="*/ 234 h 506"/>
                <a:gd name="T42" fmla="*/ 82 w 1550"/>
                <a:gd name="T43" fmla="*/ 93 h 506"/>
                <a:gd name="T44" fmla="*/ 146 w 1550"/>
                <a:gd name="T45" fmla="*/ 12 h 506"/>
                <a:gd name="T46" fmla="*/ 82 w 1550"/>
                <a:gd name="T47" fmla="*/ 93 h 506"/>
                <a:gd name="T48" fmla="*/ 332 w 1550"/>
                <a:gd name="T49" fmla="*/ 17 h 506"/>
                <a:gd name="T50" fmla="*/ 216 w 1550"/>
                <a:gd name="T51" fmla="*/ 0 h 506"/>
                <a:gd name="T52" fmla="*/ 381 w 1550"/>
                <a:gd name="T53" fmla="*/ 34 h 506"/>
                <a:gd name="T54" fmla="*/ 481 w 1550"/>
                <a:gd name="T55" fmla="*/ 0 h 506"/>
                <a:gd name="T56" fmla="*/ 381 w 1550"/>
                <a:gd name="T57" fmla="*/ 34 h 506"/>
                <a:gd name="T58" fmla="*/ 662 w 1550"/>
                <a:gd name="T59" fmla="*/ 17 h 506"/>
                <a:gd name="T60" fmla="*/ 530 w 1550"/>
                <a:gd name="T61" fmla="*/ 17 h 506"/>
                <a:gd name="T62" fmla="*/ 811 w 1550"/>
                <a:gd name="T63" fmla="*/ 34 h 506"/>
                <a:gd name="T64" fmla="*/ 712 w 1550"/>
                <a:gd name="T65" fmla="*/ 0 h 506"/>
                <a:gd name="T66" fmla="*/ 877 w 1550"/>
                <a:gd name="T67" fmla="*/ 34 h 506"/>
                <a:gd name="T68" fmla="*/ 976 w 1550"/>
                <a:gd name="T69" fmla="*/ 0 h 506"/>
                <a:gd name="T70" fmla="*/ 877 w 1550"/>
                <a:gd name="T71" fmla="*/ 34 h 506"/>
                <a:gd name="T72" fmla="*/ 1158 w 1550"/>
                <a:gd name="T73" fmla="*/ 17 h 506"/>
                <a:gd name="T74" fmla="*/ 1025 w 1550"/>
                <a:gd name="T75" fmla="*/ 17 h 506"/>
                <a:gd name="T76" fmla="*/ 1306 w 1550"/>
                <a:gd name="T77" fmla="*/ 34 h 506"/>
                <a:gd name="T78" fmla="*/ 1207 w 1550"/>
                <a:gd name="T79" fmla="*/ 0 h 506"/>
                <a:gd name="T80" fmla="*/ 1369 w 1550"/>
                <a:gd name="T81" fmla="*/ 37 h 506"/>
                <a:gd name="T82" fmla="*/ 1471 w 1550"/>
                <a:gd name="T83" fmla="*/ 50 h 506"/>
                <a:gd name="T84" fmla="*/ 1369 w 1550"/>
                <a:gd name="T85" fmla="*/ 37 h 506"/>
                <a:gd name="T86" fmla="*/ 1534 w 1550"/>
                <a:gd name="T87" fmla="*/ 223 h 506"/>
                <a:gd name="T88" fmla="*/ 1495 w 1550"/>
                <a:gd name="T89" fmla="*/ 99 h 506"/>
                <a:gd name="T90" fmla="*/ 1517 w 1550"/>
                <a:gd name="T91" fmla="*/ 289 h 506"/>
                <a:gd name="T92" fmla="*/ 1532 w 1550"/>
                <a:gd name="T93" fmla="*/ 376 h 506"/>
                <a:gd name="T94" fmla="*/ 1533 w 1550"/>
                <a:gd name="T95" fmla="*/ 256 h 506"/>
                <a:gd name="T96" fmla="*/ 1393 w 1550"/>
                <a:gd name="T97" fmla="*/ 463 h 506"/>
                <a:gd name="T98" fmla="*/ 1493 w 1550"/>
                <a:gd name="T99" fmla="*/ 435 h 506"/>
                <a:gd name="T100" fmla="*/ 1334 w 1550"/>
                <a:gd name="T101" fmla="*/ 473 h 506"/>
                <a:gd name="T102" fmla="*/ 1234 w 1550"/>
                <a:gd name="T103" fmla="*/ 506 h 506"/>
                <a:gd name="T104" fmla="*/ 1351 w 1550"/>
                <a:gd name="T105" fmla="*/ 48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506">
                  <a:moveTo>
                    <a:pt x="1168" y="473"/>
                  </a:moveTo>
                  <a:lnTo>
                    <a:pt x="1069" y="473"/>
                  </a:lnTo>
                  <a:cubicBezTo>
                    <a:pt x="1060" y="473"/>
                    <a:pt x="1052" y="480"/>
                    <a:pt x="1052" y="489"/>
                  </a:cubicBezTo>
                  <a:cubicBezTo>
                    <a:pt x="1052" y="499"/>
                    <a:pt x="1060" y="506"/>
                    <a:pt x="1069" y="506"/>
                  </a:cubicBezTo>
                  <a:lnTo>
                    <a:pt x="1168" y="506"/>
                  </a:lnTo>
                  <a:cubicBezTo>
                    <a:pt x="1177" y="506"/>
                    <a:pt x="1185" y="499"/>
                    <a:pt x="1185" y="489"/>
                  </a:cubicBezTo>
                  <a:cubicBezTo>
                    <a:pt x="1185" y="480"/>
                    <a:pt x="1177" y="473"/>
                    <a:pt x="1168" y="473"/>
                  </a:cubicBezTo>
                  <a:close/>
                  <a:moveTo>
                    <a:pt x="1003" y="473"/>
                  </a:moveTo>
                  <a:lnTo>
                    <a:pt x="904" y="473"/>
                  </a:lnTo>
                  <a:cubicBezTo>
                    <a:pt x="895" y="473"/>
                    <a:pt x="887" y="480"/>
                    <a:pt x="887" y="489"/>
                  </a:cubicBezTo>
                  <a:cubicBezTo>
                    <a:pt x="887" y="499"/>
                    <a:pt x="895" y="506"/>
                    <a:pt x="904" y="506"/>
                  </a:cubicBezTo>
                  <a:lnTo>
                    <a:pt x="1003" y="506"/>
                  </a:lnTo>
                  <a:cubicBezTo>
                    <a:pt x="1012" y="506"/>
                    <a:pt x="1020" y="499"/>
                    <a:pt x="1020" y="489"/>
                  </a:cubicBezTo>
                  <a:cubicBezTo>
                    <a:pt x="1020" y="480"/>
                    <a:pt x="1012" y="473"/>
                    <a:pt x="1003" y="473"/>
                  </a:cubicBezTo>
                  <a:close/>
                  <a:moveTo>
                    <a:pt x="838" y="473"/>
                  </a:moveTo>
                  <a:lnTo>
                    <a:pt x="739" y="473"/>
                  </a:lnTo>
                  <a:cubicBezTo>
                    <a:pt x="730" y="473"/>
                    <a:pt x="722" y="480"/>
                    <a:pt x="722" y="489"/>
                  </a:cubicBezTo>
                  <a:cubicBezTo>
                    <a:pt x="722" y="499"/>
                    <a:pt x="730" y="506"/>
                    <a:pt x="739" y="506"/>
                  </a:cubicBezTo>
                  <a:lnTo>
                    <a:pt x="838" y="506"/>
                  </a:lnTo>
                  <a:cubicBezTo>
                    <a:pt x="847" y="506"/>
                    <a:pt x="855" y="499"/>
                    <a:pt x="855" y="489"/>
                  </a:cubicBezTo>
                  <a:cubicBezTo>
                    <a:pt x="855" y="480"/>
                    <a:pt x="847" y="473"/>
                    <a:pt x="838" y="473"/>
                  </a:cubicBezTo>
                  <a:close/>
                  <a:moveTo>
                    <a:pt x="673" y="473"/>
                  </a:moveTo>
                  <a:lnTo>
                    <a:pt x="574" y="473"/>
                  </a:lnTo>
                  <a:cubicBezTo>
                    <a:pt x="564" y="473"/>
                    <a:pt x="557" y="480"/>
                    <a:pt x="557" y="489"/>
                  </a:cubicBezTo>
                  <a:cubicBezTo>
                    <a:pt x="557" y="499"/>
                    <a:pt x="564" y="506"/>
                    <a:pt x="574" y="506"/>
                  </a:cubicBezTo>
                  <a:lnTo>
                    <a:pt x="673" y="506"/>
                  </a:lnTo>
                  <a:cubicBezTo>
                    <a:pt x="682" y="506"/>
                    <a:pt x="689" y="499"/>
                    <a:pt x="689" y="489"/>
                  </a:cubicBezTo>
                  <a:cubicBezTo>
                    <a:pt x="689" y="480"/>
                    <a:pt x="682" y="473"/>
                    <a:pt x="673" y="473"/>
                  </a:cubicBezTo>
                  <a:close/>
                  <a:moveTo>
                    <a:pt x="508" y="473"/>
                  </a:moveTo>
                  <a:lnTo>
                    <a:pt x="409" y="473"/>
                  </a:lnTo>
                  <a:cubicBezTo>
                    <a:pt x="399" y="473"/>
                    <a:pt x="392" y="480"/>
                    <a:pt x="392" y="489"/>
                  </a:cubicBezTo>
                  <a:cubicBezTo>
                    <a:pt x="392" y="499"/>
                    <a:pt x="399" y="506"/>
                    <a:pt x="409" y="506"/>
                  </a:cubicBezTo>
                  <a:lnTo>
                    <a:pt x="508" y="506"/>
                  </a:lnTo>
                  <a:cubicBezTo>
                    <a:pt x="517" y="506"/>
                    <a:pt x="524" y="499"/>
                    <a:pt x="524" y="489"/>
                  </a:cubicBezTo>
                  <a:cubicBezTo>
                    <a:pt x="524" y="480"/>
                    <a:pt x="517" y="473"/>
                    <a:pt x="508" y="473"/>
                  </a:cubicBezTo>
                  <a:close/>
                  <a:moveTo>
                    <a:pt x="342" y="473"/>
                  </a:moveTo>
                  <a:lnTo>
                    <a:pt x="243" y="473"/>
                  </a:lnTo>
                  <a:cubicBezTo>
                    <a:pt x="234" y="473"/>
                    <a:pt x="227" y="480"/>
                    <a:pt x="227" y="489"/>
                  </a:cubicBezTo>
                  <a:cubicBezTo>
                    <a:pt x="227" y="499"/>
                    <a:pt x="234" y="506"/>
                    <a:pt x="243" y="506"/>
                  </a:cubicBezTo>
                  <a:lnTo>
                    <a:pt x="342" y="506"/>
                  </a:lnTo>
                  <a:cubicBezTo>
                    <a:pt x="352" y="506"/>
                    <a:pt x="359" y="499"/>
                    <a:pt x="359" y="489"/>
                  </a:cubicBezTo>
                  <a:cubicBezTo>
                    <a:pt x="359" y="480"/>
                    <a:pt x="352" y="473"/>
                    <a:pt x="342" y="473"/>
                  </a:cubicBezTo>
                  <a:close/>
                  <a:moveTo>
                    <a:pt x="181" y="469"/>
                  </a:moveTo>
                  <a:cubicBezTo>
                    <a:pt x="151" y="463"/>
                    <a:pt x="123" y="450"/>
                    <a:pt x="100" y="430"/>
                  </a:cubicBezTo>
                  <a:cubicBezTo>
                    <a:pt x="93" y="424"/>
                    <a:pt x="82" y="425"/>
                    <a:pt x="76" y="433"/>
                  </a:cubicBezTo>
                  <a:cubicBezTo>
                    <a:pt x="70" y="440"/>
                    <a:pt x="71" y="450"/>
                    <a:pt x="78" y="456"/>
                  </a:cubicBezTo>
                  <a:cubicBezTo>
                    <a:pt x="106" y="479"/>
                    <a:pt x="138" y="495"/>
                    <a:pt x="174" y="502"/>
                  </a:cubicBezTo>
                  <a:cubicBezTo>
                    <a:pt x="183" y="504"/>
                    <a:pt x="192" y="498"/>
                    <a:pt x="194" y="489"/>
                  </a:cubicBezTo>
                  <a:cubicBezTo>
                    <a:pt x="196" y="480"/>
                    <a:pt x="190" y="471"/>
                    <a:pt x="181" y="469"/>
                  </a:cubicBezTo>
                  <a:close/>
                  <a:moveTo>
                    <a:pt x="60" y="385"/>
                  </a:moveTo>
                  <a:cubicBezTo>
                    <a:pt x="45" y="359"/>
                    <a:pt x="35" y="330"/>
                    <a:pt x="34" y="299"/>
                  </a:cubicBezTo>
                  <a:cubicBezTo>
                    <a:pt x="33" y="290"/>
                    <a:pt x="25" y="283"/>
                    <a:pt x="16" y="283"/>
                  </a:cubicBezTo>
                  <a:cubicBezTo>
                    <a:pt x="7" y="284"/>
                    <a:pt x="0" y="292"/>
                    <a:pt x="0" y="301"/>
                  </a:cubicBezTo>
                  <a:cubicBezTo>
                    <a:pt x="2" y="338"/>
                    <a:pt x="14" y="372"/>
                    <a:pt x="32" y="402"/>
                  </a:cubicBezTo>
                  <a:cubicBezTo>
                    <a:pt x="37" y="410"/>
                    <a:pt x="47" y="412"/>
                    <a:pt x="55" y="408"/>
                  </a:cubicBezTo>
                  <a:cubicBezTo>
                    <a:pt x="63" y="403"/>
                    <a:pt x="65" y="393"/>
                    <a:pt x="60" y="385"/>
                  </a:cubicBezTo>
                  <a:close/>
                  <a:moveTo>
                    <a:pt x="33" y="234"/>
                  </a:moveTo>
                  <a:lnTo>
                    <a:pt x="33" y="217"/>
                  </a:lnTo>
                  <a:cubicBezTo>
                    <a:pt x="33" y="191"/>
                    <a:pt x="39" y="166"/>
                    <a:pt x="49" y="144"/>
                  </a:cubicBezTo>
                  <a:cubicBezTo>
                    <a:pt x="53" y="135"/>
                    <a:pt x="49" y="126"/>
                    <a:pt x="40" y="122"/>
                  </a:cubicBezTo>
                  <a:cubicBezTo>
                    <a:pt x="32" y="118"/>
                    <a:pt x="22" y="122"/>
                    <a:pt x="18" y="130"/>
                  </a:cubicBezTo>
                  <a:cubicBezTo>
                    <a:pt x="7" y="157"/>
                    <a:pt x="0" y="186"/>
                    <a:pt x="0" y="217"/>
                  </a:cubicBezTo>
                  <a:lnTo>
                    <a:pt x="0" y="234"/>
                  </a:lnTo>
                  <a:cubicBezTo>
                    <a:pt x="0" y="243"/>
                    <a:pt x="8" y="250"/>
                    <a:pt x="17" y="250"/>
                  </a:cubicBezTo>
                  <a:cubicBezTo>
                    <a:pt x="26" y="250"/>
                    <a:pt x="33" y="243"/>
                    <a:pt x="33" y="234"/>
                  </a:cubicBezTo>
                  <a:close/>
                  <a:moveTo>
                    <a:pt x="82" y="93"/>
                  </a:moveTo>
                  <a:cubicBezTo>
                    <a:pt x="102" y="71"/>
                    <a:pt x="128" y="54"/>
                    <a:pt x="157" y="44"/>
                  </a:cubicBezTo>
                  <a:cubicBezTo>
                    <a:pt x="166" y="41"/>
                    <a:pt x="170" y="31"/>
                    <a:pt x="167" y="23"/>
                  </a:cubicBezTo>
                  <a:cubicBezTo>
                    <a:pt x="164" y="14"/>
                    <a:pt x="155" y="9"/>
                    <a:pt x="146" y="12"/>
                  </a:cubicBezTo>
                  <a:cubicBezTo>
                    <a:pt x="112" y="24"/>
                    <a:pt x="81" y="45"/>
                    <a:pt x="57" y="71"/>
                  </a:cubicBezTo>
                  <a:cubicBezTo>
                    <a:pt x="51" y="78"/>
                    <a:pt x="52" y="88"/>
                    <a:pt x="58" y="94"/>
                  </a:cubicBezTo>
                  <a:cubicBezTo>
                    <a:pt x="65" y="101"/>
                    <a:pt x="76" y="100"/>
                    <a:pt x="82" y="93"/>
                  </a:cubicBezTo>
                  <a:close/>
                  <a:moveTo>
                    <a:pt x="216" y="34"/>
                  </a:moveTo>
                  <a:lnTo>
                    <a:pt x="315" y="34"/>
                  </a:lnTo>
                  <a:cubicBezTo>
                    <a:pt x="325" y="34"/>
                    <a:pt x="332" y="26"/>
                    <a:pt x="332" y="17"/>
                  </a:cubicBezTo>
                  <a:cubicBezTo>
                    <a:pt x="332" y="8"/>
                    <a:pt x="325" y="0"/>
                    <a:pt x="315" y="0"/>
                  </a:cubicBezTo>
                  <a:lnTo>
                    <a:pt x="217" y="0"/>
                  </a:lnTo>
                  <a:lnTo>
                    <a:pt x="216" y="0"/>
                  </a:lnTo>
                  <a:cubicBezTo>
                    <a:pt x="207" y="0"/>
                    <a:pt x="200" y="8"/>
                    <a:pt x="200" y="17"/>
                  </a:cubicBezTo>
                  <a:cubicBezTo>
                    <a:pt x="200" y="26"/>
                    <a:pt x="207" y="34"/>
                    <a:pt x="216" y="34"/>
                  </a:cubicBezTo>
                  <a:close/>
                  <a:moveTo>
                    <a:pt x="381" y="34"/>
                  </a:moveTo>
                  <a:lnTo>
                    <a:pt x="481" y="34"/>
                  </a:lnTo>
                  <a:cubicBezTo>
                    <a:pt x="490" y="34"/>
                    <a:pt x="497" y="26"/>
                    <a:pt x="497" y="17"/>
                  </a:cubicBezTo>
                  <a:cubicBezTo>
                    <a:pt x="497" y="8"/>
                    <a:pt x="490" y="0"/>
                    <a:pt x="481" y="0"/>
                  </a:cubicBezTo>
                  <a:lnTo>
                    <a:pt x="381" y="0"/>
                  </a:lnTo>
                  <a:cubicBezTo>
                    <a:pt x="372" y="0"/>
                    <a:pt x="365" y="8"/>
                    <a:pt x="365" y="17"/>
                  </a:cubicBezTo>
                  <a:cubicBezTo>
                    <a:pt x="365" y="26"/>
                    <a:pt x="372" y="34"/>
                    <a:pt x="381" y="34"/>
                  </a:cubicBezTo>
                  <a:close/>
                  <a:moveTo>
                    <a:pt x="547" y="34"/>
                  </a:moveTo>
                  <a:lnTo>
                    <a:pt x="646" y="34"/>
                  </a:lnTo>
                  <a:cubicBezTo>
                    <a:pt x="655" y="34"/>
                    <a:pt x="662" y="26"/>
                    <a:pt x="662" y="17"/>
                  </a:cubicBezTo>
                  <a:cubicBezTo>
                    <a:pt x="662" y="8"/>
                    <a:pt x="655" y="0"/>
                    <a:pt x="646" y="0"/>
                  </a:cubicBezTo>
                  <a:lnTo>
                    <a:pt x="547" y="0"/>
                  </a:lnTo>
                  <a:cubicBezTo>
                    <a:pt x="537" y="0"/>
                    <a:pt x="530" y="8"/>
                    <a:pt x="530" y="17"/>
                  </a:cubicBezTo>
                  <a:cubicBezTo>
                    <a:pt x="530" y="26"/>
                    <a:pt x="537" y="34"/>
                    <a:pt x="547" y="34"/>
                  </a:cubicBezTo>
                  <a:close/>
                  <a:moveTo>
                    <a:pt x="712" y="34"/>
                  </a:moveTo>
                  <a:lnTo>
                    <a:pt x="811" y="34"/>
                  </a:lnTo>
                  <a:cubicBezTo>
                    <a:pt x="820" y="34"/>
                    <a:pt x="828" y="26"/>
                    <a:pt x="828" y="17"/>
                  </a:cubicBezTo>
                  <a:cubicBezTo>
                    <a:pt x="828" y="8"/>
                    <a:pt x="820" y="0"/>
                    <a:pt x="811" y="0"/>
                  </a:cubicBezTo>
                  <a:lnTo>
                    <a:pt x="712" y="0"/>
                  </a:lnTo>
                  <a:cubicBezTo>
                    <a:pt x="703" y="0"/>
                    <a:pt x="695" y="8"/>
                    <a:pt x="695" y="17"/>
                  </a:cubicBezTo>
                  <a:cubicBezTo>
                    <a:pt x="695" y="26"/>
                    <a:pt x="703" y="34"/>
                    <a:pt x="712" y="34"/>
                  </a:cubicBezTo>
                  <a:close/>
                  <a:moveTo>
                    <a:pt x="877" y="34"/>
                  </a:moveTo>
                  <a:lnTo>
                    <a:pt x="976" y="34"/>
                  </a:lnTo>
                  <a:cubicBezTo>
                    <a:pt x="985" y="34"/>
                    <a:pt x="993" y="26"/>
                    <a:pt x="993" y="17"/>
                  </a:cubicBezTo>
                  <a:cubicBezTo>
                    <a:pt x="993" y="8"/>
                    <a:pt x="985" y="0"/>
                    <a:pt x="976" y="0"/>
                  </a:cubicBezTo>
                  <a:lnTo>
                    <a:pt x="877" y="0"/>
                  </a:lnTo>
                  <a:cubicBezTo>
                    <a:pt x="868" y="0"/>
                    <a:pt x="860" y="8"/>
                    <a:pt x="860" y="17"/>
                  </a:cubicBezTo>
                  <a:cubicBezTo>
                    <a:pt x="860" y="26"/>
                    <a:pt x="868" y="34"/>
                    <a:pt x="877" y="34"/>
                  </a:cubicBezTo>
                  <a:close/>
                  <a:moveTo>
                    <a:pt x="1042" y="34"/>
                  </a:moveTo>
                  <a:lnTo>
                    <a:pt x="1141" y="34"/>
                  </a:lnTo>
                  <a:cubicBezTo>
                    <a:pt x="1150" y="34"/>
                    <a:pt x="1158" y="26"/>
                    <a:pt x="1158" y="17"/>
                  </a:cubicBezTo>
                  <a:cubicBezTo>
                    <a:pt x="1158" y="8"/>
                    <a:pt x="1150" y="0"/>
                    <a:pt x="1141" y="0"/>
                  </a:cubicBezTo>
                  <a:lnTo>
                    <a:pt x="1042" y="0"/>
                  </a:lnTo>
                  <a:cubicBezTo>
                    <a:pt x="1033" y="0"/>
                    <a:pt x="1025" y="8"/>
                    <a:pt x="1025" y="17"/>
                  </a:cubicBezTo>
                  <a:cubicBezTo>
                    <a:pt x="1025" y="26"/>
                    <a:pt x="1033" y="34"/>
                    <a:pt x="1042" y="34"/>
                  </a:cubicBezTo>
                  <a:close/>
                  <a:moveTo>
                    <a:pt x="1207" y="34"/>
                  </a:moveTo>
                  <a:lnTo>
                    <a:pt x="1306" y="34"/>
                  </a:lnTo>
                  <a:cubicBezTo>
                    <a:pt x="1316" y="34"/>
                    <a:pt x="1323" y="26"/>
                    <a:pt x="1323" y="17"/>
                  </a:cubicBezTo>
                  <a:cubicBezTo>
                    <a:pt x="1323" y="8"/>
                    <a:pt x="1316" y="0"/>
                    <a:pt x="1306" y="0"/>
                  </a:cubicBezTo>
                  <a:lnTo>
                    <a:pt x="1207" y="0"/>
                  </a:lnTo>
                  <a:cubicBezTo>
                    <a:pt x="1198" y="0"/>
                    <a:pt x="1191" y="8"/>
                    <a:pt x="1191" y="17"/>
                  </a:cubicBezTo>
                  <a:cubicBezTo>
                    <a:pt x="1191" y="26"/>
                    <a:pt x="1198" y="34"/>
                    <a:pt x="1207" y="34"/>
                  </a:cubicBezTo>
                  <a:close/>
                  <a:moveTo>
                    <a:pt x="1369" y="37"/>
                  </a:moveTo>
                  <a:cubicBezTo>
                    <a:pt x="1399" y="43"/>
                    <a:pt x="1427" y="57"/>
                    <a:pt x="1450" y="76"/>
                  </a:cubicBezTo>
                  <a:cubicBezTo>
                    <a:pt x="1457" y="82"/>
                    <a:pt x="1468" y="81"/>
                    <a:pt x="1474" y="74"/>
                  </a:cubicBezTo>
                  <a:cubicBezTo>
                    <a:pt x="1479" y="67"/>
                    <a:pt x="1478" y="56"/>
                    <a:pt x="1471" y="50"/>
                  </a:cubicBezTo>
                  <a:cubicBezTo>
                    <a:pt x="1444" y="28"/>
                    <a:pt x="1411" y="12"/>
                    <a:pt x="1375" y="5"/>
                  </a:cubicBezTo>
                  <a:cubicBezTo>
                    <a:pt x="1366" y="3"/>
                    <a:pt x="1358" y="9"/>
                    <a:pt x="1356" y="18"/>
                  </a:cubicBezTo>
                  <a:cubicBezTo>
                    <a:pt x="1354" y="27"/>
                    <a:pt x="1360" y="35"/>
                    <a:pt x="1369" y="37"/>
                  </a:cubicBezTo>
                  <a:close/>
                  <a:moveTo>
                    <a:pt x="1490" y="122"/>
                  </a:moveTo>
                  <a:cubicBezTo>
                    <a:pt x="1505" y="147"/>
                    <a:pt x="1515" y="176"/>
                    <a:pt x="1516" y="207"/>
                  </a:cubicBezTo>
                  <a:cubicBezTo>
                    <a:pt x="1517" y="216"/>
                    <a:pt x="1525" y="223"/>
                    <a:pt x="1534" y="223"/>
                  </a:cubicBezTo>
                  <a:cubicBezTo>
                    <a:pt x="1543" y="222"/>
                    <a:pt x="1550" y="215"/>
                    <a:pt x="1550" y="205"/>
                  </a:cubicBezTo>
                  <a:cubicBezTo>
                    <a:pt x="1548" y="168"/>
                    <a:pt x="1536" y="134"/>
                    <a:pt x="1518" y="104"/>
                  </a:cubicBezTo>
                  <a:cubicBezTo>
                    <a:pt x="1513" y="96"/>
                    <a:pt x="1503" y="94"/>
                    <a:pt x="1495" y="99"/>
                  </a:cubicBezTo>
                  <a:cubicBezTo>
                    <a:pt x="1487" y="103"/>
                    <a:pt x="1485" y="114"/>
                    <a:pt x="1490" y="122"/>
                  </a:cubicBezTo>
                  <a:close/>
                  <a:moveTo>
                    <a:pt x="1517" y="272"/>
                  </a:moveTo>
                  <a:lnTo>
                    <a:pt x="1517" y="289"/>
                  </a:lnTo>
                  <a:cubicBezTo>
                    <a:pt x="1517" y="315"/>
                    <a:pt x="1511" y="340"/>
                    <a:pt x="1501" y="362"/>
                  </a:cubicBezTo>
                  <a:cubicBezTo>
                    <a:pt x="1498" y="371"/>
                    <a:pt x="1502" y="381"/>
                    <a:pt x="1510" y="384"/>
                  </a:cubicBezTo>
                  <a:cubicBezTo>
                    <a:pt x="1518" y="388"/>
                    <a:pt x="1528" y="384"/>
                    <a:pt x="1532" y="376"/>
                  </a:cubicBezTo>
                  <a:cubicBezTo>
                    <a:pt x="1544" y="349"/>
                    <a:pt x="1550" y="320"/>
                    <a:pt x="1550" y="289"/>
                  </a:cubicBezTo>
                  <a:lnTo>
                    <a:pt x="1550" y="272"/>
                  </a:lnTo>
                  <a:cubicBezTo>
                    <a:pt x="1550" y="263"/>
                    <a:pt x="1543" y="256"/>
                    <a:pt x="1533" y="256"/>
                  </a:cubicBezTo>
                  <a:cubicBezTo>
                    <a:pt x="1524" y="256"/>
                    <a:pt x="1517" y="263"/>
                    <a:pt x="1517" y="272"/>
                  </a:cubicBezTo>
                  <a:close/>
                  <a:moveTo>
                    <a:pt x="1469" y="413"/>
                  </a:moveTo>
                  <a:cubicBezTo>
                    <a:pt x="1448" y="435"/>
                    <a:pt x="1422" y="452"/>
                    <a:pt x="1393" y="463"/>
                  </a:cubicBezTo>
                  <a:cubicBezTo>
                    <a:pt x="1385" y="466"/>
                    <a:pt x="1380" y="475"/>
                    <a:pt x="1383" y="484"/>
                  </a:cubicBezTo>
                  <a:cubicBezTo>
                    <a:pt x="1386" y="493"/>
                    <a:pt x="1396" y="497"/>
                    <a:pt x="1405" y="494"/>
                  </a:cubicBezTo>
                  <a:cubicBezTo>
                    <a:pt x="1439" y="482"/>
                    <a:pt x="1469" y="462"/>
                    <a:pt x="1493" y="435"/>
                  </a:cubicBezTo>
                  <a:cubicBezTo>
                    <a:pt x="1499" y="429"/>
                    <a:pt x="1499" y="418"/>
                    <a:pt x="1492" y="412"/>
                  </a:cubicBezTo>
                  <a:cubicBezTo>
                    <a:pt x="1485" y="406"/>
                    <a:pt x="1475" y="406"/>
                    <a:pt x="1469" y="413"/>
                  </a:cubicBezTo>
                  <a:close/>
                  <a:moveTo>
                    <a:pt x="1334" y="473"/>
                  </a:moveTo>
                  <a:lnTo>
                    <a:pt x="1234" y="473"/>
                  </a:lnTo>
                  <a:cubicBezTo>
                    <a:pt x="1225" y="473"/>
                    <a:pt x="1218" y="480"/>
                    <a:pt x="1218" y="489"/>
                  </a:cubicBezTo>
                  <a:cubicBezTo>
                    <a:pt x="1218" y="499"/>
                    <a:pt x="1225" y="506"/>
                    <a:pt x="1234" y="506"/>
                  </a:cubicBezTo>
                  <a:lnTo>
                    <a:pt x="1333" y="506"/>
                  </a:lnTo>
                  <a:lnTo>
                    <a:pt x="1334" y="506"/>
                  </a:lnTo>
                  <a:cubicBezTo>
                    <a:pt x="1343" y="506"/>
                    <a:pt x="1351" y="499"/>
                    <a:pt x="1351" y="489"/>
                  </a:cubicBezTo>
                  <a:cubicBezTo>
                    <a:pt x="1351" y="480"/>
                    <a:pt x="1343" y="473"/>
                    <a:pt x="1334" y="473"/>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Freeform 81">
              <a:extLst>
                <a:ext uri="{FF2B5EF4-FFF2-40B4-BE49-F238E27FC236}">
                  <a16:creationId xmlns:a16="http://schemas.microsoft.com/office/drawing/2014/main" id="{6B1DFF74-FA18-4B6C-826E-6F2C97DE0A59}"/>
                </a:ext>
              </a:extLst>
            </p:cNvPr>
            <p:cNvSpPr>
              <a:spLocks/>
            </p:cNvSpPr>
            <p:nvPr/>
          </p:nvSpPr>
          <p:spPr bwMode="auto">
            <a:xfrm>
              <a:off x="7870826" y="3992029"/>
              <a:ext cx="170124" cy="1006108"/>
            </a:xfrm>
            <a:custGeom>
              <a:avLst/>
              <a:gdLst>
                <a:gd name="connsiteX0" fmla="*/ 0 w 165100"/>
                <a:gd name="connsiteY0" fmla="*/ 0 h 1026205"/>
                <a:gd name="connsiteX1" fmla="*/ 37130 w 165100"/>
                <a:gd name="connsiteY1" fmla="*/ 18789 h 1026205"/>
                <a:gd name="connsiteX2" fmla="*/ 165100 w 165100"/>
                <a:gd name="connsiteY2" fmla="*/ 106063 h 1026205"/>
                <a:gd name="connsiteX3" fmla="*/ 165100 w 165100"/>
                <a:gd name="connsiteY3" fmla="*/ 920078 h 1026205"/>
                <a:gd name="connsiteX4" fmla="*/ 37130 w 165100"/>
                <a:gd name="connsiteY4" fmla="*/ 1007396 h 1026205"/>
                <a:gd name="connsiteX5" fmla="*/ 0 w 165100"/>
                <a:gd name="connsiteY5" fmla="*/ 1026205 h 1026205"/>
                <a:gd name="connsiteX0" fmla="*/ 0 w 165100"/>
                <a:gd name="connsiteY0" fmla="*/ 0 h 1026205"/>
                <a:gd name="connsiteX1" fmla="*/ 165100 w 165100"/>
                <a:gd name="connsiteY1" fmla="*/ 106063 h 1026205"/>
                <a:gd name="connsiteX2" fmla="*/ 165100 w 165100"/>
                <a:gd name="connsiteY2" fmla="*/ 920078 h 1026205"/>
                <a:gd name="connsiteX3" fmla="*/ 37130 w 165100"/>
                <a:gd name="connsiteY3" fmla="*/ 1007396 h 1026205"/>
                <a:gd name="connsiteX4" fmla="*/ 0 w 165100"/>
                <a:gd name="connsiteY4" fmla="*/ 1026205 h 1026205"/>
                <a:gd name="connsiteX5" fmla="*/ 0 w 165100"/>
                <a:gd name="connsiteY5" fmla="*/ 0 h 1026205"/>
                <a:gd name="connsiteX0" fmla="*/ 0 w 170124"/>
                <a:gd name="connsiteY0" fmla="*/ 0 h 1026205"/>
                <a:gd name="connsiteX1" fmla="*/ 170124 w 170124"/>
                <a:gd name="connsiteY1" fmla="*/ 131184 h 1026205"/>
                <a:gd name="connsiteX2" fmla="*/ 165100 w 170124"/>
                <a:gd name="connsiteY2" fmla="*/ 920078 h 1026205"/>
                <a:gd name="connsiteX3" fmla="*/ 37130 w 170124"/>
                <a:gd name="connsiteY3" fmla="*/ 1007396 h 1026205"/>
                <a:gd name="connsiteX4" fmla="*/ 0 w 170124"/>
                <a:gd name="connsiteY4" fmla="*/ 1026205 h 1026205"/>
                <a:gd name="connsiteX5" fmla="*/ 0 w 170124"/>
                <a:gd name="connsiteY5" fmla="*/ 0 h 1026205"/>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124" h="1006108">
                  <a:moveTo>
                    <a:pt x="0" y="0"/>
                  </a:moveTo>
                  <a:cubicBezTo>
                    <a:pt x="66756" y="37029"/>
                    <a:pt x="113416" y="69034"/>
                    <a:pt x="170124" y="111087"/>
                  </a:cubicBezTo>
                  <a:cubicBezTo>
                    <a:pt x="168449" y="374052"/>
                    <a:pt x="166775" y="637016"/>
                    <a:pt x="165100" y="899981"/>
                  </a:cubicBezTo>
                  <a:lnTo>
                    <a:pt x="37130" y="987299"/>
                  </a:lnTo>
                  <a:lnTo>
                    <a:pt x="0" y="1006108"/>
                  </a:lnTo>
                  <a:lnTo>
                    <a:pt x="0" y="0"/>
                  </a:lnTo>
                  <a:close/>
                </a:path>
              </a:pathLst>
            </a:custGeom>
            <a:solidFill>
              <a:schemeClr val="accent4">
                <a:lumMod val="60000"/>
                <a:lumOff val="40000"/>
              </a:schemeClr>
            </a:solidFill>
            <a:ln>
              <a:noFill/>
            </a:ln>
            <a:extLst/>
          </p:spPr>
          <p:txBody>
            <a:bodyPr vert="horz" wrap="square" lIns="68580" tIns="34290" rIns="68580" bIns="34290" numCol="1" anchor="t" anchorCtr="0" compatLnSpc="1">
              <a:prstTxWarp prst="textNoShape">
                <a:avLst/>
              </a:prstTxWarp>
              <a:noAutofit/>
            </a:bodyPr>
            <a:lstStyle/>
            <a:p>
              <a:endParaRPr lang="en-US" sz="1350"/>
            </a:p>
          </p:txBody>
        </p:sp>
        <p:sp>
          <p:nvSpPr>
            <p:cNvPr id="120" name="Freeform 82">
              <a:extLst>
                <a:ext uri="{FF2B5EF4-FFF2-40B4-BE49-F238E27FC236}">
                  <a16:creationId xmlns:a16="http://schemas.microsoft.com/office/drawing/2014/main" id="{68272502-B6A3-4A9E-B8CF-DFE147660AC5}"/>
                </a:ext>
              </a:extLst>
            </p:cNvPr>
            <p:cNvSpPr>
              <a:spLocks/>
            </p:cNvSpPr>
            <p:nvPr/>
          </p:nvSpPr>
          <p:spPr bwMode="auto">
            <a:xfrm>
              <a:off x="6367463" y="3996729"/>
              <a:ext cx="165100" cy="1003061"/>
            </a:xfrm>
            <a:custGeom>
              <a:avLst/>
              <a:gdLst>
                <a:gd name="connsiteX0" fmla="*/ 165100 w 165100"/>
                <a:gd name="connsiteY0" fmla="*/ 0 h 1003061"/>
                <a:gd name="connsiteX1" fmla="*/ 165100 w 165100"/>
                <a:gd name="connsiteY1" fmla="*/ 1003061 h 1003061"/>
                <a:gd name="connsiteX2" fmla="*/ 150826 w 165100"/>
                <a:gd name="connsiteY2" fmla="*/ 995830 h 1003061"/>
                <a:gd name="connsiteX3" fmla="*/ 5660 w 165100"/>
                <a:gd name="connsiteY3" fmla="*/ 896775 h 1003061"/>
                <a:gd name="connsiteX4" fmla="*/ 0 w 165100"/>
                <a:gd name="connsiteY4" fmla="*/ 891736 h 1003061"/>
                <a:gd name="connsiteX5" fmla="*/ 0 w 165100"/>
                <a:gd name="connsiteY5" fmla="*/ 111268 h 1003061"/>
                <a:gd name="connsiteX6" fmla="*/ 5660 w 165100"/>
                <a:gd name="connsiteY6" fmla="*/ 106229 h 1003061"/>
                <a:gd name="connsiteX7" fmla="*/ 150826 w 165100"/>
                <a:gd name="connsiteY7" fmla="*/ 7223 h 10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00" h="1003061">
                  <a:moveTo>
                    <a:pt x="165100" y="0"/>
                  </a:moveTo>
                  <a:lnTo>
                    <a:pt x="165100" y="1003061"/>
                  </a:lnTo>
                  <a:lnTo>
                    <a:pt x="150826" y="995830"/>
                  </a:lnTo>
                  <a:cubicBezTo>
                    <a:pt x="100236" y="965903"/>
                    <a:pt x="51754" y="932792"/>
                    <a:pt x="5660" y="896775"/>
                  </a:cubicBezTo>
                  <a:lnTo>
                    <a:pt x="0" y="891736"/>
                  </a:lnTo>
                  <a:lnTo>
                    <a:pt x="0" y="111268"/>
                  </a:lnTo>
                  <a:lnTo>
                    <a:pt x="5660" y="106229"/>
                  </a:lnTo>
                  <a:cubicBezTo>
                    <a:pt x="51754" y="70219"/>
                    <a:pt x="100236" y="37126"/>
                    <a:pt x="150826" y="7223"/>
                  </a:cubicBezTo>
                  <a:close/>
                </a:path>
              </a:pathLst>
            </a:custGeom>
            <a:solidFill>
              <a:schemeClr val="accent4">
                <a:lumMod val="60000"/>
                <a:lumOff val="40000"/>
              </a:schemeClr>
            </a:solidFill>
            <a:ln>
              <a:noFill/>
            </a:ln>
            <a:extLst/>
          </p:spPr>
          <p:txBody>
            <a:bodyPr vert="horz" wrap="square" lIns="68580" tIns="34290" rIns="68580" bIns="34290" numCol="1" anchor="t" anchorCtr="0" compatLnSpc="1">
              <a:prstTxWarp prst="textNoShape">
                <a:avLst/>
              </a:prstTxWarp>
              <a:noAutofit/>
            </a:bodyPr>
            <a:lstStyle/>
            <a:p>
              <a:endParaRPr lang="en-US" sz="1350"/>
            </a:p>
          </p:txBody>
        </p:sp>
      </p:grpSp>
    </p:spTree>
    <p:extLst>
      <p:ext uri="{BB962C8B-B14F-4D97-AF65-F5344CB8AC3E}">
        <p14:creationId xmlns:p14="http://schemas.microsoft.com/office/powerpoint/2010/main" val="2199339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41"/>
            <a:ext cx="8229600" cy="1143000"/>
          </a:xfrm>
        </p:spPr>
        <p:txBody>
          <a:bodyPr/>
          <a:lstStyle/>
          <a:p>
            <a:r>
              <a:rPr lang="en-IN" dirty="0"/>
              <a:t>Business Problem</a:t>
            </a:r>
          </a:p>
        </p:txBody>
      </p:sp>
      <p:sp>
        <p:nvSpPr>
          <p:cNvPr id="3" name="Content Placeholder 2"/>
          <p:cNvSpPr>
            <a:spLocks noGrp="1"/>
          </p:cNvSpPr>
          <p:nvPr>
            <p:ph idx="1"/>
          </p:nvPr>
        </p:nvSpPr>
        <p:spPr>
          <a:xfrm>
            <a:off x="457200" y="1556792"/>
            <a:ext cx="8229600" cy="4389120"/>
          </a:xfrm>
        </p:spPr>
        <p:txBody>
          <a:bodyPr>
            <a:normAutofit fontScale="92500" lnSpcReduction="20000"/>
          </a:bodyPr>
          <a:lstStyle/>
          <a:p>
            <a:r>
              <a:rPr lang="en-IN" sz="2400" dirty="0" smtClean="0"/>
              <a:t> Which countries dominate in Olympics and why?</a:t>
            </a:r>
          </a:p>
          <a:p>
            <a:r>
              <a:rPr lang="en-IN" sz="2400" dirty="0"/>
              <a:t> </a:t>
            </a:r>
            <a:r>
              <a:rPr lang="en-IN" sz="2400" dirty="0" smtClean="0"/>
              <a:t>To Analyse different countries on the basis of Age, Height and Weight. of players, who won the medals for all seasons</a:t>
            </a:r>
          </a:p>
          <a:p>
            <a:r>
              <a:rPr lang="en-IN" sz="2400" dirty="0"/>
              <a:t> To </a:t>
            </a:r>
            <a:r>
              <a:rPr lang="en-IN" sz="2400" dirty="0" smtClean="0"/>
              <a:t>Cluster </a:t>
            </a:r>
            <a:r>
              <a:rPr lang="en-IN" sz="2400" dirty="0"/>
              <a:t>different countries on the basis of Age, Height and Weight. of players, who won the medals for </a:t>
            </a:r>
            <a:r>
              <a:rPr lang="en-IN" sz="2400" dirty="0" smtClean="0"/>
              <a:t>Summer and Winter seasons. </a:t>
            </a:r>
          </a:p>
          <a:p>
            <a:r>
              <a:rPr lang="en-IN" sz="2400" dirty="0"/>
              <a:t> To Cluster different countries on the basis of </a:t>
            </a:r>
            <a:r>
              <a:rPr lang="en-IN" sz="2400" dirty="0" smtClean="0"/>
              <a:t>GDP, population and total medals. </a:t>
            </a:r>
            <a:endParaRPr lang="en-IN" sz="2400" dirty="0"/>
          </a:p>
          <a:p>
            <a:r>
              <a:rPr lang="en-IN" sz="2400" dirty="0" smtClean="0"/>
              <a:t> </a:t>
            </a:r>
            <a:r>
              <a:rPr lang="en-IN" sz="2400" dirty="0"/>
              <a:t>Identify the factors </a:t>
            </a:r>
            <a:r>
              <a:rPr lang="en-IN" sz="2400" dirty="0" smtClean="0"/>
              <a:t>that are driving India behind other countries.</a:t>
            </a:r>
          </a:p>
          <a:p>
            <a:r>
              <a:rPr lang="en-IN" sz="2400" dirty="0"/>
              <a:t> </a:t>
            </a:r>
            <a:r>
              <a:rPr lang="en-IN" sz="2400" dirty="0" smtClean="0"/>
              <a:t>Predicting the rank or performance of top 20 countries in next Olympics.</a:t>
            </a:r>
          </a:p>
          <a:p>
            <a:r>
              <a:rPr lang="en-IN" sz="2400" dirty="0" smtClean="0"/>
              <a:t>Forecasting the number of gold medals</a:t>
            </a:r>
            <a:endParaRPr lang="en-IN" sz="2400" dirty="0"/>
          </a:p>
          <a:p>
            <a:endParaRPr lang="en-IN" dirty="0"/>
          </a:p>
        </p:txBody>
      </p:sp>
      <p:pic>
        <p:nvPicPr>
          <p:cNvPr id="5" name="Picture 4" descr="Image result for isb business analytics">
            <a:extLst>
              <a:ext uri="{FF2B5EF4-FFF2-40B4-BE49-F238E27FC236}">
                <a16:creationId xmlns:a16="http://schemas.microsoft.com/office/drawing/2014/main" id="{62A94185-76F1-4CFA-8C0E-D35BBE79F8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581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457200" y="1916832"/>
            <a:ext cx="8229600" cy="4389120"/>
          </a:xfrm>
        </p:spPr>
        <p:txBody>
          <a:bodyPr>
            <a:normAutofit/>
          </a:bodyPr>
          <a:lstStyle/>
          <a:p>
            <a:r>
              <a:rPr lang="en-IN" dirty="0" smtClean="0"/>
              <a:t> </a:t>
            </a:r>
            <a:endParaRPr lang="en-IN" dirty="0"/>
          </a:p>
        </p:txBody>
      </p:sp>
      <p:pic>
        <p:nvPicPr>
          <p:cNvPr id="4" name="Picture 3" descr="Image result for isb business analytics">
            <a:extLst>
              <a:ext uri="{FF2B5EF4-FFF2-40B4-BE49-F238E27FC236}">
                <a16:creationId xmlns:a16="http://schemas.microsoft.com/office/drawing/2014/main" id="{374D53C5-323C-4C89-8B46-7CF0D4CDE3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600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78"/>
            <a:ext cx="8229600" cy="1143000"/>
          </a:xfrm>
        </p:spPr>
        <p:txBody>
          <a:bodyPr/>
          <a:lstStyle/>
          <a:p>
            <a:r>
              <a:rPr lang="en-IN" dirty="0"/>
              <a:t>Motivation For Study</a:t>
            </a:r>
          </a:p>
        </p:txBody>
      </p:sp>
      <p:sp>
        <p:nvSpPr>
          <p:cNvPr id="3" name="Content Placeholder 2"/>
          <p:cNvSpPr>
            <a:spLocks noGrp="1"/>
          </p:cNvSpPr>
          <p:nvPr>
            <p:ph idx="1"/>
          </p:nvPr>
        </p:nvSpPr>
        <p:spPr>
          <a:xfrm>
            <a:off x="457200" y="1303755"/>
            <a:ext cx="8229600" cy="4519443"/>
          </a:xfrm>
        </p:spPr>
        <p:txBody>
          <a:bodyPr>
            <a:normAutofit/>
          </a:bodyPr>
          <a:lstStyle/>
          <a:p>
            <a:r>
              <a:rPr lang="en-IN" sz="2000" dirty="0" smtClean="0"/>
              <a:t>The prediction of total medals from regression and other models can be used for building a predictive model . The K- fold cross validation and comparison of  RMSE can improve the accuracy of the model.</a:t>
            </a:r>
          </a:p>
          <a:p>
            <a:r>
              <a:rPr lang="en-IN" sz="2000" dirty="0" smtClean="0"/>
              <a:t> The K – means clustering of the GDP , population and number of medals will help to find out the relation of GDP, population with the performance of countries in Olympics.</a:t>
            </a:r>
          </a:p>
          <a:p>
            <a:r>
              <a:rPr lang="en-IN" sz="2000" dirty="0" smtClean="0"/>
              <a:t>The K – means clustering of the Age, Height and weight for Summer and winter seasons can help to find the comparison between genes of Olympic athletes in top countries.</a:t>
            </a:r>
          </a:p>
          <a:p>
            <a:r>
              <a:rPr lang="en-IN" sz="2000" dirty="0"/>
              <a:t> </a:t>
            </a:r>
            <a:r>
              <a:rPr lang="en-IN" sz="2000" dirty="0" smtClean="0"/>
              <a:t>Regression analysis will provide the further insights.   </a:t>
            </a:r>
            <a:endParaRPr lang="en-IN" sz="2000" dirty="0"/>
          </a:p>
        </p:txBody>
      </p:sp>
      <p:pic>
        <p:nvPicPr>
          <p:cNvPr id="4" name="Picture 3" descr="Image result for isb business analytics">
            <a:extLst>
              <a:ext uri="{FF2B5EF4-FFF2-40B4-BE49-F238E27FC236}">
                <a16:creationId xmlns:a16="http://schemas.microsoft.com/office/drawing/2014/main" id="{ABBDD3F6-793E-44BB-9819-A6D577D8D8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568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1543</TotalTime>
  <Words>1750</Words>
  <Application>Microsoft Office PowerPoint</Application>
  <PresentationFormat>On-screen Show (4:3)</PresentationFormat>
  <Paragraphs>211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Constantia</vt:lpstr>
      <vt:lpstr>Gill Sans MT</vt:lpstr>
      <vt:lpstr>HY신명조</vt:lpstr>
      <vt:lpstr>Times New Roman</vt:lpstr>
      <vt:lpstr>Wingdings 2</vt:lpstr>
      <vt:lpstr>Flow</vt:lpstr>
      <vt:lpstr>Analysis of Olympics Data</vt:lpstr>
      <vt:lpstr>   Table Of Contents</vt:lpstr>
      <vt:lpstr>PowerPoint Presentation</vt:lpstr>
      <vt:lpstr>Executive Summary</vt:lpstr>
      <vt:lpstr>Methodology and Tools</vt:lpstr>
      <vt:lpstr>PowerPoint Presentation</vt:lpstr>
      <vt:lpstr>Business Problem</vt:lpstr>
      <vt:lpstr>Introduction</vt:lpstr>
      <vt:lpstr>Motivation For Study</vt:lpstr>
      <vt:lpstr>                                                             Analytic Approach</vt:lpstr>
      <vt:lpstr>Models</vt:lpstr>
      <vt:lpstr> Questions &amp; Hypothesis</vt:lpstr>
      <vt:lpstr>Message</vt:lpstr>
      <vt:lpstr>Means</vt:lpstr>
      <vt:lpstr>Connecting CBA Term – 2 courses </vt:lpstr>
      <vt:lpstr>Data collection &amp; cleaning</vt:lpstr>
      <vt:lpstr>Data Understanding - Analysis &amp; results:  </vt:lpstr>
      <vt:lpstr>Correlation between top 4 cryptocurrencies. There is high correlation between bitcoin and ethereum.</vt:lpstr>
      <vt:lpstr>PowerPoint Presentation</vt:lpstr>
      <vt:lpstr>      </vt:lpstr>
      <vt:lpstr>Only for one day, the frequency of Ethereum tweets saw an outlier, except that, the average frequency  is 1.53 is the average daily number of tweets. </vt:lpstr>
      <vt:lpstr>Clustering Countries using GDP-nominal, total medals and population. </vt:lpstr>
      <vt:lpstr>Followers engagement with bitcoin is decreasing after first first week of June month. In may month, the number of followers were more than 200 many times as compared to June month. For last 30 days. </vt:lpstr>
      <vt:lpstr>Followers engagement of Ethereum currency are is more at the end of the year 2017. The retweets have increased in 2018 relative to 2017. </vt:lpstr>
      <vt:lpstr>Wordcloud of tweets from Bitcoin time line. Most of the words are related to money, block, transaction, system, video, network.  </vt:lpstr>
      <vt:lpstr> </vt:lpstr>
      <vt:lpstr>The sentiments are almost neutral. There is not clear pattern of negative and positive sentiments using …. Dictionary.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live tweets of Cryptocurrency and Bitcoin</vt:lpstr>
      <vt:lpstr>PowerPoint Presentation</vt:lpstr>
      <vt:lpstr>Words like sorry, hard, congestion, issue, attacks are occurring most in negative sentiments. Words like thank, right, welcome, cool, exciting, most of the words are sentiment words in cryptocurrency corpus.  </vt:lpstr>
      <vt:lpstr>Comparison of predicted sentiments with actual population of sentiments of Bitcoin. Sentiments of Tweets of Bitcoin were taken as training data and sentiments of tweets of Cryptocurrency  were predicted</vt:lpstr>
      <vt:lpstr>Regional wise analysis of Cryptocurrency </vt:lpstr>
      <vt:lpstr>Modelling, evaluation</vt:lpstr>
      <vt:lpstr>Business Recommendation</vt:lpstr>
      <vt:lpstr>Assumptions, Limitations: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Cryptocurrencies</dc:title>
  <dc:creator>vinayak</dc:creator>
  <cp:lastModifiedBy>Kapoor, Vineet</cp:lastModifiedBy>
  <cp:revision>115</cp:revision>
  <dcterms:created xsi:type="dcterms:W3CDTF">2018-06-23T07:12:51Z</dcterms:created>
  <dcterms:modified xsi:type="dcterms:W3CDTF">2018-09-21T12:57:17Z</dcterms:modified>
</cp:coreProperties>
</file>