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310" r:id="rId5"/>
    <p:sldId id="321" r:id="rId6"/>
    <p:sldId id="264" r:id="rId7"/>
    <p:sldId id="265" r:id="rId8"/>
    <p:sldId id="268" r:id="rId9"/>
    <p:sldId id="284" r:id="rId10"/>
    <p:sldId id="354" r:id="rId11"/>
    <p:sldId id="286" r:id="rId12"/>
    <p:sldId id="311" r:id="rId13"/>
    <p:sldId id="287" r:id="rId14"/>
    <p:sldId id="336" r:id="rId15"/>
    <p:sldId id="345" r:id="rId16"/>
    <p:sldId id="344" r:id="rId17"/>
    <p:sldId id="353" r:id="rId18"/>
    <p:sldId id="343" r:id="rId19"/>
    <p:sldId id="342" r:id="rId20"/>
    <p:sldId id="346" r:id="rId21"/>
    <p:sldId id="347" r:id="rId22"/>
    <p:sldId id="339" r:id="rId23"/>
    <p:sldId id="348" r:id="rId24"/>
    <p:sldId id="350" r:id="rId25"/>
    <p:sldId id="352" r:id="rId26"/>
    <p:sldId id="297" r:id="rId27"/>
    <p:sldId id="298" r:id="rId28"/>
    <p:sldId id="299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howGuides="1">
      <p:cViewPr varScale="1">
        <p:scale>
          <a:sx n="69" d="100"/>
          <a:sy n="69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47A9B-ADF8-4C4D-B31C-4ABD019F9CBD}" type="datetimeFigureOut">
              <a:rPr lang="en-IN" smtClean="0"/>
              <a:t>08-02-2019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583B3F-11C0-4324-9333-124B4A6DB06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nehon.com/measuring-companys-risk-bankruptcy/" TargetMode="External"/><Relationship Id="rId2" Type="http://schemas.openxmlformats.org/officeDocument/2006/relationships/hyperlink" Target="https://smallbusiness.chron.com/causes-business-bankruptcy-4940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investopedia.com/articles/active-trading/081315/financial-ratios-spot-companies-headed-bankruptcy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12" y="1054560"/>
            <a:ext cx="7772400" cy="1362456"/>
          </a:xfrm>
        </p:spPr>
        <p:txBody>
          <a:bodyPr/>
          <a:lstStyle/>
          <a:p>
            <a:r>
              <a:rPr lang="en-US" sz="4400" u="sng" dirty="0" smtClean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Bankruptcy Prediction 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8218112" cy="389268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250000"/>
              </a:lnSpc>
            </a:pP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By </a:t>
            </a: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– Yudhvir Mor(1191) and </a:t>
            </a:r>
          </a:p>
          <a:p>
            <a:pPr algn="r">
              <a:lnSpc>
                <a:spcPct val="2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Vineet Kapoor(11910076)</a:t>
            </a:r>
          </a:p>
          <a:p>
            <a:pPr algn="r">
              <a:lnSpc>
                <a:spcPct val="250000"/>
              </a:lnSpc>
            </a:pPr>
            <a:r>
              <a:rPr lang="en-US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SB CBA Practicum</a:t>
            </a:r>
          </a:p>
          <a:p>
            <a:pPr algn="r">
              <a:lnSpc>
                <a:spcPct val="2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8</a:t>
            </a:r>
            <a:r>
              <a:rPr lang="en-IN" sz="2400" baseline="3000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th</a:t>
            </a:r>
            <a:r>
              <a:rPr lang="en-IN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February </a:t>
            </a:r>
            <a:r>
              <a:rPr lang="en-IN" sz="2400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IN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2019</a:t>
            </a:r>
            <a:endParaRPr lang="en-US" sz="28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lvl="5"/>
            <a:endParaRPr lang="en-IN" sz="3200" dirty="0"/>
          </a:p>
        </p:txBody>
      </p:sp>
      <p:pic>
        <p:nvPicPr>
          <p:cNvPr id="4" name="Picture 4" descr="Image result for isb business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2416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sb business analytics">
            <a:extLst>
              <a:ext uri="{FF2B5EF4-FFF2-40B4-BE49-F238E27FC236}">
                <a16:creationId xmlns:a16="http://schemas.microsoft.com/office/drawing/2014/main" id="{7FA34230-6872-4207-9D3C-218B4B80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Bankruptcy Rate prediction is done for first year and third year data. The data points are assumed to be original and missing data as MSNR.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5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D93-CDF7-4A95-AFD2-9376D63D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41"/>
            <a:ext cx="8229600" cy="1143000"/>
          </a:xfrm>
        </p:spPr>
        <p:txBody>
          <a:bodyPr/>
          <a:lstStyle/>
          <a:p>
            <a:r>
              <a:rPr lang="en-US" dirty="0"/>
              <a:t>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EBA9-9E65-42BB-8578-8E7B1A0F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dirty="0"/>
              <a:t>Visualization Tools -  </a:t>
            </a:r>
            <a:r>
              <a:rPr lang="en-IN" sz="2000" dirty="0" smtClean="0"/>
              <a:t>Python</a:t>
            </a:r>
            <a:endParaRPr lang="en-IN" sz="2000" dirty="0"/>
          </a:p>
          <a:p>
            <a:r>
              <a:rPr lang="en-IN" sz="2000" dirty="0"/>
              <a:t>Modelling Tools – </a:t>
            </a:r>
            <a:r>
              <a:rPr lang="en-IN" sz="2000" dirty="0" smtClean="0"/>
              <a:t>ANN, Random Forest, KNN, SVM, Decision Trees, </a:t>
            </a:r>
            <a:r>
              <a:rPr lang="en-IN" sz="2000" dirty="0"/>
              <a:t>GBM, </a:t>
            </a:r>
            <a:r>
              <a:rPr lang="en-IN" sz="2000" dirty="0" err="1" smtClean="0"/>
              <a:t>Adaboost</a:t>
            </a:r>
            <a:r>
              <a:rPr lang="en-IN" sz="2000" dirty="0" smtClean="0"/>
              <a:t>, Bagging classifier, </a:t>
            </a:r>
            <a:r>
              <a:rPr lang="en-IN" sz="2000" dirty="0"/>
              <a:t>Random forest packages from </a:t>
            </a:r>
            <a:r>
              <a:rPr lang="en-IN" sz="2000" dirty="0" err="1"/>
              <a:t>sklearn</a:t>
            </a:r>
            <a:r>
              <a:rPr lang="en-IN" sz="2000" dirty="0"/>
              <a:t> are </a:t>
            </a:r>
            <a:r>
              <a:rPr lang="en-IN" sz="2000" dirty="0" smtClean="0"/>
              <a:t>used.</a:t>
            </a:r>
            <a:endParaRPr lang="en-IN" sz="2000" dirty="0"/>
          </a:p>
          <a:p>
            <a:r>
              <a:rPr lang="en-IN" sz="2000" dirty="0" smtClean="0"/>
              <a:t>Packages used in </a:t>
            </a:r>
            <a:r>
              <a:rPr lang="en-IN" sz="2000" dirty="0"/>
              <a:t>Python:  </a:t>
            </a:r>
            <a:r>
              <a:rPr lang="en-IN" sz="2000" dirty="0" err="1"/>
              <a:t>numpy</a:t>
            </a:r>
            <a:r>
              <a:rPr lang="en-IN" sz="2000" dirty="0"/>
              <a:t>, pandas, </a:t>
            </a:r>
            <a:r>
              <a:rPr lang="en-IN" sz="2000" dirty="0" err="1"/>
              <a:t>matplotlib</a:t>
            </a:r>
            <a:r>
              <a:rPr lang="en-IN" sz="2000" dirty="0"/>
              <a:t>,  </a:t>
            </a:r>
            <a:r>
              <a:rPr lang="en-IN" sz="2000" dirty="0" err="1"/>
              <a:t>seaborn</a:t>
            </a:r>
            <a:r>
              <a:rPr lang="en-IN" sz="2000" dirty="0"/>
              <a:t>, </a:t>
            </a:r>
            <a:r>
              <a:rPr lang="en-US" sz="2000" dirty="0" err="1"/>
              <a:t>StandardScaler</a:t>
            </a:r>
            <a:r>
              <a:rPr lang="en-US" sz="2000" dirty="0"/>
              <a:t>, </a:t>
            </a:r>
            <a:r>
              <a:rPr lang="en-US" sz="2000" dirty="0" err="1" smtClean="0"/>
              <a:t>statsmodels.formula.api</a:t>
            </a:r>
            <a:r>
              <a:rPr lang="en-US" sz="2000" dirty="0" smtClean="0"/>
              <a:t>, </a:t>
            </a:r>
            <a:r>
              <a:rPr lang="en-US" sz="2000" dirty="0" err="1" smtClean="0"/>
              <a:t>Scipy</a:t>
            </a:r>
            <a:r>
              <a:rPr lang="en-US" sz="2000" dirty="0" smtClean="0"/>
              <a:t>, </a:t>
            </a:r>
            <a:r>
              <a:rPr lang="en-US" sz="2000" dirty="0" err="1" smtClean="0"/>
              <a:t>msno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63F87850-2073-4FE7-997E-E44F9412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35F2-DBCD-46A4-988C-6FDB8726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Connecting CBA Term – </a:t>
            </a:r>
            <a:r>
              <a:rPr lang="en-IN" dirty="0" smtClean="0"/>
              <a:t>3 </a:t>
            </a:r>
            <a:r>
              <a:rPr lang="en-IN" dirty="0"/>
              <a:t>courses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192D-F6BE-4795-AABE-6DB341E4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sz="2000" dirty="0" smtClean="0"/>
              <a:t>ANN using </a:t>
            </a:r>
            <a:r>
              <a:rPr lang="en-IN" sz="2000" dirty="0" err="1" smtClean="0"/>
              <a:t>Keras</a:t>
            </a:r>
            <a:r>
              <a:rPr lang="en-IN" sz="2000" dirty="0" smtClean="0"/>
              <a:t>, Random Forest, GBM, </a:t>
            </a:r>
            <a:r>
              <a:rPr lang="en-IN" sz="2000" dirty="0" err="1" smtClean="0"/>
              <a:t>AdaBoost</a:t>
            </a:r>
            <a:r>
              <a:rPr lang="en-IN" sz="2000" dirty="0" smtClean="0"/>
              <a:t>, missing data imputation, KNN, </a:t>
            </a:r>
            <a:r>
              <a:rPr lang="en-IN" sz="2000" dirty="0"/>
              <a:t>Evaluation of Models </a:t>
            </a:r>
            <a:r>
              <a:rPr lang="en-IN" sz="2000" dirty="0" smtClean="0"/>
              <a:t>using test and training sets accuracy and </a:t>
            </a:r>
            <a:r>
              <a:rPr lang="en-IN" sz="2000" dirty="0"/>
              <a:t>optimizing the Hyperparameters using Grid search method.</a:t>
            </a:r>
          </a:p>
          <a:p>
            <a:r>
              <a:rPr lang="en-US" sz="2000" dirty="0"/>
              <a:t>Statistics -3, DMG-2, Deep learning, Financial Analytics</a:t>
            </a:r>
            <a:endParaRPr lang="en-IN" sz="20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CC9BF7F1-256A-408C-8C53-410933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CB79-135D-45EB-8C38-54FDFA55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1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4800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9420-187E-4D61-9A77-1CA3E7FD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The data </a:t>
            </a:r>
            <a:r>
              <a:rPr lang="en-IN" dirty="0" smtClean="0"/>
              <a:t>was provided already.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 smtClean="0"/>
              <a:t>Median imputation technique is used for missing data. 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 smtClean="0"/>
              <a:t>Preprocessing</a:t>
            </a:r>
            <a:r>
              <a:rPr lang="en-IN" dirty="0" smtClean="0"/>
              <a:t> of data is done by balancing the data  using SMOTE techniques. and normalizing using Log(1+x). </a:t>
            </a:r>
          </a:p>
          <a:p>
            <a:r>
              <a:rPr lang="en-IN" dirty="0"/>
              <a:t> </a:t>
            </a:r>
            <a:r>
              <a:rPr lang="en-IN" dirty="0" smtClean="0"/>
              <a:t>Feature engineering is done.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1E72BCAD-9119-4D8F-AC49-EF1BA9CA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0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A505-4250-4C86-A740-272F4493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 smtClean="0"/>
              <a:t>Data Analysis of features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639"/>
            <a:ext cx="7560840" cy="53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105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84D-0482-4213-A296-8C093A7B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85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</a:t>
            </a:r>
            <a:br>
              <a:rPr lang="en-US" dirty="0"/>
            </a:br>
            <a:r>
              <a:rPr lang="en-US" dirty="0"/>
              <a:t>Elimination Process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6" y="1499989"/>
            <a:ext cx="4133850" cy="250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99989"/>
            <a:ext cx="4000500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05064"/>
            <a:ext cx="4229100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4090789"/>
            <a:ext cx="3924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35717"/>
            <a:ext cx="8229600" cy="1143000"/>
          </a:xfrm>
        </p:spPr>
        <p:txBody>
          <a:bodyPr/>
          <a:lstStyle/>
          <a:p>
            <a:r>
              <a:rPr lang="en-US" dirty="0" smtClean="0"/>
              <a:t>MLP using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6216" y="980728"/>
            <a:ext cx="2627784" cy="53438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Hidden Layers – 3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Epochs – 50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Batch Size – 10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Optimizer – Adam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Activation Function –       el     </a:t>
            </a:r>
            <a:r>
              <a:rPr lang="en-US" sz="1800" dirty="0" err="1" smtClean="0">
                <a:latin typeface="+mj-lt"/>
              </a:rPr>
              <a:t>Relu</a:t>
            </a:r>
            <a:r>
              <a:rPr lang="en-US" sz="1800" dirty="0" smtClean="0">
                <a:latin typeface="+mj-lt"/>
              </a:rPr>
              <a:t> and Sigmoid</a:t>
            </a:r>
          </a:p>
          <a:p>
            <a:r>
              <a:rPr lang="en-US" sz="1800" dirty="0" smtClean="0">
                <a:latin typeface="+mj-lt"/>
              </a:rPr>
              <a:t>Loss – Binary </a:t>
            </a:r>
            <a:r>
              <a:rPr lang="en-US" sz="1800" dirty="0" err="1" smtClean="0">
                <a:latin typeface="+mj-lt"/>
              </a:rPr>
              <a:t>Crossentropy</a:t>
            </a:r>
            <a:endParaRPr lang="en-US" sz="1800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Validation split – 0.25</a:t>
            </a:r>
          </a:p>
          <a:p>
            <a:r>
              <a:rPr lang="en-US" sz="1800" dirty="0" smtClean="0">
                <a:latin typeface="+mj-lt"/>
              </a:rPr>
              <a:t>True Positive  – 2206 </a:t>
            </a:r>
          </a:p>
          <a:p>
            <a:r>
              <a:rPr lang="en-US" sz="1800" dirty="0" smtClean="0">
                <a:latin typeface="+mj-lt"/>
              </a:rPr>
              <a:t>True Negative -  2661</a:t>
            </a:r>
          </a:p>
          <a:p>
            <a:r>
              <a:rPr lang="en-US" sz="1800" dirty="0" smtClean="0">
                <a:latin typeface="+mj-lt"/>
              </a:rPr>
              <a:t>False Positive  - 660</a:t>
            </a:r>
          </a:p>
          <a:p>
            <a:r>
              <a:rPr lang="en-US" sz="1800" dirty="0" smtClean="0">
                <a:latin typeface="+mj-lt"/>
              </a:rPr>
              <a:t>False Negative - 102</a:t>
            </a:r>
          </a:p>
          <a:p>
            <a:r>
              <a:rPr lang="en-US" sz="1800" dirty="0" smtClean="0">
                <a:latin typeface="+mj-lt"/>
              </a:rPr>
              <a:t>Accuracy – 0.86</a:t>
            </a:r>
          </a:p>
          <a:p>
            <a:endParaRPr lang="en-US" sz="1800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50674"/>
            <a:ext cx="6624735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3888381"/>
            <a:ext cx="662473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A038-E299-49DE-B73A-F8D168E3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25361"/>
            <a:ext cx="7416824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Random Forest Model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3905250" cy="240982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513" y="4437112"/>
            <a:ext cx="8964488" cy="203150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Max_depth</a:t>
            </a:r>
            <a:r>
              <a:rPr lang="en-US" sz="1800" dirty="0" smtClean="0">
                <a:latin typeface="+mj-lt"/>
              </a:rPr>
              <a:t> of the trees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of </a:t>
            </a:r>
            <a:r>
              <a:rPr lang="en-US" sz="1800" dirty="0" err="1" smtClean="0">
                <a:latin typeface="+mj-lt"/>
              </a:rPr>
              <a:t>Max_depth</a:t>
            </a:r>
            <a:r>
              <a:rPr lang="en-US" sz="1800" dirty="0" smtClean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4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D0C5-310C-4E28-BD7B-44091AC8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lang="en-IN" dirty="0" smtClean="0"/>
              <a:t>KNN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9838"/>
            <a:ext cx="5956937" cy="273630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1513" y="4437112"/>
            <a:ext cx="8964488" cy="2031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/>
              <a:t>n_neighbours</a:t>
            </a:r>
            <a:r>
              <a:rPr lang="en-US" sz="1800" dirty="0" smtClean="0">
                <a:latin typeface="+mj-lt"/>
              </a:rPr>
              <a:t> of the KNN classifier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of  </a:t>
            </a:r>
            <a:r>
              <a:rPr lang="en-US" sz="1800" dirty="0" err="1" smtClean="0">
                <a:latin typeface="+mj-lt"/>
              </a:rPr>
              <a:t>n_neighbours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53" y="1340768"/>
            <a:ext cx="8822135" cy="5517232"/>
          </a:xfrm>
        </p:spPr>
        <p:txBody>
          <a:bodyPr>
            <a:noAutofit/>
          </a:bodyPr>
          <a:lstStyle/>
          <a:p>
            <a:r>
              <a:rPr lang="en-IN" dirty="0"/>
              <a:t>Executive Summary</a:t>
            </a:r>
          </a:p>
          <a:p>
            <a:r>
              <a:rPr lang="en-IN" dirty="0"/>
              <a:t>Business Problem</a:t>
            </a:r>
          </a:p>
          <a:p>
            <a:r>
              <a:rPr lang="en-IN" dirty="0"/>
              <a:t>Introduction</a:t>
            </a:r>
          </a:p>
          <a:p>
            <a:r>
              <a:rPr lang="en-IN" dirty="0" smtClean="0"/>
              <a:t>Methodology </a:t>
            </a:r>
            <a:r>
              <a:rPr lang="en-IN" dirty="0"/>
              <a:t>&amp; Tools</a:t>
            </a:r>
          </a:p>
          <a:p>
            <a:r>
              <a:rPr lang="en-IN" dirty="0"/>
              <a:t>Models</a:t>
            </a:r>
          </a:p>
          <a:p>
            <a:r>
              <a:rPr lang="en-IN" dirty="0"/>
              <a:t>Message</a:t>
            </a:r>
          </a:p>
          <a:p>
            <a:r>
              <a:rPr lang="en-IN" dirty="0"/>
              <a:t>Means</a:t>
            </a:r>
          </a:p>
          <a:p>
            <a:r>
              <a:rPr lang="en-IN" dirty="0"/>
              <a:t>Analytics Approach</a:t>
            </a:r>
          </a:p>
          <a:p>
            <a:r>
              <a:rPr lang="en-IN" dirty="0"/>
              <a:t>Connecting CBA Term – </a:t>
            </a:r>
            <a:r>
              <a:rPr lang="en-IN" dirty="0" smtClean="0"/>
              <a:t>3 </a:t>
            </a:r>
            <a:r>
              <a:rPr lang="en-IN" dirty="0"/>
              <a:t>courses</a:t>
            </a:r>
          </a:p>
          <a:p>
            <a:r>
              <a:rPr lang="en-IN" dirty="0"/>
              <a:t>Data collection &amp; </a:t>
            </a:r>
            <a:r>
              <a:rPr lang="en-IN" dirty="0" smtClean="0"/>
              <a:t>cleaning</a:t>
            </a:r>
            <a:endParaRPr lang="en-IN" b="1" dirty="0"/>
          </a:p>
          <a:p>
            <a:r>
              <a:rPr lang="en-IN" dirty="0"/>
              <a:t>Data </a:t>
            </a:r>
            <a:r>
              <a:rPr lang="en-IN" dirty="0" smtClean="0"/>
              <a:t>Understanding</a:t>
            </a:r>
            <a:endParaRPr lang="en-IN" sz="2800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Analysis </a:t>
            </a:r>
            <a:r>
              <a:rPr lang="en-IN" dirty="0"/>
              <a:t>&amp; Results </a:t>
            </a:r>
          </a:p>
          <a:p>
            <a:endParaRPr lang="en-IN" sz="3000" dirty="0"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15" y="404664"/>
            <a:ext cx="7202776" cy="8640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Table Of Contents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 descr="Image result for isb business analytics">
            <a:extLst>
              <a:ext uri="{FF2B5EF4-FFF2-40B4-BE49-F238E27FC236}">
                <a16:creationId xmlns:a16="http://schemas.microsoft.com/office/drawing/2014/main" id="{8374CF13-3164-41C8-A045-B1D90457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DA0C6E-7F34-4EBD-B6B2-9BE0F591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4" y="157162"/>
            <a:ext cx="8229600" cy="1143000"/>
          </a:xfrm>
        </p:spPr>
        <p:txBody>
          <a:bodyPr/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28850"/>
            <a:ext cx="3905250" cy="24003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513" y="4437112"/>
            <a:ext cx="8964488" cy="203150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Max_depth</a:t>
            </a:r>
            <a:r>
              <a:rPr lang="en-US" sz="1800" dirty="0" smtClean="0">
                <a:latin typeface="+mj-lt"/>
              </a:rPr>
              <a:t> of the trees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of </a:t>
            </a:r>
            <a:r>
              <a:rPr lang="en-US" sz="1800" dirty="0" err="1" smtClean="0">
                <a:latin typeface="+mj-lt"/>
              </a:rPr>
              <a:t>Max_depth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023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2" y="1700808"/>
            <a:ext cx="5027732" cy="32201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5013176"/>
            <a:ext cx="8964488" cy="2031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Var_smoothing</a:t>
            </a:r>
            <a:r>
              <a:rPr lang="en-US" sz="1800" dirty="0" smtClean="0">
                <a:latin typeface="+mj-lt"/>
              </a:rPr>
              <a:t> of the trees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of smoothing constant.</a:t>
            </a:r>
            <a:endParaRPr lang="en-US" sz="1800" dirty="0" smtClean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DA0C6E-7F34-4EBD-B6B2-9BE0F591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65583"/>
            <a:ext cx="8229600" cy="1143000"/>
          </a:xfrm>
        </p:spPr>
        <p:txBody>
          <a:bodyPr/>
          <a:lstStyle/>
          <a:p>
            <a:r>
              <a:rPr lang="en-IN" dirty="0" smtClean="0"/>
              <a:t>Naïve Bayes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49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EEE-98ED-4D85-8FD8-5D291243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 err="1" smtClean="0"/>
              <a:t>AdaBoost</a:t>
            </a:r>
            <a:r>
              <a:rPr lang="en-IN" dirty="0" smtClean="0"/>
              <a:t> Classifier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3" y="1552227"/>
            <a:ext cx="5460309" cy="3417511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5157192"/>
            <a:ext cx="8964488" cy="203150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 Learning rate of the Random Forest classifier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of Learning Rate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15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EA34-A00B-4CE4-9FBA-54D4C765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62" y="581801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Bagging Classifier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7E8B6C-232E-4DFC-B909-851B87E1D8F0}"/>
              </a:ext>
            </a:extLst>
          </p:cNvPr>
          <p:cNvSpPr txBox="1">
            <a:spLocks/>
          </p:cNvSpPr>
          <p:nvPr/>
        </p:nvSpPr>
        <p:spPr>
          <a:xfrm>
            <a:off x="313185" y="207684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4" y="1703840"/>
            <a:ext cx="5531830" cy="33939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5204052"/>
            <a:ext cx="8964488" cy="203150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n_estimators</a:t>
            </a:r>
            <a:r>
              <a:rPr lang="en-US" sz="1800" dirty="0" smtClean="0">
                <a:latin typeface="+mj-lt"/>
              </a:rPr>
              <a:t> is chosen as important </a:t>
            </a:r>
            <a:r>
              <a:rPr lang="en-US" sz="1800" dirty="0" err="1" smtClean="0">
                <a:latin typeface="+mj-lt"/>
              </a:rPr>
              <a:t>hyperparameter</a:t>
            </a:r>
            <a:r>
              <a:rPr lang="en-US" sz="1800" dirty="0" smtClean="0">
                <a:latin typeface="+mj-lt"/>
              </a:rPr>
              <a:t> and plots of Training and test accuracies are made on the basis of different values </a:t>
            </a:r>
            <a:r>
              <a:rPr lang="en-US" sz="1800" dirty="0">
                <a:latin typeface="+mj-lt"/>
              </a:rPr>
              <a:t>of </a:t>
            </a:r>
            <a:r>
              <a:rPr lang="en-US" sz="1800" dirty="0" err="1">
                <a:latin typeface="+mj-lt"/>
              </a:rPr>
              <a:t>n_estimators</a:t>
            </a:r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1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ECBD-DB6D-43A0-B8E7-64DEB00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importance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F7B9-D459-49AB-BED6-B6BCAE3F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Features importance </a:t>
            </a:r>
            <a:r>
              <a:rPr lang="en-IN" dirty="0" smtClean="0"/>
              <a:t>table</a:t>
            </a:r>
            <a:r>
              <a:rPr lang="en-IN" dirty="0" smtClean="0"/>
              <a:t> using Random Forest model.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492896"/>
            <a:ext cx="3024336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707-2E92-41F8-AE2A-5E83228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Grid search optimization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BD44-FBF9-4608-A1AF-3D78BE37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Applying Grid search method #Optimization techniques. The method has been applied on </a:t>
            </a:r>
            <a:r>
              <a:rPr lang="en-IN" dirty="0" smtClean="0"/>
              <a:t>Random Forest </a:t>
            </a:r>
            <a:r>
              <a:rPr lang="en-IN" dirty="0" smtClean="0"/>
              <a:t>Classifier model</a:t>
            </a:r>
            <a:r>
              <a:rPr lang="en-IN" dirty="0"/>
              <a:t>. The parameters are chosen and are used for further analysis.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5" y="3645024"/>
            <a:ext cx="816657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8D30-F189-4BF4-87B6-C1D0C7EA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/>
              <a:t>Modelling,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485C-F09F-4377-916F-5E2DE597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1"/>
            <a:ext cx="8229600" cy="4389120"/>
          </a:xfrm>
        </p:spPr>
        <p:txBody>
          <a:bodyPr/>
          <a:lstStyle/>
          <a:p>
            <a:pPr lvl="0"/>
            <a:r>
              <a:rPr lang="en-IN" sz="2000" dirty="0"/>
              <a:t> </a:t>
            </a:r>
            <a:r>
              <a:rPr lang="en-IN" sz="2000" dirty="0" smtClean="0"/>
              <a:t>Accuracy Score is used to check the accuracies of the model</a:t>
            </a:r>
            <a:r>
              <a:rPr lang="en-IN" sz="2000" dirty="0" smtClean="0"/>
              <a:t>. The values in given data are assumed to be correct and there are no assumptions taken while making classifier models.</a:t>
            </a:r>
          </a:p>
          <a:p>
            <a:pPr lvl="0"/>
            <a:r>
              <a:rPr lang="en-IN" sz="2000" dirty="0"/>
              <a:t> </a:t>
            </a:r>
            <a:r>
              <a:rPr lang="en-IN" sz="2000" dirty="0" smtClean="0"/>
              <a:t>AUROC score is used for evaluating other models. and confusion matrix for ANN model.</a:t>
            </a:r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58F0FCE4-AAB6-4C75-9805-0C4A99C9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7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059-7DB5-4DC2-AB33-061CB0B4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FFD3-6FAC-4FE2-BCE9-20B711A6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80" y="1767843"/>
            <a:ext cx="8229600" cy="4389120"/>
          </a:xfrm>
        </p:spPr>
        <p:txBody>
          <a:bodyPr/>
          <a:lstStyle/>
          <a:p>
            <a:pPr lvl="0"/>
            <a:r>
              <a:rPr lang="en-IN" sz="2000" dirty="0" smtClean="0"/>
              <a:t>The data can be cleaned further to improve accuracy of predictions.</a:t>
            </a:r>
            <a:r>
              <a:rPr lang="en-IN" sz="2000" dirty="0" smtClean="0"/>
              <a:t> </a:t>
            </a:r>
            <a:endParaRPr lang="en-IN" sz="2000" dirty="0"/>
          </a:p>
          <a:p>
            <a:pPr lvl="0"/>
            <a:r>
              <a:rPr lang="en-IN" sz="2000" dirty="0"/>
              <a:t> The OPTIMIZATION TECHNIQUES can be used for optimizing the model.</a:t>
            </a:r>
          </a:p>
          <a:p>
            <a:pPr lvl="0"/>
            <a:r>
              <a:rPr lang="en-IN" sz="2000" dirty="0"/>
              <a:t> </a:t>
            </a:r>
            <a:r>
              <a:rPr lang="en-IN" sz="2000" dirty="0" err="1" smtClean="0"/>
              <a:t>Tensorflow</a:t>
            </a:r>
            <a:r>
              <a:rPr lang="en-IN" sz="2000" dirty="0" smtClean="0"/>
              <a:t> can also be used for making MLP model for the data</a:t>
            </a:r>
            <a:r>
              <a:rPr lang="en-IN" sz="2000" dirty="0"/>
              <a:t> </a:t>
            </a:r>
            <a:r>
              <a:rPr lang="en-IN" sz="2000" dirty="0" smtClean="0"/>
              <a:t>to improve accuracy and features importance</a:t>
            </a:r>
            <a:endParaRPr lang="en-IN" sz="2000" dirty="0"/>
          </a:p>
          <a:p>
            <a:pPr marL="0" lvl="0" indent="0">
              <a:buNone/>
            </a:pPr>
            <a:endParaRPr lang="en-IN" sz="2000" dirty="0"/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45D2CAF6-E857-4029-9F56-B1022E93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0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26A2-8080-404E-A17A-B1A98274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04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Assumptions, Limitations: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DEA-E357-40D1-8AD0-B2C442A1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2379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model was made only for 2 years.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The features in dataset are not normal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949C52E4-AE5A-4801-9A43-09FB1D08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65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C16-DA6C-499E-9726-C17BA9CF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9791-6370-4D76-B715-B6EF35C6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smallbusiness.chron.com/causes-business-bankruptcy-49407.html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>
                <a:hlinkClick r:id="rId3"/>
              </a:rPr>
              <a:t>http://www.shenehon.com/measuring-companys-risk-bankruptcy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www.investopedia.com/articles/active-trading/081315/financial-ratios-spot-companies-headed-bankruptcy.asp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8F51A857-C4E5-422B-B867-D13C845F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7202776" cy="4471392"/>
          </a:xfrm>
        </p:spPr>
        <p:txBody>
          <a:bodyPr>
            <a:noAutofit/>
          </a:bodyPr>
          <a:lstStyle/>
          <a:p>
            <a:r>
              <a:rPr lang="en-IN" dirty="0"/>
              <a:t>Data </a:t>
            </a:r>
            <a:r>
              <a:rPr lang="en-IN" dirty="0" smtClean="0"/>
              <a:t>Preparation</a:t>
            </a:r>
            <a:endParaRPr lang="en-IN" dirty="0"/>
          </a:p>
          <a:p>
            <a:r>
              <a:rPr lang="en-US" dirty="0"/>
              <a:t>Modelling &amp; Evaluation</a:t>
            </a:r>
            <a:endParaRPr lang="en-IN" dirty="0"/>
          </a:p>
          <a:p>
            <a:r>
              <a:rPr lang="en-IN" dirty="0"/>
              <a:t>Business Recommendation</a:t>
            </a:r>
          </a:p>
          <a:p>
            <a:r>
              <a:rPr lang="en-IN" dirty="0"/>
              <a:t>Assumptions, Limitations.</a:t>
            </a:r>
          </a:p>
          <a:p>
            <a:r>
              <a:rPr lang="en-IN" dirty="0"/>
              <a:t>References.</a:t>
            </a:r>
            <a:endParaRPr lang="en-IN" sz="3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 descr="Image result for isb business analytics">
            <a:extLst>
              <a:ext uri="{FF2B5EF4-FFF2-40B4-BE49-F238E27FC236}">
                <a16:creationId xmlns:a16="http://schemas.microsoft.com/office/drawing/2014/main" id="{3E2C3D52-4944-4571-8045-25F4CB97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A227-33E5-48AF-8E70-F46FA9CD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3572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E9AC-14DF-4A98-9903-D05997D1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 </a:t>
            </a:r>
            <a:r>
              <a:rPr lang="en-IN" sz="2800" dirty="0"/>
              <a:t>There exist a strong correlation between </a:t>
            </a:r>
            <a:r>
              <a:rPr lang="en-IN" sz="2800" dirty="0" smtClean="0"/>
              <a:t>many ratios. 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The Features are skewed and have many outliers.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SMOTE technique is applied to balance the classes and </a:t>
            </a:r>
            <a:r>
              <a:rPr lang="en-IN" sz="2800" dirty="0" err="1" smtClean="0"/>
              <a:t>upsample</a:t>
            </a:r>
            <a:r>
              <a:rPr lang="en-IN" sz="2800" dirty="0" smtClean="0"/>
              <a:t> the minority class.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Missing values are imputed by median imputation.</a:t>
            </a:r>
          </a:p>
          <a:p>
            <a:pPr lvl="0"/>
            <a:r>
              <a:rPr lang="en-IN" sz="2800" dirty="0"/>
              <a:t> </a:t>
            </a:r>
            <a:r>
              <a:rPr lang="en-IN" sz="2800" dirty="0" smtClean="0"/>
              <a:t>The features are scaled by log(1+x). The features are also normalized. </a:t>
            </a:r>
          </a:p>
          <a:p>
            <a:pPr lvl="0"/>
            <a:r>
              <a:rPr lang="en-IN" sz="2800" dirty="0" smtClean="0"/>
              <a:t>Test and Training set accuracies are almost 90%.</a:t>
            </a:r>
          </a:p>
          <a:p>
            <a:pPr lvl="0"/>
            <a:r>
              <a:rPr lang="en-IN" sz="2800" dirty="0" smtClean="0"/>
              <a:t> AUROC AND F1 scores are computed for all the models and compared.</a:t>
            </a:r>
          </a:p>
          <a:p>
            <a:pPr lvl="0"/>
            <a:r>
              <a:rPr lang="en-IN" sz="2800" dirty="0"/>
              <a:t> </a:t>
            </a:r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156991A1-890F-4C2A-AC3F-97DA7FF7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1714"/>
            <a:ext cx="8229600" cy="1143000"/>
          </a:xfrm>
        </p:spPr>
        <p:txBody>
          <a:bodyPr/>
          <a:lstStyle/>
          <a:p>
            <a:r>
              <a:rPr lang="en-IN" dirty="0"/>
              <a:t>Methodology and Tools</a:t>
            </a:r>
            <a:endParaRPr lang="en-US" dirty="0"/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323527" y="1932241"/>
            <a:ext cx="2527263" cy="1350313"/>
            <a:chOff x="2551704" y="4283314"/>
            <a:chExt cx="926898" cy="111769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8406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The  data was cleaned and missing data is imputed. The data was imbalanced. So, minority samples were balanced using SMOTE </a:t>
              </a:r>
              <a:r>
                <a:rPr lang="en-IN" sz="1200" b="1" dirty="0" smtClean="0"/>
                <a:t>techniques</a:t>
              </a:r>
              <a:r>
                <a:rPr lang="en-IN" sz="1200" b="1" dirty="0" smtClean="0"/>
                <a:t>.</a:t>
              </a:r>
              <a:endParaRPr lang="en-IN" sz="1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1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275981" y="4077072"/>
            <a:ext cx="2573318" cy="1570794"/>
            <a:chOff x="2494000" y="5533690"/>
            <a:chExt cx="926897" cy="13566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494000" y="6005372"/>
              <a:ext cx="926897" cy="8849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The training and validation data was created using sampling and K- fold cross validation. The whole modelling exercise is done on python using </a:t>
              </a:r>
              <a:r>
                <a:rPr lang="en-US" altLang="ko-KR" sz="1200" b="1" dirty="0" err="1"/>
                <a:t>sklearn</a:t>
              </a:r>
              <a:r>
                <a:rPr lang="en-US" altLang="ko-KR" sz="1200" b="1" dirty="0"/>
                <a:t> package.  </a:t>
              </a:r>
              <a:endParaRPr lang="ko-KR" altLang="en-US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495161" y="5533690"/>
              <a:ext cx="881758" cy="2392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4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495285-7B95-4F28-80DA-9472FB6E6F3E}"/>
              </a:ext>
            </a:extLst>
          </p:cNvPr>
          <p:cNvSpPr txBox="1"/>
          <p:nvPr/>
        </p:nvSpPr>
        <p:spPr>
          <a:xfrm>
            <a:off x="3286335" y="4623200"/>
            <a:ext cx="2293777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Methods used for performing regression models are 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ANN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KNN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Random Forest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err="1" smtClean="0"/>
              <a:t>Adaboost</a:t>
            </a:r>
            <a:r>
              <a:rPr lang="en-US" altLang="ko-KR" sz="1200" b="1" dirty="0" smtClean="0"/>
              <a:t> Classifier</a:t>
            </a:r>
          </a:p>
          <a:p>
            <a:pPr indent="-228600">
              <a:buAutoNum type="arabicPeriod"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GBM classifier</a:t>
            </a:r>
            <a:endParaRPr lang="en-US" altLang="ko-KR" sz="1200" b="1" dirty="0"/>
          </a:p>
          <a:p>
            <a:r>
              <a:rPr lang="en-US" altLang="ko-KR" sz="1200" b="1" dirty="0" smtClean="0"/>
              <a:t>6.    Optimization </a:t>
            </a:r>
            <a:r>
              <a:rPr lang="en-US" altLang="ko-KR" sz="1200" b="1" dirty="0"/>
              <a:t>of Hyperparameters is also performed using Grid Search CV  method.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13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6169875" y="1945890"/>
            <a:ext cx="2448002" cy="1073138"/>
            <a:chOff x="2551704" y="4283314"/>
            <a:chExt cx="926898" cy="12276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4"/>
              <a:ext cx="926897" cy="9506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Data was taken for only year 1 and year 3. Scaling of data is done and then , data is normalized. </a:t>
              </a:r>
              <a:endParaRPr lang="en-IN" sz="1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3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98A2E2-619E-42AF-BD1F-3CC8547C20FC}"/>
              </a:ext>
            </a:extLst>
          </p:cNvPr>
          <p:cNvSpPr txBox="1"/>
          <p:nvPr/>
        </p:nvSpPr>
        <p:spPr>
          <a:xfrm>
            <a:off x="3286335" y="4089199"/>
            <a:ext cx="2447999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Step </a:t>
            </a:r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3286335" y="1950992"/>
            <a:ext cx="2448002" cy="1477328"/>
            <a:chOff x="2551704" y="4283314"/>
            <a:chExt cx="926898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200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The </a:t>
              </a:r>
              <a:r>
                <a:rPr lang="en-IN" sz="1200" b="1" dirty="0" smtClean="0"/>
                <a:t>Dataset was analysed using correlation </a:t>
              </a:r>
              <a:r>
                <a:rPr lang="en-IN" sz="1200" b="1" dirty="0" err="1" smtClean="0"/>
                <a:t>heatmaps</a:t>
              </a:r>
              <a:r>
                <a:rPr lang="en-IN" sz="1200" b="1" dirty="0" smtClean="0"/>
                <a:t>. And, the correlated features are removed form data.  Business context was used to define the features. </a:t>
              </a:r>
              <a:endParaRPr lang="en-IN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2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11BAE6DE-78B9-442C-960D-2A123A466C10}"/>
              </a:ext>
            </a:extLst>
          </p:cNvPr>
          <p:cNvGrpSpPr/>
          <p:nvPr/>
        </p:nvGrpSpPr>
        <p:grpSpPr>
          <a:xfrm>
            <a:off x="6302624" y="4089199"/>
            <a:ext cx="2448002" cy="738664"/>
            <a:chOff x="2551704" y="4283314"/>
            <a:chExt cx="926898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495285-7B95-4F28-80DA-9472FB6E6F3E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/>
                <a:t>Training and Test sets accuracy are plotted for each classifier.</a:t>
              </a:r>
              <a:endParaRPr lang="en-IN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8A2E2-619E-42AF-BD1F-3CC8547C20FC}"/>
                </a:ext>
              </a:extLst>
            </p:cNvPr>
            <p:cNvSpPr txBox="1"/>
            <p:nvPr/>
          </p:nvSpPr>
          <p:spPr>
            <a:xfrm>
              <a:off x="2551704" y="4283314"/>
              <a:ext cx="926897" cy="2769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Step </a:t>
              </a:r>
              <a:r>
                <a:rPr lang="en-US" altLang="ko-KR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41"/>
            <a:ext cx="8229600" cy="1143000"/>
          </a:xfrm>
        </p:spPr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Predicting the Bankruptcy rate of companies in 1 , 2, 3 , 4 , 5 years. There are 64 features and one target  variable. </a:t>
            </a:r>
            <a:r>
              <a:rPr lang="en-US" dirty="0"/>
              <a:t>To understand and </a:t>
            </a:r>
            <a:r>
              <a:rPr lang="en-US" dirty="0" err="1"/>
              <a:t>analyse</a:t>
            </a:r>
            <a:r>
              <a:rPr lang="en-US" dirty="0"/>
              <a:t> each of the 64 attributes along with 10,503 examples given and build a predictive model for bankruptcy rate of a given company. </a:t>
            </a:r>
          </a:p>
          <a:p>
            <a:pPr lvl="0"/>
            <a:r>
              <a:rPr lang="en-US" dirty="0"/>
              <a:t>To find the factors responsible for Bankruptcy.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 descr="Image result for isb business analytics">
            <a:extLst>
              <a:ext uri="{FF2B5EF4-FFF2-40B4-BE49-F238E27FC236}">
                <a16:creationId xmlns:a16="http://schemas.microsoft.com/office/drawing/2014/main" id="{62A94185-76F1-4CFA-8C0E-D35BBE79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80" y="1579751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N" sz="2200" dirty="0" smtClean="0"/>
              <a:t> Bankruptcy of a firm is dependent on major 5 factors , they are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200" dirty="0" smtClean="0"/>
              <a:t>Working capital/ </a:t>
            </a:r>
            <a:r>
              <a:rPr lang="en-IN" sz="2200" dirty="0"/>
              <a:t>total assets., retained earnings/total assets, </a:t>
            </a:r>
            <a:r>
              <a:rPr lang="en-US" sz="2200" dirty="0"/>
              <a:t>EBIT / total assets , book value of equity / total liabilities , sales / total assets.</a:t>
            </a:r>
          </a:p>
          <a:p>
            <a:pPr>
              <a:lnSpc>
                <a:spcPct val="80000"/>
              </a:lnSpc>
            </a:pPr>
            <a:r>
              <a:rPr lang="en-IN" sz="2200" dirty="0" smtClean="0"/>
              <a:t>The probability of company going bankrupt in 1 year and 3 years is predicted using all the features first, then only few features were  used on the basis if their importance and collinearity with  other features.</a:t>
            </a:r>
          </a:p>
          <a:p>
            <a:pPr>
              <a:lnSpc>
                <a:spcPct val="80000"/>
              </a:lnSpc>
            </a:pPr>
            <a:r>
              <a:rPr lang="en-IN" sz="2200" dirty="0"/>
              <a:t> </a:t>
            </a:r>
            <a:r>
              <a:rPr lang="en-IN" sz="2200" dirty="0" smtClean="0"/>
              <a:t>The external factors are also there which causes bankruptcy for a firm, they are global economic slowdown, consumer confidence might decline and that can lead to slow revenue. </a:t>
            </a:r>
          </a:p>
          <a:p>
            <a:pPr>
              <a:lnSpc>
                <a:spcPct val="80000"/>
              </a:lnSpc>
            </a:pPr>
            <a:r>
              <a:rPr lang="en-IN" sz="2200" dirty="0"/>
              <a:t> </a:t>
            </a:r>
            <a:r>
              <a:rPr lang="en-IN" sz="2200" dirty="0" smtClean="0"/>
              <a:t>Competitions from other firms can lead to cut in the revenue of small firms and can be a cause of bankruptcy.</a:t>
            </a:r>
            <a:endParaRPr lang="en-IN" sz="2200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374D53C5-323C-4C89-8B46-7CF0D4CD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0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12" y="620688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/>
              <a:t/>
            </a:r>
            <a:br>
              <a:rPr lang="en-IN" sz="5400" dirty="0"/>
            </a:br>
            <a:r>
              <a:rPr lang="en-IN" sz="4800" dirty="0"/>
              <a:t>Analytic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12" y="1556792"/>
            <a:ext cx="8229600" cy="4389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8000" dirty="0"/>
              <a:t> </a:t>
            </a:r>
            <a:r>
              <a:rPr lang="en-IN" sz="8000" b="1" dirty="0"/>
              <a:t>The  data was cleaned and missing data is imputed. The data was imbalanced. So, minority samples were balanced using SMOTE and ADASYN techniques.</a:t>
            </a:r>
          </a:p>
          <a:p>
            <a:r>
              <a:rPr lang="en-IN" sz="8000" dirty="0" smtClean="0"/>
              <a:t> </a:t>
            </a:r>
            <a:r>
              <a:rPr lang="en-IN" sz="8000" b="1" dirty="0"/>
              <a:t>The Dataset was analysed using correlation </a:t>
            </a:r>
            <a:r>
              <a:rPr lang="en-IN" sz="8000" b="1" dirty="0" err="1"/>
              <a:t>heatmaps</a:t>
            </a:r>
            <a:r>
              <a:rPr lang="en-IN" sz="8000" b="1" dirty="0"/>
              <a:t>. And, the correlated features are removed form data.  Business context was used to define the features. </a:t>
            </a:r>
          </a:p>
          <a:p>
            <a:r>
              <a:rPr lang="en-IN" sz="8000" dirty="0" smtClean="0"/>
              <a:t> </a:t>
            </a:r>
            <a:r>
              <a:rPr lang="en-IN" sz="8000" b="1" dirty="0"/>
              <a:t>Data was taken for only year 1 and year 3. Scaling of data is done and then , data is normalized. </a:t>
            </a:r>
          </a:p>
          <a:p>
            <a:r>
              <a:rPr lang="en-IN" sz="8000" dirty="0" smtClean="0"/>
              <a:t> </a:t>
            </a:r>
            <a:r>
              <a:rPr lang="en-US" altLang="ko-KR" sz="8000" b="1" dirty="0"/>
              <a:t>The training and validation data was created using sampling and K- fold cross validation. The whole modelling exercise is done on python using </a:t>
            </a:r>
            <a:r>
              <a:rPr lang="en-US" altLang="ko-KR" sz="8000" b="1" dirty="0" err="1"/>
              <a:t>sklearn</a:t>
            </a:r>
            <a:r>
              <a:rPr lang="en-US" altLang="ko-KR" sz="8000" b="1" dirty="0"/>
              <a:t> </a:t>
            </a:r>
            <a:r>
              <a:rPr lang="en-US" altLang="ko-KR" sz="8000" b="1" dirty="0" smtClean="0"/>
              <a:t>package.</a:t>
            </a:r>
          </a:p>
          <a:p>
            <a:r>
              <a:rPr lang="en-US" sz="8000" b="1" dirty="0"/>
              <a:t> </a:t>
            </a:r>
            <a:r>
              <a:rPr lang="en-US" altLang="ko-KR" sz="8000" b="1" dirty="0"/>
              <a:t>Methods used for performing regression models are </a:t>
            </a:r>
          </a:p>
          <a:p>
            <a:pPr marL="45720" indent="0">
              <a:buNone/>
            </a:pPr>
            <a:r>
              <a:rPr lang="en-US" altLang="ko-KR" sz="8000" b="1" dirty="0"/>
              <a:t> </a:t>
            </a:r>
            <a:r>
              <a:rPr lang="en-US" altLang="ko-KR" sz="8000" b="1" dirty="0" smtClean="0"/>
              <a:t>ANN, </a:t>
            </a:r>
            <a:r>
              <a:rPr lang="en-US" altLang="ko-KR" sz="8000" b="1" dirty="0" err="1" smtClean="0"/>
              <a:t>KNN,Random</a:t>
            </a:r>
            <a:r>
              <a:rPr lang="en-US" altLang="ko-KR" sz="8000" b="1" dirty="0" smtClean="0"/>
              <a:t> Forest, </a:t>
            </a:r>
            <a:r>
              <a:rPr lang="en-US" altLang="ko-KR" sz="8000" b="1" dirty="0" err="1" smtClean="0"/>
              <a:t>Adaboost</a:t>
            </a:r>
            <a:r>
              <a:rPr lang="en-US" altLang="ko-KR" sz="8000" b="1" dirty="0" smtClean="0"/>
              <a:t> Classifier, GBM </a:t>
            </a:r>
            <a:r>
              <a:rPr lang="en-US" altLang="ko-KR" sz="8000" b="1" dirty="0" err="1" smtClean="0"/>
              <a:t>classifier,Optimization</a:t>
            </a:r>
            <a:r>
              <a:rPr lang="en-US" altLang="ko-KR" sz="8000" b="1" dirty="0" smtClean="0"/>
              <a:t> </a:t>
            </a:r>
            <a:r>
              <a:rPr lang="en-US" altLang="ko-KR" sz="8000" b="1" dirty="0"/>
              <a:t>of </a:t>
            </a:r>
            <a:r>
              <a:rPr lang="en-US" altLang="ko-KR" sz="8000" b="1" dirty="0" err="1"/>
              <a:t>Hyperparameters</a:t>
            </a:r>
            <a:r>
              <a:rPr lang="en-US" altLang="ko-KR" sz="8000" b="1" dirty="0"/>
              <a:t> is also performed using Grid Search CV  method. </a:t>
            </a: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34872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8B-451A-443F-8276-B2150DA1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741984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A87D-5EAD-4209-BC72-9D0FD0B6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6" y="1546880"/>
            <a:ext cx="8229600" cy="4389120"/>
          </a:xfrm>
        </p:spPr>
        <p:txBody>
          <a:bodyPr/>
          <a:lstStyle/>
          <a:p>
            <a:r>
              <a:rPr lang="en-IN" sz="2000" dirty="0"/>
              <a:t> </a:t>
            </a:r>
            <a:r>
              <a:rPr lang="en-IN" sz="2000" dirty="0" smtClean="0"/>
              <a:t>ANN- Artificial Neural Network using </a:t>
            </a:r>
            <a:r>
              <a:rPr lang="en-IN" sz="2000" dirty="0" err="1" smtClean="0"/>
              <a:t>Keras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GBM – Gradient Boosting </a:t>
            </a:r>
            <a:r>
              <a:rPr lang="en-IN" sz="2000" dirty="0" smtClean="0"/>
              <a:t>Classifier </a:t>
            </a:r>
            <a:r>
              <a:rPr lang="en-IN" sz="2000" dirty="0"/>
              <a:t>model</a:t>
            </a:r>
          </a:p>
          <a:p>
            <a:r>
              <a:rPr lang="en-IN" sz="2000" dirty="0"/>
              <a:t>KNN </a:t>
            </a:r>
            <a:r>
              <a:rPr lang="en-IN" sz="2000" dirty="0" smtClean="0"/>
              <a:t>Classifier model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Bagging Classifier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SVM classifier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Decision trees</a:t>
            </a:r>
            <a:endParaRPr lang="en-IN" sz="2000" dirty="0"/>
          </a:p>
          <a:p>
            <a:r>
              <a:rPr lang="en-IN" sz="2000" dirty="0"/>
              <a:t>Random Forest model</a:t>
            </a:r>
          </a:p>
          <a:p>
            <a:r>
              <a:rPr lang="en-IN" sz="2000" dirty="0"/>
              <a:t>Hyperparameter tuning using Grid Search CV method</a:t>
            </a:r>
          </a:p>
          <a:p>
            <a:r>
              <a:rPr lang="en-IN" sz="2000" dirty="0" smtClean="0"/>
              <a:t>K </a:t>
            </a:r>
            <a:r>
              <a:rPr lang="en-IN" sz="2000" dirty="0"/>
              <a:t>fold Cross validation model.</a:t>
            </a:r>
          </a:p>
          <a:p>
            <a:endParaRPr lang="en-IN" dirty="0"/>
          </a:p>
        </p:txBody>
      </p:sp>
      <p:pic>
        <p:nvPicPr>
          <p:cNvPr id="4" name="Picture 3" descr="Image result for isb business analytics">
            <a:extLst>
              <a:ext uri="{FF2B5EF4-FFF2-40B4-BE49-F238E27FC236}">
                <a16:creationId xmlns:a16="http://schemas.microsoft.com/office/drawing/2014/main" id="{A60F9A51-1288-4852-8399-09FB5472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"/>
            <a:ext cx="133164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6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3348</TotalTime>
  <Words>1292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Constantia</vt:lpstr>
      <vt:lpstr>Gill Sans MT</vt:lpstr>
      <vt:lpstr>HY신명조</vt:lpstr>
      <vt:lpstr>Wingdings 2</vt:lpstr>
      <vt:lpstr>Flow</vt:lpstr>
      <vt:lpstr>Bankruptcy Prediction </vt:lpstr>
      <vt:lpstr>   Table Of Contents</vt:lpstr>
      <vt:lpstr>PowerPoint Presentation</vt:lpstr>
      <vt:lpstr>Executive Summary</vt:lpstr>
      <vt:lpstr>Methodology and Tools</vt:lpstr>
      <vt:lpstr>Business Problem</vt:lpstr>
      <vt:lpstr>Introduction</vt:lpstr>
      <vt:lpstr>                                                             Analytic Approach</vt:lpstr>
      <vt:lpstr>Models</vt:lpstr>
      <vt:lpstr>Message</vt:lpstr>
      <vt:lpstr>Means</vt:lpstr>
      <vt:lpstr>Connecting CBA Term – 3 courses </vt:lpstr>
      <vt:lpstr>Data collection &amp; cleaning</vt:lpstr>
      <vt:lpstr>Data Analysis of features</vt:lpstr>
      <vt:lpstr>PowerPoint Presentation</vt:lpstr>
      <vt:lpstr>Backward  Elimination Process</vt:lpstr>
      <vt:lpstr>MLP using Keras </vt:lpstr>
      <vt:lpstr>Random Forest Model </vt:lpstr>
      <vt:lpstr>KNN</vt:lpstr>
      <vt:lpstr>Decision Trees</vt:lpstr>
      <vt:lpstr>Naïve Bayes</vt:lpstr>
      <vt:lpstr>   AdaBoost Classifier </vt:lpstr>
      <vt:lpstr>Bagging Classifier</vt:lpstr>
      <vt:lpstr>Features importance plot</vt:lpstr>
      <vt:lpstr>Grid search optimization method</vt:lpstr>
      <vt:lpstr>Modelling, evaluation</vt:lpstr>
      <vt:lpstr>Business Recommendation</vt:lpstr>
      <vt:lpstr>Assumptions, Limitations: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Cryptocurrencies</dc:title>
  <dc:creator>vinayak</dc:creator>
  <cp:lastModifiedBy>Kapoor, Vineet</cp:lastModifiedBy>
  <cp:revision>221</cp:revision>
  <dcterms:created xsi:type="dcterms:W3CDTF">2018-06-23T07:12:51Z</dcterms:created>
  <dcterms:modified xsi:type="dcterms:W3CDTF">2019-02-08T08:14:32Z</dcterms:modified>
</cp:coreProperties>
</file>