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310" r:id="rId5"/>
    <p:sldId id="321" r:id="rId6"/>
    <p:sldId id="264" r:id="rId7"/>
    <p:sldId id="265" r:id="rId8"/>
    <p:sldId id="266" r:id="rId9"/>
    <p:sldId id="268" r:id="rId10"/>
    <p:sldId id="284" r:id="rId11"/>
    <p:sldId id="286" r:id="rId12"/>
    <p:sldId id="311" r:id="rId13"/>
    <p:sldId id="287" r:id="rId14"/>
    <p:sldId id="336" r:id="rId15"/>
    <p:sldId id="345" r:id="rId16"/>
    <p:sldId id="344" r:id="rId17"/>
    <p:sldId id="343" r:id="rId18"/>
    <p:sldId id="342" r:id="rId19"/>
    <p:sldId id="346" r:id="rId20"/>
    <p:sldId id="347" r:id="rId21"/>
    <p:sldId id="339" r:id="rId22"/>
    <p:sldId id="348" r:id="rId23"/>
    <p:sldId id="338" r:id="rId24"/>
    <p:sldId id="337" r:id="rId25"/>
    <p:sldId id="350" r:id="rId26"/>
    <p:sldId id="351" r:id="rId27"/>
    <p:sldId id="352" r:id="rId28"/>
    <p:sldId id="353" r:id="rId29"/>
    <p:sldId id="354" r:id="rId30"/>
    <p:sldId id="355" r:id="rId31"/>
    <p:sldId id="356" r:id="rId32"/>
    <p:sldId id="288" r:id="rId33"/>
    <p:sldId id="291" r:id="rId34"/>
    <p:sldId id="271" r:id="rId35"/>
    <p:sldId id="272" r:id="rId36"/>
    <p:sldId id="293" r:id="rId37"/>
    <p:sldId id="273" r:id="rId38"/>
    <p:sldId id="274" r:id="rId39"/>
    <p:sldId id="275" r:id="rId40"/>
    <p:sldId id="357" r:id="rId41"/>
    <p:sldId id="359" r:id="rId42"/>
    <p:sldId id="358" r:id="rId43"/>
    <p:sldId id="295" r:id="rId44"/>
    <p:sldId id="296" r:id="rId45"/>
    <p:sldId id="360" r:id="rId46"/>
    <p:sldId id="361" r:id="rId47"/>
    <p:sldId id="362" r:id="rId48"/>
    <p:sldId id="300" r:id="rId49"/>
    <p:sldId id="312" r:id="rId50"/>
    <p:sldId id="363" r:id="rId51"/>
    <p:sldId id="297" r:id="rId52"/>
    <p:sldId id="298" r:id="rId53"/>
    <p:sldId id="299" r:id="rId54"/>
    <p:sldId id="31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howGuides="1">
      <p:cViewPr varScale="1">
        <p:scale>
          <a:sx n="69" d="100"/>
          <a:sy n="69" d="100"/>
        </p:scale>
        <p:origin x="147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6247A9B-ADF8-4C4D-B31C-4ABD019F9CBD}" type="datetimeFigureOut">
              <a:rPr lang="en-IN" smtClean="0"/>
              <a:t>28-09-2018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6247A9B-ADF8-4C4D-B31C-4ABD019F9CBD}"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6247A9B-ADF8-4C4D-B31C-4ABD019F9CBD}" type="datetimeFigureOut">
              <a:rPr lang="en-IN" smtClean="0"/>
              <a:t>28-09-2018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6247A9B-ADF8-4C4D-B31C-4ABD019F9CBD}" type="datetimeFigureOut">
              <a:rPr lang="en-IN" smtClean="0"/>
              <a:t>28-09-2018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6247A9B-ADF8-4C4D-B31C-4ABD019F9CBD}" type="datetimeFigureOut">
              <a:rPr lang="en-IN" smtClean="0"/>
              <a:t>28-09-2018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47A9B-ADF8-4C4D-B31C-4ABD019F9CBD}" type="datetimeFigureOut">
              <a:rPr lang="en-IN" smtClean="0"/>
              <a:t>28-09-2018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247A9B-ADF8-4C4D-B31C-4ABD019F9CBD}"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83B3F-11C0-4324-9333-124B4A6DB0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6247A9B-ADF8-4C4D-B31C-4ABD019F9CBD}" type="datetimeFigureOut">
              <a:rPr lang="en-IN" smtClean="0"/>
              <a:t>28-09-2018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5583B3F-11C0-4324-9333-124B4A6DB06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47A9B-ADF8-4C4D-B31C-4ABD019F9CBD}" type="datetimeFigureOut">
              <a:rPr lang="en-IN" smtClean="0"/>
              <a:t>28-09-2018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583B3F-11C0-4324-9333-124B4A6DB06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List_of_countries_by_number_of_Internet_users" TargetMode="External"/><Relationship Id="rId2" Type="http://schemas.openxmlformats.org/officeDocument/2006/relationships/hyperlink" Target="https://en.wikipedia.org/wiki/Olympic_Game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heritage.org/index/ranking" TargetMode="External"/><Relationship Id="rId4" Type="http://schemas.openxmlformats.org/officeDocument/2006/relationships/hyperlink" Target="https://data.worldbank.org/indicator/ny.gdp.pcap.pp.c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780" y="945444"/>
            <a:ext cx="7772400" cy="1362456"/>
          </a:xfrm>
        </p:spPr>
        <p:txBody>
          <a:bodyPr/>
          <a:lstStyle/>
          <a:p>
            <a:r>
              <a:rPr lang="en-US" sz="4400" u="sng" dirty="0">
                <a:solidFill>
                  <a:schemeClr val="accent3">
                    <a:lumMod val="50000"/>
                  </a:schemeClr>
                </a:solidFill>
                <a:latin typeface="Gill Sans MT" panose="020B0502020104020203" pitchFamily="34" charset="0"/>
              </a:rPr>
              <a:t>Analysis of Olympics Data</a:t>
            </a:r>
            <a:endParaRPr lang="en-IN" sz="4400" dirty="0"/>
          </a:p>
        </p:txBody>
      </p:sp>
      <p:sp>
        <p:nvSpPr>
          <p:cNvPr id="3" name="Text Placeholder 2"/>
          <p:cNvSpPr>
            <a:spLocks noGrp="1"/>
          </p:cNvSpPr>
          <p:nvPr>
            <p:ph type="body" idx="1"/>
          </p:nvPr>
        </p:nvSpPr>
        <p:spPr>
          <a:xfrm>
            <a:off x="530352" y="2704664"/>
            <a:ext cx="7772400" cy="3892688"/>
          </a:xfrm>
        </p:spPr>
        <p:txBody>
          <a:bodyPr>
            <a:normAutofit/>
          </a:bodyPr>
          <a:lstStyle/>
          <a:p>
            <a:pPr algn="r">
              <a:lnSpc>
                <a:spcPct val="250000"/>
              </a:lnSpc>
            </a:pPr>
            <a:r>
              <a:rPr lang="en-US" sz="2400" dirty="0">
                <a:solidFill>
                  <a:srgbClr val="002060"/>
                </a:solidFill>
                <a:latin typeface="Gill Sans MT" panose="020B0502020104020203" pitchFamily="34" charset="0"/>
              </a:rPr>
              <a:t>By - </a:t>
            </a:r>
            <a:r>
              <a:rPr lang="en-US" sz="2400" dirty="0" err="1">
                <a:solidFill>
                  <a:srgbClr val="002060"/>
                </a:solidFill>
                <a:latin typeface="Gill Sans MT" panose="020B0502020104020203" pitchFamily="34" charset="0"/>
              </a:rPr>
              <a:t>Vineet</a:t>
            </a:r>
            <a:r>
              <a:rPr lang="en-US" sz="2400" dirty="0">
                <a:solidFill>
                  <a:srgbClr val="002060"/>
                </a:solidFill>
                <a:latin typeface="Gill Sans MT" panose="020B0502020104020203" pitchFamily="34" charset="0"/>
              </a:rPr>
              <a:t> Kapoor(11910076)</a:t>
            </a:r>
          </a:p>
          <a:p>
            <a:pPr algn="r">
              <a:lnSpc>
                <a:spcPct val="250000"/>
              </a:lnSpc>
            </a:pPr>
            <a:r>
              <a:rPr lang="en-US" sz="2400" dirty="0">
                <a:solidFill>
                  <a:srgbClr val="002060"/>
                </a:solidFill>
                <a:latin typeface="Gill Sans MT" panose="020B0502020104020203" pitchFamily="34" charset="0"/>
              </a:rPr>
              <a:t>I</a:t>
            </a:r>
            <a:r>
              <a:rPr lang="en-IN" sz="2400" dirty="0">
                <a:solidFill>
                  <a:srgbClr val="002060"/>
                </a:solidFill>
                <a:latin typeface="Gill Sans MT" panose="020B0502020104020203" pitchFamily="34" charset="0"/>
              </a:rPr>
              <a:t>SB CBA Practicum</a:t>
            </a:r>
          </a:p>
          <a:p>
            <a:pPr algn="r">
              <a:lnSpc>
                <a:spcPct val="250000"/>
              </a:lnSpc>
            </a:pPr>
            <a:r>
              <a:rPr lang="en-US" sz="2400" dirty="0">
                <a:solidFill>
                  <a:srgbClr val="002060"/>
                </a:solidFill>
                <a:latin typeface="Gill Sans MT" panose="020B0502020104020203" pitchFamily="34" charset="0"/>
              </a:rPr>
              <a:t>2</a:t>
            </a:r>
            <a:r>
              <a:rPr lang="en-IN" sz="2400" dirty="0">
                <a:solidFill>
                  <a:srgbClr val="002060"/>
                </a:solidFill>
                <a:latin typeface="Gill Sans MT" panose="020B0502020104020203" pitchFamily="34" charset="0"/>
              </a:rPr>
              <a:t>3</a:t>
            </a:r>
            <a:r>
              <a:rPr lang="en-IN" sz="2400" baseline="30000" dirty="0">
                <a:solidFill>
                  <a:srgbClr val="002060"/>
                </a:solidFill>
                <a:latin typeface="Gill Sans MT" panose="020B0502020104020203" pitchFamily="34" charset="0"/>
              </a:rPr>
              <a:t>rd</a:t>
            </a:r>
            <a:r>
              <a:rPr lang="en-IN" sz="2400" dirty="0">
                <a:solidFill>
                  <a:srgbClr val="002060"/>
                </a:solidFill>
                <a:latin typeface="Gill Sans MT" panose="020B0502020104020203" pitchFamily="34" charset="0"/>
              </a:rPr>
              <a:t> September , 2018</a:t>
            </a:r>
            <a:endParaRPr lang="en-US" sz="2800" dirty="0">
              <a:solidFill>
                <a:srgbClr val="002060"/>
              </a:solidFill>
              <a:latin typeface="Gill Sans MT" panose="020B0502020104020203" pitchFamily="34" charset="0"/>
            </a:endParaRPr>
          </a:p>
          <a:p>
            <a:pPr lvl="5"/>
            <a:endParaRPr lang="en-IN" sz="3200" dirty="0"/>
          </a:p>
        </p:txBody>
      </p:sp>
      <p:pic>
        <p:nvPicPr>
          <p:cNvPr id="4" name="Picture 4" descr="Image result for isb business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42416"/>
            <a:ext cx="38100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isb business analytics">
            <a:extLst>
              <a:ext uri="{FF2B5EF4-FFF2-40B4-BE49-F238E27FC236}">
                <a16:creationId xmlns:a16="http://schemas.microsoft.com/office/drawing/2014/main" id="{7FA34230-6872-4207-9D3C-218B4B80A3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6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478B-451A-443F-8276-B2150DA1D028}"/>
              </a:ext>
            </a:extLst>
          </p:cNvPr>
          <p:cNvSpPr>
            <a:spLocks noGrp="1"/>
          </p:cNvSpPr>
          <p:nvPr>
            <p:ph type="title"/>
          </p:nvPr>
        </p:nvSpPr>
        <p:spPr>
          <a:xfrm>
            <a:off x="539552" y="741984"/>
            <a:ext cx="8229600" cy="650336"/>
          </a:xfrm>
        </p:spPr>
        <p:txBody>
          <a:bodyPr>
            <a:normAutofit fontScale="90000"/>
          </a:bodyPr>
          <a:lstStyle/>
          <a:p>
            <a:r>
              <a:rPr lang="en-IN" dirty="0"/>
              <a:t>Models</a:t>
            </a:r>
          </a:p>
        </p:txBody>
      </p:sp>
      <p:sp>
        <p:nvSpPr>
          <p:cNvPr id="3" name="Content Placeholder 2">
            <a:extLst>
              <a:ext uri="{FF2B5EF4-FFF2-40B4-BE49-F238E27FC236}">
                <a16:creationId xmlns:a16="http://schemas.microsoft.com/office/drawing/2014/main" id="{3E6FA87D-5EAD-4209-BC72-9D0FD0B626F8}"/>
              </a:ext>
            </a:extLst>
          </p:cNvPr>
          <p:cNvSpPr>
            <a:spLocks noGrp="1"/>
          </p:cNvSpPr>
          <p:nvPr>
            <p:ph idx="1"/>
          </p:nvPr>
        </p:nvSpPr>
        <p:spPr>
          <a:xfrm>
            <a:off x="424846" y="1546880"/>
            <a:ext cx="8229600" cy="4389120"/>
          </a:xfrm>
        </p:spPr>
        <p:txBody>
          <a:bodyPr/>
          <a:lstStyle/>
          <a:p>
            <a:r>
              <a:rPr lang="en-IN" sz="2000" dirty="0"/>
              <a:t>OLS- ordinary least squares Regression Model</a:t>
            </a:r>
          </a:p>
          <a:p>
            <a:r>
              <a:rPr lang="en-IN" sz="2000" dirty="0"/>
              <a:t>GBM – Gradient Boosting </a:t>
            </a:r>
            <a:r>
              <a:rPr lang="en-IN" sz="2000" dirty="0" err="1"/>
              <a:t>Regressor</a:t>
            </a:r>
            <a:r>
              <a:rPr lang="en-IN" sz="2000" dirty="0"/>
              <a:t> model</a:t>
            </a:r>
          </a:p>
          <a:p>
            <a:r>
              <a:rPr lang="en-IN" sz="2000" dirty="0"/>
              <a:t>KNN Regressor model</a:t>
            </a:r>
          </a:p>
          <a:p>
            <a:r>
              <a:rPr lang="en-IN" sz="2000" dirty="0"/>
              <a:t>Random Forest model</a:t>
            </a:r>
          </a:p>
          <a:p>
            <a:r>
              <a:rPr lang="en-IN" sz="2000" dirty="0"/>
              <a:t>Hyperparameter tuning using Grid Search CV method</a:t>
            </a:r>
          </a:p>
          <a:p>
            <a:r>
              <a:rPr lang="en-IN" sz="2000" dirty="0"/>
              <a:t>K fold Cross validation </a:t>
            </a:r>
          </a:p>
          <a:p>
            <a:r>
              <a:rPr lang="en-IN" sz="2000" dirty="0" err="1"/>
              <a:t>Xgboost</a:t>
            </a:r>
            <a:r>
              <a:rPr lang="en-IN" sz="2000" dirty="0"/>
              <a:t> regressor model.</a:t>
            </a:r>
          </a:p>
          <a:p>
            <a:r>
              <a:rPr lang="en-IN" sz="2000" dirty="0"/>
              <a:t>K- Means clustering method.    </a:t>
            </a:r>
          </a:p>
          <a:p>
            <a:r>
              <a:rPr lang="en-US" sz="2000" dirty="0"/>
              <a:t> </a:t>
            </a:r>
            <a:r>
              <a:rPr lang="en-IN" sz="2000" dirty="0"/>
              <a:t>K fold Cross validation model.</a:t>
            </a:r>
          </a:p>
          <a:p>
            <a:endParaRPr lang="en-IN" dirty="0"/>
          </a:p>
        </p:txBody>
      </p:sp>
      <p:pic>
        <p:nvPicPr>
          <p:cNvPr id="4" name="Picture 3" descr="Image result for isb business analytics">
            <a:extLst>
              <a:ext uri="{FF2B5EF4-FFF2-40B4-BE49-F238E27FC236}">
                <a16:creationId xmlns:a16="http://schemas.microsoft.com/office/drawing/2014/main" id="{A60F9A51-1288-4852-8399-09FB547212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6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0D93-CDF7-4A95-AFD2-9376D63D1502}"/>
              </a:ext>
            </a:extLst>
          </p:cNvPr>
          <p:cNvSpPr>
            <a:spLocks noGrp="1"/>
          </p:cNvSpPr>
          <p:nvPr>
            <p:ph type="title"/>
          </p:nvPr>
        </p:nvSpPr>
        <p:spPr>
          <a:xfrm>
            <a:off x="457200" y="274341"/>
            <a:ext cx="8229600" cy="1143000"/>
          </a:xfrm>
        </p:spPr>
        <p:txBody>
          <a:bodyPr/>
          <a:lstStyle/>
          <a:p>
            <a:r>
              <a:rPr lang="en-US" dirty="0"/>
              <a:t>Means</a:t>
            </a:r>
            <a:endParaRPr lang="en-IN" dirty="0"/>
          </a:p>
        </p:txBody>
      </p:sp>
      <p:sp>
        <p:nvSpPr>
          <p:cNvPr id="3" name="Content Placeholder 2">
            <a:extLst>
              <a:ext uri="{FF2B5EF4-FFF2-40B4-BE49-F238E27FC236}">
                <a16:creationId xmlns:a16="http://schemas.microsoft.com/office/drawing/2014/main" id="{CEF4EBA9-9E65-42BB-8578-8E7B1A0F4AB2}"/>
              </a:ext>
            </a:extLst>
          </p:cNvPr>
          <p:cNvSpPr>
            <a:spLocks noGrp="1"/>
          </p:cNvSpPr>
          <p:nvPr>
            <p:ph idx="1"/>
          </p:nvPr>
        </p:nvSpPr>
        <p:spPr>
          <a:xfrm>
            <a:off x="457200" y="1628800"/>
            <a:ext cx="8229600" cy="4389120"/>
          </a:xfrm>
        </p:spPr>
        <p:txBody>
          <a:bodyPr>
            <a:normAutofit/>
          </a:bodyPr>
          <a:lstStyle/>
          <a:p>
            <a:r>
              <a:rPr lang="en-IN" sz="2000" dirty="0"/>
              <a:t>Visualization Tools -  Tableau, Python, R.</a:t>
            </a:r>
          </a:p>
          <a:p>
            <a:r>
              <a:rPr lang="en-IN" sz="2000" dirty="0"/>
              <a:t>Modelling Tools – OLS model, K-means model, Lasso Regression model, KNN regressor, GBM, </a:t>
            </a:r>
            <a:r>
              <a:rPr lang="en-IN" sz="2000" dirty="0" err="1"/>
              <a:t>XGBregressor</a:t>
            </a:r>
            <a:r>
              <a:rPr lang="en-IN" sz="2000" dirty="0"/>
              <a:t>, Random forest packages from </a:t>
            </a:r>
            <a:r>
              <a:rPr lang="en-IN" sz="2000" dirty="0" err="1"/>
              <a:t>sklearn</a:t>
            </a:r>
            <a:r>
              <a:rPr lang="en-IN" sz="2000" dirty="0"/>
              <a:t> are used.</a:t>
            </a:r>
          </a:p>
          <a:p>
            <a:r>
              <a:rPr lang="en-IN" sz="2000" dirty="0"/>
              <a:t> R studio - K-means clustering is performed in R studio.</a:t>
            </a:r>
          </a:p>
          <a:p>
            <a:r>
              <a:rPr lang="en-IN" sz="2000" dirty="0"/>
              <a:t> Python – Regression analysis using different machine learning models is performed in Python. Optimization is also performed in python.</a:t>
            </a:r>
          </a:p>
          <a:p>
            <a:r>
              <a:rPr lang="en-IN" sz="2000" dirty="0"/>
              <a:t>Libraries used – in R:  ggplot2, forecast, zoo, cluster, </a:t>
            </a:r>
            <a:r>
              <a:rPr lang="en-IN" sz="2000" dirty="0" err="1"/>
              <a:t>factoextra</a:t>
            </a:r>
            <a:r>
              <a:rPr lang="en-IN" sz="2000" dirty="0"/>
              <a:t>, </a:t>
            </a:r>
            <a:r>
              <a:rPr lang="en-IN" sz="2000" dirty="0" err="1"/>
              <a:t>magrittr</a:t>
            </a:r>
            <a:r>
              <a:rPr lang="en-IN" sz="2000" dirty="0"/>
              <a:t>, </a:t>
            </a:r>
            <a:r>
              <a:rPr lang="en-IN" sz="2000" dirty="0" err="1"/>
              <a:t>dplyr</a:t>
            </a:r>
            <a:r>
              <a:rPr lang="en-IN" sz="2000" dirty="0"/>
              <a:t>, </a:t>
            </a:r>
          </a:p>
          <a:p>
            <a:r>
              <a:rPr lang="en-IN" sz="2000" dirty="0"/>
              <a:t>In Python:  </a:t>
            </a:r>
            <a:r>
              <a:rPr lang="en-IN" sz="2000" dirty="0" err="1"/>
              <a:t>numpy</a:t>
            </a:r>
            <a:r>
              <a:rPr lang="en-IN" sz="2000" dirty="0"/>
              <a:t>, pandas, </a:t>
            </a:r>
            <a:r>
              <a:rPr lang="en-IN" sz="2000" dirty="0" err="1"/>
              <a:t>matplotlib</a:t>
            </a:r>
            <a:r>
              <a:rPr lang="en-IN" sz="2000" dirty="0"/>
              <a:t>,  </a:t>
            </a:r>
            <a:r>
              <a:rPr lang="en-IN" sz="2000" dirty="0" err="1"/>
              <a:t>seaborn</a:t>
            </a:r>
            <a:r>
              <a:rPr lang="en-IN" sz="2000" dirty="0"/>
              <a:t>, </a:t>
            </a:r>
            <a:r>
              <a:rPr lang="en-US" sz="2000" dirty="0" err="1"/>
              <a:t>StandardScaler</a:t>
            </a:r>
            <a:r>
              <a:rPr lang="en-US" sz="2000" dirty="0"/>
              <a:t>, </a:t>
            </a:r>
            <a:r>
              <a:rPr lang="en-US" sz="2000" dirty="0" err="1"/>
              <a:t>statsmodels.formula.api</a:t>
            </a:r>
            <a:r>
              <a:rPr lang="en-US" sz="2000" dirty="0"/>
              <a:t>.</a:t>
            </a:r>
            <a:endParaRPr lang="en-IN" sz="2000" dirty="0"/>
          </a:p>
          <a:p>
            <a:endParaRPr lang="en-IN" dirty="0"/>
          </a:p>
        </p:txBody>
      </p:sp>
      <p:pic>
        <p:nvPicPr>
          <p:cNvPr id="4" name="Picture 3" descr="Image result for isb business analytics">
            <a:extLst>
              <a:ext uri="{FF2B5EF4-FFF2-40B4-BE49-F238E27FC236}">
                <a16:creationId xmlns:a16="http://schemas.microsoft.com/office/drawing/2014/main" id="{63F87850-2073-4FE7-997E-E44F94125D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3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35F2-DBCD-46A4-988C-6FDB87261174}"/>
              </a:ext>
            </a:extLst>
          </p:cNvPr>
          <p:cNvSpPr>
            <a:spLocks noGrp="1"/>
          </p:cNvSpPr>
          <p:nvPr>
            <p:ph type="title"/>
          </p:nvPr>
        </p:nvSpPr>
        <p:spPr>
          <a:xfrm>
            <a:off x="457200" y="1196752"/>
            <a:ext cx="8229600" cy="1143000"/>
          </a:xfrm>
        </p:spPr>
        <p:txBody>
          <a:bodyPr>
            <a:normAutofit fontScale="90000"/>
          </a:bodyPr>
          <a:lstStyle/>
          <a:p>
            <a:r>
              <a:rPr lang="en-IN" dirty="0"/>
              <a:t>Connecting CBA Term – 2 courses</a:t>
            </a:r>
            <a:br>
              <a:rPr lang="en-IN" dirty="0"/>
            </a:br>
            <a:endParaRPr lang="en-IN" dirty="0"/>
          </a:p>
        </p:txBody>
      </p:sp>
      <p:sp>
        <p:nvSpPr>
          <p:cNvPr id="3" name="Content Placeholder 2">
            <a:extLst>
              <a:ext uri="{FF2B5EF4-FFF2-40B4-BE49-F238E27FC236}">
                <a16:creationId xmlns:a16="http://schemas.microsoft.com/office/drawing/2014/main" id="{8EFE192D-F6BE-4795-AABE-6DB341E40B3C}"/>
              </a:ext>
            </a:extLst>
          </p:cNvPr>
          <p:cNvSpPr>
            <a:spLocks noGrp="1"/>
          </p:cNvSpPr>
          <p:nvPr>
            <p:ph idx="1"/>
          </p:nvPr>
        </p:nvSpPr>
        <p:spPr/>
        <p:txBody>
          <a:bodyPr/>
          <a:lstStyle/>
          <a:p>
            <a:pPr>
              <a:lnSpc>
                <a:spcPct val="80000"/>
              </a:lnSpc>
            </a:pPr>
            <a:r>
              <a:rPr lang="en-IN" sz="2000" dirty="0"/>
              <a:t>K- means Clustering, PCA, Multiple Regression , Evaluation of Models and optimizing the Hyperparameters using Grid search method.</a:t>
            </a:r>
          </a:p>
          <a:p>
            <a:r>
              <a:rPr lang="en-US" dirty="0"/>
              <a:t>Statistics, DMG, optimization.</a:t>
            </a:r>
            <a:endParaRPr lang="en-IN" dirty="0"/>
          </a:p>
        </p:txBody>
      </p:sp>
      <p:pic>
        <p:nvPicPr>
          <p:cNvPr id="4" name="Picture 3" descr="Image result for isb business analytics">
            <a:extLst>
              <a:ext uri="{FF2B5EF4-FFF2-40B4-BE49-F238E27FC236}">
                <a16:creationId xmlns:a16="http://schemas.microsoft.com/office/drawing/2014/main" id="{CC9BF7F1-256A-408C-8C53-4109334285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CB79-135D-45EB-8C38-54FDFA556602}"/>
              </a:ext>
            </a:extLst>
          </p:cNvPr>
          <p:cNvSpPr>
            <a:spLocks noGrp="1"/>
          </p:cNvSpPr>
          <p:nvPr>
            <p:ph type="title"/>
          </p:nvPr>
        </p:nvSpPr>
        <p:spPr>
          <a:xfrm>
            <a:off x="424984" y="188640"/>
            <a:ext cx="8229600" cy="1143000"/>
          </a:xfrm>
        </p:spPr>
        <p:txBody>
          <a:bodyPr>
            <a:normAutofit/>
          </a:bodyPr>
          <a:lstStyle/>
          <a:p>
            <a:r>
              <a:rPr lang="en-IN" sz="4800" dirty="0"/>
              <a:t>Data collection &amp; cleaning</a:t>
            </a:r>
          </a:p>
        </p:txBody>
      </p:sp>
      <p:sp>
        <p:nvSpPr>
          <p:cNvPr id="3" name="Content Placeholder 2">
            <a:extLst>
              <a:ext uri="{FF2B5EF4-FFF2-40B4-BE49-F238E27FC236}">
                <a16:creationId xmlns:a16="http://schemas.microsoft.com/office/drawing/2014/main" id="{E69E9420-187E-4D61-9A77-1CA3E7FD55AD}"/>
              </a:ext>
            </a:extLst>
          </p:cNvPr>
          <p:cNvSpPr>
            <a:spLocks noGrp="1"/>
          </p:cNvSpPr>
          <p:nvPr>
            <p:ph idx="1"/>
          </p:nvPr>
        </p:nvSpPr>
        <p:spPr>
          <a:xfrm>
            <a:off x="424984" y="1552569"/>
            <a:ext cx="8229600" cy="4389120"/>
          </a:xfrm>
        </p:spPr>
        <p:txBody>
          <a:bodyPr>
            <a:normAutofit fontScale="92500" lnSpcReduction="10000"/>
          </a:bodyPr>
          <a:lstStyle/>
          <a:p>
            <a:r>
              <a:rPr lang="en-IN" dirty="0"/>
              <a:t> The data has been collected from Wikipedia and Olympic medals site.</a:t>
            </a:r>
          </a:p>
          <a:p>
            <a:r>
              <a:rPr lang="en-US" dirty="0"/>
              <a:t> </a:t>
            </a:r>
            <a:r>
              <a:rPr lang="en-IN" dirty="0"/>
              <a:t>Data for regression was </a:t>
            </a:r>
            <a:r>
              <a:rPr lang="en-IN" dirty="0" smtClean="0"/>
              <a:t>created and data for clustering was the primary dataset given.  </a:t>
            </a:r>
            <a:endParaRPr lang="en-IN" dirty="0"/>
          </a:p>
          <a:p>
            <a:r>
              <a:rPr lang="en-IN" dirty="0"/>
              <a:t>Number of internet users</a:t>
            </a:r>
          </a:p>
          <a:p>
            <a:r>
              <a:rPr lang="en-IN" dirty="0"/>
              <a:t>GDP (NOMINAL &amp; PER CAPITA)</a:t>
            </a:r>
          </a:p>
          <a:p>
            <a:r>
              <a:rPr lang="en-IN" dirty="0" smtClean="0"/>
              <a:t>Population</a:t>
            </a:r>
          </a:p>
          <a:p>
            <a:r>
              <a:rPr lang="en-IN" dirty="0"/>
              <a:t> </a:t>
            </a:r>
            <a:r>
              <a:rPr lang="en-IN" dirty="0" smtClean="0"/>
              <a:t>Gender Gap Index</a:t>
            </a:r>
          </a:p>
          <a:p>
            <a:r>
              <a:rPr lang="en-IN" dirty="0" smtClean="0"/>
              <a:t>Medals tally for top 20 nations was used. The data for clustering was cleaned , only the players who got medals were used for analysis. </a:t>
            </a:r>
            <a:endParaRPr lang="en-IN" dirty="0"/>
          </a:p>
          <a:p>
            <a:pPr marL="0" indent="0">
              <a:buNone/>
            </a:pPr>
            <a:endParaRPr lang="en-IN" dirty="0"/>
          </a:p>
        </p:txBody>
      </p:sp>
      <p:pic>
        <p:nvPicPr>
          <p:cNvPr id="4" name="Picture 3" descr="Image result for isb business analytics">
            <a:extLst>
              <a:ext uri="{FF2B5EF4-FFF2-40B4-BE49-F238E27FC236}">
                <a16:creationId xmlns:a16="http://schemas.microsoft.com/office/drawing/2014/main" id="{1E72BCAD-9119-4D8F-AC49-EF1BA9CAB51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0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A505-4250-4C86-A740-272F44938480}"/>
              </a:ext>
            </a:extLst>
          </p:cNvPr>
          <p:cNvSpPr>
            <a:spLocks noGrp="1"/>
          </p:cNvSpPr>
          <p:nvPr>
            <p:ph type="title"/>
          </p:nvPr>
        </p:nvSpPr>
        <p:spPr>
          <a:xfrm>
            <a:off x="457200" y="298712"/>
            <a:ext cx="8229600" cy="1143000"/>
          </a:xfrm>
        </p:spPr>
        <p:txBody>
          <a:bodyPr/>
          <a:lstStyle/>
          <a:p>
            <a:r>
              <a:rPr lang="en-US" dirty="0"/>
              <a:t>Regression Analysis</a:t>
            </a:r>
            <a:endParaRPr lang="en-IN" dirty="0"/>
          </a:p>
        </p:txBody>
      </p:sp>
      <p:sp>
        <p:nvSpPr>
          <p:cNvPr id="3" name="Content Placeholder 2">
            <a:extLst>
              <a:ext uri="{FF2B5EF4-FFF2-40B4-BE49-F238E27FC236}">
                <a16:creationId xmlns:a16="http://schemas.microsoft.com/office/drawing/2014/main" id="{F7BFACF1-4A59-4FA9-BE19-4CDE32A78186}"/>
              </a:ext>
            </a:extLst>
          </p:cNvPr>
          <p:cNvSpPr>
            <a:spLocks noGrp="1"/>
          </p:cNvSpPr>
          <p:nvPr>
            <p:ph idx="1"/>
          </p:nvPr>
        </p:nvSpPr>
        <p:spPr>
          <a:xfrm>
            <a:off x="429847" y="1556792"/>
            <a:ext cx="8229600" cy="4389120"/>
          </a:xfrm>
        </p:spPr>
        <p:txBody>
          <a:bodyPr/>
          <a:lstStyle/>
          <a:p>
            <a:r>
              <a:rPr lang="en-IN" dirty="0"/>
              <a:t>Variables that are used in regression are: Nominal GDP in US$, GDP per capita, Population, Gender Gap Index, No of internet users, Economic freedom index, Country is a host or not, Total medals.</a:t>
            </a:r>
          </a:p>
          <a:p>
            <a:endParaRPr lang="en-IN" dirty="0"/>
          </a:p>
        </p:txBody>
      </p:sp>
      <p:pic>
        <p:nvPicPr>
          <p:cNvPr id="4" name="Picture 3">
            <a:extLst>
              <a:ext uri="{FF2B5EF4-FFF2-40B4-BE49-F238E27FC236}">
                <a16:creationId xmlns:a16="http://schemas.microsoft.com/office/drawing/2014/main" id="{5165019C-B065-4F28-870C-142E35457344}"/>
              </a:ext>
            </a:extLst>
          </p:cNvPr>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0" y="3429000"/>
            <a:ext cx="9144000" cy="288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928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0C89-DA36-4106-976F-0DD423966EE1}"/>
              </a:ext>
            </a:extLst>
          </p:cNvPr>
          <p:cNvSpPr>
            <a:spLocks noGrp="1"/>
          </p:cNvSpPr>
          <p:nvPr>
            <p:ph type="title"/>
          </p:nvPr>
        </p:nvSpPr>
        <p:spPr>
          <a:xfrm>
            <a:off x="435516" y="1363980"/>
            <a:ext cx="8229600" cy="1143000"/>
          </a:xfrm>
        </p:spPr>
        <p:txBody>
          <a:bodyPr>
            <a:normAutofit fontScale="90000"/>
          </a:bodyPr>
          <a:lstStyle/>
          <a:p>
            <a:r>
              <a:rPr lang="en-IN" dirty="0"/>
              <a:t>Correlation matrix between each variable.</a:t>
            </a:r>
            <a:br>
              <a:rPr lang="en-IN" dirty="0"/>
            </a:br>
            <a:endParaRPr lang="en-IN" dirty="0"/>
          </a:p>
        </p:txBody>
      </p:sp>
      <p:pic>
        <p:nvPicPr>
          <p:cNvPr id="4" name="Picture 3" descr="C:\Users\Vineet\Documents\ISB-H\term2\practicum\images\output_8_0.png">
            <a:extLst>
              <a:ext uri="{FF2B5EF4-FFF2-40B4-BE49-F238E27FC236}">
                <a16:creationId xmlns:a16="http://schemas.microsoft.com/office/drawing/2014/main" id="{9776A527-1359-4F15-B101-3A3A3DB9EE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7056784" cy="5068220"/>
          </a:xfrm>
          <a:prstGeom prst="rect">
            <a:avLst/>
          </a:prstGeom>
          <a:noFill/>
          <a:ln>
            <a:noFill/>
          </a:ln>
        </p:spPr>
      </p:pic>
    </p:spTree>
    <p:extLst>
      <p:ext uri="{BB962C8B-B14F-4D97-AF65-F5344CB8AC3E}">
        <p14:creationId xmlns:p14="http://schemas.microsoft.com/office/powerpoint/2010/main" val="192554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384D-0482-4213-A296-8C093A7B6568}"/>
              </a:ext>
            </a:extLst>
          </p:cNvPr>
          <p:cNvSpPr>
            <a:spLocks noGrp="1"/>
          </p:cNvSpPr>
          <p:nvPr>
            <p:ph type="title"/>
          </p:nvPr>
        </p:nvSpPr>
        <p:spPr>
          <a:xfrm>
            <a:off x="107504" y="-888250"/>
            <a:ext cx="4789090" cy="2863066"/>
          </a:xfrm>
        </p:spPr>
        <p:txBody>
          <a:bodyPr>
            <a:normAutofit fontScale="90000"/>
          </a:bodyPr>
          <a:lstStyle/>
          <a:p>
            <a:r>
              <a:rPr lang="en-US" dirty="0"/>
              <a:t>Backward </a:t>
            </a:r>
            <a:br>
              <a:rPr lang="en-US" dirty="0"/>
            </a:br>
            <a:r>
              <a:rPr lang="en-US" dirty="0"/>
              <a:t>Elimination </a:t>
            </a:r>
            <a:r>
              <a:rPr lang="en-US" dirty="0" smtClean="0"/>
              <a:t>Process for model selection.</a:t>
            </a:r>
            <a:endParaRPr lang="en-IN" dirty="0"/>
          </a:p>
        </p:txBody>
      </p:sp>
      <p:sp>
        <p:nvSpPr>
          <p:cNvPr id="3" name="Content Placeholder 2">
            <a:extLst>
              <a:ext uri="{FF2B5EF4-FFF2-40B4-BE49-F238E27FC236}">
                <a16:creationId xmlns:a16="http://schemas.microsoft.com/office/drawing/2014/main" id="{8EC42828-0E14-450D-A4B6-6E5A47CF00A4}"/>
              </a:ext>
            </a:extLst>
          </p:cNvPr>
          <p:cNvSpPr>
            <a:spLocks noGrp="1"/>
          </p:cNvSpPr>
          <p:nvPr>
            <p:ph idx="1"/>
          </p:nvPr>
        </p:nvSpPr>
        <p:spPr>
          <a:xfrm>
            <a:off x="457200" y="1935480"/>
            <a:ext cx="4402832" cy="4389120"/>
          </a:xfrm>
        </p:spPr>
        <p:txBody>
          <a:bodyPr/>
          <a:lstStyle/>
          <a:p>
            <a:r>
              <a:rPr lang="en-IN" dirty="0"/>
              <a:t>CORRELATION of variables with total medals </a:t>
            </a:r>
          </a:p>
          <a:p>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3E7F4190-D6E3-4D71-8F55-717F7EC6CC76}"/>
              </a:ext>
            </a:extLst>
          </p:cNvPr>
          <p:cNvPicPr/>
          <p:nvPr/>
        </p:nvPicPr>
        <p:blipFill>
          <a:blip r:embed="rId2">
            <a:extLst>
              <a:ext uri="{28A0092B-C50C-407E-A947-70E740481C1C}">
                <a14:useLocalDpi xmlns:a14="http://schemas.microsoft.com/office/drawing/2010/main" val="0"/>
              </a:ext>
            </a:extLst>
          </a:blip>
          <a:stretch>
            <a:fillRect/>
          </a:stretch>
        </p:blipFill>
        <p:spPr>
          <a:xfrm>
            <a:off x="517808" y="3077527"/>
            <a:ext cx="3334112" cy="3375809"/>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A76E139D-BE94-4DDF-B087-1B992BDF89A4}"/>
              </a:ext>
            </a:extLst>
          </p:cNvPr>
          <p:cNvPicPr/>
          <p:nvPr/>
        </p:nvPicPr>
        <p:blipFill>
          <a:blip r:embed="rId3">
            <a:extLst>
              <a:ext uri="{28A0092B-C50C-407E-A947-70E740481C1C}">
                <a14:useLocalDpi xmlns:a14="http://schemas.microsoft.com/office/drawing/2010/main" val="0"/>
              </a:ext>
            </a:extLst>
          </a:blip>
          <a:stretch>
            <a:fillRect/>
          </a:stretch>
        </p:blipFill>
        <p:spPr>
          <a:xfrm>
            <a:off x="4896594" y="287482"/>
            <a:ext cx="4067894" cy="6309870"/>
          </a:xfrm>
          <a:prstGeom prst="rect">
            <a:avLst/>
          </a:prstGeom>
        </p:spPr>
      </p:pic>
    </p:spTree>
    <p:extLst>
      <p:ext uri="{BB962C8B-B14F-4D97-AF65-F5344CB8AC3E}">
        <p14:creationId xmlns:p14="http://schemas.microsoft.com/office/powerpoint/2010/main" val="160313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A038-E299-49DE-B73A-F8D168E33EDD}"/>
              </a:ext>
            </a:extLst>
          </p:cNvPr>
          <p:cNvSpPr>
            <a:spLocks noGrp="1"/>
          </p:cNvSpPr>
          <p:nvPr>
            <p:ph type="title"/>
          </p:nvPr>
        </p:nvSpPr>
        <p:spPr>
          <a:xfrm>
            <a:off x="107504" y="116632"/>
            <a:ext cx="7416824" cy="1440160"/>
          </a:xfrm>
        </p:spPr>
        <p:txBody>
          <a:bodyPr>
            <a:normAutofit fontScale="90000"/>
          </a:bodyPr>
          <a:lstStyle/>
          <a:p>
            <a:r>
              <a:rPr lang="en-US" dirty="0"/>
              <a:t>Final Model</a:t>
            </a:r>
            <a:br>
              <a:rPr lang="en-US" dirty="0"/>
            </a:br>
            <a:r>
              <a:rPr lang="en-US" dirty="0"/>
              <a:t>with constant term</a:t>
            </a:r>
            <a:endParaRPr lang="en-IN" dirty="0"/>
          </a:p>
        </p:txBody>
      </p:sp>
      <p:sp>
        <p:nvSpPr>
          <p:cNvPr id="3" name="Content Placeholder 2">
            <a:extLst>
              <a:ext uri="{FF2B5EF4-FFF2-40B4-BE49-F238E27FC236}">
                <a16:creationId xmlns:a16="http://schemas.microsoft.com/office/drawing/2014/main" id="{ED0CAE45-B935-46C8-B563-E80DB91154BF}"/>
              </a:ext>
            </a:extLst>
          </p:cNvPr>
          <p:cNvSpPr>
            <a:spLocks noGrp="1"/>
          </p:cNvSpPr>
          <p:nvPr>
            <p:ph idx="1"/>
          </p:nvPr>
        </p:nvSpPr>
        <p:spPr>
          <a:xfrm>
            <a:off x="457200" y="1935480"/>
            <a:ext cx="4618856" cy="4389120"/>
          </a:xfrm>
        </p:spPr>
        <p:txBody>
          <a:bodyPr>
            <a:normAutofit/>
          </a:bodyPr>
          <a:lstStyle/>
          <a:p>
            <a:r>
              <a:rPr lang="en-IN" dirty="0"/>
              <a:t>The model has constant term. It shows that intercept is not significant and it is also making other variables insignificant. The intercept can be removed but it is kept to maintain the slope of the line and not forcefully fit it to pass through origin. </a:t>
            </a:r>
          </a:p>
          <a:p>
            <a:endParaRPr lang="en-IN" dirty="0"/>
          </a:p>
        </p:txBody>
      </p:sp>
      <p:pic>
        <p:nvPicPr>
          <p:cNvPr id="4" name="Picture 3">
            <a:extLst>
              <a:ext uri="{FF2B5EF4-FFF2-40B4-BE49-F238E27FC236}">
                <a16:creationId xmlns:a16="http://schemas.microsoft.com/office/drawing/2014/main" id="{3CE1300B-3E05-454E-B7D0-1315E93BCDEA}"/>
              </a:ext>
            </a:extLst>
          </p:cNvPr>
          <p:cNvPicPr/>
          <p:nvPr/>
        </p:nvPicPr>
        <p:blipFill>
          <a:blip r:embed="rId2">
            <a:extLst>
              <a:ext uri="{28A0092B-C50C-407E-A947-70E740481C1C}">
                <a14:useLocalDpi xmlns:a14="http://schemas.microsoft.com/office/drawing/2010/main" val="0"/>
              </a:ext>
            </a:extLst>
          </a:blip>
          <a:stretch>
            <a:fillRect/>
          </a:stretch>
        </p:blipFill>
        <p:spPr>
          <a:xfrm>
            <a:off x="5343525" y="0"/>
            <a:ext cx="3548955" cy="6858000"/>
          </a:xfrm>
          <a:prstGeom prst="rect">
            <a:avLst/>
          </a:prstGeom>
        </p:spPr>
      </p:pic>
    </p:spTree>
    <p:extLst>
      <p:ext uri="{BB962C8B-B14F-4D97-AF65-F5344CB8AC3E}">
        <p14:creationId xmlns:p14="http://schemas.microsoft.com/office/powerpoint/2010/main" val="25504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748BB8-4BF4-4061-AD68-3671C06F67D8}"/>
              </a:ext>
            </a:extLst>
          </p:cNvPr>
          <p:cNvPicPr/>
          <p:nvPr/>
        </p:nvPicPr>
        <p:blipFill>
          <a:blip r:embed="rId2">
            <a:extLst>
              <a:ext uri="{28A0092B-C50C-407E-A947-70E740481C1C}">
                <a14:useLocalDpi xmlns:a14="http://schemas.microsoft.com/office/drawing/2010/main" val="0"/>
              </a:ext>
            </a:extLst>
          </a:blip>
          <a:stretch>
            <a:fillRect/>
          </a:stretch>
        </p:blipFill>
        <p:spPr>
          <a:xfrm>
            <a:off x="827584" y="764704"/>
            <a:ext cx="6912768" cy="5946219"/>
          </a:xfrm>
          <a:prstGeom prst="rect">
            <a:avLst/>
          </a:prstGeom>
        </p:spPr>
      </p:pic>
      <p:sp>
        <p:nvSpPr>
          <p:cNvPr id="6" name="Content Placeholder 2">
            <a:extLst>
              <a:ext uri="{FF2B5EF4-FFF2-40B4-BE49-F238E27FC236}">
                <a16:creationId xmlns:a16="http://schemas.microsoft.com/office/drawing/2014/main" id="{ED0CAE45-B935-46C8-B563-E80DB91154BF}"/>
              </a:ext>
            </a:extLst>
          </p:cNvPr>
          <p:cNvSpPr>
            <a:spLocks noGrp="1"/>
          </p:cNvSpPr>
          <p:nvPr>
            <p:ph idx="1"/>
          </p:nvPr>
        </p:nvSpPr>
        <p:spPr>
          <a:xfrm>
            <a:off x="179512" y="35349"/>
            <a:ext cx="8352928" cy="729355"/>
          </a:xfrm>
        </p:spPr>
        <p:txBody>
          <a:bodyPr>
            <a:normAutofit fontScale="85000" lnSpcReduction="10000"/>
          </a:bodyPr>
          <a:lstStyle/>
          <a:p>
            <a:r>
              <a:rPr lang="en-IN" dirty="0"/>
              <a:t> </a:t>
            </a:r>
            <a:r>
              <a:rPr lang="en-IN" dirty="0" smtClean="0"/>
              <a:t>Model without constant term and forceful fit to regression line , passing through origin, all the predictors are significant.</a:t>
            </a:r>
            <a:endParaRPr lang="en-IN" dirty="0"/>
          </a:p>
        </p:txBody>
      </p:sp>
    </p:spTree>
    <p:extLst>
      <p:ext uri="{BB962C8B-B14F-4D97-AF65-F5344CB8AC3E}">
        <p14:creationId xmlns:p14="http://schemas.microsoft.com/office/powerpoint/2010/main" val="360261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F33D4-3AEE-4990-8B6D-3C52CA90F5B6}"/>
              </a:ext>
            </a:extLst>
          </p:cNvPr>
          <p:cNvPicPr/>
          <p:nvPr/>
        </p:nvPicPr>
        <p:blipFill>
          <a:blip r:embed="rId2">
            <a:extLst>
              <a:ext uri="{28A0092B-C50C-407E-A947-70E740481C1C}">
                <a14:useLocalDpi xmlns:a14="http://schemas.microsoft.com/office/drawing/2010/main" val="0"/>
              </a:ext>
            </a:extLst>
          </a:blip>
          <a:stretch>
            <a:fillRect/>
          </a:stretch>
        </p:blipFill>
        <p:spPr>
          <a:xfrm>
            <a:off x="68204" y="4077072"/>
            <a:ext cx="4114800" cy="2693200"/>
          </a:xfrm>
          <a:prstGeom prst="rect">
            <a:avLst/>
          </a:prstGeom>
        </p:spPr>
      </p:pic>
      <p:pic>
        <p:nvPicPr>
          <p:cNvPr id="5" name="Picture 4" descr="A picture containing sky&#10;&#10;Description generated with very high confidence">
            <a:extLst>
              <a:ext uri="{FF2B5EF4-FFF2-40B4-BE49-F238E27FC236}">
                <a16:creationId xmlns:a16="http://schemas.microsoft.com/office/drawing/2014/main" id="{A9406562-3DF1-4A01-AD88-32DBE3E99099}"/>
              </a:ext>
            </a:extLst>
          </p:cNvPr>
          <p:cNvPicPr/>
          <p:nvPr/>
        </p:nvPicPr>
        <p:blipFill>
          <a:blip r:embed="rId3">
            <a:extLst>
              <a:ext uri="{28A0092B-C50C-407E-A947-70E740481C1C}">
                <a14:useLocalDpi xmlns:a14="http://schemas.microsoft.com/office/drawing/2010/main" val="0"/>
              </a:ext>
            </a:extLst>
          </a:blip>
          <a:stretch>
            <a:fillRect/>
          </a:stretch>
        </p:blipFill>
        <p:spPr>
          <a:xfrm>
            <a:off x="4495504" y="1143000"/>
            <a:ext cx="4218594" cy="2737921"/>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0221F40D-7A32-4552-B985-6E4B9D4BB64D}"/>
              </a:ext>
            </a:extLst>
          </p:cNvPr>
          <p:cNvPicPr/>
          <p:nvPr/>
        </p:nvPicPr>
        <p:blipFill>
          <a:blip r:embed="rId4">
            <a:extLst>
              <a:ext uri="{28A0092B-C50C-407E-A947-70E740481C1C}">
                <a14:useLocalDpi xmlns:a14="http://schemas.microsoft.com/office/drawing/2010/main" val="0"/>
              </a:ext>
            </a:extLst>
          </a:blip>
          <a:stretch>
            <a:fillRect/>
          </a:stretch>
        </p:blipFill>
        <p:spPr>
          <a:xfrm>
            <a:off x="345144" y="1143000"/>
            <a:ext cx="3866816" cy="2689144"/>
          </a:xfrm>
          <a:prstGeom prst="rect">
            <a:avLst/>
          </a:prstGeom>
        </p:spPr>
      </p:pic>
      <p:sp>
        <p:nvSpPr>
          <p:cNvPr id="8" name="Title 1">
            <a:extLst>
              <a:ext uri="{FF2B5EF4-FFF2-40B4-BE49-F238E27FC236}">
                <a16:creationId xmlns:a16="http://schemas.microsoft.com/office/drawing/2014/main" id="{C7DA0C6E-7F34-4EBD-B6B2-9BE0F59100E0}"/>
              </a:ext>
            </a:extLst>
          </p:cNvPr>
          <p:cNvSpPr>
            <a:spLocks noGrp="1"/>
          </p:cNvSpPr>
          <p:nvPr>
            <p:ph type="title"/>
          </p:nvPr>
        </p:nvSpPr>
        <p:spPr>
          <a:xfrm>
            <a:off x="345144" y="0"/>
            <a:ext cx="8229600" cy="1143000"/>
          </a:xfrm>
        </p:spPr>
        <p:txBody>
          <a:bodyPr/>
          <a:lstStyle/>
          <a:p>
            <a:r>
              <a:rPr lang="en-US" dirty="0"/>
              <a:t>Regression Diagnostics</a:t>
            </a:r>
            <a:endParaRPr lang="en-IN" dirty="0"/>
          </a:p>
        </p:txBody>
      </p:sp>
      <p:sp>
        <p:nvSpPr>
          <p:cNvPr id="9" name="Content Placeholder 2">
            <a:extLst>
              <a:ext uri="{FF2B5EF4-FFF2-40B4-BE49-F238E27FC236}">
                <a16:creationId xmlns:a16="http://schemas.microsoft.com/office/drawing/2014/main" id="{ED0CAE45-B935-46C8-B563-E80DB91154BF}"/>
              </a:ext>
            </a:extLst>
          </p:cNvPr>
          <p:cNvSpPr>
            <a:spLocks noGrp="1"/>
          </p:cNvSpPr>
          <p:nvPr>
            <p:ph idx="1"/>
          </p:nvPr>
        </p:nvSpPr>
        <p:spPr>
          <a:xfrm>
            <a:off x="4295373" y="4293096"/>
            <a:ext cx="4618856" cy="4389120"/>
          </a:xfrm>
        </p:spPr>
        <p:txBody>
          <a:bodyPr>
            <a:normAutofit/>
          </a:bodyPr>
          <a:lstStyle/>
          <a:p>
            <a:r>
              <a:rPr lang="en-IN" sz="2000" dirty="0" smtClean="0"/>
              <a:t>The first plot shows the plot of Leverage </a:t>
            </a:r>
            <a:r>
              <a:rPr lang="en-IN" sz="2000" dirty="0" err="1" smtClean="0"/>
              <a:t>valuesand</a:t>
            </a:r>
            <a:r>
              <a:rPr lang="en-IN" sz="2000" dirty="0" smtClean="0"/>
              <a:t> the observations with high leverage values.</a:t>
            </a:r>
          </a:p>
          <a:p>
            <a:r>
              <a:rPr lang="en-IN" sz="2000" dirty="0"/>
              <a:t> </a:t>
            </a:r>
            <a:r>
              <a:rPr lang="en-IN" sz="2000" dirty="0" smtClean="0"/>
              <a:t>The second plot shows plot of residuals and fitted values.</a:t>
            </a:r>
          </a:p>
          <a:p>
            <a:r>
              <a:rPr lang="en-IN" sz="2000" dirty="0" smtClean="0"/>
              <a:t>Th</a:t>
            </a:r>
            <a:r>
              <a:rPr lang="en-IN" sz="2000" dirty="0" smtClean="0"/>
              <a:t>e third plot shows the Q-Q plot of the residuals</a:t>
            </a:r>
            <a:endParaRPr lang="en-IN" sz="2000" dirty="0"/>
          </a:p>
        </p:txBody>
      </p:sp>
    </p:spTree>
    <p:extLst>
      <p:ext uri="{BB962C8B-B14F-4D97-AF65-F5344CB8AC3E}">
        <p14:creationId xmlns:p14="http://schemas.microsoft.com/office/powerpoint/2010/main" val="119023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353" y="1340768"/>
            <a:ext cx="8822135" cy="5517232"/>
          </a:xfrm>
        </p:spPr>
        <p:txBody>
          <a:bodyPr>
            <a:noAutofit/>
          </a:bodyPr>
          <a:lstStyle/>
          <a:p>
            <a:r>
              <a:rPr lang="en-IN" dirty="0"/>
              <a:t>Executive Summary</a:t>
            </a:r>
          </a:p>
          <a:p>
            <a:r>
              <a:rPr lang="en-IN" dirty="0"/>
              <a:t>Business Problem</a:t>
            </a:r>
          </a:p>
          <a:p>
            <a:r>
              <a:rPr lang="en-IN" dirty="0"/>
              <a:t>Introduction</a:t>
            </a:r>
          </a:p>
          <a:p>
            <a:r>
              <a:rPr lang="en-IN" dirty="0"/>
              <a:t>Motivation For Study</a:t>
            </a:r>
          </a:p>
          <a:p>
            <a:r>
              <a:rPr lang="en-IN" dirty="0"/>
              <a:t>Methodology &amp; Tools</a:t>
            </a:r>
          </a:p>
          <a:p>
            <a:r>
              <a:rPr lang="en-IN" dirty="0" smtClean="0"/>
              <a:t>Models</a:t>
            </a:r>
            <a:endParaRPr lang="en-IN" dirty="0"/>
          </a:p>
          <a:p>
            <a:r>
              <a:rPr lang="en-IN" dirty="0"/>
              <a:t>Means</a:t>
            </a:r>
          </a:p>
          <a:p>
            <a:r>
              <a:rPr lang="en-IN" dirty="0"/>
              <a:t>Analytics Approach</a:t>
            </a:r>
          </a:p>
          <a:p>
            <a:r>
              <a:rPr lang="en-IN" dirty="0"/>
              <a:t>Connecting CBA Term – 2 courses</a:t>
            </a:r>
          </a:p>
          <a:p>
            <a:r>
              <a:rPr lang="en-IN" dirty="0"/>
              <a:t>Data collection &amp; </a:t>
            </a:r>
            <a:r>
              <a:rPr lang="en-IN" dirty="0" smtClean="0"/>
              <a:t>cleaning</a:t>
            </a:r>
            <a:endParaRPr lang="en-IN" b="1" dirty="0"/>
          </a:p>
          <a:p>
            <a:r>
              <a:rPr lang="en-IN" dirty="0"/>
              <a:t>Data </a:t>
            </a:r>
            <a:r>
              <a:rPr lang="en-IN" dirty="0" smtClean="0"/>
              <a:t>Understanding</a:t>
            </a:r>
            <a:endParaRPr lang="en-IN" dirty="0"/>
          </a:p>
          <a:p>
            <a:endParaRPr lang="en-IN" sz="3000" dirty="0">
              <a:latin typeface="Gill Sans MT" panose="020B0502020104020203" pitchFamily="34" charset="0"/>
            </a:endParaRPr>
          </a:p>
        </p:txBody>
      </p:sp>
      <p:sp>
        <p:nvSpPr>
          <p:cNvPr id="2" name="Title 1"/>
          <p:cNvSpPr>
            <a:spLocks noGrp="1"/>
          </p:cNvSpPr>
          <p:nvPr>
            <p:ph type="title"/>
          </p:nvPr>
        </p:nvSpPr>
        <p:spPr>
          <a:xfrm>
            <a:off x="1114715" y="404664"/>
            <a:ext cx="7202776" cy="864096"/>
          </a:xfrm>
        </p:spPr>
        <p:txBody>
          <a:bodyPr>
            <a:normAutofit fontScale="90000"/>
          </a:bodyPr>
          <a:lstStyle/>
          <a:p>
            <a:r>
              <a:rPr lang="en-IN" b="1" dirty="0">
                <a:solidFill>
                  <a:schemeClr val="bg1"/>
                </a:solidFill>
                <a:effectLst>
                  <a:outerShdw blurRad="38100" dist="38100" dir="2700000" algn="tl">
                    <a:srgbClr val="000000">
                      <a:alpha val="43137"/>
                    </a:srgbClr>
                  </a:outerShdw>
                </a:effectLst>
                <a:latin typeface="+mn-lt"/>
              </a:rPr>
              <a:t/>
            </a:r>
            <a:br>
              <a:rPr lang="en-IN" b="1" dirty="0">
                <a:solidFill>
                  <a:schemeClr val="bg1"/>
                </a:solidFill>
                <a:effectLst>
                  <a:outerShdw blurRad="38100" dist="38100" dir="2700000" algn="tl">
                    <a:srgbClr val="000000">
                      <a:alpha val="43137"/>
                    </a:srgbClr>
                  </a:outerShdw>
                </a:effectLst>
                <a:latin typeface="+mn-lt"/>
              </a:rPr>
            </a:br>
            <a:r>
              <a:rPr lang="en-IN" dirty="0"/>
              <a:t/>
            </a:r>
            <a:br>
              <a:rPr lang="en-IN" dirty="0"/>
            </a:br>
            <a:r>
              <a:rPr lang="en-IN" dirty="0"/>
              <a:t/>
            </a:r>
            <a:br>
              <a:rPr lang="en-IN" dirty="0"/>
            </a:br>
            <a:r>
              <a:rPr lang="en-IN" dirty="0"/>
              <a:t>Table Of Contents</a:t>
            </a:r>
            <a:endParaRPr lang="en-IN" dirty="0">
              <a:solidFill>
                <a:schemeClr val="accent3">
                  <a:lumMod val="50000"/>
                </a:schemeClr>
              </a:solidFill>
              <a:latin typeface="Gill Sans MT" panose="020B0502020104020203" pitchFamily="34" charset="0"/>
            </a:endParaRPr>
          </a:p>
        </p:txBody>
      </p:sp>
      <p:pic>
        <p:nvPicPr>
          <p:cNvPr id="6" name="Picture 5" descr="Image result for isb business analytics">
            <a:extLst>
              <a:ext uri="{FF2B5EF4-FFF2-40B4-BE49-F238E27FC236}">
                <a16:creationId xmlns:a16="http://schemas.microsoft.com/office/drawing/2014/main" id="{8374CF13-3164-41C8-A045-B1D904570A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6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3F87D-897A-427F-9BB8-0EEBDDBCF100}"/>
              </a:ext>
            </a:extLst>
          </p:cNvPr>
          <p:cNvSpPr>
            <a:spLocks noGrp="1"/>
          </p:cNvSpPr>
          <p:nvPr>
            <p:ph idx="1"/>
          </p:nvPr>
        </p:nvSpPr>
        <p:spPr>
          <a:xfrm>
            <a:off x="4835704" y="620688"/>
            <a:ext cx="4270773" cy="4060513"/>
          </a:xfrm>
        </p:spPr>
        <p:txBody>
          <a:bodyPr/>
          <a:lstStyle/>
          <a:p>
            <a:r>
              <a:rPr lang="en-US" dirty="0"/>
              <a:t> </a:t>
            </a:r>
            <a:r>
              <a:rPr lang="en-US" dirty="0" smtClean="0"/>
              <a:t>The first plot shows the Influential observations .</a:t>
            </a:r>
          </a:p>
          <a:p>
            <a:r>
              <a:rPr lang="en-US" dirty="0"/>
              <a:t> </a:t>
            </a:r>
            <a:r>
              <a:rPr lang="en-US" dirty="0" smtClean="0"/>
              <a:t>The second plot shows the </a:t>
            </a:r>
            <a:endParaRPr lang="en-US" dirty="0"/>
          </a:p>
          <a:p>
            <a:r>
              <a:rPr lang="en-US" dirty="0"/>
              <a:t>  </a:t>
            </a:r>
            <a:r>
              <a:rPr lang="en-US" dirty="0" smtClean="0"/>
              <a:t>The third plot shows the Cook’s Distance and the values with abnormal cook’s distance.</a:t>
            </a:r>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1124E3AB-ED8C-41FD-A6F9-F9C9843D708C}"/>
              </a:ext>
            </a:extLst>
          </p:cNvPr>
          <p:cNvPicPr/>
          <p:nvPr/>
        </p:nvPicPr>
        <p:blipFill>
          <a:blip r:embed="rId2">
            <a:extLst>
              <a:ext uri="{28A0092B-C50C-407E-A947-70E740481C1C}">
                <a14:useLocalDpi xmlns:a14="http://schemas.microsoft.com/office/drawing/2010/main" val="0"/>
              </a:ext>
            </a:extLst>
          </a:blip>
          <a:stretch>
            <a:fillRect/>
          </a:stretch>
        </p:blipFill>
        <p:spPr>
          <a:xfrm>
            <a:off x="-55477" y="295387"/>
            <a:ext cx="4902835" cy="3607435"/>
          </a:xfrm>
          <a:prstGeom prst="rect">
            <a:avLst/>
          </a:prstGeom>
        </p:spPr>
      </p:pic>
      <p:pic>
        <p:nvPicPr>
          <p:cNvPr id="5" name="Picture 4" descr="A close up of a device&#10;&#10;Description generated with high confidence">
            <a:extLst>
              <a:ext uri="{FF2B5EF4-FFF2-40B4-BE49-F238E27FC236}">
                <a16:creationId xmlns:a16="http://schemas.microsoft.com/office/drawing/2014/main" id="{2CFD0F51-EBE4-477A-A627-29EA6E65BDCB}"/>
              </a:ext>
            </a:extLst>
          </p:cNvPr>
          <p:cNvPicPr/>
          <p:nvPr/>
        </p:nvPicPr>
        <p:blipFill>
          <a:blip r:embed="rId3">
            <a:extLst>
              <a:ext uri="{28A0092B-C50C-407E-A947-70E740481C1C}">
                <a14:useLocalDpi xmlns:a14="http://schemas.microsoft.com/office/drawing/2010/main" val="0"/>
              </a:ext>
            </a:extLst>
          </a:blip>
          <a:stretch>
            <a:fillRect/>
          </a:stretch>
        </p:blipFill>
        <p:spPr>
          <a:xfrm>
            <a:off x="323528" y="3833136"/>
            <a:ext cx="4008120" cy="2598420"/>
          </a:xfrm>
          <a:prstGeom prst="rect">
            <a:avLst/>
          </a:prstGeom>
        </p:spPr>
      </p:pic>
      <p:pic>
        <p:nvPicPr>
          <p:cNvPr id="6" name="Picture 5" descr="A close up of a white wall&#10;&#10;Description generated with high confidence">
            <a:extLst>
              <a:ext uri="{FF2B5EF4-FFF2-40B4-BE49-F238E27FC236}">
                <a16:creationId xmlns:a16="http://schemas.microsoft.com/office/drawing/2014/main" id="{FF50FA2D-279C-47A5-9FB4-52E9FC5EB5B6}"/>
              </a:ext>
            </a:extLst>
          </p:cNvPr>
          <p:cNvPicPr/>
          <p:nvPr/>
        </p:nvPicPr>
        <p:blipFill>
          <a:blip r:embed="rId4">
            <a:extLst>
              <a:ext uri="{28A0092B-C50C-407E-A947-70E740481C1C}">
                <a14:useLocalDpi xmlns:a14="http://schemas.microsoft.com/office/drawing/2010/main" val="0"/>
              </a:ext>
            </a:extLst>
          </a:blip>
          <a:stretch>
            <a:fillRect/>
          </a:stretch>
        </p:blipFill>
        <p:spPr>
          <a:xfrm>
            <a:off x="4722307" y="3902822"/>
            <a:ext cx="3882390" cy="2528734"/>
          </a:xfrm>
          <a:prstGeom prst="rect">
            <a:avLst/>
          </a:prstGeom>
        </p:spPr>
      </p:pic>
    </p:spTree>
    <p:extLst>
      <p:ext uri="{BB962C8B-B14F-4D97-AF65-F5344CB8AC3E}">
        <p14:creationId xmlns:p14="http://schemas.microsoft.com/office/powerpoint/2010/main" val="95454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EEEE-98ED-4D85-8FD8-5D2912431036}"/>
              </a:ext>
            </a:extLst>
          </p:cNvPr>
          <p:cNvSpPr>
            <a:spLocks noGrp="1"/>
          </p:cNvSpPr>
          <p:nvPr>
            <p:ph type="title"/>
          </p:nvPr>
        </p:nvSpPr>
        <p:spPr>
          <a:xfrm>
            <a:off x="208646" y="548680"/>
            <a:ext cx="8229600" cy="1143000"/>
          </a:xfrm>
        </p:spPr>
        <p:txBody>
          <a:bodyPr>
            <a:normAutofit fontScale="90000"/>
          </a:bodyPr>
          <a:lstStyle/>
          <a:p>
            <a:r>
              <a:rPr lang="en-IN" dirty="0"/>
              <a:t> </a:t>
            </a:r>
            <a:br>
              <a:rPr lang="en-IN" dirty="0"/>
            </a:br>
            <a:r>
              <a:rPr lang="en-IN" sz="3600" dirty="0"/>
              <a:t>Scaling using min max scaler function is also performed and model is made using it.</a:t>
            </a:r>
            <a:r>
              <a:rPr lang="en-IN" dirty="0"/>
              <a:t/>
            </a:r>
            <a:br>
              <a:rPr lang="en-IN" dirty="0"/>
            </a:br>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1DDA72F0-ADA0-418D-A6DB-982FABBB0683}"/>
              </a:ext>
            </a:extLst>
          </p:cNvPr>
          <p:cNvPicPr/>
          <p:nvPr/>
        </p:nvPicPr>
        <p:blipFill>
          <a:blip r:embed="rId2">
            <a:extLst>
              <a:ext uri="{28A0092B-C50C-407E-A947-70E740481C1C}">
                <a14:useLocalDpi xmlns:a14="http://schemas.microsoft.com/office/drawing/2010/main" val="0"/>
              </a:ext>
            </a:extLst>
          </a:blip>
          <a:stretch>
            <a:fillRect/>
          </a:stretch>
        </p:blipFill>
        <p:spPr>
          <a:xfrm>
            <a:off x="184563" y="1120180"/>
            <a:ext cx="6691693" cy="5477172"/>
          </a:xfrm>
          <a:prstGeom prst="rect">
            <a:avLst/>
          </a:prstGeom>
        </p:spPr>
      </p:pic>
    </p:spTree>
    <p:extLst>
      <p:ext uri="{BB962C8B-B14F-4D97-AF65-F5344CB8AC3E}">
        <p14:creationId xmlns:p14="http://schemas.microsoft.com/office/powerpoint/2010/main" val="377615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EA34-A00B-4CE4-9FBA-54D4C7658847}"/>
              </a:ext>
            </a:extLst>
          </p:cNvPr>
          <p:cNvSpPr>
            <a:spLocks noGrp="1"/>
          </p:cNvSpPr>
          <p:nvPr>
            <p:ph type="title"/>
          </p:nvPr>
        </p:nvSpPr>
        <p:spPr>
          <a:xfrm>
            <a:off x="313185" y="1505343"/>
            <a:ext cx="8229600" cy="1143000"/>
          </a:xfrm>
        </p:spPr>
        <p:txBody>
          <a:bodyPr>
            <a:normAutofit fontScale="90000"/>
          </a:bodyPr>
          <a:lstStyle/>
          <a:p>
            <a:r>
              <a:rPr lang="en-IN" sz="4000" dirty="0"/>
              <a:t>GBR – Gradient Boosting Regressor and Random Forest Regressor models are also used for regression analysis</a:t>
            </a:r>
            <a:r>
              <a:rPr lang="en-IN" dirty="0"/>
              <a:t/>
            </a:r>
            <a:br>
              <a:rPr lang="en-IN" dirty="0"/>
            </a:br>
            <a:endParaRPr lang="en-IN" dirty="0"/>
          </a:p>
        </p:txBody>
      </p:sp>
      <p:pic>
        <p:nvPicPr>
          <p:cNvPr id="4" name="Content Placeholder 3" descr="A picture containing sky&#10;&#10;Description generated with high confidence">
            <a:extLst>
              <a:ext uri="{FF2B5EF4-FFF2-40B4-BE49-F238E27FC236}">
                <a16:creationId xmlns:a16="http://schemas.microsoft.com/office/drawing/2014/main" id="{E64F651F-525C-42DA-8A02-DADA9244800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505" y="2648343"/>
            <a:ext cx="4320480" cy="3300938"/>
          </a:xfrm>
          <a:prstGeom prst="rect">
            <a:avLst/>
          </a:prstGeom>
        </p:spPr>
      </p:pic>
      <p:pic>
        <p:nvPicPr>
          <p:cNvPr id="5" name="Picture 4" descr="A close up of a device&#10;&#10;Description generated with high confidence">
            <a:extLst>
              <a:ext uri="{FF2B5EF4-FFF2-40B4-BE49-F238E27FC236}">
                <a16:creationId xmlns:a16="http://schemas.microsoft.com/office/drawing/2014/main" id="{573A6445-6076-45CC-8BF7-63F65A30C88F}"/>
              </a:ext>
            </a:extLst>
          </p:cNvPr>
          <p:cNvPicPr/>
          <p:nvPr/>
        </p:nvPicPr>
        <p:blipFill>
          <a:blip r:embed="rId3">
            <a:extLst>
              <a:ext uri="{28A0092B-C50C-407E-A947-70E740481C1C}">
                <a14:useLocalDpi xmlns:a14="http://schemas.microsoft.com/office/drawing/2010/main" val="0"/>
              </a:ext>
            </a:extLst>
          </a:blip>
          <a:stretch>
            <a:fillRect/>
          </a:stretch>
        </p:blipFill>
        <p:spPr>
          <a:xfrm>
            <a:off x="4932040" y="2648343"/>
            <a:ext cx="4032448" cy="3300938"/>
          </a:xfrm>
          <a:prstGeom prst="rect">
            <a:avLst/>
          </a:prstGeom>
        </p:spPr>
      </p:pic>
      <p:sp>
        <p:nvSpPr>
          <p:cNvPr id="6" name="Title 1">
            <a:extLst>
              <a:ext uri="{FF2B5EF4-FFF2-40B4-BE49-F238E27FC236}">
                <a16:creationId xmlns:a16="http://schemas.microsoft.com/office/drawing/2014/main" id="{327E8B6C-232E-4DFC-B909-851B87E1D8F0}"/>
              </a:ext>
            </a:extLst>
          </p:cNvPr>
          <p:cNvSpPr txBox="1">
            <a:spLocks/>
          </p:cNvSpPr>
          <p:nvPr/>
        </p:nvSpPr>
        <p:spPr>
          <a:xfrm>
            <a:off x="313185" y="2076843"/>
            <a:ext cx="8229600" cy="1143000"/>
          </a:xfrm>
          <a:prstGeom prst="rect">
            <a:avLst/>
          </a:prstGeom>
        </p:spPr>
        <p:txBody>
          <a:bodyPr vert="horz" lIns="0" rIns="0" bIns="0" anchor="b">
            <a:normAutofit fontScale="8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dirty="0"/>
              <a:t/>
            </a:r>
            <a:br>
              <a:rPr lang="en-IN" dirty="0"/>
            </a:br>
            <a:endParaRPr lang="en-IN" dirty="0"/>
          </a:p>
        </p:txBody>
      </p:sp>
      <p:sp>
        <p:nvSpPr>
          <p:cNvPr id="7" name="Title 1">
            <a:extLst>
              <a:ext uri="{FF2B5EF4-FFF2-40B4-BE49-F238E27FC236}">
                <a16:creationId xmlns:a16="http://schemas.microsoft.com/office/drawing/2014/main" id="{B89CEA34-A00B-4CE4-9FBA-54D4C7658847}"/>
              </a:ext>
            </a:extLst>
          </p:cNvPr>
          <p:cNvSpPr txBox="1">
            <a:spLocks/>
          </p:cNvSpPr>
          <p:nvPr/>
        </p:nvSpPr>
        <p:spPr>
          <a:xfrm>
            <a:off x="2094354" y="2118890"/>
            <a:ext cx="5328592" cy="723514"/>
          </a:xfrm>
          <a:prstGeom prst="rect">
            <a:avLst/>
          </a:prstGeom>
        </p:spPr>
        <p:txBody>
          <a:bodyPr vert="horz" lIns="0" rIns="0" bIns="0" anchor="b">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dirty="0" smtClean="0"/>
              <a:t>Plot for GBR and Random Forest </a:t>
            </a:r>
            <a:r>
              <a:rPr lang="en-IN" dirty="0" err="1" smtClean="0"/>
              <a:t>regressor</a:t>
            </a:r>
            <a:r>
              <a:rPr lang="en-IN" dirty="0" smtClean="0"/>
              <a:t/>
            </a:r>
            <a:br>
              <a:rPr lang="en-IN" dirty="0" smtClean="0"/>
            </a:br>
            <a:endParaRPr lang="en-IN" dirty="0"/>
          </a:p>
        </p:txBody>
      </p:sp>
    </p:spTree>
    <p:extLst>
      <p:ext uri="{BB962C8B-B14F-4D97-AF65-F5344CB8AC3E}">
        <p14:creationId xmlns:p14="http://schemas.microsoft.com/office/powerpoint/2010/main" val="14361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7FC8-AAA4-435A-A663-8C7A70A74CCC}"/>
              </a:ext>
            </a:extLst>
          </p:cNvPr>
          <p:cNvSpPr>
            <a:spLocks noGrp="1"/>
          </p:cNvSpPr>
          <p:nvPr>
            <p:ph type="title"/>
          </p:nvPr>
        </p:nvSpPr>
        <p:spPr/>
        <p:txBody>
          <a:bodyPr>
            <a:normAutofit fontScale="90000"/>
          </a:bodyPr>
          <a:lstStyle/>
          <a:p>
            <a:r>
              <a:rPr lang="en-IN" dirty="0" err="1"/>
              <a:t>KNeighborsRegressor</a:t>
            </a:r>
            <a:r>
              <a:rPr lang="en-IN" dirty="0"/>
              <a:t> Model</a:t>
            </a:r>
            <a:br>
              <a:rPr lang="en-IN" dirty="0"/>
            </a:br>
            <a:endParaRPr lang="en-IN" dirty="0"/>
          </a:p>
        </p:txBody>
      </p:sp>
      <p:pic>
        <p:nvPicPr>
          <p:cNvPr id="4" name="Content Placeholder 3" descr="A picture containing sky&#10;&#10;Description generated with very high confidence">
            <a:extLst>
              <a:ext uri="{FF2B5EF4-FFF2-40B4-BE49-F238E27FC236}">
                <a16:creationId xmlns:a16="http://schemas.microsoft.com/office/drawing/2014/main" id="{17401D29-AD28-4D83-9E5C-263EF0B291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560" y="1168399"/>
            <a:ext cx="4682567" cy="2692650"/>
          </a:xfrm>
          <a:prstGeom prst="rect">
            <a:avLst/>
          </a:prstGeom>
        </p:spPr>
      </p:pic>
      <p:pic>
        <p:nvPicPr>
          <p:cNvPr id="5" name="Picture 4" descr="A screenshot of a cell phone&#10;&#10;Description generated with high confidence">
            <a:extLst>
              <a:ext uri="{FF2B5EF4-FFF2-40B4-BE49-F238E27FC236}">
                <a16:creationId xmlns:a16="http://schemas.microsoft.com/office/drawing/2014/main" id="{0C378F33-9291-4324-9DE7-375B4DC93DB0}"/>
              </a:ext>
            </a:extLst>
          </p:cNvPr>
          <p:cNvPicPr/>
          <p:nvPr/>
        </p:nvPicPr>
        <p:blipFill>
          <a:blip r:embed="rId3">
            <a:extLst>
              <a:ext uri="{28A0092B-C50C-407E-A947-70E740481C1C}">
                <a14:useLocalDpi xmlns:a14="http://schemas.microsoft.com/office/drawing/2010/main" val="0"/>
              </a:ext>
            </a:extLst>
          </a:blip>
          <a:stretch>
            <a:fillRect/>
          </a:stretch>
        </p:blipFill>
        <p:spPr>
          <a:xfrm>
            <a:off x="4860032" y="1168398"/>
            <a:ext cx="3826768" cy="2692650"/>
          </a:xfrm>
          <a:prstGeom prst="rect">
            <a:avLst/>
          </a:prstGeom>
        </p:spPr>
      </p:pic>
      <p:pic>
        <p:nvPicPr>
          <p:cNvPr id="6" name="Picture 5" descr="A close up of a device&#10;&#10;Description generated with high confidence">
            <a:extLst>
              <a:ext uri="{FF2B5EF4-FFF2-40B4-BE49-F238E27FC236}">
                <a16:creationId xmlns:a16="http://schemas.microsoft.com/office/drawing/2014/main" id="{05A4A576-50E7-4129-B81E-1EA32E95097C}"/>
              </a:ext>
            </a:extLst>
          </p:cNvPr>
          <p:cNvPicPr/>
          <p:nvPr/>
        </p:nvPicPr>
        <p:blipFill>
          <a:blip r:embed="rId4">
            <a:extLst>
              <a:ext uri="{28A0092B-C50C-407E-A947-70E740481C1C}">
                <a14:useLocalDpi xmlns:a14="http://schemas.microsoft.com/office/drawing/2010/main" val="0"/>
              </a:ext>
            </a:extLst>
          </a:blip>
          <a:stretch>
            <a:fillRect/>
          </a:stretch>
        </p:blipFill>
        <p:spPr>
          <a:xfrm>
            <a:off x="2123728" y="3901992"/>
            <a:ext cx="4699511" cy="2692650"/>
          </a:xfrm>
          <a:prstGeom prst="rect">
            <a:avLst/>
          </a:prstGeom>
        </p:spPr>
      </p:pic>
    </p:spTree>
    <p:extLst>
      <p:ext uri="{BB962C8B-B14F-4D97-AF65-F5344CB8AC3E}">
        <p14:creationId xmlns:p14="http://schemas.microsoft.com/office/powerpoint/2010/main" val="3241263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4948-C050-4EB1-AB82-10391B17F1A6}"/>
              </a:ext>
            </a:extLst>
          </p:cNvPr>
          <p:cNvSpPr>
            <a:spLocks noGrp="1"/>
          </p:cNvSpPr>
          <p:nvPr>
            <p:ph type="title"/>
          </p:nvPr>
        </p:nvSpPr>
        <p:spPr>
          <a:xfrm>
            <a:off x="457200" y="692696"/>
            <a:ext cx="8229600" cy="1143000"/>
          </a:xfrm>
        </p:spPr>
        <p:txBody>
          <a:bodyPr>
            <a:normAutofit fontScale="90000"/>
          </a:bodyPr>
          <a:lstStyle/>
          <a:p>
            <a:r>
              <a:rPr lang="en-IN" dirty="0"/>
              <a:t>XGBOOST Regressor Model</a:t>
            </a:r>
            <a:br>
              <a:rPr lang="en-IN" dirty="0"/>
            </a:br>
            <a:endParaRPr lang="en-IN" dirty="0"/>
          </a:p>
        </p:txBody>
      </p:sp>
      <p:pic>
        <p:nvPicPr>
          <p:cNvPr id="4" name="Picture 3" descr="A picture containing sky, outdoor, tree&#10;&#10;Description generated with high confidence">
            <a:extLst>
              <a:ext uri="{FF2B5EF4-FFF2-40B4-BE49-F238E27FC236}">
                <a16:creationId xmlns:a16="http://schemas.microsoft.com/office/drawing/2014/main" id="{187D732B-8D64-4BBB-95E0-7782347F2FCE}"/>
              </a:ext>
            </a:extLst>
          </p:cNvPr>
          <p:cNvPicPr/>
          <p:nvPr/>
        </p:nvPicPr>
        <p:blipFill>
          <a:blip r:embed="rId2">
            <a:extLst>
              <a:ext uri="{28A0092B-C50C-407E-A947-70E740481C1C}">
                <a14:useLocalDpi xmlns:a14="http://schemas.microsoft.com/office/drawing/2010/main" val="0"/>
              </a:ext>
            </a:extLst>
          </a:blip>
          <a:stretch>
            <a:fillRect/>
          </a:stretch>
        </p:blipFill>
        <p:spPr>
          <a:xfrm>
            <a:off x="33284" y="1356779"/>
            <a:ext cx="4464496" cy="2482012"/>
          </a:xfrm>
          <a:prstGeom prst="rect">
            <a:avLst/>
          </a:prstGeom>
        </p:spPr>
      </p:pic>
      <p:pic>
        <p:nvPicPr>
          <p:cNvPr id="5" name="Picture 4" descr="A close up of a device&#10;&#10;Description generated with high confidence">
            <a:extLst>
              <a:ext uri="{FF2B5EF4-FFF2-40B4-BE49-F238E27FC236}">
                <a16:creationId xmlns:a16="http://schemas.microsoft.com/office/drawing/2014/main" id="{16D684E9-887C-44B7-A2A3-3C01184BB1AB}"/>
              </a:ext>
            </a:extLst>
          </p:cNvPr>
          <p:cNvPicPr/>
          <p:nvPr/>
        </p:nvPicPr>
        <p:blipFill>
          <a:blip r:embed="rId3">
            <a:extLst>
              <a:ext uri="{28A0092B-C50C-407E-A947-70E740481C1C}">
                <a14:useLocalDpi xmlns:a14="http://schemas.microsoft.com/office/drawing/2010/main" val="0"/>
              </a:ext>
            </a:extLst>
          </a:blip>
          <a:stretch>
            <a:fillRect/>
          </a:stretch>
        </p:blipFill>
        <p:spPr>
          <a:xfrm>
            <a:off x="2087724" y="3959767"/>
            <a:ext cx="4968552" cy="2601316"/>
          </a:xfrm>
          <a:prstGeom prst="rect">
            <a:avLst/>
          </a:prstGeom>
        </p:spPr>
      </p:pic>
      <p:pic>
        <p:nvPicPr>
          <p:cNvPr id="6" name="Picture 5">
            <a:extLst>
              <a:ext uri="{FF2B5EF4-FFF2-40B4-BE49-F238E27FC236}">
                <a16:creationId xmlns:a16="http://schemas.microsoft.com/office/drawing/2014/main" id="{93810642-67CC-47F5-8631-73524EA82ADB}"/>
              </a:ext>
            </a:extLst>
          </p:cNvPr>
          <p:cNvPicPr/>
          <p:nvPr/>
        </p:nvPicPr>
        <p:blipFill>
          <a:blip r:embed="rId4">
            <a:extLst>
              <a:ext uri="{28A0092B-C50C-407E-A947-70E740481C1C}">
                <a14:useLocalDpi xmlns:a14="http://schemas.microsoft.com/office/drawing/2010/main" val="0"/>
              </a:ext>
            </a:extLst>
          </a:blip>
          <a:stretch>
            <a:fillRect/>
          </a:stretch>
        </p:blipFill>
        <p:spPr>
          <a:xfrm>
            <a:off x="4680012" y="1264196"/>
            <a:ext cx="4189020" cy="2652485"/>
          </a:xfrm>
          <a:prstGeom prst="rect">
            <a:avLst/>
          </a:prstGeom>
        </p:spPr>
      </p:pic>
    </p:spTree>
    <p:extLst>
      <p:ext uri="{BB962C8B-B14F-4D97-AF65-F5344CB8AC3E}">
        <p14:creationId xmlns:p14="http://schemas.microsoft.com/office/powerpoint/2010/main" val="327338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ECBD-DB6D-43A0-B8E7-64DEB00A452C}"/>
              </a:ext>
            </a:extLst>
          </p:cNvPr>
          <p:cNvSpPr>
            <a:spLocks noGrp="1"/>
          </p:cNvSpPr>
          <p:nvPr>
            <p:ph type="title"/>
          </p:nvPr>
        </p:nvSpPr>
        <p:spPr>
          <a:xfrm>
            <a:off x="443702" y="316882"/>
            <a:ext cx="8229600" cy="1143000"/>
          </a:xfrm>
        </p:spPr>
        <p:txBody>
          <a:bodyPr/>
          <a:lstStyle/>
          <a:p>
            <a:r>
              <a:rPr lang="en-IN" dirty="0"/>
              <a:t>Features importance plot</a:t>
            </a:r>
          </a:p>
        </p:txBody>
      </p:sp>
      <p:sp>
        <p:nvSpPr>
          <p:cNvPr id="3" name="Content Placeholder 2">
            <a:extLst>
              <a:ext uri="{FF2B5EF4-FFF2-40B4-BE49-F238E27FC236}">
                <a16:creationId xmlns:a16="http://schemas.microsoft.com/office/drawing/2014/main" id="{87C4F7B9-D459-49AB-BED6-B6BCAE3F6987}"/>
              </a:ext>
            </a:extLst>
          </p:cNvPr>
          <p:cNvSpPr>
            <a:spLocks noGrp="1"/>
          </p:cNvSpPr>
          <p:nvPr>
            <p:ph idx="1"/>
          </p:nvPr>
        </p:nvSpPr>
        <p:spPr>
          <a:xfrm>
            <a:off x="323528" y="1459882"/>
            <a:ext cx="8229600" cy="4389120"/>
          </a:xfrm>
        </p:spPr>
        <p:txBody>
          <a:bodyPr/>
          <a:lstStyle/>
          <a:p>
            <a:r>
              <a:rPr lang="en-IN" dirty="0"/>
              <a:t>Features importance plot using XG boost model. F- score has been compared for four features taken in this model.</a:t>
            </a:r>
          </a:p>
          <a:p>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8BF5DCD6-0249-47B9-A738-BD292CCECB6F}"/>
              </a:ext>
            </a:extLst>
          </p:cNvPr>
          <p:cNvPicPr/>
          <p:nvPr/>
        </p:nvPicPr>
        <p:blipFill>
          <a:blip r:embed="rId2">
            <a:extLst>
              <a:ext uri="{28A0092B-C50C-407E-A947-70E740481C1C}">
                <a14:useLocalDpi xmlns:a14="http://schemas.microsoft.com/office/drawing/2010/main" val="0"/>
              </a:ext>
            </a:extLst>
          </a:blip>
          <a:stretch>
            <a:fillRect/>
          </a:stretch>
        </p:blipFill>
        <p:spPr>
          <a:xfrm>
            <a:off x="468854" y="2621748"/>
            <a:ext cx="8084274" cy="4248472"/>
          </a:xfrm>
          <a:prstGeom prst="rect">
            <a:avLst/>
          </a:prstGeom>
        </p:spPr>
      </p:pic>
    </p:spTree>
    <p:extLst>
      <p:ext uri="{BB962C8B-B14F-4D97-AF65-F5344CB8AC3E}">
        <p14:creationId xmlns:p14="http://schemas.microsoft.com/office/powerpoint/2010/main" val="1985433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196C-10C7-40B9-A96B-B92EBCF25377}"/>
              </a:ext>
            </a:extLst>
          </p:cNvPr>
          <p:cNvSpPr>
            <a:spLocks noGrp="1"/>
          </p:cNvSpPr>
          <p:nvPr>
            <p:ph type="title"/>
          </p:nvPr>
        </p:nvSpPr>
        <p:spPr>
          <a:xfrm>
            <a:off x="395536" y="1556792"/>
            <a:ext cx="8274124" cy="1143000"/>
          </a:xfrm>
        </p:spPr>
        <p:txBody>
          <a:bodyPr>
            <a:normAutofit fontScale="90000"/>
          </a:bodyPr>
          <a:lstStyle/>
          <a:p>
            <a:r>
              <a:rPr lang="en-IN" dirty="0"/>
              <a:t>Comparison of Models Accuracy – RMSE of all the different models has been taken.</a:t>
            </a:r>
            <a:br>
              <a:rPr lang="en-IN" dirty="0"/>
            </a:br>
            <a:endParaRPr lang="en-IN" dirty="0"/>
          </a:p>
        </p:txBody>
      </p:sp>
      <p:pic>
        <p:nvPicPr>
          <p:cNvPr id="4" name="Content Placeholder 3">
            <a:extLst>
              <a:ext uri="{FF2B5EF4-FFF2-40B4-BE49-F238E27FC236}">
                <a16:creationId xmlns:a16="http://schemas.microsoft.com/office/drawing/2014/main" id="{5E234888-70ED-4FF6-A944-D314FF891CE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136" y="2148820"/>
            <a:ext cx="5480992" cy="4595926"/>
          </a:xfrm>
          <a:prstGeom prst="rect">
            <a:avLst/>
          </a:prstGeom>
        </p:spPr>
      </p:pic>
      <p:sp>
        <p:nvSpPr>
          <p:cNvPr id="5" name="Title 1">
            <a:extLst>
              <a:ext uri="{FF2B5EF4-FFF2-40B4-BE49-F238E27FC236}">
                <a16:creationId xmlns:a16="http://schemas.microsoft.com/office/drawing/2014/main" id="{EE86E7A2-7F11-4CB1-B0B1-80F773D0906B}"/>
              </a:ext>
            </a:extLst>
          </p:cNvPr>
          <p:cNvSpPr txBox="1">
            <a:spLocks/>
          </p:cNvSpPr>
          <p:nvPr/>
        </p:nvSpPr>
        <p:spPr>
          <a:xfrm>
            <a:off x="5724128" y="1709192"/>
            <a:ext cx="3097932" cy="1863824"/>
          </a:xfrm>
          <a:prstGeom prst="rect">
            <a:avLst/>
          </a:prstGeom>
        </p:spPr>
        <p:txBody>
          <a:bodyPr vert="horz" lIns="0" rIns="0" bIns="0" anchor="b">
            <a:normAutofit fontScale="5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IN" dirty="0"/>
              <a:t>RMSE of K nearest Neighbour Regressor is least . So, it has been used for prediction</a:t>
            </a:r>
            <a:br>
              <a:rPr lang="en-IN" dirty="0"/>
            </a:br>
            <a:endParaRPr lang="en-IN" dirty="0"/>
          </a:p>
        </p:txBody>
      </p:sp>
    </p:spTree>
    <p:extLst>
      <p:ext uri="{BB962C8B-B14F-4D97-AF65-F5344CB8AC3E}">
        <p14:creationId xmlns:p14="http://schemas.microsoft.com/office/powerpoint/2010/main" val="2810279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9707-2E92-41F8-AE2A-5E83228CCE0F}"/>
              </a:ext>
            </a:extLst>
          </p:cNvPr>
          <p:cNvSpPr>
            <a:spLocks noGrp="1"/>
          </p:cNvSpPr>
          <p:nvPr>
            <p:ph type="title"/>
          </p:nvPr>
        </p:nvSpPr>
        <p:spPr>
          <a:xfrm>
            <a:off x="323528" y="0"/>
            <a:ext cx="8229600" cy="1143000"/>
          </a:xfrm>
        </p:spPr>
        <p:txBody>
          <a:bodyPr>
            <a:normAutofit fontScale="90000"/>
          </a:bodyPr>
          <a:lstStyle/>
          <a:p>
            <a:r>
              <a:rPr lang="en-IN" dirty="0"/>
              <a:t>Grid search optimization method</a:t>
            </a:r>
          </a:p>
        </p:txBody>
      </p:sp>
      <p:sp>
        <p:nvSpPr>
          <p:cNvPr id="3" name="Content Placeholder 2">
            <a:extLst>
              <a:ext uri="{FF2B5EF4-FFF2-40B4-BE49-F238E27FC236}">
                <a16:creationId xmlns:a16="http://schemas.microsoft.com/office/drawing/2014/main" id="{DF38BD44-FBF9-4608-A1AF-3D78BE37AE97}"/>
              </a:ext>
            </a:extLst>
          </p:cNvPr>
          <p:cNvSpPr>
            <a:spLocks noGrp="1"/>
          </p:cNvSpPr>
          <p:nvPr>
            <p:ph idx="1"/>
          </p:nvPr>
        </p:nvSpPr>
        <p:spPr>
          <a:xfrm>
            <a:off x="354685" y="1340768"/>
            <a:ext cx="8229600" cy="4389120"/>
          </a:xfrm>
        </p:spPr>
        <p:txBody>
          <a:bodyPr/>
          <a:lstStyle/>
          <a:p>
            <a:r>
              <a:rPr lang="en-IN" dirty="0"/>
              <a:t>Applying Grid search method #Optimization techniques. The method has been applied on KNN Regressor model. The parameters are chosen and are used for further analysis.</a:t>
            </a:r>
          </a:p>
          <a:p>
            <a:endParaRPr lang="en-IN" dirty="0"/>
          </a:p>
        </p:txBody>
      </p:sp>
      <p:pic>
        <p:nvPicPr>
          <p:cNvPr id="5" name="Picture 4" descr="A screenshot of a cell phone&#10;&#10;Description generated with very high confidence">
            <a:extLst>
              <a:ext uri="{FF2B5EF4-FFF2-40B4-BE49-F238E27FC236}">
                <a16:creationId xmlns:a16="http://schemas.microsoft.com/office/drawing/2014/main" id="{B8E0F02B-5666-412F-84C7-ADF8F5F24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238626"/>
            <a:ext cx="8082932" cy="3142701"/>
          </a:xfrm>
          <a:prstGeom prst="rect">
            <a:avLst/>
          </a:prstGeom>
        </p:spPr>
      </p:pic>
    </p:spTree>
    <p:extLst>
      <p:ext uri="{BB962C8B-B14F-4D97-AF65-F5344CB8AC3E}">
        <p14:creationId xmlns:p14="http://schemas.microsoft.com/office/powerpoint/2010/main" val="3987029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D44A-C7CE-4F30-91A4-D7B125F692AC}"/>
              </a:ext>
            </a:extLst>
          </p:cNvPr>
          <p:cNvSpPr>
            <a:spLocks noGrp="1"/>
          </p:cNvSpPr>
          <p:nvPr>
            <p:ph type="title"/>
          </p:nvPr>
        </p:nvSpPr>
        <p:spPr/>
        <p:txBody>
          <a:bodyPr/>
          <a:lstStyle/>
          <a:p>
            <a:r>
              <a:rPr lang="en-US" dirty="0"/>
              <a:t>K – fold Cross validation</a:t>
            </a:r>
            <a:endParaRPr lang="en-IN" dirty="0"/>
          </a:p>
        </p:txBody>
      </p:sp>
      <p:pic>
        <p:nvPicPr>
          <p:cNvPr id="5" name="Content Placeholder 4" descr="A screenshot of a cell phone&#10;&#10;Description generated with very high confidence">
            <a:extLst>
              <a:ext uri="{FF2B5EF4-FFF2-40B4-BE49-F238E27FC236}">
                <a16:creationId xmlns:a16="http://schemas.microsoft.com/office/drawing/2014/main" id="{98A74BEA-7F43-4C5C-9C84-985038568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6871"/>
            <a:ext cx="8075240" cy="2887077"/>
          </a:xfrm>
        </p:spPr>
      </p:pic>
      <p:sp>
        <p:nvSpPr>
          <p:cNvPr id="6" name="Rectangle 5">
            <a:extLst>
              <a:ext uri="{FF2B5EF4-FFF2-40B4-BE49-F238E27FC236}">
                <a16:creationId xmlns:a16="http://schemas.microsoft.com/office/drawing/2014/main" id="{E3DDD9BE-D56F-4DA0-8991-A079D3CD56AD}"/>
              </a:ext>
            </a:extLst>
          </p:cNvPr>
          <p:cNvSpPr/>
          <p:nvPr/>
        </p:nvSpPr>
        <p:spPr>
          <a:xfrm>
            <a:off x="0" y="5010913"/>
            <a:ext cx="4572000" cy="880369"/>
          </a:xfrm>
          <a:prstGeom prst="rect">
            <a:avLst/>
          </a:prstGeom>
        </p:spPr>
        <p:txBody>
          <a:bodyPr>
            <a:spAutoFit/>
          </a:bodyPr>
          <a:lstStyle/>
          <a:p>
            <a:pPr marL="457200">
              <a:lnSpc>
                <a:spcPct val="150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Here, 10 folds have been used to improve the score of the model.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981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0913-7F30-4B41-9B67-E4BF5D419C47}"/>
              </a:ext>
            </a:extLst>
          </p:cNvPr>
          <p:cNvSpPr>
            <a:spLocks noGrp="1"/>
          </p:cNvSpPr>
          <p:nvPr>
            <p:ph type="title"/>
          </p:nvPr>
        </p:nvSpPr>
        <p:spPr>
          <a:xfrm>
            <a:off x="395536" y="986214"/>
            <a:ext cx="8229600" cy="1143000"/>
          </a:xfrm>
        </p:spPr>
        <p:txBody>
          <a:bodyPr>
            <a:normAutofit fontScale="90000"/>
          </a:bodyPr>
          <a:lstStyle/>
          <a:p>
            <a:r>
              <a:rPr lang="en-IN" dirty="0"/>
              <a:t>Heatmap of medals and country with year</a:t>
            </a:r>
            <a:br>
              <a:rPr lang="en-IN" dirty="0"/>
            </a:br>
            <a:endParaRPr lang="en-IN" dirty="0"/>
          </a:p>
        </p:txBody>
      </p:sp>
      <p:pic>
        <p:nvPicPr>
          <p:cNvPr id="4" name="Picture 3">
            <a:extLst>
              <a:ext uri="{FF2B5EF4-FFF2-40B4-BE49-F238E27FC236}">
                <a16:creationId xmlns:a16="http://schemas.microsoft.com/office/drawing/2014/main" id="{94ECA176-3F06-4263-BCA0-44941E848D7D}"/>
              </a:ext>
            </a:extLst>
          </p:cNvPr>
          <p:cNvPicPr/>
          <p:nvPr/>
        </p:nvPicPr>
        <p:blipFill>
          <a:blip r:embed="rId2">
            <a:extLst>
              <a:ext uri="{28A0092B-C50C-407E-A947-70E740481C1C}">
                <a14:useLocalDpi xmlns:a14="http://schemas.microsoft.com/office/drawing/2010/main" val="0"/>
              </a:ext>
            </a:extLst>
          </a:blip>
          <a:stretch>
            <a:fillRect/>
          </a:stretch>
        </p:blipFill>
        <p:spPr>
          <a:xfrm>
            <a:off x="251520" y="1557714"/>
            <a:ext cx="7210788" cy="5301208"/>
          </a:xfrm>
          <a:prstGeom prst="rect">
            <a:avLst/>
          </a:prstGeom>
        </p:spPr>
      </p:pic>
    </p:spTree>
    <p:extLst>
      <p:ext uri="{BB962C8B-B14F-4D97-AF65-F5344CB8AC3E}">
        <p14:creationId xmlns:p14="http://schemas.microsoft.com/office/powerpoint/2010/main" val="104770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202776" cy="4471392"/>
          </a:xfrm>
        </p:spPr>
        <p:txBody>
          <a:bodyPr>
            <a:noAutofit/>
          </a:bodyPr>
          <a:lstStyle/>
          <a:p>
            <a:r>
              <a:rPr lang="en-IN" dirty="0"/>
              <a:t>Data Preparation</a:t>
            </a:r>
          </a:p>
          <a:p>
            <a:r>
              <a:rPr lang="en-IN" dirty="0"/>
              <a:t>Data Understanding</a:t>
            </a:r>
          </a:p>
          <a:p>
            <a:r>
              <a:rPr lang="en-US" dirty="0"/>
              <a:t>Modelling &amp; Evaluation</a:t>
            </a:r>
            <a:endParaRPr lang="en-IN" dirty="0"/>
          </a:p>
          <a:p>
            <a:r>
              <a:rPr lang="en-IN" dirty="0"/>
              <a:t>Business Recommendation</a:t>
            </a:r>
          </a:p>
          <a:p>
            <a:r>
              <a:rPr lang="en-IN" dirty="0"/>
              <a:t>Assumptions, Limitations.</a:t>
            </a:r>
          </a:p>
          <a:p>
            <a:r>
              <a:rPr lang="en-IN" dirty="0"/>
              <a:t>References.</a:t>
            </a:r>
            <a:endParaRPr lang="en-IN" sz="3000" dirty="0">
              <a:latin typeface="Gill Sans MT" panose="020B0502020104020203" pitchFamily="34" charset="0"/>
            </a:endParaRPr>
          </a:p>
          <a:p>
            <a:pPr marL="0" indent="0">
              <a:buNone/>
            </a:pPr>
            <a:endParaRPr lang="en-IN" sz="3000" dirty="0">
              <a:latin typeface="Gill Sans MT" panose="020B0502020104020203" pitchFamily="34" charset="0"/>
            </a:endParaRPr>
          </a:p>
        </p:txBody>
      </p:sp>
      <p:sp>
        <p:nvSpPr>
          <p:cNvPr id="5" name="Slide Number Placeholder 4"/>
          <p:cNvSpPr>
            <a:spLocks noGrp="1"/>
          </p:cNvSpPr>
          <p:nvPr>
            <p:ph type="sldNum" sz="quarter" idx="11"/>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pic>
        <p:nvPicPr>
          <p:cNvPr id="6" name="Picture 5" descr="Image result for isb business analytics">
            <a:extLst>
              <a:ext uri="{FF2B5EF4-FFF2-40B4-BE49-F238E27FC236}">
                <a16:creationId xmlns:a16="http://schemas.microsoft.com/office/drawing/2014/main" id="{3E2C3D52-4944-4571-8045-25F4CB977F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3CB-203D-4ABB-9303-3F89B74CFEB2}"/>
              </a:ext>
            </a:extLst>
          </p:cNvPr>
          <p:cNvSpPr>
            <a:spLocks noGrp="1"/>
          </p:cNvSpPr>
          <p:nvPr>
            <p:ph type="title"/>
          </p:nvPr>
        </p:nvSpPr>
        <p:spPr>
          <a:xfrm>
            <a:off x="251520" y="341980"/>
            <a:ext cx="8280920" cy="1512168"/>
          </a:xfrm>
        </p:spPr>
        <p:txBody>
          <a:bodyPr>
            <a:normAutofit fontScale="90000"/>
          </a:bodyPr>
          <a:lstStyle/>
          <a:p>
            <a:r>
              <a:rPr lang="en-US" dirty="0"/>
              <a:t>	</a:t>
            </a:r>
            <a:r>
              <a:rPr lang="en-IN" dirty="0"/>
              <a:t> </a:t>
            </a:r>
            <a:r>
              <a:rPr lang="en-IN" sz="4400" dirty="0"/>
              <a:t>Final output of countries in 2020 </a:t>
            </a:r>
            <a:r>
              <a:rPr lang="en-IN" sz="4400" dirty="0" err="1"/>
              <a:t>olympics</a:t>
            </a:r>
            <a:r>
              <a:rPr lang="en-IN" sz="4400" dirty="0"/>
              <a:t>.</a:t>
            </a:r>
            <a:r>
              <a:rPr lang="en-IN" dirty="0"/>
              <a:t/>
            </a:r>
            <a:br>
              <a:rPr lang="en-IN" dirty="0"/>
            </a:br>
            <a:endParaRPr lang="en-IN" dirty="0"/>
          </a:p>
        </p:txBody>
      </p:sp>
      <p:sp>
        <p:nvSpPr>
          <p:cNvPr id="3" name="Content Placeholder 2">
            <a:extLst>
              <a:ext uri="{FF2B5EF4-FFF2-40B4-BE49-F238E27FC236}">
                <a16:creationId xmlns:a16="http://schemas.microsoft.com/office/drawing/2014/main" id="{203A7779-E6A8-4C24-9C9F-E27AA829B1F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CD25208-CE29-41F2-97FA-D163CC401D15}"/>
              </a:ext>
            </a:extLst>
          </p:cNvPr>
          <p:cNvPicPr/>
          <p:nvPr/>
        </p:nvPicPr>
        <p:blipFill>
          <a:blip r:embed="rId2">
            <a:extLst>
              <a:ext uri="{28A0092B-C50C-407E-A947-70E740481C1C}">
                <a14:useLocalDpi xmlns:a14="http://schemas.microsoft.com/office/drawing/2010/main" val="0"/>
              </a:ext>
            </a:extLst>
          </a:blip>
          <a:stretch>
            <a:fillRect/>
          </a:stretch>
        </p:blipFill>
        <p:spPr>
          <a:xfrm>
            <a:off x="0" y="1268760"/>
            <a:ext cx="9144000" cy="5472608"/>
          </a:xfrm>
          <a:prstGeom prst="rect">
            <a:avLst/>
          </a:prstGeom>
        </p:spPr>
      </p:pic>
    </p:spTree>
    <p:extLst>
      <p:ext uri="{BB962C8B-B14F-4D97-AF65-F5344CB8AC3E}">
        <p14:creationId xmlns:p14="http://schemas.microsoft.com/office/powerpoint/2010/main" val="40861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A777-73BC-4BA4-9C55-D489AD0CD639}"/>
              </a:ext>
            </a:extLst>
          </p:cNvPr>
          <p:cNvSpPr>
            <a:spLocks noGrp="1"/>
          </p:cNvSpPr>
          <p:nvPr>
            <p:ph type="title"/>
          </p:nvPr>
        </p:nvSpPr>
        <p:spPr>
          <a:xfrm>
            <a:off x="107504" y="-571500"/>
            <a:ext cx="8229600" cy="1143000"/>
          </a:xfrm>
        </p:spPr>
        <p:txBody>
          <a:bodyPr>
            <a:normAutofit/>
          </a:bodyPr>
          <a:lstStyle/>
          <a:p>
            <a:r>
              <a:rPr lang="en-US" sz="3200" dirty="0"/>
              <a:t>Rank in 2020 </a:t>
            </a:r>
            <a:r>
              <a:rPr lang="en-US" sz="3200" dirty="0" err="1"/>
              <a:t>olympics</a:t>
            </a:r>
            <a:endParaRPr lang="en-IN" sz="3200" dirty="0"/>
          </a:p>
        </p:txBody>
      </p:sp>
      <p:graphicFrame>
        <p:nvGraphicFramePr>
          <p:cNvPr id="7" name="Content Placeholder 6">
            <a:extLst>
              <a:ext uri="{FF2B5EF4-FFF2-40B4-BE49-F238E27FC236}">
                <a16:creationId xmlns:a16="http://schemas.microsoft.com/office/drawing/2014/main" id="{D6D4BB6F-F71F-4F19-A68E-5BD738E06EB6}"/>
              </a:ext>
            </a:extLst>
          </p:cNvPr>
          <p:cNvGraphicFramePr>
            <a:graphicFrameLocks noGrp="1"/>
          </p:cNvGraphicFramePr>
          <p:nvPr>
            <p:ph idx="1"/>
            <p:extLst>
              <p:ext uri="{D42A27DB-BD31-4B8C-83A1-F6EECF244321}">
                <p14:modId xmlns:p14="http://schemas.microsoft.com/office/powerpoint/2010/main" val="1666821062"/>
              </p:ext>
            </p:extLst>
          </p:nvPr>
        </p:nvGraphicFramePr>
        <p:xfrm>
          <a:off x="3544741" y="1178992"/>
          <a:ext cx="3547539" cy="5058312"/>
        </p:xfrm>
        <a:graphic>
          <a:graphicData uri="http://schemas.openxmlformats.org/drawingml/2006/table">
            <a:tbl>
              <a:tblPr>
                <a:tableStyleId>{284E427A-3D55-4303-BF80-6455036E1DE7}</a:tableStyleId>
              </a:tblPr>
              <a:tblGrid>
                <a:gridCol w="3547539">
                  <a:extLst>
                    <a:ext uri="{9D8B030D-6E8A-4147-A177-3AD203B41FA5}">
                      <a16:colId xmlns:a16="http://schemas.microsoft.com/office/drawing/2014/main" val="4258627775"/>
                    </a:ext>
                  </a:extLst>
                </a:gridCol>
              </a:tblGrid>
              <a:tr h="240872">
                <a:tc>
                  <a:txBody>
                    <a:bodyPr/>
                    <a:lstStyle/>
                    <a:p>
                      <a:pPr algn="l" fontAlgn="b"/>
                      <a:r>
                        <a:rPr lang="en-IN" sz="1400" u="none" strike="noStrike" dirty="0">
                          <a:effectLst/>
                          <a:latin typeface="+mj-lt"/>
                        </a:rPr>
                        <a:t>Ranking</a:t>
                      </a:r>
                      <a:endParaRPr lang="en-IN" sz="14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329069648"/>
                  </a:ext>
                </a:extLst>
              </a:tr>
              <a:tr h="240872">
                <a:tc>
                  <a:txBody>
                    <a:bodyPr/>
                    <a:lstStyle/>
                    <a:p>
                      <a:pPr algn="r" fontAlgn="b"/>
                      <a:r>
                        <a:rPr lang="en-IN" sz="1400" b="1" u="none" strike="noStrike" dirty="0">
                          <a:effectLst/>
                          <a:latin typeface="+mj-lt"/>
                        </a:rPr>
                        <a:t>1</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41127912"/>
                  </a:ext>
                </a:extLst>
              </a:tr>
              <a:tr h="240872">
                <a:tc>
                  <a:txBody>
                    <a:bodyPr/>
                    <a:lstStyle/>
                    <a:p>
                      <a:pPr algn="r" fontAlgn="b"/>
                      <a:r>
                        <a:rPr lang="en-IN" sz="1400" b="1" u="none" strike="noStrike" dirty="0">
                          <a:effectLst/>
                          <a:latin typeface="+mj-lt"/>
                        </a:rPr>
                        <a:t>5</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086966883"/>
                  </a:ext>
                </a:extLst>
              </a:tr>
              <a:tr h="240872">
                <a:tc>
                  <a:txBody>
                    <a:bodyPr/>
                    <a:lstStyle/>
                    <a:p>
                      <a:pPr algn="r" fontAlgn="b"/>
                      <a:r>
                        <a:rPr lang="en-IN" sz="1400" b="1" u="none" strike="noStrike" dirty="0">
                          <a:effectLst/>
                          <a:latin typeface="+mj-lt"/>
                        </a:rPr>
                        <a:t>2</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77253986"/>
                  </a:ext>
                </a:extLst>
              </a:tr>
              <a:tr h="240872">
                <a:tc>
                  <a:txBody>
                    <a:bodyPr/>
                    <a:lstStyle/>
                    <a:p>
                      <a:pPr algn="r" fontAlgn="b"/>
                      <a:r>
                        <a:rPr lang="en-IN" sz="1400" b="1" u="none" strike="noStrike" dirty="0">
                          <a:effectLst/>
                          <a:latin typeface="+mj-lt"/>
                        </a:rPr>
                        <a:t>3</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092203613"/>
                  </a:ext>
                </a:extLst>
              </a:tr>
              <a:tr h="240872">
                <a:tc>
                  <a:txBody>
                    <a:bodyPr/>
                    <a:lstStyle/>
                    <a:p>
                      <a:pPr algn="r" fontAlgn="b"/>
                      <a:r>
                        <a:rPr lang="en-IN" sz="1400" b="1" u="none" strike="noStrike" dirty="0">
                          <a:effectLst/>
                          <a:latin typeface="+mj-lt"/>
                        </a:rPr>
                        <a:t>6</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054481577"/>
                  </a:ext>
                </a:extLst>
              </a:tr>
              <a:tr h="240872">
                <a:tc>
                  <a:txBody>
                    <a:bodyPr/>
                    <a:lstStyle/>
                    <a:p>
                      <a:pPr algn="r" fontAlgn="b"/>
                      <a:r>
                        <a:rPr lang="en-IN" sz="1400" b="1" u="none" strike="noStrike" dirty="0">
                          <a:effectLst/>
                          <a:latin typeface="+mj-lt"/>
                        </a:rPr>
                        <a:t>13</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542171015"/>
                  </a:ext>
                </a:extLst>
              </a:tr>
              <a:tr h="240872">
                <a:tc>
                  <a:txBody>
                    <a:bodyPr/>
                    <a:lstStyle/>
                    <a:p>
                      <a:pPr algn="r" fontAlgn="b"/>
                      <a:r>
                        <a:rPr lang="en-IN" sz="1400" b="1" u="none" strike="noStrike" dirty="0">
                          <a:effectLst/>
                          <a:latin typeface="+mj-lt"/>
                        </a:rPr>
                        <a:t>4</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725115614"/>
                  </a:ext>
                </a:extLst>
              </a:tr>
              <a:tr h="240872">
                <a:tc>
                  <a:txBody>
                    <a:bodyPr/>
                    <a:lstStyle/>
                    <a:p>
                      <a:pPr algn="r" fontAlgn="b"/>
                      <a:r>
                        <a:rPr lang="en-IN" sz="1400" b="1" u="none" strike="noStrike" dirty="0">
                          <a:effectLst/>
                          <a:latin typeface="+mj-lt"/>
                        </a:rPr>
                        <a:t>8</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90338195"/>
                  </a:ext>
                </a:extLst>
              </a:tr>
              <a:tr h="240872">
                <a:tc>
                  <a:txBody>
                    <a:bodyPr/>
                    <a:lstStyle/>
                    <a:p>
                      <a:pPr algn="r" fontAlgn="b"/>
                      <a:r>
                        <a:rPr lang="en-IN" sz="1400" b="1" u="none" strike="noStrike" dirty="0">
                          <a:effectLst/>
                          <a:latin typeface="+mj-lt"/>
                        </a:rPr>
                        <a:t>10</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4190975"/>
                  </a:ext>
                </a:extLst>
              </a:tr>
              <a:tr h="240872">
                <a:tc>
                  <a:txBody>
                    <a:bodyPr/>
                    <a:lstStyle/>
                    <a:p>
                      <a:pPr algn="r" fontAlgn="b"/>
                      <a:r>
                        <a:rPr lang="en-IN" sz="1400" b="1" u="none" strike="noStrike" dirty="0">
                          <a:effectLst/>
                          <a:latin typeface="+mj-lt"/>
                        </a:rPr>
                        <a:t>7</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43737391"/>
                  </a:ext>
                </a:extLst>
              </a:tr>
              <a:tr h="240872">
                <a:tc>
                  <a:txBody>
                    <a:bodyPr/>
                    <a:lstStyle/>
                    <a:p>
                      <a:pPr algn="r" fontAlgn="b"/>
                      <a:r>
                        <a:rPr lang="en-IN" sz="1400" b="1" u="none" strike="noStrike" dirty="0">
                          <a:effectLst/>
                          <a:latin typeface="+mj-lt"/>
                        </a:rPr>
                        <a:t>14</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541145919"/>
                  </a:ext>
                </a:extLst>
              </a:tr>
              <a:tr h="240872">
                <a:tc>
                  <a:txBody>
                    <a:bodyPr/>
                    <a:lstStyle/>
                    <a:p>
                      <a:pPr algn="r" fontAlgn="b"/>
                      <a:r>
                        <a:rPr lang="en-IN" sz="1400" b="1" u="none" strike="noStrike" dirty="0">
                          <a:effectLst/>
                          <a:latin typeface="+mj-lt"/>
                        </a:rPr>
                        <a:t>12</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53259091"/>
                  </a:ext>
                </a:extLst>
              </a:tr>
              <a:tr h="240872">
                <a:tc>
                  <a:txBody>
                    <a:bodyPr/>
                    <a:lstStyle/>
                    <a:p>
                      <a:pPr algn="r" fontAlgn="b"/>
                      <a:r>
                        <a:rPr lang="en-IN" sz="1400" b="1" u="none" strike="noStrike" dirty="0">
                          <a:effectLst/>
                          <a:latin typeface="+mj-lt"/>
                        </a:rPr>
                        <a:t>17</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754770385"/>
                  </a:ext>
                </a:extLst>
              </a:tr>
              <a:tr h="240872">
                <a:tc>
                  <a:txBody>
                    <a:bodyPr/>
                    <a:lstStyle/>
                    <a:p>
                      <a:pPr algn="r" fontAlgn="b"/>
                      <a:r>
                        <a:rPr lang="en-IN" sz="1400" b="1" u="none" strike="noStrike" dirty="0">
                          <a:effectLst/>
                          <a:latin typeface="+mj-lt"/>
                        </a:rPr>
                        <a:t>11</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50805824"/>
                  </a:ext>
                </a:extLst>
              </a:tr>
              <a:tr h="240872">
                <a:tc>
                  <a:txBody>
                    <a:bodyPr/>
                    <a:lstStyle/>
                    <a:p>
                      <a:pPr algn="r" fontAlgn="b"/>
                      <a:r>
                        <a:rPr lang="en-IN" sz="1400" b="1" u="none" strike="noStrike" dirty="0">
                          <a:effectLst/>
                          <a:latin typeface="+mj-lt"/>
                        </a:rPr>
                        <a:t>9</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669605832"/>
                  </a:ext>
                </a:extLst>
              </a:tr>
              <a:tr h="240872">
                <a:tc>
                  <a:txBody>
                    <a:bodyPr/>
                    <a:lstStyle/>
                    <a:p>
                      <a:pPr algn="r" fontAlgn="b"/>
                      <a:r>
                        <a:rPr lang="en-IN" sz="1400" b="1" u="none" strike="noStrike" dirty="0">
                          <a:effectLst/>
                          <a:latin typeface="+mj-lt"/>
                        </a:rPr>
                        <a:t>18</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710651284"/>
                  </a:ext>
                </a:extLst>
              </a:tr>
              <a:tr h="240872">
                <a:tc>
                  <a:txBody>
                    <a:bodyPr/>
                    <a:lstStyle/>
                    <a:p>
                      <a:pPr algn="r" fontAlgn="b"/>
                      <a:r>
                        <a:rPr lang="en-IN" sz="1400" b="1" u="none" strike="noStrike" dirty="0">
                          <a:effectLst/>
                          <a:latin typeface="+mj-lt"/>
                        </a:rPr>
                        <a:t>20</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60250776"/>
                  </a:ext>
                </a:extLst>
              </a:tr>
              <a:tr h="240872">
                <a:tc>
                  <a:txBody>
                    <a:bodyPr/>
                    <a:lstStyle/>
                    <a:p>
                      <a:pPr algn="r" fontAlgn="b"/>
                      <a:r>
                        <a:rPr lang="en-IN" sz="1400" b="1" u="none" strike="noStrike" dirty="0">
                          <a:effectLst/>
                          <a:latin typeface="+mj-lt"/>
                        </a:rPr>
                        <a:t>15</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064945419"/>
                  </a:ext>
                </a:extLst>
              </a:tr>
              <a:tr h="240872">
                <a:tc>
                  <a:txBody>
                    <a:bodyPr/>
                    <a:lstStyle/>
                    <a:p>
                      <a:pPr algn="r" fontAlgn="b"/>
                      <a:r>
                        <a:rPr lang="en-IN" sz="1400" b="1" u="none" strike="noStrike" dirty="0">
                          <a:effectLst/>
                          <a:latin typeface="+mj-lt"/>
                        </a:rPr>
                        <a:t>16</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979361296"/>
                  </a:ext>
                </a:extLst>
              </a:tr>
              <a:tr h="240872">
                <a:tc>
                  <a:txBody>
                    <a:bodyPr/>
                    <a:lstStyle/>
                    <a:p>
                      <a:pPr algn="r" fontAlgn="b"/>
                      <a:r>
                        <a:rPr lang="en-IN" sz="1400" b="1" u="none" strike="noStrike" dirty="0">
                          <a:effectLst/>
                          <a:latin typeface="+mj-lt"/>
                        </a:rPr>
                        <a:t>19</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20064812"/>
                  </a:ext>
                </a:extLst>
              </a:tr>
            </a:tbl>
          </a:graphicData>
        </a:graphic>
      </p:graphicFrame>
      <p:graphicFrame>
        <p:nvGraphicFramePr>
          <p:cNvPr id="8" name="Table 7">
            <a:extLst>
              <a:ext uri="{FF2B5EF4-FFF2-40B4-BE49-F238E27FC236}">
                <a16:creationId xmlns:a16="http://schemas.microsoft.com/office/drawing/2014/main" id="{385058CA-6540-401E-9C83-6C0D68C24412}"/>
              </a:ext>
            </a:extLst>
          </p:cNvPr>
          <p:cNvGraphicFramePr>
            <a:graphicFrameLocks noGrp="1"/>
          </p:cNvGraphicFramePr>
          <p:nvPr>
            <p:extLst>
              <p:ext uri="{D42A27DB-BD31-4B8C-83A1-F6EECF244321}">
                <p14:modId xmlns:p14="http://schemas.microsoft.com/office/powerpoint/2010/main" val="3130134169"/>
              </p:ext>
            </p:extLst>
          </p:nvPr>
        </p:nvGraphicFramePr>
        <p:xfrm>
          <a:off x="1259632" y="1178992"/>
          <a:ext cx="2265784" cy="5274346"/>
        </p:xfrm>
        <a:graphic>
          <a:graphicData uri="http://schemas.openxmlformats.org/drawingml/2006/table">
            <a:tbl>
              <a:tblPr>
                <a:tableStyleId>{284E427A-3D55-4303-BF80-6455036E1DE7}</a:tableStyleId>
              </a:tblPr>
              <a:tblGrid>
                <a:gridCol w="2265784">
                  <a:extLst>
                    <a:ext uri="{9D8B030D-6E8A-4147-A177-3AD203B41FA5}">
                      <a16:colId xmlns:a16="http://schemas.microsoft.com/office/drawing/2014/main" val="67064672"/>
                    </a:ext>
                  </a:extLst>
                </a:gridCol>
              </a:tblGrid>
              <a:tr h="239743">
                <a:tc>
                  <a:txBody>
                    <a:bodyPr/>
                    <a:lstStyle/>
                    <a:p>
                      <a:pPr algn="l" fontAlgn="b"/>
                      <a:r>
                        <a:rPr lang="en-IN" sz="1400" b="1" u="none" strike="noStrike" dirty="0">
                          <a:effectLst/>
                          <a:latin typeface="+mj-lt"/>
                        </a:rPr>
                        <a:t>country</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19220047"/>
                  </a:ext>
                </a:extLst>
              </a:tr>
              <a:tr h="239743">
                <a:tc>
                  <a:txBody>
                    <a:bodyPr/>
                    <a:lstStyle/>
                    <a:p>
                      <a:pPr algn="l" fontAlgn="b"/>
                      <a:r>
                        <a:rPr lang="en-IN" sz="1400" b="1" u="none" strike="noStrike" dirty="0">
                          <a:effectLst/>
                          <a:latin typeface="+mj-lt"/>
                        </a:rPr>
                        <a:t>USA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859242006"/>
                  </a:ext>
                </a:extLst>
              </a:tr>
              <a:tr h="239743">
                <a:tc>
                  <a:txBody>
                    <a:bodyPr/>
                    <a:lstStyle/>
                    <a:p>
                      <a:pPr algn="l" fontAlgn="b"/>
                      <a:r>
                        <a:rPr lang="en-IN" sz="1400" b="1" u="none" strike="noStrike" dirty="0">
                          <a:effectLst/>
                          <a:latin typeface="+mj-lt"/>
                        </a:rPr>
                        <a:t>GBR – Great Britain</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432280960"/>
                  </a:ext>
                </a:extLst>
              </a:tr>
              <a:tr h="239743">
                <a:tc>
                  <a:txBody>
                    <a:bodyPr/>
                    <a:lstStyle/>
                    <a:p>
                      <a:pPr algn="l" fontAlgn="b"/>
                      <a:r>
                        <a:rPr lang="en-IN" sz="1400" b="1" u="none" strike="noStrike" dirty="0">
                          <a:effectLst/>
                          <a:latin typeface="+mj-lt"/>
                        </a:rPr>
                        <a:t>CHN -  china </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2135309"/>
                  </a:ext>
                </a:extLst>
              </a:tr>
              <a:tr h="239743">
                <a:tc>
                  <a:txBody>
                    <a:bodyPr/>
                    <a:lstStyle/>
                    <a:p>
                      <a:pPr algn="l" fontAlgn="b"/>
                      <a:r>
                        <a:rPr lang="en-IN" sz="1400" b="1" u="none" strike="noStrike" dirty="0">
                          <a:effectLst/>
                          <a:latin typeface="+mj-lt"/>
                        </a:rPr>
                        <a:t>RUS - </a:t>
                      </a:r>
                      <a:r>
                        <a:rPr lang="en-IN" sz="1400" b="1" u="none" strike="noStrike" dirty="0" err="1">
                          <a:effectLst/>
                          <a:latin typeface="+mj-lt"/>
                        </a:rPr>
                        <a:t>russia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40416814"/>
                  </a:ext>
                </a:extLst>
              </a:tr>
              <a:tr h="239743">
                <a:tc>
                  <a:txBody>
                    <a:bodyPr/>
                    <a:lstStyle/>
                    <a:p>
                      <a:pPr algn="l" fontAlgn="b"/>
                      <a:r>
                        <a:rPr lang="en-IN" sz="1400" b="1" u="none" strike="noStrike" dirty="0">
                          <a:effectLst/>
                          <a:latin typeface="+mj-lt"/>
                        </a:rPr>
                        <a:t>GER – Germany</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594489909"/>
                  </a:ext>
                </a:extLst>
              </a:tr>
              <a:tr h="239743">
                <a:tc>
                  <a:txBody>
                    <a:bodyPr/>
                    <a:lstStyle/>
                    <a:p>
                      <a:pPr algn="l" fontAlgn="b"/>
                      <a:r>
                        <a:rPr lang="en-IN" sz="1400" b="1" u="none" strike="noStrike" dirty="0">
                          <a:effectLst/>
                          <a:latin typeface="+mj-lt"/>
                        </a:rPr>
                        <a:t>JPN – japan</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98750155"/>
                  </a:ext>
                </a:extLst>
              </a:tr>
              <a:tr h="239743">
                <a:tc>
                  <a:txBody>
                    <a:bodyPr/>
                    <a:lstStyle/>
                    <a:p>
                      <a:pPr algn="l" fontAlgn="b"/>
                      <a:r>
                        <a:rPr lang="en-IN" sz="1400" b="1" u="none" strike="noStrike" dirty="0">
                          <a:effectLst/>
                          <a:latin typeface="+mj-lt"/>
                        </a:rPr>
                        <a:t>FRA -  France</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133771103"/>
                  </a:ext>
                </a:extLst>
              </a:tr>
              <a:tr h="239743">
                <a:tc>
                  <a:txBody>
                    <a:bodyPr/>
                    <a:lstStyle/>
                    <a:p>
                      <a:pPr algn="l" fontAlgn="b"/>
                      <a:r>
                        <a:rPr lang="en-IN" sz="1400" b="1" u="none" strike="noStrike" dirty="0">
                          <a:effectLst/>
                          <a:latin typeface="+mj-lt"/>
                        </a:rPr>
                        <a:t>KOR -  </a:t>
                      </a:r>
                      <a:r>
                        <a:rPr lang="en-IN" sz="1400" b="1" u="none" strike="noStrike" dirty="0" err="1">
                          <a:effectLst/>
                          <a:latin typeface="+mj-lt"/>
                        </a:rPr>
                        <a:t>korea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84310291"/>
                  </a:ext>
                </a:extLst>
              </a:tr>
              <a:tr h="239743">
                <a:tc>
                  <a:txBody>
                    <a:bodyPr/>
                    <a:lstStyle/>
                    <a:p>
                      <a:pPr algn="l" fontAlgn="b"/>
                      <a:r>
                        <a:rPr lang="en-IN" sz="1400" b="1" u="none" strike="noStrike" dirty="0">
                          <a:effectLst/>
                          <a:latin typeface="+mj-lt"/>
                        </a:rPr>
                        <a:t>ITA -  Italy</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55848380"/>
                  </a:ext>
                </a:extLst>
              </a:tr>
              <a:tr h="239743">
                <a:tc>
                  <a:txBody>
                    <a:bodyPr/>
                    <a:lstStyle/>
                    <a:p>
                      <a:pPr algn="l" fontAlgn="b"/>
                      <a:r>
                        <a:rPr lang="en-IN" sz="1400" b="1" u="none" strike="noStrike" dirty="0">
                          <a:effectLst/>
                          <a:latin typeface="+mj-lt"/>
                        </a:rPr>
                        <a:t>AUS -  Australia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84548371"/>
                  </a:ext>
                </a:extLst>
              </a:tr>
              <a:tr h="239743">
                <a:tc>
                  <a:txBody>
                    <a:bodyPr/>
                    <a:lstStyle/>
                    <a:p>
                      <a:pPr algn="l" fontAlgn="b"/>
                      <a:r>
                        <a:rPr lang="en-IN" sz="1400" b="1" u="none" strike="noStrike" dirty="0">
                          <a:effectLst/>
                          <a:latin typeface="+mj-lt"/>
                        </a:rPr>
                        <a:t>NED -  Netherlands</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067921733"/>
                  </a:ext>
                </a:extLst>
              </a:tr>
              <a:tr h="239743">
                <a:tc>
                  <a:txBody>
                    <a:bodyPr/>
                    <a:lstStyle/>
                    <a:p>
                      <a:pPr algn="l" fontAlgn="b"/>
                      <a:r>
                        <a:rPr lang="en-IN" sz="1400" b="1" u="none" strike="noStrike" dirty="0">
                          <a:effectLst/>
                          <a:latin typeface="+mj-lt"/>
                        </a:rPr>
                        <a:t>HUN – </a:t>
                      </a:r>
                      <a:r>
                        <a:rPr lang="en-IN" sz="1400" b="1" u="none" strike="noStrike" dirty="0" err="1">
                          <a:effectLst/>
                          <a:latin typeface="+mj-lt"/>
                        </a:rPr>
                        <a:t>hungary</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237100641"/>
                  </a:ext>
                </a:extLst>
              </a:tr>
              <a:tr h="239743">
                <a:tc>
                  <a:txBody>
                    <a:bodyPr/>
                    <a:lstStyle/>
                    <a:p>
                      <a:pPr algn="l" fontAlgn="b"/>
                      <a:r>
                        <a:rPr lang="en-IN" sz="1400" b="1" u="none" strike="noStrike" dirty="0">
                          <a:effectLst/>
                          <a:latin typeface="+mj-lt"/>
                        </a:rPr>
                        <a:t>BRA -  brazil</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74618062"/>
                  </a:ext>
                </a:extLst>
              </a:tr>
              <a:tr h="239743">
                <a:tc>
                  <a:txBody>
                    <a:bodyPr/>
                    <a:lstStyle/>
                    <a:p>
                      <a:pPr algn="l" fontAlgn="b"/>
                      <a:r>
                        <a:rPr lang="en-IN" sz="1400" b="1" u="none" strike="noStrike" dirty="0">
                          <a:effectLst/>
                          <a:latin typeface="+mj-lt"/>
                        </a:rPr>
                        <a:t>ESP -  </a:t>
                      </a:r>
                      <a:r>
                        <a:rPr lang="en-IN" sz="1400" b="1" u="none" strike="noStrike" dirty="0" err="1">
                          <a:effectLst/>
                          <a:latin typeface="+mj-lt"/>
                        </a:rPr>
                        <a:t>spain</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050509901"/>
                  </a:ext>
                </a:extLst>
              </a:tr>
              <a:tr h="239743">
                <a:tc>
                  <a:txBody>
                    <a:bodyPr/>
                    <a:lstStyle/>
                    <a:p>
                      <a:pPr algn="l" fontAlgn="b"/>
                      <a:r>
                        <a:rPr lang="en-IN" sz="1400" b="1" u="none" strike="noStrike" dirty="0">
                          <a:effectLst/>
                          <a:latin typeface="+mj-lt"/>
                        </a:rPr>
                        <a:t>KEN -  Kenya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110839028"/>
                  </a:ext>
                </a:extLst>
              </a:tr>
              <a:tr h="239743">
                <a:tc>
                  <a:txBody>
                    <a:bodyPr/>
                    <a:lstStyle/>
                    <a:p>
                      <a:pPr algn="l" fontAlgn="b"/>
                      <a:r>
                        <a:rPr lang="en-IN" sz="1400" b="1" u="none" strike="noStrike" dirty="0">
                          <a:effectLst/>
                          <a:latin typeface="+mj-lt"/>
                        </a:rPr>
                        <a:t>JAM -  Jamaica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533618011"/>
                  </a:ext>
                </a:extLst>
              </a:tr>
              <a:tr h="239743">
                <a:tc>
                  <a:txBody>
                    <a:bodyPr/>
                    <a:lstStyle/>
                    <a:p>
                      <a:pPr algn="l" fontAlgn="b"/>
                      <a:r>
                        <a:rPr lang="en-IN" sz="1400" b="1" u="none" strike="noStrike" dirty="0">
                          <a:effectLst/>
                          <a:latin typeface="+mj-lt"/>
                        </a:rPr>
                        <a:t>CRO -  Croatia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80584927"/>
                  </a:ext>
                </a:extLst>
              </a:tr>
              <a:tr h="239743">
                <a:tc>
                  <a:txBody>
                    <a:bodyPr/>
                    <a:lstStyle/>
                    <a:p>
                      <a:pPr algn="l" fontAlgn="b"/>
                      <a:r>
                        <a:rPr lang="en-IN" sz="1400" b="1" u="none" strike="noStrike" dirty="0">
                          <a:effectLst/>
                          <a:latin typeface="+mj-lt"/>
                        </a:rPr>
                        <a:t>CUB -  </a:t>
                      </a:r>
                      <a:r>
                        <a:rPr lang="en-IN" sz="1400" b="1" u="none" strike="noStrike" dirty="0" err="1">
                          <a:effectLst/>
                          <a:latin typeface="+mj-lt"/>
                        </a:rPr>
                        <a:t>cuba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25230928"/>
                  </a:ext>
                </a:extLst>
              </a:tr>
              <a:tr h="239743">
                <a:tc>
                  <a:txBody>
                    <a:bodyPr/>
                    <a:lstStyle/>
                    <a:p>
                      <a:pPr algn="l" fontAlgn="b"/>
                      <a:r>
                        <a:rPr lang="en-IN" sz="1400" b="1" u="none" strike="noStrike" dirty="0">
                          <a:effectLst/>
                          <a:latin typeface="+mj-lt"/>
                        </a:rPr>
                        <a:t>NZL -  new Zealand</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74787297"/>
                  </a:ext>
                </a:extLst>
              </a:tr>
              <a:tr h="239743">
                <a:tc>
                  <a:txBody>
                    <a:bodyPr/>
                    <a:lstStyle/>
                    <a:p>
                      <a:pPr algn="l" fontAlgn="b"/>
                      <a:r>
                        <a:rPr lang="en-IN" sz="1400" b="1" u="none" strike="noStrike" dirty="0">
                          <a:effectLst/>
                          <a:latin typeface="+mj-lt"/>
                        </a:rPr>
                        <a:t>CAN -  Canada</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51555010"/>
                  </a:ext>
                </a:extLst>
              </a:tr>
              <a:tr h="239743">
                <a:tc>
                  <a:txBody>
                    <a:bodyPr/>
                    <a:lstStyle/>
                    <a:p>
                      <a:pPr algn="l" fontAlgn="b"/>
                      <a:r>
                        <a:rPr lang="en-IN" sz="1400" b="1" u="none" strike="noStrike" dirty="0">
                          <a:effectLst/>
                          <a:latin typeface="+mj-lt"/>
                        </a:rPr>
                        <a:t>IND – </a:t>
                      </a:r>
                      <a:r>
                        <a:rPr lang="en-IN" sz="1400" b="1" u="none" strike="noStrike" dirty="0" err="1">
                          <a:effectLst/>
                          <a:latin typeface="+mj-lt"/>
                        </a:rPr>
                        <a:t>india</a:t>
                      </a:r>
                      <a:r>
                        <a:rPr lang="en-IN" sz="1400" b="1" u="none" strike="noStrike" dirty="0">
                          <a:effectLst/>
                          <a:latin typeface="+mj-lt"/>
                        </a:rPr>
                        <a:t> not in top 20</a:t>
                      </a:r>
                      <a:endParaRPr lang="en-IN" sz="14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347680378"/>
                  </a:ext>
                </a:extLst>
              </a:tr>
            </a:tbl>
          </a:graphicData>
        </a:graphic>
      </p:graphicFrame>
    </p:spTree>
    <p:extLst>
      <p:ext uri="{BB962C8B-B14F-4D97-AF65-F5344CB8AC3E}">
        <p14:creationId xmlns:p14="http://schemas.microsoft.com/office/powerpoint/2010/main" val="272582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3258-9CF2-4E97-96FB-B88DBE883411}"/>
              </a:ext>
            </a:extLst>
          </p:cNvPr>
          <p:cNvSpPr>
            <a:spLocks noGrp="1"/>
          </p:cNvSpPr>
          <p:nvPr>
            <p:ph type="title"/>
          </p:nvPr>
        </p:nvSpPr>
        <p:spPr>
          <a:xfrm>
            <a:off x="313184" y="921931"/>
            <a:ext cx="8229600" cy="1143000"/>
          </a:xfrm>
        </p:spPr>
        <p:txBody>
          <a:bodyPr>
            <a:normAutofit fontScale="90000"/>
          </a:bodyPr>
          <a:lstStyle/>
          <a:p>
            <a:r>
              <a:rPr lang="en-IN" dirty="0"/>
              <a:t> </a:t>
            </a:r>
            <a:br>
              <a:rPr lang="en-IN" dirty="0"/>
            </a:br>
            <a:r>
              <a:rPr lang="en-IN" b="1" dirty="0"/>
              <a:t>Analysis using K-means Clustering:</a:t>
            </a:r>
            <a:r>
              <a:rPr lang="en-IN" dirty="0"/>
              <a:t/>
            </a:r>
            <a:br>
              <a:rPr lang="en-IN" dirty="0"/>
            </a:br>
            <a:r>
              <a:rPr lang="en-IN" sz="1600" dirty="0">
                <a:solidFill>
                  <a:schemeClr val="tx1"/>
                </a:solidFill>
              </a:rPr>
              <a:t/>
            </a:r>
            <a:br>
              <a:rPr lang="en-IN" sz="1600" dirty="0">
                <a:solidFill>
                  <a:schemeClr val="tx1"/>
                </a:solidFill>
              </a:rPr>
            </a:br>
            <a:endParaRPr lang="en-IN" dirty="0">
              <a:solidFill>
                <a:schemeClr val="tx1"/>
              </a:solidFill>
            </a:endParaRPr>
          </a:p>
        </p:txBody>
      </p:sp>
      <p:pic>
        <p:nvPicPr>
          <p:cNvPr id="5" name="Picture 4" descr="Image result for isb business analytics">
            <a:extLst>
              <a:ext uri="{FF2B5EF4-FFF2-40B4-BE49-F238E27FC236}">
                <a16:creationId xmlns:a16="http://schemas.microsoft.com/office/drawing/2014/main" id="{059793AA-1B93-4D82-9212-AAACFF02AA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A790338-EC54-4F26-B4C4-9A3258CEFD37}"/>
              </a:ext>
            </a:extLst>
          </p:cNvPr>
          <p:cNvSpPr txBox="1">
            <a:spLocks/>
          </p:cNvSpPr>
          <p:nvPr/>
        </p:nvSpPr>
        <p:spPr>
          <a:xfrm>
            <a:off x="1115616" y="2632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4800" dirty="0"/>
          </a:p>
        </p:txBody>
      </p:sp>
      <p:sp>
        <p:nvSpPr>
          <p:cNvPr id="4" name="Content Placeholder 3">
            <a:extLst>
              <a:ext uri="{FF2B5EF4-FFF2-40B4-BE49-F238E27FC236}">
                <a16:creationId xmlns:a16="http://schemas.microsoft.com/office/drawing/2014/main" id="{ABE09CE2-5F24-42C9-8E72-B4149CF92853}"/>
              </a:ext>
            </a:extLst>
          </p:cNvPr>
          <p:cNvSpPr>
            <a:spLocks noGrp="1"/>
          </p:cNvSpPr>
          <p:nvPr>
            <p:ph idx="1"/>
          </p:nvPr>
        </p:nvSpPr>
        <p:spPr/>
        <p:txBody>
          <a:bodyPr/>
          <a:lstStyle/>
          <a:p>
            <a:r>
              <a:rPr lang="en-IN" dirty="0"/>
              <a:t>K- means clustering has been done using different set of </a:t>
            </a:r>
            <a:r>
              <a:rPr lang="en-IN" dirty="0" err="1"/>
              <a:t>variables.The</a:t>
            </a:r>
            <a:r>
              <a:rPr lang="en-IN" dirty="0"/>
              <a:t> primary dataset given has been used for this. The data was cleaned and then, only the players who have won medals are use in clustering. </a:t>
            </a:r>
          </a:p>
          <a:p>
            <a:r>
              <a:rPr lang="en-IN" dirty="0"/>
              <a:t>Variables use for clustering  - Age, Height, Weight.</a:t>
            </a:r>
          </a:p>
          <a:p>
            <a:pPr lvl="0"/>
            <a:r>
              <a:rPr lang="en-IN" dirty="0"/>
              <a:t>This visual shows the loadings of Age, Height, Weight on the 3 new components(dimensions). PCA is performed in this. Height, Weight has high loadings on component 1. Age has high loading on Component 2 and Height, Weight has high loadings on Comp 3. </a:t>
            </a:r>
          </a:p>
          <a:p>
            <a:endParaRPr lang="en-IN" dirty="0"/>
          </a:p>
        </p:txBody>
      </p:sp>
    </p:spTree>
    <p:extLst>
      <p:ext uri="{BB962C8B-B14F-4D97-AF65-F5344CB8AC3E}">
        <p14:creationId xmlns:p14="http://schemas.microsoft.com/office/powerpoint/2010/main" val="365808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C13A6-5D38-4EF7-B8D5-53E099130E2A}"/>
              </a:ext>
            </a:extLst>
          </p:cNvPr>
          <p:cNvSpPr>
            <a:spLocks noGrp="1"/>
          </p:cNvSpPr>
          <p:nvPr>
            <p:ph idx="1"/>
          </p:nvPr>
        </p:nvSpPr>
        <p:spPr>
          <a:xfrm>
            <a:off x="395536" y="908720"/>
            <a:ext cx="8229600" cy="4389120"/>
          </a:xfrm>
        </p:spPr>
        <p:txBody>
          <a:bodyPr>
            <a:normAutofit/>
          </a:bodyPr>
          <a:lstStyle/>
          <a:p>
            <a:r>
              <a:rPr lang="en-IN" sz="2000" dirty="0">
                <a:latin typeface="+mj-lt"/>
              </a:rPr>
              <a:t>Histogram of close prices of all the four cryptocurrencies. All of them are following a standard normal curve</a:t>
            </a:r>
          </a:p>
          <a:p>
            <a:r>
              <a:rPr lang="en-IN" sz="2000" dirty="0">
                <a:latin typeface="+mj-lt"/>
              </a:rPr>
              <a:t> </a:t>
            </a:r>
          </a:p>
        </p:txBody>
      </p:sp>
      <p:pic>
        <p:nvPicPr>
          <p:cNvPr id="5" name="Picture 4" descr="Image result for isb business analytics">
            <a:extLst>
              <a:ext uri="{FF2B5EF4-FFF2-40B4-BE49-F238E27FC236}">
                <a16:creationId xmlns:a16="http://schemas.microsoft.com/office/drawing/2014/main" id="{0A14D938-09B0-4F9F-B8CF-560E647C21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64" y="2309574"/>
            <a:ext cx="2267266" cy="1047418"/>
          </a:xfrm>
          <a:prstGeom prst="rect">
            <a:avLst/>
          </a:prstGeom>
        </p:spPr>
      </p:pic>
      <p:pic>
        <p:nvPicPr>
          <p:cNvPr id="4" name="Picture 3">
            <a:extLst>
              <a:ext uri="{FF2B5EF4-FFF2-40B4-BE49-F238E27FC236}">
                <a16:creationId xmlns:a16="http://schemas.microsoft.com/office/drawing/2014/main" id="{BB0515FC-8C10-46D1-960F-C205650E2783}"/>
              </a:ext>
            </a:extLst>
          </p:cNvPr>
          <p:cNvPicPr>
            <a:picLocks noChangeAspect="1"/>
          </p:cNvPicPr>
          <p:nvPr/>
        </p:nvPicPr>
        <p:blipFill>
          <a:blip r:embed="rId4"/>
          <a:stretch>
            <a:fillRect/>
          </a:stretch>
        </p:blipFill>
        <p:spPr>
          <a:xfrm>
            <a:off x="2738967" y="1772816"/>
            <a:ext cx="5933333" cy="4371429"/>
          </a:xfrm>
          <a:prstGeom prst="rect">
            <a:avLst/>
          </a:prstGeom>
        </p:spPr>
      </p:pic>
    </p:spTree>
    <p:extLst>
      <p:ext uri="{BB962C8B-B14F-4D97-AF65-F5344CB8AC3E}">
        <p14:creationId xmlns:p14="http://schemas.microsoft.com/office/powerpoint/2010/main" val="3015222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23025"/>
            <a:ext cx="8229600" cy="650336"/>
          </a:xfrm>
        </p:spPr>
        <p:txBody>
          <a:bodyPr>
            <a:normAutofit fontScale="90000"/>
          </a:bodyPr>
          <a:lstStyle/>
          <a:p>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r>
              <a:rPr lang="en-IN" b="1" dirty="0"/>
              <a:t/>
            </a:r>
            <a:br>
              <a:rPr lang="en-IN" b="1" dirty="0"/>
            </a:br>
            <a:endParaRPr lang="en-IN" dirty="0"/>
          </a:p>
        </p:txBody>
      </p:sp>
      <p:pic>
        <p:nvPicPr>
          <p:cNvPr id="4" name="Picture 3" descr="Image result for isb business analytics">
            <a:extLst>
              <a:ext uri="{FF2B5EF4-FFF2-40B4-BE49-F238E27FC236}">
                <a16:creationId xmlns:a16="http://schemas.microsoft.com/office/drawing/2014/main" id="{0575DE15-C366-46CE-A522-27882C1B43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US" dirty="0"/>
              <a:t> </a:t>
            </a:r>
          </a:p>
        </p:txBody>
      </p:sp>
      <p:pic>
        <p:nvPicPr>
          <p:cNvPr id="6" name="Picture 5"/>
          <p:cNvPicPr/>
          <p:nvPr/>
        </p:nvPicPr>
        <p:blipFill>
          <a:blip r:embed="rId3"/>
          <a:stretch>
            <a:fillRect/>
          </a:stretch>
        </p:blipFill>
        <p:spPr>
          <a:xfrm>
            <a:off x="155542" y="158695"/>
            <a:ext cx="7008746" cy="2666903"/>
          </a:xfrm>
          <a:prstGeom prst="rect">
            <a:avLst/>
          </a:prstGeom>
        </p:spPr>
      </p:pic>
      <p:pic>
        <p:nvPicPr>
          <p:cNvPr id="7" name="Picture 6"/>
          <p:cNvPicPr/>
          <p:nvPr/>
        </p:nvPicPr>
        <p:blipFill>
          <a:blip r:embed="rId4"/>
          <a:stretch>
            <a:fillRect/>
          </a:stretch>
        </p:blipFill>
        <p:spPr>
          <a:xfrm>
            <a:off x="323528" y="2812658"/>
            <a:ext cx="6840760" cy="3784693"/>
          </a:xfrm>
          <a:prstGeom prst="rect">
            <a:avLst/>
          </a:prstGeom>
        </p:spPr>
      </p:pic>
      <p:sp>
        <p:nvSpPr>
          <p:cNvPr id="8" name="Title 1">
            <a:extLst>
              <a:ext uri="{FF2B5EF4-FFF2-40B4-BE49-F238E27FC236}">
                <a16:creationId xmlns:a16="http://schemas.microsoft.com/office/drawing/2014/main" id="{66AB021C-3C2F-41A9-974B-8E49463B061A}"/>
              </a:ext>
            </a:extLst>
          </p:cNvPr>
          <p:cNvSpPr txBox="1">
            <a:spLocks/>
          </p:cNvSpPr>
          <p:nvPr/>
        </p:nvSpPr>
        <p:spPr>
          <a:xfrm>
            <a:off x="1115616" y="2632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4800" dirty="0"/>
          </a:p>
        </p:txBody>
      </p:sp>
    </p:spTree>
    <p:extLst>
      <p:ext uri="{BB962C8B-B14F-4D97-AF65-F5344CB8AC3E}">
        <p14:creationId xmlns:p14="http://schemas.microsoft.com/office/powerpoint/2010/main" val="1071808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600" dirty="0">
                <a:solidFill>
                  <a:schemeClr val="tx1"/>
                </a:solidFill>
              </a:rPr>
              <a:t/>
            </a:r>
            <a:br>
              <a:rPr lang="en-IN" sz="1600" dirty="0">
                <a:solidFill>
                  <a:schemeClr val="tx1"/>
                </a:solidFill>
              </a:rPr>
            </a:br>
            <a:endParaRPr lang="en-IN" sz="1600" dirty="0">
              <a:solidFill>
                <a:schemeClr val="tx1"/>
              </a:solidFill>
            </a:endParaRPr>
          </a:p>
        </p:txBody>
      </p:sp>
      <p:pic>
        <p:nvPicPr>
          <p:cNvPr id="4" name="Picture 3" descr="Image result for isb business analytics">
            <a:extLst>
              <a:ext uri="{FF2B5EF4-FFF2-40B4-BE49-F238E27FC236}">
                <a16:creationId xmlns:a16="http://schemas.microsoft.com/office/drawing/2014/main" id="{94C05B56-A6DE-4D8B-A25A-ABF8DE227B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732240" y="1935480"/>
            <a:ext cx="1954560" cy="4389120"/>
          </a:xfrm>
        </p:spPr>
        <p:txBody>
          <a:bodyPr/>
          <a:lstStyle/>
          <a:p>
            <a:r>
              <a:rPr lang="en-US" dirty="0"/>
              <a:t>  </a:t>
            </a:r>
          </a:p>
        </p:txBody>
      </p:sp>
      <p:pic>
        <p:nvPicPr>
          <p:cNvPr id="6" name="Picture 5"/>
          <p:cNvPicPr/>
          <p:nvPr/>
        </p:nvPicPr>
        <p:blipFill>
          <a:blip r:embed="rId3"/>
          <a:stretch>
            <a:fillRect/>
          </a:stretch>
        </p:blipFill>
        <p:spPr>
          <a:xfrm>
            <a:off x="457200" y="3241802"/>
            <a:ext cx="5723255" cy="3171190"/>
          </a:xfrm>
          <a:prstGeom prst="rect">
            <a:avLst/>
          </a:prstGeom>
        </p:spPr>
      </p:pic>
      <p:pic>
        <p:nvPicPr>
          <p:cNvPr id="7" name="Picture 6"/>
          <p:cNvPicPr/>
          <p:nvPr/>
        </p:nvPicPr>
        <p:blipFill>
          <a:blip r:embed="rId4"/>
          <a:stretch>
            <a:fillRect/>
          </a:stretch>
        </p:blipFill>
        <p:spPr>
          <a:xfrm>
            <a:off x="194844" y="1628801"/>
            <a:ext cx="6537396" cy="1524610"/>
          </a:xfrm>
          <a:prstGeom prst="rect">
            <a:avLst/>
          </a:prstGeom>
        </p:spPr>
      </p:pic>
      <p:sp>
        <p:nvSpPr>
          <p:cNvPr id="8" name="Title 1">
            <a:extLst>
              <a:ext uri="{FF2B5EF4-FFF2-40B4-BE49-F238E27FC236}">
                <a16:creationId xmlns:a16="http://schemas.microsoft.com/office/drawing/2014/main" id="{F8B4F762-E625-4CB6-8116-EB658842EFA5}"/>
              </a:ext>
            </a:extLst>
          </p:cNvPr>
          <p:cNvSpPr txBox="1">
            <a:spLocks/>
          </p:cNvSpPr>
          <p:nvPr/>
        </p:nvSpPr>
        <p:spPr>
          <a:xfrm>
            <a:off x="1115616" y="2632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4800" dirty="0"/>
          </a:p>
        </p:txBody>
      </p:sp>
    </p:spTree>
    <p:extLst>
      <p:ext uri="{BB962C8B-B14F-4D97-AF65-F5344CB8AC3E}">
        <p14:creationId xmlns:p14="http://schemas.microsoft.com/office/powerpoint/2010/main" val="254401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2906-CD64-4567-86B5-D8B3366BEA17}"/>
              </a:ext>
            </a:extLst>
          </p:cNvPr>
          <p:cNvSpPr>
            <a:spLocks noGrp="1"/>
          </p:cNvSpPr>
          <p:nvPr>
            <p:ph type="title"/>
          </p:nvPr>
        </p:nvSpPr>
        <p:spPr>
          <a:xfrm>
            <a:off x="248580" y="274341"/>
            <a:ext cx="8229600" cy="1143000"/>
          </a:xfrm>
        </p:spPr>
        <p:txBody>
          <a:bodyPr>
            <a:noAutofit/>
          </a:bodyPr>
          <a:lstStyle/>
          <a:p>
            <a:r>
              <a:rPr lang="en-IN" sz="2000" dirty="0">
                <a:solidFill>
                  <a:schemeClr val="tx1"/>
                </a:solidFill>
              </a:rPr>
              <a:t>Clustering Countries using GDP-nominal, total medals and population.</a:t>
            </a:r>
            <a:r>
              <a:rPr lang="en-IN" sz="1800" dirty="0">
                <a:solidFill>
                  <a:schemeClr val="tx1"/>
                </a:solidFill>
              </a:rPr>
              <a:t/>
            </a:r>
            <a:br>
              <a:rPr lang="en-IN" sz="1800" dirty="0">
                <a:solidFill>
                  <a:schemeClr val="tx1"/>
                </a:solidFill>
              </a:rPr>
            </a:br>
            <a:endParaRPr lang="en-IN" sz="1800" dirty="0">
              <a:solidFill>
                <a:schemeClr val="tx1"/>
              </a:solidFill>
            </a:endParaRPr>
          </a:p>
        </p:txBody>
      </p:sp>
      <p:pic>
        <p:nvPicPr>
          <p:cNvPr id="5" name="Picture 4" descr="Image result for isb business analytics">
            <a:extLst>
              <a:ext uri="{FF2B5EF4-FFF2-40B4-BE49-F238E27FC236}">
                <a16:creationId xmlns:a16="http://schemas.microsoft.com/office/drawing/2014/main" id="{35169B24-6960-493B-8F89-5C0CE19B6E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stretch>
            <a:fillRect/>
          </a:stretch>
        </p:blipFill>
        <p:spPr>
          <a:xfrm>
            <a:off x="5024118" y="1352568"/>
            <a:ext cx="4012377" cy="3012535"/>
          </a:xfrm>
          <a:prstGeom prst="rect">
            <a:avLst/>
          </a:prstGeom>
        </p:spPr>
      </p:pic>
      <p:pic>
        <p:nvPicPr>
          <p:cNvPr id="7" name="Picture 6" descr="A screenshot of a cell phone&#10;&#10;Description generated with very high confidence"/>
          <p:cNvPicPr/>
          <p:nvPr/>
        </p:nvPicPr>
        <p:blipFill>
          <a:blip r:embed="rId4">
            <a:extLst>
              <a:ext uri="{28A0092B-C50C-407E-A947-70E740481C1C}">
                <a14:useLocalDpi xmlns:a14="http://schemas.microsoft.com/office/drawing/2010/main" val="0"/>
              </a:ext>
            </a:extLst>
          </a:blip>
          <a:stretch>
            <a:fillRect/>
          </a:stretch>
        </p:blipFill>
        <p:spPr>
          <a:xfrm>
            <a:off x="474866" y="1352568"/>
            <a:ext cx="4333229" cy="3024336"/>
          </a:xfrm>
          <a:prstGeom prst="rect">
            <a:avLst/>
          </a:prstGeom>
        </p:spPr>
      </p:pic>
      <p:sp>
        <p:nvSpPr>
          <p:cNvPr id="8" name="Title 1">
            <a:extLst>
              <a:ext uri="{FF2B5EF4-FFF2-40B4-BE49-F238E27FC236}">
                <a16:creationId xmlns:a16="http://schemas.microsoft.com/office/drawing/2014/main" id="{8BE49C81-BB10-4883-8B11-0F0E6A97E831}"/>
              </a:ext>
            </a:extLst>
          </p:cNvPr>
          <p:cNvSpPr txBox="1">
            <a:spLocks/>
          </p:cNvSpPr>
          <p:nvPr/>
        </p:nvSpPr>
        <p:spPr>
          <a:xfrm>
            <a:off x="1115616" y="2632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4800" dirty="0"/>
          </a:p>
        </p:txBody>
      </p:sp>
      <p:sp>
        <p:nvSpPr>
          <p:cNvPr id="3" name="Rectangle 2">
            <a:extLst>
              <a:ext uri="{FF2B5EF4-FFF2-40B4-BE49-F238E27FC236}">
                <a16:creationId xmlns:a16="http://schemas.microsoft.com/office/drawing/2014/main" id="{15A4B15B-5398-4418-8C99-33EE0723804E}"/>
              </a:ext>
            </a:extLst>
          </p:cNvPr>
          <p:cNvSpPr/>
          <p:nvPr/>
        </p:nvSpPr>
        <p:spPr>
          <a:xfrm rot="10800000" flipV="1">
            <a:off x="132088" y="4400776"/>
            <a:ext cx="8352928" cy="2059795"/>
          </a:xfrm>
          <a:prstGeom prst="rect">
            <a:avLst/>
          </a:prstGeom>
        </p:spPr>
        <p:txBody>
          <a:bodyPr wrap="square">
            <a:spAutoFit/>
          </a:bodyPr>
          <a:lstStyle/>
          <a:p>
            <a:pPr marL="457200">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The K means clustering is performed on GDP, population and Total medals variables. The dataset is the same that is used for regression analysis.  Only years after – 2000 are considered and only top 20 ranked countries in 2016 summer </a:t>
            </a:r>
            <a:r>
              <a:rPr lang="en-IN" sz="1200" dirty="0" err="1">
                <a:latin typeface="Calibri" panose="020F0502020204030204" pitchFamily="34" charset="0"/>
                <a:ea typeface="Calibri" panose="020F0502020204030204" pitchFamily="34" charset="0"/>
                <a:cs typeface="Times New Roman" panose="02020603050405020304" pitchFamily="18" charset="0"/>
              </a:rPr>
              <a:t>olympics</a:t>
            </a:r>
            <a:r>
              <a:rPr lang="en-IN" sz="1200" dirty="0">
                <a:latin typeface="Calibri" panose="020F0502020204030204" pitchFamily="34" charset="0"/>
                <a:ea typeface="Calibri" panose="020F0502020204030204" pitchFamily="34" charset="0"/>
                <a:cs typeface="Times New Roman" panose="02020603050405020304" pitchFamily="18" charset="0"/>
              </a:rPr>
              <a:t> are taken Optimum no of clusters are 4 and most of the records are in cluster 4. </a:t>
            </a: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First cluster shows that it has highest number of bronze </a:t>
            </a:r>
            <a:r>
              <a:rPr lang="en-IN" sz="1200" dirty="0" err="1">
                <a:latin typeface="Calibri" panose="020F0502020204030204" pitchFamily="34" charset="0"/>
                <a:ea typeface="Calibri" panose="020F0502020204030204" pitchFamily="34" charset="0"/>
                <a:cs typeface="Times New Roman" panose="02020603050405020304" pitchFamily="18" charset="0"/>
              </a:rPr>
              <a:t>medals.Countries</a:t>
            </a:r>
            <a:r>
              <a:rPr lang="en-IN" sz="1200" dirty="0">
                <a:latin typeface="Calibri" panose="020F0502020204030204" pitchFamily="34" charset="0"/>
                <a:ea typeface="Calibri" panose="020F0502020204030204" pitchFamily="34" charset="0"/>
                <a:cs typeface="Times New Roman" panose="02020603050405020304" pitchFamily="18" charset="0"/>
              </a:rPr>
              <a:t> have highest GDP per capita </a:t>
            </a: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Second cluster has least Average GDP per capita, least number of silver and gold medals. Average population is very high and it consist of high populated countries.</a:t>
            </a: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 3</a:t>
            </a:r>
            <a:r>
              <a:rPr lang="en-IN" sz="1200" baseline="30000" dirty="0">
                <a:latin typeface="Calibri" panose="020F0502020204030204" pitchFamily="34" charset="0"/>
                <a:ea typeface="Calibri" panose="020F0502020204030204" pitchFamily="34" charset="0"/>
                <a:cs typeface="Times New Roman" panose="02020603050405020304" pitchFamily="18" charset="0"/>
              </a:rPr>
              <a:t>rd</a:t>
            </a:r>
            <a:r>
              <a:rPr lang="en-IN" sz="1200" dirty="0">
                <a:latin typeface="Calibri" panose="020F0502020204030204" pitchFamily="34" charset="0"/>
                <a:ea typeface="Calibri" panose="020F0502020204030204" pitchFamily="34" charset="0"/>
                <a:cs typeface="Times New Roman" panose="02020603050405020304" pitchFamily="18" charset="0"/>
              </a:rPr>
              <a:t>  cluster has highest number of silver medals. Number of gold medals are also on the higher side. This cluster consist of US, china and top performing nations, teams</a:t>
            </a:r>
          </a:p>
          <a:p>
            <a:pPr marL="342900" lvl="0" indent="-342900">
              <a:lnSpc>
                <a:spcPct val="107000"/>
              </a:lnSpc>
              <a:spcAft>
                <a:spcPts val="80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4</a:t>
            </a:r>
            <a:r>
              <a:rPr lang="en-IN" sz="1200" baseline="30000" dirty="0">
                <a:latin typeface="Calibri" panose="020F0502020204030204" pitchFamily="34" charset="0"/>
                <a:ea typeface="Calibri" panose="020F0502020204030204" pitchFamily="34" charset="0"/>
                <a:cs typeface="Times New Roman" panose="02020603050405020304" pitchFamily="18" charset="0"/>
              </a:rPr>
              <a:t>th</a:t>
            </a:r>
            <a:r>
              <a:rPr lang="en-IN" sz="1200" dirty="0">
                <a:latin typeface="Calibri" panose="020F0502020204030204" pitchFamily="34" charset="0"/>
                <a:ea typeface="Calibri" panose="020F0502020204030204" pitchFamily="34" charset="0"/>
                <a:cs typeface="Times New Roman" panose="02020603050405020304" pitchFamily="18" charset="0"/>
              </a:rPr>
              <a:t> cluster shows that </a:t>
            </a:r>
            <a:r>
              <a:rPr lang="en-IN" sz="1200" dirty="0" err="1">
                <a:latin typeface="Calibri" panose="020F0502020204030204" pitchFamily="34" charset="0"/>
                <a:ea typeface="Calibri" panose="020F0502020204030204" pitchFamily="34" charset="0"/>
                <a:cs typeface="Times New Roman" panose="02020603050405020304" pitchFamily="18" charset="0"/>
              </a:rPr>
              <a:t>avg</a:t>
            </a:r>
            <a:r>
              <a:rPr lang="en-IN" sz="1200" dirty="0">
                <a:latin typeface="Calibri" panose="020F0502020204030204" pitchFamily="34" charset="0"/>
                <a:ea typeface="Calibri" panose="020F0502020204030204" pitchFamily="34" charset="0"/>
                <a:cs typeface="Times New Roman" panose="02020603050405020304" pitchFamily="18" charset="0"/>
              </a:rPr>
              <a:t> no of internet users are very less in this cluster. Most of the records are in this cluster but the no of medals are lesser as relative to other </a:t>
            </a:r>
            <a:r>
              <a:rPr lang="en-IN" sz="1200" dirty="0" err="1">
                <a:latin typeface="Calibri" panose="020F0502020204030204" pitchFamily="34" charset="0"/>
                <a:ea typeface="Calibri" panose="020F0502020204030204" pitchFamily="34" charset="0"/>
                <a:cs typeface="Times New Roman" panose="02020603050405020304" pitchFamily="18" charset="0"/>
              </a:rPr>
              <a:t>cluster.This</a:t>
            </a:r>
            <a:r>
              <a:rPr lang="en-IN" sz="1200" dirty="0">
                <a:latin typeface="Calibri" panose="020F0502020204030204" pitchFamily="34" charset="0"/>
                <a:ea typeface="Calibri" panose="020F0502020204030204" pitchFamily="34" charset="0"/>
                <a:cs typeface="Times New Roman" panose="02020603050405020304" pitchFamily="18" charset="0"/>
              </a:rPr>
              <a:t> cluster does not consist of top performing nations. </a:t>
            </a:r>
          </a:p>
        </p:txBody>
      </p:sp>
    </p:spTree>
    <p:extLst>
      <p:ext uri="{BB962C8B-B14F-4D97-AF65-F5344CB8AC3E}">
        <p14:creationId xmlns:p14="http://schemas.microsoft.com/office/powerpoint/2010/main" val="213627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1143000"/>
          </a:xfrm>
        </p:spPr>
        <p:txBody>
          <a:bodyPr>
            <a:noAutofit/>
          </a:bodyPr>
          <a:lstStyle/>
          <a:p>
            <a:r>
              <a:rPr lang="en-IN" sz="1600" dirty="0"/>
              <a:t>This chart is scatterplot, it shows relation between Nominal GDP and total count of medals for the same cluster as discussed just above. Cluster 1 contain only USA, Cluster 2 contain only China and India. Cluster 3 contain Russia, Germany , japan, Australia, GBR, Countries ranked from 10 to 20 in last summer Olympics come in 4</a:t>
            </a:r>
            <a:r>
              <a:rPr lang="en-IN" sz="1600" baseline="30000" dirty="0"/>
              <a:t>th</a:t>
            </a:r>
            <a:r>
              <a:rPr lang="en-IN" sz="1600" dirty="0"/>
              <a:t> cluster. It clearly shows that both variables has some correlation with each other. USA is acting like an outlier in this chart.</a:t>
            </a:r>
            <a:br>
              <a:rPr lang="en-IN" sz="1600" dirty="0"/>
            </a:br>
            <a:r>
              <a:rPr lang="en-IN" sz="600" dirty="0">
                <a:solidFill>
                  <a:schemeClr val="tx1"/>
                </a:solidFill>
              </a:rPr>
              <a:t/>
            </a:r>
            <a:br>
              <a:rPr lang="en-IN" sz="600" dirty="0">
                <a:solidFill>
                  <a:schemeClr val="tx1"/>
                </a:solidFill>
              </a:rPr>
            </a:br>
            <a:endParaRPr lang="en-IN" sz="600" dirty="0">
              <a:solidFill>
                <a:schemeClr val="tx1"/>
              </a:solidFill>
            </a:endParaRPr>
          </a:p>
        </p:txBody>
      </p:sp>
      <p:pic>
        <p:nvPicPr>
          <p:cNvPr id="4" name="Picture 3" descr="Image result for isb business analytics">
            <a:extLst>
              <a:ext uri="{FF2B5EF4-FFF2-40B4-BE49-F238E27FC236}">
                <a16:creationId xmlns:a16="http://schemas.microsoft.com/office/drawing/2014/main" id="{F4491F3E-7213-4746-B5C3-E47EFE6122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dirty="0"/>
          </a:p>
        </p:txBody>
      </p:sp>
      <p:pic>
        <p:nvPicPr>
          <p:cNvPr id="6" name="Picture 5"/>
          <p:cNvPicPr/>
          <p:nvPr/>
        </p:nvPicPr>
        <p:blipFill>
          <a:blip r:embed="rId3"/>
          <a:stretch>
            <a:fillRect/>
          </a:stretch>
        </p:blipFill>
        <p:spPr>
          <a:xfrm>
            <a:off x="323528" y="1790912"/>
            <a:ext cx="8363272" cy="4533688"/>
          </a:xfrm>
          <a:prstGeom prst="rect">
            <a:avLst/>
          </a:prstGeom>
        </p:spPr>
      </p:pic>
      <p:sp>
        <p:nvSpPr>
          <p:cNvPr id="7" name="Title 1">
            <a:extLst>
              <a:ext uri="{FF2B5EF4-FFF2-40B4-BE49-F238E27FC236}">
                <a16:creationId xmlns:a16="http://schemas.microsoft.com/office/drawing/2014/main" id="{91786A90-7E5E-44CD-A6D0-2CDCEE8E1693}"/>
              </a:ext>
            </a:extLst>
          </p:cNvPr>
          <p:cNvSpPr txBox="1">
            <a:spLocks/>
          </p:cNvSpPr>
          <p:nvPr/>
        </p:nvSpPr>
        <p:spPr>
          <a:xfrm>
            <a:off x="1115616" y="2632348"/>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sz="4800" dirty="0"/>
          </a:p>
        </p:txBody>
      </p:sp>
    </p:spTree>
    <p:extLst>
      <p:ext uri="{BB962C8B-B14F-4D97-AF65-F5344CB8AC3E}">
        <p14:creationId xmlns:p14="http://schemas.microsoft.com/office/powerpoint/2010/main" val="3597266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solidFill>
                  <a:schemeClr val="tx1"/>
                </a:solidFill>
              </a:rPr>
              <a:t/>
            </a:r>
            <a:br>
              <a:rPr lang="en-IN" sz="2000" dirty="0">
                <a:solidFill>
                  <a:schemeClr val="tx1"/>
                </a:solidFill>
              </a:rPr>
            </a:br>
            <a:endParaRPr lang="en-IN" sz="2000" dirty="0">
              <a:solidFill>
                <a:schemeClr val="tx1"/>
              </a:solidFill>
            </a:endParaRPr>
          </a:p>
        </p:txBody>
      </p:sp>
      <p:pic>
        <p:nvPicPr>
          <p:cNvPr id="4" name="Picture 3" descr="Image result for isb business analytics">
            <a:extLst>
              <a:ext uri="{FF2B5EF4-FFF2-40B4-BE49-F238E27FC236}">
                <a16:creationId xmlns:a16="http://schemas.microsoft.com/office/drawing/2014/main" id="{2D06FE37-F9F4-4E3F-AB71-D8A3D82AF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9512" y="704088"/>
            <a:ext cx="8229600" cy="4389120"/>
          </a:xfrm>
        </p:spPr>
        <p:txBody>
          <a:bodyPr/>
          <a:lstStyle/>
          <a:p>
            <a:r>
              <a:rPr lang="en-IN" dirty="0"/>
              <a:t>This chart shows the top 20 players according to the count of medals till now in the history of Olympics. Mostly the players are form US, Soviet Union, Japan, Germany. Michael Phelps is on the top because of the medals he won in swimming.</a:t>
            </a:r>
          </a:p>
          <a:p>
            <a:endParaRPr lang="en-US" dirty="0"/>
          </a:p>
        </p:txBody>
      </p:sp>
      <p:pic>
        <p:nvPicPr>
          <p:cNvPr id="6" name="Picture 5" descr="A close up of text on a black background&#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539552" y="2898648"/>
            <a:ext cx="7632848" cy="3698704"/>
          </a:xfrm>
          <a:prstGeom prst="rect">
            <a:avLst/>
          </a:prstGeom>
        </p:spPr>
      </p:pic>
    </p:spTree>
    <p:extLst>
      <p:ext uri="{BB962C8B-B14F-4D97-AF65-F5344CB8AC3E}">
        <p14:creationId xmlns:p14="http://schemas.microsoft.com/office/powerpoint/2010/main" val="238973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isb business analytics">
            <a:extLst>
              <a:ext uri="{FF2B5EF4-FFF2-40B4-BE49-F238E27FC236}">
                <a16:creationId xmlns:a16="http://schemas.microsoft.com/office/drawing/2014/main" id="{E3C28E04-653B-4895-B184-213BD3CA7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3007561" y="1813041"/>
            <a:ext cx="5731510" cy="1972310"/>
          </a:xfrm>
          <a:prstGeom prst="rect">
            <a:avLst/>
          </a:prstGeom>
        </p:spPr>
      </p:pic>
      <p:pic>
        <p:nvPicPr>
          <p:cNvPr id="7" name="Picture 6" descr="A screenshot of a cell phone&#10;&#10;Description generated with very high confidence"/>
          <p:cNvPicPr/>
          <p:nvPr/>
        </p:nvPicPr>
        <p:blipFill>
          <a:blip r:embed="rId3">
            <a:extLst>
              <a:ext uri="{28A0092B-C50C-407E-A947-70E740481C1C}">
                <a14:useLocalDpi xmlns:a14="http://schemas.microsoft.com/office/drawing/2010/main" val="0"/>
              </a:ext>
            </a:extLst>
          </a:blip>
          <a:stretch>
            <a:fillRect/>
          </a:stretch>
        </p:blipFill>
        <p:spPr>
          <a:xfrm>
            <a:off x="3059832" y="4567608"/>
            <a:ext cx="5731510" cy="1972310"/>
          </a:xfrm>
          <a:prstGeom prst="rect">
            <a:avLst/>
          </a:prstGeom>
        </p:spPr>
      </p:pic>
      <p:sp>
        <p:nvSpPr>
          <p:cNvPr id="9" name="Rectangle 8">
            <a:extLst>
              <a:ext uri="{FF2B5EF4-FFF2-40B4-BE49-F238E27FC236}">
                <a16:creationId xmlns:a16="http://schemas.microsoft.com/office/drawing/2014/main" id="{196F5974-B06D-4441-9229-B3D55954A6FE}"/>
              </a:ext>
            </a:extLst>
          </p:cNvPr>
          <p:cNvSpPr/>
          <p:nvPr/>
        </p:nvSpPr>
        <p:spPr>
          <a:xfrm>
            <a:off x="5710" y="1048247"/>
            <a:ext cx="4572000" cy="671915"/>
          </a:xfrm>
          <a:prstGeom prst="rect">
            <a:avLst/>
          </a:prstGeom>
        </p:spPr>
        <p:txBody>
          <a:bodyPr>
            <a:spAutoFit/>
          </a:bodyPr>
          <a:lstStyle/>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Top 10 Male athletes according to the number of medals, mostly from USA.</a:t>
            </a:r>
          </a:p>
        </p:txBody>
      </p:sp>
      <p:sp>
        <p:nvSpPr>
          <p:cNvPr id="10" name="Rectangle 9">
            <a:extLst>
              <a:ext uri="{FF2B5EF4-FFF2-40B4-BE49-F238E27FC236}">
                <a16:creationId xmlns:a16="http://schemas.microsoft.com/office/drawing/2014/main" id="{210E2B10-0DE7-4FAF-AA37-B08C91779FD4}"/>
              </a:ext>
            </a:extLst>
          </p:cNvPr>
          <p:cNvSpPr/>
          <p:nvPr/>
        </p:nvSpPr>
        <p:spPr>
          <a:xfrm>
            <a:off x="-180528" y="3878230"/>
            <a:ext cx="4572000" cy="968278"/>
          </a:xfrm>
          <a:prstGeom prst="rect">
            <a:avLst/>
          </a:prstGeom>
        </p:spPr>
        <p:txBody>
          <a:bodyPr>
            <a:spAutoFit/>
          </a:bodyPr>
          <a:lstStyle/>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Top 10 female athletes according to the number of medals, mostly from Germany, US and soviet</a:t>
            </a:r>
          </a:p>
        </p:txBody>
      </p:sp>
    </p:spTree>
    <p:extLst>
      <p:ext uri="{BB962C8B-B14F-4D97-AF65-F5344CB8AC3E}">
        <p14:creationId xmlns:p14="http://schemas.microsoft.com/office/powerpoint/2010/main" val="355073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A227-33E5-48AF-8E70-F46FA9CDABC8}"/>
              </a:ext>
            </a:extLst>
          </p:cNvPr>
          <p:cNvSpPr>
            <a:spLocks noGrp="1"/>
          </p:cNvSpPr>
          <p:nvPr>
            <p:ph type="title"/>
          </p:nvPr>
        </p:nvSpPr>
        <p:spPr>
          <a:xfrm>
            <a:off x="457200" y="402400"/>
            <a:ext cx="8229600" cy="722344"/>
          </a:xfrm>
        </p:spPr>
        <p:txBody>
          <a:bodyPr>
            <a:normAutofit fontScale="90000"/>
          </a:bodyPr>
          <a:lstStyle/>
          <a:p>
            <a:r>
              <a:rPr lang="en-US" dirty="0"/>
              <a:t>Executive Summary</a:t>
            </a:r>
            <a:endParaRPr lang="en-IN" dirty="0"/>
          </a:p>
        </p:txBody>
      </p:sp>
      <p:sp>
        <p:nvSpPr>
          <p:cNvPr id="3" name="Content Placeholder 2">
            <a:extLst>
              <a:ext uri="{FF2B5EF4-FFF2-40B4-BE49-F238E27FC236}">
                <a16:creationId xmlns:a16="http://schemas.microsoft.com/office/drawing/2014/main" id="{8F84E9AC-14DF-4A98-9903-D05997D1EEC5}"/>
              </a:ext>
            </a:extLst>
          </p:cNvPr>
          <p:cNvSpPr>
            <a:spLocks noGrp="1"/>
          </p:cNvSpPr>
          <p:nvPr>
            <p:ph idx="1"/>
          </p:nvPr>
        </p:nvSpPr>
        <p:spPr>
          <a:xfrm>
            <a:off x="457200" y="1340768"/>
            <a:ext cx="8229600" cy="4752528"/>
          </a:xfrm>
        </p:spPr>
        <p:txBody>
          <a:bodyPr>
            <a:normAutofit fontScale="77500" lnSpcReduction="20000"/>
          </a:bodyPr>
          <a:lstStyle/>
          <a:p>
            <a:pPr lvl="0"/>
            <a:r>
              <a:rPr lang="en-IN" dirty="0"/>
              <a:t> </a:t>
            </a:r>
            <a:r>
              <a:rPr lang="en-IN" sz="2800" dirty="0"/>
              <a:t>There exist a strong correlation between Olympics performance with Nominal GDP, Number of internet users, country is host or not.</a:t>
            </a:r>
            <a:endParaRPr lang="en-US" sz="2800" dirty="0"/>
          </a:p>
          <a:p>
            <a:pPr lvl="0"/>
            <a:r>
              <a:rPr lang="en-IN" sz="2800" dirty="0"/>
              <a:t>Gender Gap index and Population of a country is correlated to some extent with the count of total medals.</a:t>
            </a:r>
            <a:endParaRPr lang="en-US" sz="2800" dirty="0"/>
          </a:p>
          <a:p>
            <a:pPr lvl="0"/>
            <a:r>
              <a:rPr lang="en-US" sz="2800" dirty="0"/>
              <a:t>Countries like US bag more medals in Swimming due to height of their players. </a:t>
            </a:r>
          </a:p>
          <a:p>
            <a:pPr lvl="0"/>
            <a:r>
              <a:rPr lang="en-US" sz="2800" dirty="0"/>
              <a:t>Nominal GDP is responsible for good performance of  Russia , Australia, Germany, Great Britain and France in Olympics.</a:t>
            </a:r>
          </a:p>
          <a:p>
            <a:pPr lvl="0"/>
            <a:r>
              <a:rPr lang="en-US" sz="2800" dirty="0"/>
              <a:t> </a:t>
            </a:r>
            <a:r>
              <a:rPr lang="en-US" sz="2800" dirty="0" smtClean="0"/>
              <a:t>The </a:t>
            </a:r>
            <a:r>
              <a:rPr lang="en-US" sz="2800" dirty="0"/>
              <a:t>host country has good performance in Olympics.</a:t>
            </a:r>
          </a:p>
          <a:p>
            <a:pPr lvl="0"/>
            <a:r>
              <a:rPr lang="en-US" sz="2800" dirty="0"/>
              <a:t>China’s population and it’s sports culture, sports schools, sports trainees are responsible for it’s good performance. </a:t>
            </a:r>
            <a:endParaRPr lang="en-US" sz="2800" dirty="0" smtClean="0"/>
          </a:p>
          <a:p>
            <a:pPr lvl="0"/>
            <a:r>
              <a:rPr lang="en-US" sz="2800" dirty="0" smtClean="0"/>
              <a:t>The individual sports like Badminton, Wresting are the prime sports for India in Olympics.</a:t>
            </a:r>
            <a:endParaRPr lang="en-IN" sz="2800" dirty="0"/>
          </a:p>
        </p:txBody>
      </p:sp>
      <p:pic>
        <p:nvPicPr>
          <p:cNvPr id="4" name="Picture 3" descr="Image result for isb business analytics">
            <a:extLst>
              <a:ext uri="{FF2B5EF4-FFF2-40B4-BE49-F238E27FC236}">
                <a16:creationId xmlns:a16="http://schemas.microsoft.com/office/drawing/2014/main" id="{156991A1-890F-4C2A-AC3F-97DA7FF796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89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EED8-8608-45AA-9D5C-6420BC23C254}"/>
              </a:ext>
            </a:extLst>
          </p:cNvPr>
          <p:cNvSpPr>
            <a:spLocks noGrp="1"/>
          </p:cNvSpPr>
          <p:nvPr>
            <p:ph type="title"/>
          </p:nvPr>
        </p:nvSpPr>
        <p:spPr>
          <a:xfrm>
            <a:off x="457200" y="779644"/>
            <a:ext cx="8229600" cy="1143000"/>
          </a:xfrm>
        </p:spPr>
        <p:txBody>
          <a:bodyPr>
            <a:normAutofit fontScale="90000"/>
          </a:bodyPr>
          <a:lstStyle/>
          <a:p>
            <a:r>
              <a:rPr lang="en-US" dirty="0"/>
              <a:t>K means clustering on players who won medals in Summer and winter </a:t>
            </a:r>
            <a:r>
              <a:rPr lang="en-US" dirty="0" err="1"/>
              <a:t>olympics</a:t>
            </a:r>
            <a:r>
              <a:rPr lang="en-US" dirty="0"/>
              <a:t>.</a:t>
            </a:r>
            <a:endParaRPr lang="en-IN" dirty="0"/>
          </a:p>
        </p:txBody>
      </p:sp>
      <p:pic>
        <p:nvPicPr>
          <p:cNvPr id="4" name="Content Placeholder 3" descr="A screenshot of a cell phone&#10;&#10;Description generated with very high confidence">
            <a:extLst>
              <a:ext uri="{FF2B5EF4-FFF2-40B4-BE49-F238E27FC236}">
                <a16:creationId xmlns:a16="http://schemas.microsoft.com/office/drawing/2014/main" id="{2D59677C-D050-44BB-9764-197CA13AE8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27584" y="4876720"/>
            <a:ext cx="7200800" cy="1432600"/>
          </a:xfrm>
          <a:prstGeom prst="rect">
            <a:avLst/>
          </a:prstGeom>
        </p:spPr>
      </p:pic>
      <p:sp>
        <p:nvSpPr>
          <p:cNvPr id="5" name="Rectangle 4">
            <a:extLst>
              <a:ext uri="{FF2B5EF4-FFF2-40B4-BE49-F238E27FC236}">
                <a16:creationId xmlns:a16="http://schemas.microsoft.com/office/drawing/2014/main" id="{249C3F01-8FB0-4C35-84E3-2133C1D83BE8}"/>
              </a:ext>
            </a:extLst>
          </p:cNvPr>
          <p:cNvSpPr/>
          <p:nvPr/>
        </p:nvSpPr>
        <p:spPr>
          <a:xfrm>
            <a:off x="143508" y="1981280"/>
            <a:ext cx="8856984" cy="2683620"/>
          </a:xfrm>
          <a:prstGeom prst="rect">
            <a:avLst/>
          </a:prstGeom>
        </p:spPr>
        <p:txBody>
          <a:bodyPr wrap="square">
            <a:spAutoFit/>
          </a:bodyPr>
          <a:lstStyle/>
          <a:p>
            <a:pPr marL="457200">
              <a:lnSpc>
                <a:spcPct val="107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0"/>
              </a:spcAft>
            </a:pPr>
            <a:r>
              <a:rPr lang="en-IN" sz="1400" dirty="0">
                <a:latin typeface="Calibri" panose="020F0502020204030204" pitchFamily="34" charset="0"/>
                <a:ea typeface="Calibri" panose="020F0502020204030204" pitchFamily="34" charset="0"/>
                <a:cs typeface="Times New Roman" panose="02020603050405020304" pitchFamily="18" charset="0"/>
              </a:rPr>
              <a:t>The K- means clustering has been done for Winter and Summer </a:t>
            </a:r>
            <a:r>
              <a:rPr lang="en-IN" sz="1400" dirty="0" err="1">
                <a:latin typeface="Calibri" panose="020F0502020204030204" pitchFamily="34" charset="0"/>
                <a:ea typeface="Calibri" panose="020F0502020204030204" pitchFamily="34" charset="0"/>
                <a:cs typeface="Times New Roman" panose="02020603050405020304" pitchFamily="18" charset="0"/>
              </a:rPr>
              <a:t>olympics</a:t>
            </a:r>
            <a:r>
              <a:rPr lang="en-IN" sz="1400" dirty="0">
                <a:latin typeface="Calibri" panose="020F0502020204030204" pitchFamily="34" charset="0"/>
                <a:ea typeface="Calibri" panose="020F0502020204030204" pitchFamily="34" charset="0"/>
                <a:cs typeface="Times New Roman" panose="02020603050405020304" pitchFamily="18" charset="0"/>
              </a:rPr>
              <a:t> both . The optimum no of clusters are 3. </a:t>
            </a:r>
          </a:p>
          <a:p>
            <a:pPr marL="457200">
              <a:lnSpc>
                <a:spcPct val="107000"/>
              </a:lnSpc>
              <a:spcAft>
                <a:spcPts val="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mj-lt"/>
              <a:buAutoNum type="arabicPeriod"/>
            </a:pPr>
            <a:r>
              <a:rPr lang="en-IN" sz="1400" dirty="0">
                <a:latin typeface="Calibri" panose="020F0502020204030204" pitchFamily="34" charset="0"/>
                <a:ea typeface="Calibri" panose="020F0502020204030204" pitchFamily="34" charset="0"/>
                <a:cs typeface="Times New Roman" panose="02020603050405020304" pitchFamily="18" charset="0"/>
              </a:rPr>
              <a:t>First cluster shows the average age is 35 and weight is 71. This cluster consist of experienced players and mature players who have won medals. </a:t>
            </a:r>
          </a:p>
          <a:p>
            <a:pPr marL="342900" lvl="0" indent="-342900">
              <a:lnSpc>
                <a:spcPct val="107000"/>
              </a:lnSpc>
              <a:spcAft>
                <a:spcPts val="0"/>
              </a:spcAft>
              <a:buFont typeface="+mj-lt"/>
              <a:buAutoNum type="arabicPeriod"/>
            </a:pPr>
            <a:r>
              <a:rPr lang="en-IN" sz="1400" dirty="0">
                <a:latin typeface="Calibri" panose="020F0502020204030204" pitchFamily="34" charset="0"/>
                <a:ea typeface="Calibri" panose="020F0502020204030204" pitchFamily="34" charset="0"/>
                <a:cs typeface="Times New Roman" panose="02020603050405020304" pitchFamily="18" charset="0"/>
              </a:rPr>
              <a:t>Second cluster shows the average age is 25 and weight is 88. This cluster consist of mixed players and it shows this the most suited combination of height, weight and age , which will secure more medals. Their height is also better relative to other clusters.</a:t>
            </a:r>
          </a:p>
          <a:p>
            <a:pPr marL="342900" lvl="0" indent="-342900">
              <a:lnSpc>
                <a:spcPct val="107000"/>
              </a:lnSpc>
              <a:spcAft>
                <a:spcPts val="800"/>
              </a:spcAft>
              <a:buFont typeface="+mj-lt"/>
              <a:buAutoNum type="arabicPeriod"/>
            </a:pPr>
            <a:r>
              <a:rPr lang="en-IN" sz="1400" dirty="0">
                <a:latin typeface="Calibri" panose="020F0502020204030204" pitchFamily="34" charset="0"/>
                <a:ea typeface="Calibri" panose="020F0502020204030204" pitchFamily="34" charset="0"/>
                <a:cs typeface="Times New Roman" panose="02020603050405020304" pitchFamily="18" charset="0"/>
              </a:rPr>
              <a:t> 3</a:t>
            </a:r>
            <a:r>
              <a:rPr lang="en-IN" sz="1400" baseline="30000" dirty="0">
                <a:latin typeface="Calibri" panose="020F0502020204030204" pitchFamily="34" charset="0"/>
                <a:ea typeface="Calibri" panose="020F0502020204030204" pitchFamily="34" charset="0"/>
                <a:cs typeface="Times New Roman" panose="02020603050405020304" pitchFamily="18" charset="0"/>
              </a:rPr>
              <a:t>rd</a:t>
            </a:r>
            <a:r>
              <a:rPr lang="en-IN" sz="1400" dirty="0">
                <a:latin typeface="Calibri" panose="020F0502020204030204" pitchFamily="34" charset="0"/>
                <a:ea typeface="Calibri" panose="020F0502020204030204" pitchFamily="34" charset="0"/>
                <a:cs typeface="Times New Roman" panose="02020603050405020304" pitchFamily="18" charset="0"/>
              </a:rPr>
              <a:t>  cluster shows the average age is 23 and weight is 66. This cluster consist of younger players and might contain specific sports events , in which weight is important for players who have won medals. Their weight is very less as compared to other clusters</a:t>
            </a:r>
          </a:p>
        </p:txBody>
      </p:sp>
    </p:spTree>
    <p:extLst>
      <p:ext uri="{BB962C8B-B14F-4D97-AF65-F5344CB8AC3E}">
        <p14:creationId xmlns:p14="http://schemas.microsoft.com/office/powerpoint/2010/main" val="2806261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ADA08-58E7-4AFF-B6A5-E1094877DD2F}"/>
              </a:ext>
            </a:extLst>
          </p:cNvPr>
          <p:cNvSpPr>
            <a:spLocks noGrp="1"/>
          </p:cNvSpPr>
          <p:nvPr>
            <p:ph idx="1"/>
          </p:nvPr>
        </p:nvSpPr>
        <p:spPr>
          <a:xfrm>
            <a:off x="156096" y="476672"/>
            <a:ext cx="2399680" cy="6192688"/>
          </a:xfrm>
        </p:spPr>
        <p:txBody>
          <a:bodyPr>
            <a:normAutofit fontScale="92500" lnSpcReduction="20000"/>
          </a:bodyPr>
          <a:lstStyle/>
          <a:p>
            <a:r>
              <a:rPr lang="en-IN" sz="1600" dirty="0"/>
              <a:t>The </a:t>
            </a:r>
            <a:r>
              <a:rPr lang="en-IN" sz="1600" dirty="0" err="1"/>
              <a:t>treemap</a:t>
            </a:r>
            <a:r>
              <a:rPr lang="en-IN" sz="1600" dirty="0"/>
              <a:t> chart shows the genetic characteristics of the players in India who have won medals, </a:t>
            </a:r>
          </a:p>
          <a:p>
            <a:r>
              <a:rPr lang="en-IN" sz="1600" dirty="0"/>
              <a:t>In hockey, weight is very less, and age is on higher or lower side. Some players have tall and have high weight. </a:t>
            </a:r>
          </a:p>
          <a:p>
            <a:r>
              <a:rPr lang="en-IN" sz="1600" dirty="0"/>
              <a:t>In Badminton, weight is on the lowers side and age is also less. Youngsters can get more medals. Perfect age is 22 yrs.</a:t>
            </a:r>
          </a:p>
          <a:p>
            <a:r>
              <a:rPr lang="en-IN" sz="1600" dirty="0"/>
              <a:t> In wrestling, age is 29 or 26 </a:t>
            </a:r>
            <a:r>
              <a:rPr lang="en-IN" sz="1600" dirty="0" err="1"/>
              <a:t>yrs</a:t>
            </a:r>
            <a:r>
              <a:rPr lang="en-IN" sz="1600" dirty="0"/>
              <a:t>, it proves that experienced persons are better in this sport and can get more medals.</a:t>
            </a:r>
          </a:p>
          <a:p>
            <a:r>
              <a:rPr lang="en-IN" sz="1600" dirty="0"/>
              <a:t>Colour shows 3 different clusters . Most of players come in category of 3</a:t>
            </a:r>
            <a:r>
              <a:rPr lang="en-IN" sz="1600" baseline="30000" dirty="0"/>
              <a:t>rd</a:t>
            </a:r>
            <a:r>
              <a:rPr lang="en-IN" sz="1600" dirty="0"/>
              <a:t> cluster who have won medals, Most of the hockey players come in 1</a:t>
            </a:r>
            <a:r>
              <a:rPr lang="en-IN" sz="1600" baseline="30000" dirty="0"/>
              <a:t>st</a:t>
            </a:r>
            <a:r>
              <a:rPr lang="en-IN" sz="1600" dirty="0"/>
              <a:t> and 2</a:t>
            </a:r>
            <a:r>
              <a:rPr lang="en-IN" sz="1600" baseline="30000" dirty="0"/>
              <a:t>nd</a:t>
            </a:r>
            <a:r>
              <a:rPr lang="en-IN" sz="1600" dirty="0"/>
              <a:t> cluster.</a:t>
            </a:r>
          </a:p>
          <a:p>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68347C45-CC09-4824-A6D0-B7119519DE39}"/>
              </a:ext>
            </a:extLst>
          </p:cNvPr>
          <p:cNvPicPr/>
          <p:nvPr/>
        </p:nvPicPr>
        <p:blipFill>
          <a:blip r:embed="rId2">
            <a:extLst>
              <a:ext uri="{28A0092B-C50C-407E-A947-70E740481C1C}">
                <a14:useLocalDpi xmlns:a14="http://schemas.microsoft.com/office/drawing/2010/main" val="0"/>
              </a:ext>
            </a:extLst>
          </a:blip>
          <a:stretch>
            <a:fillRect/>
          </a:stretch>
        </p:blipFill>
        <p:spPr>
          <a:xfrm>
            <a:off x="2411760" y="680082"/>
            <a:ext cx="6595606" cy="5485222"/>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B765FBAE-5FCE-4EE1-A41D-46D1662514C2}"/>
              </a:ext>
            </a:extLst>
          </p:cNvPr>
          <p:cNvPicPr/>
          <p:nvPr/>
        </p:nvPicPr>
        <p:blipFill>
          <a:blip r:embed="rId3">
            <a:extLst>
              <a:ext uri="{28A0092B-C50C-407E-A947-70E740481C1C}">
                <a14:useLocalDpi xmlns:a14="http://schemas.microsoft.com/office/drawing/2010/main" val="0"/>
              </a:ext>
            </a:extLst>
          </a:blip>
          <a:stretch>
            <a:fillRect/>
          </a:stretch>
        </p:blipFill>
        <p:spPr>
          <a:xfrm>
            <a:off x="2555776" y="90909"/>
            <a:ext cx="914400" cy="771525"/>
          </a:xfrm>
          <a:prstGeom prst="rect">
            <a:avLst/>
          </a:prstGeom>
        </p:spPr>
      </p:pic>
    </p:spTree>
    <p:extLst>
      <p:ext uri="{BB962C8B-B14F-4D97-AF65-F5344CB8AC3E}">
        <p14:creationId xmlns:p14="http://schemas.microsoft.com/office/powerpoint/2010/main" val="237309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1F706-2DF5-4F37-8280-291A29BBB48E}"/>
              </a:ext>
            </a:extLst>
          </p:cNvPr>
          <p:cNvSpPr>
            <a:spLocks noGrp="1"/>
          </p:cNvSpPr>
          <p:nvPr>
            <p:ph idx="1"/>
          </p:nvPr>
        </p:nvSpPr>
        <p:spPr/>
        <p:txBody>
          <a:bodyPr/>
          <a:lstStyle/>
          <a:p>
            <a:endParaRPr lang="en-IN"/>
          </a:p>
        </p:txBody>
      </p:sp>
      <p:pic>
        <p:nvPicPr>
          <p:cNvPr id="4" name="Picture 3" descr="A picture containing object&#10;&#10;Description generated with high confidence">
            <a:extLst>
              <a:ext uri="{FF2B5EF4-FFF2-40B4-BE49-F238E27FC236}">
                <a16:creationId xmlns:a16="http://schemas.microsoft.com/office/drawing/2014/main" id="{0B39ACEC-99CA-4F8A-A2F6-6A5B68173578}"/>
              </a:ext>
            </a:extLst>
          </p:cNvPr>
          <p:cNvPicPr/>
          <p:nvPr/>
        </p:nvPicPr>
        <p:blipFill>
          <a:blip r:embed="rId2">
            <a:extLst>
              <a:ext uri="{28A0092B-C50C-407E-A947-70E740481C1C}">
                <a14:useLocalDpi xmlns:a14="http://schemas.microsoft.com/office/drawing/2010/main" val="0"/>
              </a:ext>
            </a:extLst>
          </a:blip>
          <a:stretch>
            <a:fillRect/>
          </a:stretch>
        </p:blipFill>
        <p:spPr>
          <a:xfrm>
            <a:off x="309250" y="319209"/>
            <a:ext cx="8377550" cy="4261919"/>
          </a:xfrm>
          <a:prstGeom prst="rect">
            <a:avLst/>
          </a:prstGeom>
        </p:spPr>
      </p:pic>
      <p:sp>
        <p:nvSpPr>
          <p:cNvPr id="5" name="Rectangle 4">
            <a:extLst>
              <a:ext uri="{FF2B5EF4-FFF2-40B4-BE49-F238E27FC236}">
                <a16:creationId xmlns:a16="http://schemas.microsoft.com/office/drawing/2014/main" id="{FEEC14A0-A832-4115-8D9A-64EB5C1364A6}"/>
              </a:ext>
            </a:extLst>
          </p:cNvPr>
          <p:cNvSpPr/>
          <p:nvPr/>
        </p:nvSpPr>
        <p:spPr>
          <a:xfrm>
            <a:off x="251520" y="4581128"/>
            <a:ext cx="8377550" cy="1465209"/>
          </a:xfrm>
          <a:prstGeom prst="rect">
            <a:avLst/>
          </a:prstGeom>
        </p:spPr>
        <p:txBody>
          <a:bodyPr wrap="square">
            <a:spAutoFit/>
          </a:bodyPr>
          <a:lstStyle/>
          <a:p>
            <a:pPr marL="457200">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This Bar plot of all sports consist of players who have won medals, only from China country. China has huge medals in Diving, Gymnastics, Shooting, Skating, Table tennis, swimming, weightlifting and volleyball. These sports will be popular in sports schools in china and most of the players are from cluster 3 in gymnastics, diving, skating, weightlifting, badminton.  This shows that all these sports need young players. This can be a lesson for Indian athletes to improve in these sports because India has lot of young sportspersons.</a:t>
            </a:r>
          </a:p>
        </p:txBody>
      </p:sp>
      <p:pic>
        <p:nvPicPr>
          <p:cNvPr id="6" name="Picture 5" descr="A screenshot of a cell phone&#10;&#10;Description generated with very high confidence">
            <a:extLst>
              <a:ext uri="{FF2B5EF4-FFF2-40B4-BE49-F238E27FC236}">
                <a16:creationId xmlns:a16="http://schemas.microsoft.com/office/drawing/2014/main" id="{AE61DBBC-9A8C-469B-8BE2-F1792AA179D7}"/>
              </a:ext>
            </a:extLst>
          </p:cNvPr>
          <p:cNvPicPr/>
          <p:nvPr/>
        </p:nvPicPr>
        <p:blipFill>
          <a:blip r:embed="rId3">
            <a:extLst>
              <a:ext uri="{28A0092B-C50C-407E-A947-70E740481C1C}">
                <a14:useLocalDpi xmlns:a14="http://schemas.microsoft.com/office/drawing/2010/main" val="0"/>
              </a:ext>
            </a:extLst>
          </a:blip>
          <a:stretch>
            <a:fillRect/>
          </a:stretch>
        </p:blipFill>
        <p:spPr>
          <a:xfrm>
            <a:off x="5580112" y="536549"/>
            <a:ext cx="914400" cy="771525"/>
          </a:xfrm>
          <a:prstGeom prst="rect">
            <a:avLst/>
          </a:prstGeom>
        </p:spPr>
      </p:pic>
    </p:spTree>
    <p:extLst>
      <p:ext uri="{BB962C8B-B14F-4D97-AF65-F5344CB8AC3E}">
        <p14:creationId xmlns:p14="http://schemas.microsoft.com/office/powerpoint/2010/main" val="4209148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18E32871-A153-48B1-9D17-737A4A4A04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107504" y="5445224"/>
            <a:ext cx="8928992" cy="1296144"/>
          </a:xfrm>
        </p:spPr>
        <p:txBody>
          <a:bodyPr>
            <a:normAutofit fontScale="85000" lnSpcReduction="20000"/>
          </a:bodyPr>
          <a:lstStyle/>
          <a:p>
            <a:r>
              <a:rPr lang="en-IN" dirty="0"/>
              <a:t>For summer </a:t>
            </a:r>
            <a:r>
              <a:rPr lang="en-IN" dirty="0" err="1"/>
              <a:t>olympics</a:t>
            </a:r>
            <a:r>
              <a:rPr lang="en-IN" dirty="0"/>
              <a:t>, this geo map chart shows the cities from where, the players belong and colour shows different clusters. Players from cluster 1 are spread across world. Players from cluster 2 are from Africa, middle east and </a:t>
            </a:r>
            <a:r>
              <a:rPr lang="en-IN" dirty="0" err="1"/>
              <a:t>asia</a:t>
            </a:r>
            <a:r>
              <a:rPr lang="en-IN" dirty="0"/>
              <a:t> regions and </a:t>
            </a:r>
            <a:r>
              <a:rPr lang="en-IN" dirty="0" err="1"/>
              <a:t>carribean</a:t>
            </a:r>
            <a:r>
              <a:rPr lang="en-IN" dirty="0"/>
              <a:t> countries. </a:t>
            </a:r>
          </a:p>
          <a:p>
            <a:endParaRPr lang="en-US" dirty="0"/>
          </a:p>
        </p:txBody>
      </p:sp>
      <p:pic>
        <p:nvPicPr>
          <p:cNvPr id="10" name="Picture 9" descr="A screenshot of a cell phone&#10;&#10;Description generated with high confidence"/>
          <p:cNvPicPr/>
          <p:nvPr/>
        </p:nvPicPr>
        <p:blipFill>
          <a:blip r:embed="rId3">
            <a:extLst>
              <a:ext uri="{28A0092B-C50C-407E-A947-70E740481C1C}">
                <a14:useLocalDpi xmlns:a14="http://schemas.microsoft.com/office/drawing/2010/main" val="0"/>
              </a:ext>
            </a:extLst>
          </a:blip>
          <a:stretch>
            <a:fillRect/>
          </a:stretch>
        </p:blipFill>
        <p:spPr>
          <a:xfrm>
            <a:off x="1043608" y="302691"/>
            <a:ext cx="1847850" cy="4772025"/>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3059832" y="996745"/>
            <a:ext cx="5731510" cy="3383915"/>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7B3432F4-6AE8-4F86-AF80-FE863167F3AA}"/>
              </a:ext>
            </a:extLst>
          </p:cNvPr>
          <p:cNvPicPr/>
          <p:nvPr/>
        </p:nvPicPr>
        <p:blipFill>
          <a:blip r:embed="rId5">
            <a:extLst>
              <a:ext uri="{28A0092B-C50C-407E-A947-70E740481C1C}">
                <a14:useLocalDpi xmlns:a14="http://schemas.microsoft.com/office/drawing/2010/main" val="0"/>
              </a:ext>
            </a:extLst>
          </a:blip>
          <a:stretch>
            <a:fillRect/>
          </a:stretch>
        </p:blipFill>
        <p:spPr>
          <a:xfrm>
            <a:off x="3491880" y="4532899"/>
            <a:ext cx="914400" cy="771525"/>
          </a:xfrm>
          <a:prstGeom prst="rect">
            <a:avLst/>
          </a:prstGeom>
        </p:spPr>
      </p:pic>
    </p:spTree>
    <p:extLst>
      <p:ext uri="{BB962C8B-B14F-4D97-AF65-F5344CB8AC3E}">
        <p14:creationId xmlns:p14="http://schemas.microsoft.com/office/powerpoint/2010/main" val="2260012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87216810-308E-481A-96B5-3F8072E41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8C71EC0-926A-4432-8E0D-986E140F3903}"/>
              </a:ext>
            </a:extLst>
          </p:cNvPr>
          <p:cNvSpPr/>
          <p:nvPr/>
        </p:nvSpPr>
        <p:spPr>
          <a:xfrm>
            <a:off x="16054" y="686882"/>
            <a:ext cx="7704856" cy="1264642"/>
          </a:xfrm>
          <a:prstGeom prst="rect">
            <a:avLst/>
          </a:prstGeom>
        </p:spPr>
        <p:txBody>
          <a:bodyPr wrap="square">
            <a:spAutoFit/>
          </a:bodyPr>
          <a:lstStyle/>
          <a:p>
            <a:pPr marL="457200">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is the scatter plot between </a:t>
            </a:r>
            <a:r>
              <a:rPr lang="en-IN" dirty="0" err="1">
                <a:latin typeface="Calibri" panose="020F0502020204030204" pitchFamily="34" charset="0"/>
                <a:ea typeface="Calibri" panose="020F0502020204030204" pitchFamily="34" charset="0"/>
                <a:cs typeface="Times New Roman" panose="02020603050405020304" pitchFamily="18" charset="0"/>
              </a:rPr>
              <a:t>avg</a:t>
            </a:r>
            <a:r>
              <a:rPr lang="en-IN" dirty="0">
                <a:latin typeface="Calibri" panose="020F0502020204030204" pitchFamily="34" charset="0"/>
                <a:ea typeface="Calibri" panose="020F0502020204030204" pitchFamily="34" charset="0"/>
                <a:cs typeface="Times New Roman" panose="02020603050405020304" pitchFamily="18" charset="0"/>
              </a:rPr>
              <a:t> weight and </a:t>
            </a:r>
            <a:r>
              <a:rPr lang="en-IN" dirty="0" err="1">
                <a:latin typeface="Calibri" panose="020F0502020204030204" pitchFamily="34" charset="0"/>
                <a:ea typeface="Calibri" panose="020F0502020204030204" pitchFamily="34" charset="0"/>
                <a:cs typeface="Times New Roman" panose="02020603050405020304" pitchFamily="18" charset="0"/>
              </a:rPr>
              <a:t>avg</a:t>
            </a:r>
            <a:r>
              <a:rPr lang="en-IN" dirty="0">
                <a:latin typeface="Calibri" panose="020F0502020204030204" pitchFamily="34" charset="0"/>
                <a:ea typeface="Calibri" panose="020F0502020204030204" pitchFamily="34" charset="0"/>
                <a:cs typeface="Times New Roman" panose="02020603050405020304" pitchFamily="18" charset="0"/>
              </a:rPr>
              <a:t> height, The clusters are shown by colours and it can be seen clearly from here that players in  cluster 3 has weight, height on higher side and cluster 2 are having less average weight and height. Players in cluster 1 comes in middle</a:t>
            </a:r>
          </a:p>
        </p:txBody>
      </p:sp>
      <p:sp>
        <p:nvSpPr>
          <p:cNvPr id="4" name="Content Placeholder 3">
            <a:extLst>
              <a:ext uri="{FF2B5EF4-FFF2-40B4-BE49-F238E27FC236}">
                <a16:creationId xmlns:a16="http://schemas.microsoft.com/office/drawing/2014/main" id="{C5220480-A903-4D63-869F-2645CAD2C14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CBAEF5C-2DDD-46CD-A893-7D8135D32FE9}"/>
              </a:ext>
            </a:extLst>
          </p:cNvPr>
          <p:cNvPicPr/>
          <p:nvPr/>
        </p:nvPicPr>
        <p:blipFill>
          <a:blip r:embed="rId3"/>
          <a:stretch>
            <a:fillRect/>
          </a:stretch>
        </p:blipFill>
        <p:spPr>
          <a:xfrm>
            <a:off x="385252" y="1860510"/>
            <a:ext cx="7859156" cy="4464090"/>
          </a:xfrm>
          <a:prstGeom prst="rect">
            <a:avLst/>
          </a:prstGeom>
        </p:spPr>
      </p:pic>
    </p:spTree>
    <p:extLst>
      <p:ext uri="{BB962C8B-B14F-4D97-AF65-F5344CB8AC3E}">
        <p14:creationId xmlns:p14="http://schemas.microsoft.com/office/powerpoint/2010/main" val="279252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8EE4-DB9A-4E4C-834B-30EAAF2C8A91}"/>
              </a:ext>
            </a:extLst>
          </p:cNvPr>
          <p:cNvSpPr>
            <a:spLocks noGrp="1"/>
          </p:cNvSpPr>
          <p:nvPr>
            <p:ph type="title"/>
          </p:nvPr>
        </p:nvSpPr>
        <p:spPr>
          <a:xfrm>
            <a:off x="435436" y="1196752"/>
            <a:ext cx="8229600" cy="1143000"/>
          </a:xfrm>
        </p:spPr>
        <p:txBody>
          <a:bodyPr>
            <a:noAutofit/>
          </a:bodyPr>
          <a:lstStyle/>
          <a:p>
            <a:r>
              <a:rPr lang="en-IN" sz="4000" b="1" dirty="0"/>
              <a:t> K means clustering on players who won medals in Summer </a:t>
            </a:r>
            <a:r>
              <a:rPr lang="en-IN" sz="4000" b="1" dirty="0" err="1"/>
              <a:t>olympics</a:t>
            </a:r>
            <a:r>
              <a:rPr lang="en-IN" sz="4000" dirty="0"/>
              <a:t/>
            </a:r>
            <a:br>
              <a:rPr lang="en-IN" sz="4000" dirty="0"/>
            </a:br>
            <a:endParaRPr lang="en-IN" sz="4000" dirty="0"/>
          </a:p>
        </p:txBody>
      </p:sp>
      <p:sp>
        <p:nvSpPr>
          <p:cNvPr id="3" name="Content Placeholder 2">
            <a:extLst>
              <a:ext uri="{FF2B5EF4-FFF2-40B4-BE49-F238E27FC236}">
                <a16:creationId xmlns:a16="http://schemas.microsoft.com/office/drawing/2014/main" id="{3296C2E4-BCE6-418D-92CC-C17F46C630B9}"/>
              </a:ext>
            </a:extLst>
          </p:cNvPr>
          <p:cNvSpPr>
            <a:spLocks noGrp="1"/>
          </p:cNvSpPr>
          <p:nvPr>
            <p:ph idx="1"/>
          </p:nvPr>
        </p:nvSpPr>
        <p:spPr>
          <a:xfrm>
            <a:off x="457200" y="1935480"/>
            <a:ext cx="8435280" cy="2582769"/>
          </a:xfrm>
        </p:spPr>
        <p:txBody>
          <a:bodyPr>
            <a:normAutofit fontScale="55000" lnSpcReduction="20000"/>
          </a:bodyPr>
          <a:lstStyle/>
          <a:p>
            <a:r>
              <a:rPr lang="en-IN" b="1" dirty="0"/>
              <a:t>Summer </a:t>
            </a:r>
            <a:r>
              <a:rPr lang="en-IN" b="1" dirty="0" err="1"/>
              <a:t>olympics</a:t>
            </a:r>
            <a:endParaRPr lang="en-IN" dirty="0"/>
          </a:p>
          <a:p>
            <a:r>
              <a:rPr lang="en-IN" dirty="0"/>
              <a:t>The K- means clustering has been done for Summer </a:t>
            </a:r>
            <a:r>
              <a:rPr lang="en-IN" dirty="0" err="1"/>
              <a:t>olympics</a:t>
            </a:r>
            <a:r>
              <a:rPr lang="en-IN" dirty="0"/>
              <a:t>. The optimum no of cluster are 3. </a:t>
            </a:r>
          </a:p>
          <a:p>
            <a:r>
              <a:rPr lang="en-IN" dirty="0"/>
              <a:t> </a:t>
            </a:r>
          </a:p>
          <a:p>
            <a:pPr lvl="0"/>
            <a:r>
              <a:rPr lang="en-IN" dirty="0"/>
              <a:t>First cluster shows the average age is 35 and weight is 73. This cluster consist of experienced players and mature players who have won medals. </a:t>
            </a:r>
          </a:p>
          <a:p>
            <a:pPr lvl="0"/>
            <a:r>
              <a:rPr lang="en-IN" dirty="0"/>
              <a:t>Second cluster shows the average age is 23 and weight is 64. This cluster consist of young players and it proves that lesser age and weight is the factor in getting more medals. This cluster has highest number of players.</a:t>
            </a:r>
          </a:p>
          <a:p>
            <a:pPr lvl="0"/>
            <a:r>
              <a:rPr lang="en-IN" dirty="0"/>
              <a:t>3</a:t>
            </a:r>
            <a:r>
              <a:rPr lang="en-IN" baseline="30000" dirty="0"/>
              <a:t>rd</a:t>
            </a:r>
            <a:r>
              <a:rPr lang="en-IN" dirty="0"/>
              <a:t>  cluster shows the average age is 25 and weight is 90. This cluster consist of mixed players and might contain specific sports events , in which weight is important for players who have won medals. Their Average height is also highest , might consist of swimming players.</a:t>
            </a:r>
          </a:p>
          <a:p>
            <a:r>
              <a:rPr lang="en-IN" dirty="0"/>
              <a:t> </a:t>
            </a:r>
          </a:p>
          <a:p>
            <a:endParaRPr lang="en-IN" dirty="0"/>
          </a:p>
        </p:txBody>
      </p:sp>
      <p:pic>
        <p:nvPicPr>
          <p:cNvPr id="4" name="Picture 3" descr="A screenshot of a cell phone&#10;&#10;Description generated with very high confidence">
            <a:extLst>
              <a:ext uri="{FF2B5EF4-FFF2-40B4-BE49-F238E27FC236}">
                <a16:creationId xmlns:a16="http://schemas.microsoft.com/office/drawing/2014/main" id="{920B8D17-1810-4B3F-AE1C-D5967090014D}"/>
              </a:ext>
            </a:extLst>
          </p:cNvPr>
          <p:cNvPicPr/>
          <p:nvPr/>
        </p:nvPicPr>
        <p:blipFill>
          <a:blip r:embed="rId2">
            <a:extLst>
              <a:ext uri="{28A0092B-C50C-407E-A947-70E740481C1C}">
                <a14:useLocalDpi xmlns:a14="http://schemas.microsoft.com/office/drawing/2010/main" val="0"/>
              </a:ext>
            </a:extLst>
          </a:blip>
          <a:stretch>
            <a:fillRect/>
          </a:stretch>
        </p:blipFill>
        <p:spPr>
          <a:xfrm>
            <a:off x="611560" y="4677092"/>
            <a:ext cx="8280920" cy="1632228"/>
          </a:xfrm>
          <a:prstGeom prst="rect">
            <a:avLst/>
          </a:prstGeom>
        </p:spPr>
      </p:pic>
    </p:spTree>
    <p:extLst>
      <p:ext uri="{BB962C8B-B14F-4D97-AF65-F5344CB8AC3E}">
        <p14:creationId xmlns:p14="http://schemas.microsoft.com/office/powerpoint/2010/main" val="471188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79B0-44DE-4891-A2DD-A402C39C70BF}"/>
              </a:ext>
            </a:extLst>
          </p:cNvPr>
          <p:cNvSpPr>
            <a:spLocks noGrp="1"/>
          </p:cNvSpPr>
          <p:nvPr>
            <p:ph type="title"/>
          </p:nvPr>
        </p:nvSpPr>
        <p:spPr>
          <a:xfrm>
            <a:off x="421196" y="1124744"/>
            <a:ext cx="8229600" cy="1143000"/>
          </a:xfrm>
        </p:spPr>
        <p:txBody>
          <a:bodyPr>
            <a:noAutofit/>
          </a:bodyPr>
          <a:lstStyle/>
          <a:p>
            <a:r>
              <a:rPr lang="en-IN" sz="1600" dirty="0"/>
              <a:t>This geo- map chart shows different countries coloured by clusters of age, height and weight variables. It shows that cluster 2 – which has highest no of records and youngest players are mostly from Arab nations, African countries. Players in  Cluster 1 are mostly from US, and big economy countries.</a:t>
            </a:r>
            <a:br>
              <a:rPr lang="en-IN" sz="1600" dirty="0"/>
            </a:br>
            <a:r>
              <a:rPr lang="en-IN" sz="1600" dirty="0"/>
              <a:t> </a:t>
            </a:r>
            <a:br>
              <a:rPr lang="en-IN" sz="1600" dirty="0"/>
            </a:br>
            <a:endParaRPr lang="en-IN" sz="1600" dirty="0"/>
          </a:p>
        </p:txBody>
      </p:sp>
      <p:sp>
        <p:nvSpPr>
          <p:cNvPr id="3" name="Content Placeholder 2">
            <a:extLst>
              <a:ext uri="{FF2B5EF4-FFF2-40B4-BE49-F238E27FC236}">
                <a16:creationId xmlns:a16="http://schemas.microsoft.com/office/drawing/2014/main" id="{05F2E6FC-A2D1-43B5-B7D3-A0CF9AC6AA0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B7F8B16-EEBB-44C7-9844-0BB36B389CF0}"/>
              </a:ext>
            </a:extLst>
          </p:cNvPr>
          <p:cNvPicPr/>
          <p:nvPr/>
        </p:nvPicPr>
        <p:blipFill>
          <a:blip r:embed="rId2"/>
          <a:stretch>
            <a:fillRect/>
          </a:stretch>
        </p:blipFill>
        <p:spPr>
          <a:xfrm>
            <a:off x="354370" y="1768624"/>
            <a:ext cx="7704856" cy="3888432"/>
          </a:xfrm>
          <a:prstGeom prst="rect">
            <a:avLst/>
          </a:prstGeom>
        </p:spPr>
      </p:pic>
    </p:spTree>
    <p:extLst>
      <p:ext uri="{BB962C8B-B14F-4D97-AF65-F5344CB8AC3E}">
        <p14:creationId xmlns:p14="http://schemas.microsoft.com/office/powerpoint/2010/main" val="1254607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425D-E0A2-4185-BCF8-72E479BC54C6}"/>
              </a:ext>
            </a:extLst>
          </p:cNvPr>
          <p:cNvSpPr>
            <a:spLocks noGrp="1"/>
          </p:cNvSpPr>
          <p:nvPr>
            <p:ph type="title"/>
          </p:nvPr>
        </p:nvSpPr>
        <p:spPr/>
        <p:txBody>
          <a:bodyPr>
            <a:noAutofit/>
          </a:bodyPr>
          <a:lstStyle/>
          <a:p>
            <a:r>
              <a:rPr lang="en-IN" sz="1800" dirty="0"/>
              <a:t>This chart shows the comparison only for Athletics and Swimming events in summer </a:t>
            </a:r>
            <a:r>
              <a:rPr lang="en-IN" sz="1800" dirty="0" err="1"/>
              <a:t>olympics</a:t>
            </a:r>
            <a:r>
              <a:rPr lang="en-IN" sz="1800" dirty="0"/>
              <a:t> cluster. This shows that USA and Aussies have highest number of medals in these 2 sports and it shows that the players genetic conditions are similar in these two countries. Great Britain  and Germany also has good number of players in this.</a:t>
            </a:r>
            <a:br>
              <a:rPr lang="en-IN" sz="1800" dirty="0"/>
            </a:br>
            <a:endParaRPr lang="en-IN" sz="1800" dirty="0"/>
          </a:p>
        </p:txBody>
      </p:sp>
      <p:sp>
        <p:nvSpPr>
          <p:cNvPr id="3" name="Content Placeholder 2">
            <a:extLst>
              <a:ext uri="{FF2B5EF4-FFF2-40B4-BE49-F238E27FC236}">
                <a16:creationId xmlns:a16="http://schemas.microsoft.com/office/drawing/2014/main" id="{A841E706-E4B6-4C18-9AF1-D7528E2DA8C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16720DD-E7FE-4799-81EF-D144B5EE3179}"/>
              </a:ext>
            </a:extLst>
          </p:cNvPr>
          <p:cNvPicPr/>
          <p:nvPr/>
        </p:nvPicPr>
        <p:blipFill>
          <a:blip r:embed="rId2"/>
          <a:stretch>
            <a:fillRect/>
          </a:stretch>
        </p:blipFill>
        <p:spPr>
          <a:xfrm>
            <a:off x="179512" y="1972438"/>
            <a:ext cx="8784976" cy="4440554"/>
          </a:xfrm>
          <a:prstGeom prst="rect">
            <a:avLst/>
          </a:prstGeom>
        </p:spPr>
      </p:pic>
    </p:spTree>
    <p:extLst>
      <p:ext uri="{BB962C8B-B14F-4D97-AF65-F5344CB8AC3E}">
        <p14:creationId xmlns:p14="http://schemas.microsoft.com/office/powerpoint/2010/main" val="28764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isb business analytics">
            <a:extLst>
              <a:ext uri="{FF2B5EF4-FFF2-40B4-BE49-F238E27FC236}">
                <a16:creationId xmlns:a16="http://schemas.microsoft.com/office/drawing/2014/main" id="{BE8AA528-CA4B-40C5-AF1C-46D94DD99D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3"/>
          <a:stretch>
            <a:fillRect/>
          </a:stretch>
        </p:blipFill>
        <p:spPr>
          <a:xfrm>
            <a:off x="0" y="1412776"/>
            <a:ext cx="9144000" cy="4963295"/>
          </a:xfrm>
          <a:prstGeom prst="rect">
            <a:avLst/>
          </a:prstGeom>
        </p:spPr>
      </p:pic>
    </p:spTree>
    <p:extLst>
      <p:ext uri="{BB962C8B-B14F-4D97-AF65-F5344CB8AC3E}">
        <p14:creationId xmlns:p14="http://schemas.microsoft.com/office/powerpoint/2010/main" val="2556980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870AE4-E9A5-488E-B67F-B8DD2C5762EB}"/>
              </a:ext>
            </a:extLst>
          </p:cNvPr>
          <p:cNvSpPr txBox="1">
            <a:spLocks/>
          </p:cNvSpPr>
          <p:nvPr/>
        </p:nvSpPr>
        <p:spPr>
          <a:xfrm>
            <a:off x="467544" y="1124744"/>
            <a:ext cx="8311952" cy="1107594"/>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dirty="0"/>
          </a:p>
        </p:txBody>
      </p:sp>
      <p:pic>
        <p:nvPicPr>
          <p:cNvPr id="5" name="Picture 4"/>
          <p:cNvPicPr/>
          <p:nvPr/>
        </p:nvPicPr>
        <p:blipFill>
          <a:blip r:embed="rId2"/>
          <a:stretch>
            <a:fillRect/>
          </a:stretch>
        </p:blipFill>
        <p:spPr>
          <a:xfrm>
            <a:off x="0" y="1124744"/>
            <a:ext cx="9144000" cy="5328592"/>
          </a:xfrm>
          <a:prstGeom prst="rect">
            <a:avLst/>
          </a:prstGeom>
        </p:spPr>
      </p:pic>
      <p:pic>
        <p:nvPicPr>
          <p:cNvPr id="4" name="Picture 3" descr="Image result for isb business analytics">
            <a:extLst>
              <a:ext uri="{FF2B5EF4-FFF2-40B4-BE49-F238E27FC236}">
                <a16:creationId xmlns:a16="http://schemas.microsoft.com/office/drawing/2014/main" id="{EE84BCCF-BA98-47E1-842C-C4EB36C8BE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D25C90-7A22-45FA-BC7C-CD51CB7E6951}"/>
              </a:ext>
            </a:extLst>
          </p:cNvPr>
          <p:cNvSpPr/>
          <p:nvPr/>
        </p:nvSpPr>
        <p:spPr>
          <a:xfrm>
            <a:off x="0" y="86629"/>
            <a:ext cx="7812360" cy="1004186"/>
          </a:xfrm>
          <a:prstGeom prst="rect">
            <a:avLst/>
          </a:prstGeom>
        </p:spPr>
        <p:txBody>
          <a:bodyPr wrap="square">
            <a:spAutoFit/>
          </a:bodyPr>
          <a:lstStyle/>
          <a:p>
            <a:pPr marL="228600">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This chart compares the medals tally for summer </a:t>
            </a:r>
            <a:r>
              <a:rPr lang="en-IN" sz="1400" dirty="0" err="1">
                <a:latin typeface="Calibri" panose="020F0502020204030204" pitchFamily="34" charset="0"/>
                <a:ea typeface="Calibri" panose="020F0502020204030204" pitchFamily="34" charset="0"/>
                <a:cs typeface="Times New Roman" panose="02020603050405020304" pitchFamily="18" charset="0"/>
              </a:rPr>
              <a:t>olympics</a:t>
            </a:r>
            <a:r>
              <a:rPr lang="en-IN" sz="1400" dirty="0">
                <a:latin typeface="Calibri" panose="020F0502020204030204" pitchFamily="34" charset="0"/>
                <a:ea typeface="Calibri" panose="020F0502020204030204" pitchFamily="34" charset="0"/>
                <a:cs typeface="Times New Roman" panose="02020603050405020304" pitchFamily="18" charset="0"/>
              </a:rPr>
              <a:t> only for Indian team, it shows that Hockey was primary sport of India in earlier days but now, trend is changing to wrestling, badminton, boxing and shooting. Most of the players were younger or older in terms of age as most of the players are from cluster 1 and 2. In 2012 only, one player from cluster 3 won the bronze medal. </a:t>
            </a:r>
          </a:p>
        </p:txBody>
      </p:sp>
    </p:spTree>
    <p:extLst>
      <p:ext uri="{BB962C8B-B14F-4D97-AF65-F5344CB8AC3E}">
        <p14:creationId xmlns:p14="http://schemas.microsoft.com/office/powerpoint/2010/main" val="373980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1714"/>
            <a:ext cx="8229600" cy="1143000"/>
          </a:xfrm>
        </p:spPr>
        <p:txBody>
          <a:bodyPr/>
          <a:lstStyle/>
          <a:p>
            <a:r>
              <a:rPr lang="en-IN" dirty="0"/>
              <a:t>Methodology and Tools</a:t>
            </a:r>
            <a:endParaRPr lang="en-US" dirty="0"/>
          </a:p>
        </p:txBody>
      </p:sp>
      <p:grpSp>
        <p:nvGrpSpPr>
          <p:cNvPr id="4" name="Group 51">
            <a:extLst>
              <a:ext uri="{FF2B5EF4-FFF2-40B4-BE49-F238E27FC236}">
                <a16:creationId xmlns:a16="http://schemas.microsoft.com/office/drawing/2014/main" id="{11BAE6DE-78B9-442C-960D-2A123A466C10}"/>
              </a:ext>
            </a:extLst>
          </p:cNvPr>
          <p:cNvGrpSpPr/>
          <p:nvPr/>
        </p:nvGrpSpPr>
        <p:grpSpPr>
          <a:xfrm>
            <a:off x="323527" y="1932234"/>
            <a:ext cx="2527263" cy="2273642"/>
            <a:chOff x="2551704" y="4283314"/>
            <a:chExt cx="926898" cy="1881958"/>
          </a:xfrm>
          <a:solidFill>
            <a:schemeClr val="accent3">
              <a:lumMod val="20000"/>
              <a:lumOff val="80000"/>
            </a:schemeClr>
          </a:solidFill>
        </p:grpSpPr>
        <p:sp>
          <p:nvSpPr>
            <p:cNvPr id="5" name="TextBox 4">
              <a:extLst>
                <a:ext uri="{FF2B5EF4-FFF2-40B4-BE49-F238E27FC236}">
                  <a16:creationId xmlns:a16="http://schemas.microsoft.com/office/drawing/2014/main" id="{D2495285-7B95-4F28-80DA-9472FB6E6F3E}"/>
                </a:ext>
              </a:extLst>
            </p:cNvPr>
            <p:cNvSpPr txBox="1"/>
            <p:nvPr/>
          </p:nvSpPr>
          <p:spPr>
            <a:xfrm>
              <a:off x="2551705" y="4560313"/>
              <a:ext cx="926897" cy="1604959"/>
            </a:xfrm>
            <a:prstGeom prst="rect">
              <a:avLst/>
            </a:prstGeom>
            <a:solidFill>
              <a:schemeClr val="bg2">
                <a:lumMod val="90000"/>
              </a:schemeClr>
            </a:solidFill>
          </p:spPr>
          <p:txBody>
            <a:bodyPr wrap="square" rtlCol="0">
              <a:spAutoFit/>
            </a:bodyPr>
            <a:lstStyle/>
            <a:p>
              <a:r>
                <a:rPr lang="en-IN" sz="1200" b="1" dirty="0"/>
                <a:t>The data has been filtered out for only those players , who have won medals in the original given dataset. The data is cleaned and all the missing values has been imputed.  An additional data using GDP , population and total number of medals was also used for clustering and analysis is performed.</a:t>
              </a:r>
            </a:p>
          </p:txBody>
        </p:sp>
        <p:sp>
          <p:nvSpPr>
            <p:cNvPr id="6" name="TextBox 5">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grp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1</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grpSp>
        <p:nvGrpSpPr>
          <p:cNvPr id="7" name="Group 51">
            <a:extLst>
              <a:ext uri="{FF2B5EF4-FFF2-40B4-BE49-F238E27FC236}">
                <a16:creationId xmlns:a16="http://schemas.microsoft.com/office/drawing/2014/main" id="{11BAE6DE-78B9-442C-960D-2A123A466C10}"/>
              </a:ext>
            </a:extLst>
          </p:cNvPr>
          <p:cNvGrpSpPr/>
          <p:nvPr/>
        </p:nvGrpSpPr>
        <p:grpSpPr>
          <a:xfrm>
            <a:off x="277469" y="4450495"/>
            <a:ext cx="2573318" cy="1570794"/>
            <a:chOff x="2494000" y="5533690"/>
            <a:chExt cx="926897" cy="1356670"/>
          </a:xfrm>
        </p:grpSpPr>
        <p:sp>
          <p:nvSpPr>
            <p:cNvPr id="8" name="TextBox 7">
              <a:extLst>
                <a:ext uri="{FF2B5EF4-FFF2-40B4-BE49-F238E27FC236}">
                  <a16:creationId xmlns:a16="http://schemas.microsoft.com/office/drawing/2014/main" id="{D2495285-7B95-4F28-80DA-9472FB6E6F3E}"/>
                </a:ext>
              </a:extLst>
            </p:cNvPr>
            <p:cNvSpPr txBox="1"/>
            <p:nvPr/>
          </p:nvSpPr>
          <p:spPr>
            <a:xfrm>
              <a:off x="2494000" y="6005372"/>
              <a:ext cx="926897" cy="884988"/>
            </a:xfrm>
            <a:prstGeom prst="rect">
              <a:avLst/>
            </a:prstGeom>
            <a:solidFill>
              <a:schemeClr val="bg2">
                <a:lumMod val="90000"/>
              </a:schemeClr>
            </a:solidFill>
          </p:spPr>
          <p:txBody>
            <a:bodyPr wrap="square" rtlCol="0">
              <a:spAutoFit/>
            </a:bodyPr>
            <a:lstStyle/>
            <a:p>
              <a:r>
                <a:rPr lang="en-US" altLang="ko-KR" sz="1200" b="1" dirty="0"/>
                <a:t>The training and validation data was created using sampling and K- fold cross validation. The whole modelling exercise is done on python using </a:t>
              </a:r>
              <a:r>
                <a:rPr lang="en-US" altLang="ko-KR" sz="1200" b="1" dirty="0" err="1"/>
                <a:t>sklearn</a:t>
              </a:r>
              <a:r>
                <a:rPr lang="en-US" altLang="ko-KR" sz="1200" b="1" dirty="0"/>
                <a:t> package.  </a:t>
              </a:r>
              <a:endParaRPr lang="ko-KR" altLang="en-US" sz="1200" b="1" dirty="0"/>
            </a:p>
          </p:txBody>
        </p:sp>
        <p:sp>
          <p:nvSpPr>
            <p:cNvPr id="9" name="TextBox 8">
              <a:extLst>
                <a:ext uri="{FF2B5EF4-FFF2-40B4-BE49-F238E27FC236}">
                  <a16:creationId xmlns:a16="http://schemas.microsoft.com/office/drawing/2014/main" id="{0C98A2E2-619E-42AF-BD1F-3CC8547C20FC}"/>
                </a:ext>
              </a:extLst>
            </p:cNvPr>
            <p:cNvSpPr txBox="1"/>
            <p:nvPr/>
          </p:nvSpPr>
          <p:spPr>
            <a:xfrm>
              <a:off x="2495161" y="5533690"/>
              <a:ext cx="881758" cy="23923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4</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
        <p:nvSpPr>
          <p:cNvPr id="11" name="TextBox 10">
            <a:extLst>
              <a:ext uri="{FF2B5EF4-FFF2-40B4-BE49-F238E27FC236}">
                <a16:creationId xmlns:a16="http://schemas.microsoft.com/office/drawing/2014/main" id="{D2495285-7B95-4F28-80DA-9472FB6E6F3E}"/>
              </a:ext>
            </a:extLst>
          </p:cNvPr>
          <p:cNvSpPr txBox="1"/>
          <p:nvPr/>
        </p:nvSpPr>
        <p:spPr>
          <a:xfrm>
            <a:off x="6164113" y="4645644"/>
            <a:ext cx="2447999" cy="3046988"/>
          </a:xfrm>
          <a:prstGeom prst="rect">
            <a:avLst/>
          </a:prstGeom>
          <a:solidFill>
            <a:schemeClr val="bg2">
              <a:lumMod val="90000"/>
            </a:schemeClr>
          </a:solidFill>
        </p:spPr>
        <p:txBody>
          <a:bodyPr wrap="square" rtlCol="0">
            <a:spAutoFit/>
          </a:bodyPr>
          <a:lstStyle/>
          <a:p>
            <a:r>
              <a:rPr lang="en-US" altLang="ko-KR" sz="1200" b="1" dirty="0"/>
              <a:t>Methods used for performing regression models are </a:t>
            </a:r>
          </a:p>
          <a:p>
            <a:pPr indent="-228600">
              <a:buAutoNum type="arabicPeriod"/>
            </a:pPr>
            <a:r>
              <a:rPr lang="en-US" altLang="ko-KR" sz="1200" b="1" dirty="0"/>
              <a:t>Ordinary Least Squares  </a:t>
            </a:r>
          </a:p>
          <a:p>
            <a:r>
              <a:rPr lang="en-US" altLang="ko-KR" sz="1200" b="1" dirty="0"/>
              <a:t>2.   Random Forest.</a:t>
            </a:r>
          </a:p>
          <a:p>
            <a:pPr indent="-228600">
              <a:buAutoNum type="arabicPeriod" startAt="3"/>
            </a:pPr>
            <a:r>
              <a:rPr lang="en-US" altLang="ko-KR" sz="1200" b="1" dirty="0"/>
              <a:t>Gradient Boosting Regressor .</a:t>
            </a:r>
          </a:p>
          <a:p>
            <a:pPr indent="-228600">
              <a:buAutoNum type="arabicPeriod" startAt="3"/>
            </a:pPr>
            <a:r>
              <a:rPr lang="en-US" altLang="ko-KR" sz="1200" b="1" dirty="0"/>
              <a:t> K Nearest Neighbours regressor. </a:t>
            </a:r>
          </a:p>
          <a:p>
            <a:pPr indent="-228600">
              <a:buAutoNum type="arabicPeriod" startAt="3"/>
            </a:pPr>
            <a:r>
              <a:rPr lang="en-US" altLang="ko-KR" sz="1200" b="1" dirty="0"/>
              <a:t>Optimization of Hyperparameters is also performed using Grid Search CV  method. </a:t>
            </a:r>
          </a:p>
          <a:p>
            <a:pPr algn="r"/>
            <a:endParaRPr lang="en-US" altLang="ko-KR" sz="1200" dirty="0">
              <a:solidFill>
                <a:schemeClr val="tx1">
                  <a:lumMod val="75000"/>
                  <a:lumOff val="25000"/>
                </a:schemeClr>
              </a:solidFill>
              <a:latin typeface="Arial" pitchFamily="34" charset="0"/>
              <a:cs typeface="Arial" pitchFamily="34" charset="0"/>
            </a:endParaRPr>
          </a:p>
          <a:p>
            <a:pPr algn="r"/>
            <a:endParaRPr lang="en-US" altLang="ko-KR" sz="1200" dirty="0">
              <a:solidFill>
                <a:schemeClr val="tx1">
                  <a:lumMod val="75000"/>
                  <a:lumOff val="25000"/>
                </a:schemeClr>
              </a:solidFill>
              <a:latin typeface="Arial" pitchFamily="34" charset="0"/>
              <a:cs typeface="Arial" pitchFamily="34" charset="0"/>
            </a:endParaRPr>
          </a:p>
          <a:p>
            <a:pPr algn="r"/>
            <a:endParaRPr lang="en-US" altLang="ko-KR" sz="1200" dirty="0">
              <a:solidFill>
                <a:schemeClr val="tx1">
                  <a:lumMod val="75000"/>
                  <a:lumOff val="25000"/>
                </a:schemeClr>
              </a:solidFill>
              <a:latin typeface="Arial" pitchFamily="34" charset="0"/>
              <a:cs typeface="Arial" pitchFamily="34" charset="0"/>
            </a:endParaRPr>
          </a:p>
          <a:p>
            <a:pPr algn="r"/>
            <a:r>
              <a:rPr lang="en-US" altLang="ko-KR" sz="1200" dirty="0">
                <a:solidFill>
                  <a:schemeClr val="tx1">
                    <a:lumMod val="75000"/>
                    <a:lumOff val="25000"/>
                  </a:schemeClr>
                </a:solidFill>
                <a:latin typeface="Arial" pitchFamily="34" charset="0"/>
                <a:cs typeface="Arial" pitchFamily="34" charset="0"/>
              </a:rPr>
              <a:t> </a:t>
            </a:r>
          </a:p>
        </p:txBody>
      </p:sp>
      <p:grpSp>
        <p:nvGrpSpPr>
          <p:cNvPr id="13" name="Group 51">
            <a:extLst>
              <a:ext uri="{FF2B5EF4-FFF2-40B4-BE49-F238E27FC236}">
                <a16:creationId xmlns:a16="http://schemas.microsoft.com/office/drawing/2014/main" id="{11BAE6DE-78B9-442C-960D-2A123A466C10}"/>
              </a:ext>
            </a:extLst>
          </p:cNvPr>
          <p:cNvGrpSpPr/>
          <p:nvPr/>
        </p:nvGrpSpPr>
        <p:grpSpPr>
          <a:xfrm>
            <a:off x="6169875" y="1945897"/>
            <a:ext cx="2448002" cy="2259979"/>
            <a:chOff x="2551704" y="4283314"/>
            <a:chExt cx="926898" cy="2585323"/>
          </a:xfrm>
        </p:grpSpPr>
        <p:sp>
          <p:nvSpPr>
            <p:cNvPr id="14" name="TextBox 13">
              <a:extLst>
                <a:ext uri="{FF2B5EF4-FFF2-40B4-BE49-F238E27FC236}">
                  <a16:creationId xmlns:a16="http://schemas.microsoft.com/office/drawing/2014/main" id="{D2495285-7B95-4F28-80DA-9472FB6E6F3E}"/>
                </a:ext>
              </a:extLst>
            </p:cNvPr>
            <p:cNvSpPr txBox="1"/>
            <p:nvPr/>
          </p:nvSpPr>
          <p:spPr>
            <a:xfrm>
              <a:off x="2551705" y="4560313"/>
              <a:ext cx="926897" cy="2308324"/>
            </a:xfrm>
            <a:prstGeom prst="rect">
              <a:avLst/>
            </a:prstGeom>
            <a:solidFill>
              <a:schemeClr val="bg2">
                <a:lumMod val="90000"/>
              </a:schemeClr>
            </a:solidFill>
          </p:spPr>
          <p:txBody>
            <a:bodyPr wrap="square" rtlCol="0">
              <a:spAutoFit/>
            </a:bodyPr>
            <a:lstStyle/>
            <a:p>
              <a:r>
                <a:rPr lang="en-IN" sz="1200" b="1" dirty="0"/>
                <a:t>Two datasets are used for analysis. The dataset used for clustering was cleaned. Missing values were imputed by their mean values. Dataset used for Regression analysis is created using the information from the Wikipedia and sites. Total number of medals for top  20 countries in Olympics 2020 are predicted</a:t>
              </a:r>
            </a:p>
            <a:p>
              <a:r>
                <a:rPr lang="en-IN" sz="1200" b="1" dirty="0"/>
                <a:t> </a:t>
              </a:r>
            </a:p>
          </p:txBody>
        </p:sp>
        <p:sp>
          <p:nvSpPr>
            <p:cNvPr id="15" name="TextBox 14">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3</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
        <p:nvSpPr>
          <p:cNvPr id="16" name="TextBox 15">
            <a:extLst>
              <a:ext uri="{FF2B5EF4-FFF2-40B4-BE49-F238E27FC236}">
                <a16:creationId xmlns:a16="http://schemas.microsoft.com/office/drawing/2014/main" id="{0C98A2E2-619E-42AF-BD1F-3CC8547C20FC}"/>
              </a:ext>
            </a:extLst>
          </p:cNvPr>
          <p:cNvSpPr txBox="1"/>
          <p:nvPr/>
        </p:nvSpPr>
        <p:spPr>
          <a:xfrm>
            <a:off x="6169873" y="4352579"/>
            <a:ext cx="2447999"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6</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nvGrpSpPr>
          <p:cNvPr id="17" name="Group 51">
            <a:extLst>
              <a:ext uri="{FF2B5EF4-FFF2-40B4-BE49-F238E27FC236}">
                <a16:creationId xmlns:a16="http://schemas.microsoft.com/office/drawing/2014/main" id="{11BAE6DE-78B9-442C-960D-2A123A466C10}"/>
              </a:ext>
            </a:extLst>
          </p:cNvPr>
          <p:cNvGrpSpPr/>
          <p:nvPr/>
        </p:nvGrpSpPr>
        <p:grpSpPr>
          <a:xfrm>
            <a:off x="3286335" y="1950992"/>
            <a:ext cx="2448002" cy="1661994"/>
            <a:chOff x="2551704" y="4283314"/>
            <a:chExt cx="926898" cy="1661994"/>
          </a:xfrm>
        </p:grpSpPr>
        <p:sp>
          <p:nvSpPr>
            <p:cNvPr id="18" name="TextBox 17">
              <a:extLst>
                <a:ext uri="{FF2B5EF4-FFF2-40B4-BE49-F238E27FC236}">
                  <a16:creationId xmlns:a16="http://schemas.microsoft.com/office/drawing/2014/main" id="{D2495285-7B95-4F28-80DA-9472FB6E6F3E}"/>
                </a:ext>
              </a:extLst>
            </p:cNvPr>
            <p:cNvSpPr txBox="1"/>
            <p:nvPr/>
          </p:nvSpPr>
          <p:spPr>
            <a:xfrm>
              <a:off x="2551705" y="4560313"/>
              <a:ext cx="926897" cy="1384995"/>
            </a:xfrm>
            <a:prstGeom prst="rect">
              <a:avLst/>
            </a:prstGeom>
            <a:solidFill>
              <a:schemeClr val="bg2">
                <a:lumMod val="90000"/>
              </a:schemeClr>
            </a:solidFill>
          </p:spPr>
          <p:txBody>
            <a:bodyPr wrap="square" rtlCol="0">
              <a:spAutoFit/>
            </a:bodyPr>
            <a:lstStyle/>
            <a:p>
              <a:r>
                <a:rPr lang="en-IN" sz="1200" b="1" dirty="0"/>
                <a:t>The Dataset for regression has been taken from Wikipedia, economic freedom index site, World Bank, Gender gap index.</a:t>
              </a:r>
            </a:p>
            <a:p>
              <a:r>
                <a:rPr lang="en-IN" sz="1200" b="1" dirty="0"/>
                <a:t> Data was collected for top 20 countries in 2016 summer Olympics and India also. </a:t>
              </a:r>
            </a:p>
          </p:txBody>
        </p:sp>
        <p:sp>
          <p:nvSpPr>
            <p:cNvPr id="19" name="TextBox 18">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2</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grpSp>
        <p:nvGrpSpPr>
          <p:cNvPr id="20" name="Group 51">
            <a:extLst>
              <a:ext uri="{FF2B5EF4-FFF2-40B4-BE49-F238E27FC236}">
                <a16:creationId xmlns:a16="http://schemas.microsoft.com/office/drawing/2014/main" id="{11BAE6DE-78B9-442C-960D-2A123A466C10}"/>
              </a:ext>
            </a:extLst>
          </p:cNvPr>
          <p:cNvGrpSpPr/>
          <p:nvPr/>
        </p:nvGrpSpPr>
        <p:grpSpPr>
          <a:xfrm>
            <a:off x="3286329" y="4453116"/>
            <a:ext cx="2448002" cy="1846659"/>
            <a:chOff x="2551704" y="4283314"/>
            <a:chExt cx="926898" cy="1846659"/>
          </a:xfrm>
        </p:grpSpPr>
        <p:sp>
          <p:nvSpPr>
            <p:cNvPr id="21" name="TextBox 20">
              <a:extLst>
                <a:ext uri="{FF2B5EF4-FFF2-40B4-BE49-F238E27FC236}">
                  <a16:creationId xmlns:a16="http://schemas.microsoft.com/office/drawing/2014/main" id="{D2495285-7B95-4F28-80DA-9472FB6E6F3E}"/>
                </a:ext>
              </a:extLst>
            </p:cNvPr>
            <p:cNvSpPr txBox="1"/>
            <p:nvPr/>
          </p:nvSpPr>
          <p:spPr>
            <a:xfrm>
              <a:off x="2551705" y="4560313"/>
              <a:ext cx="926897" cy="1569660"/>
            </a:xfrm>
            <a:prstGeom prst="rect">
              <a:avLst/>
            </a:prstGeom>
            <a:solidFill>
              <a:schemeClr val="bg2">
                <a:lumMod val="90000"/>
              </a:schemeClr>
            </a:solidFill>
          </p:spPr>
          <p:txBody>
            <a:bodyPr wrap="square" rtlCol="0">
              <a:spAutoFit/>
            </a:bodyPr>
            <a:lstStyle/>
            <a:p>
              <a:r>
                <a:rPr lang="en-IN" sz="1200" b="1" dirty="0"/>
                <a:t>K- Means Clustering has been performed on the age, weight and height variables for summer and winter seasons. and on whole data</a:t>
              </a:r>
            </a:p>
            <a:p>
              <a:r>
                <a:rPr lang="en-IN" sz="1200" b="1" dirty="0"/>
                <a:t>K- Means Clustering has been performed on the age, weight and height variables</a:t>
              </a:r>
            </a:p>
          </p:txBody>
        </p:sp>
        <p:sp>
          <p:nvSpPr>
            <p:cNvPr id="22" name="TextBox 21">
              <a:extLst>
                <a:ext uri="{FF2B5EF4-FFF2-40B4-BE49-F238E27FC236}">
                  <a16:creationId xmlns:a16="http://schemas.microsoft.com/office/drawing/2014/main" id="{0C98A2E2-619E-42AF-BD1F-3CC8547C20FC}"/>
                </a:ext>
              </a:extLst>
            </p:cNvPr>
            <p:cNvSpPr txBox="1"/>
            <p:nvPr/>
          </p:nvSpPr>
          <p:spPr>
            <a:xfrm>
              <a:off x="2551704" y="4283314"/>
              <a:ext cx="926897" cy="276999"/>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r"/>
              <a:r>
                <a:rPr lang="en-US" altLang="ko-KR"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rPr>
                <a:t>Step 5</a:t>
              </a:r>
              <a:endParaRPr lang="ko-KR" altLang="en-US" sz="1200" dirty="0">
                <a:ln w="0"/>
                <a:solidFill>
                  <a:schemeClr val="tx1"/>
                </a:solidFill>
                <a:effectLst>
                  <a:outerShdw blurRad="38100" dist="19050" dir="2700000" algn="tl" rotWithShape="0">
                    <a:schemeClr val="dk1">
                      <a:alpha val="40000"/>
                    </a:schemeClr>
                  </a:outerShdw>
                </a:effectLst>
                <a:latin typeface="Arial" pitchFamily="34" charset="0"/>
                <a:cs typeface="Arial" pitchFamily="34" charset="0"/>
              </a:endParaRPr>
            </a:p>
          </p:txBody>
        </p:sp>
      </p:grpSp>
    </p:spTree>
    <p:extLst>
      <p:ext uri="{BB962C8B-B14F-4D97-AF65-F5344CB8AC3E}">
        <p14:creationId xmlns:p14="http://schemas.microsoft.com/office/powerpoint/2010/main" val="1919783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FA8E-AD39-4FA0-8E15-E328094BD4C2}"/>
              </a:ext>
            </a:extLst>
          </p:cNvPr>
          <p:cNvSpPr>
            <a:spLocks noGrp="1"/>
          </p:cNvSpPr>
          <p:nvPr>
            <p:ph type="title"/>
          </p:nvPr>
        </p:nvSpPr>
        <p:spPr/>
        <p:txBody>
          <a:bodyPr>
            <a:noAutofit/>
          </a:bodyPr>
          <a:lstStyle/>
          <a:p>
            <a:r>
              <a:rPr lang="en-IN" sz="3600" b="1" dirty="0"/>
              <a:t>K means clustering on players who won medals in Winter  </a:t>
            </a:r>
            <a:r>
              <a:rPr lang="en-IN" sz="3600" b="1" dirty="0" err="1"/>
              <a:t>olympics</a:t>
            </a:r>
            <a:endParaRPr lang="en-IN" sz="3200" dirty="0"/>
          </a:p>
        </p:txBody>
      </p:sp>
      <p:pic>
        <p:nvPicPr>
          <p:cNvPr id="4" name="Content Placeholder 3" descr="A screenshot of a cell phone&#10;&#10;Description generated with very high confidence">
            <a:extLst>
              <a:ext uri="{FF2B5EF4-FFF2-40B4-BE49-F238E27FC236}">
                <a16:creationId xmlns:a16="http://schemas.microsoft.com/office/drawing/2014/main" id="{78CE94AC-6872-45E7-BDB7-42D2055451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55576" y="5445224"/>
            <a:ext cx="7776864" cy="1152128"/>
          </a:xfrm>
          <a:prstGeom prst="rect">
            <a:avLst/>
          </a:prstGeom>
        </p:spPr>
      </p:pic>
      <p:sp>
        <p:nvSpPr>
          <p:cNvPr id="5" name="Rectangle 4">
            <a:extLst>
              <a:ext uri="{FF2B5EF4-FFF2-40B4-BE49-F238E27FC236}">
                <a16:creationId xmlns:a16="http://schemas.microsoft.com/office/drawing/2014/main" id="{BE2F5BCE-F11F-4D73-8FB8-A77A11BEE9D9}"/>
              </a:ext>
            </a:extLst>
          </p:cNvPr>
          <p:cNvSpPr/>
          <p:nvPr/>
        </p:nvSpPr>
        <p:spPr>
          <a:xfrm>
            <a:off x="10234" y="1916832"/>
            <a:ext cx="8748464" cy="3339184"/>
          </a:xfrm>
          <a:prstGeom prst="rect">
            <a:avLst/>
          </a:prstGeom>
        </p:spPr>
        <p:txBody>
          <a:bodyPr wrap="square">
            <a:spAutoFit/>
          </a:bodyPr>
          <a:lstStyle/>
          <a:p>
            <a:pPr marL="457200">
              <a:lnSpc>
                <a:spcPct val="107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The K- means clustering has been done for Winter </a:t>
            </a:r>
            <a:r>
              <a:rPr lang="en-IN" dirty="0" err="1">
                <a:latin typeface="Calibri" panose="020F0502020204030204" pitchFamily="34" charset="0"/>
                <a:ea typeface="Calibri" panose="020F0502020204030204" pitchFamily="34" charset="0"/>
                <a:cs typeface="Times New Roman" panose="02020603050405020304" pitchFamily="18" charset="0"/>
              </a:rPr>
              <a:t>olympics</a:t>
            </a:r>
            <a:r>
              <a:rPr lang="en-IN" dirty="0">
                <a:latin typeface="Calibri" panose="020F0502020204030204" pitchFamily="34" charset="0"/>
                <a:ea typeface="Calibri" panose="020F0502020204030204" pitchFamily="34" charset="0"/>
                <a:cs typeface="Times New Roman" panose="02020603050405020304" pitchFamily="18" charset="0"/>
              </a:rPr>
              <a:t>. The optimum no of cluster are 3. </a:t>
            </a:r>
          </a:p>
          <a:p>
            <a:pPr marL="457200">
              <a:lnSpc>
                <a:spcPct val="107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First cluster shows the average age is 31 and weight is 85. This cluster consist of experienced players and mature players who have won medals. </a:t>
            </a:r>
          </a:p>
          <a:p>
            <a:pPr marL="342900" lvl="0" indent="-342900">
              <a:lnSpc>
                <a:spcPct val="107000"/>
              </a:lnSpc>
              <a:spcAft>
                <a:spcPts val="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Second cluster shows the average age is 24 and weight is 75. This cluster consist of mixed players and it shows this the most suited combination of height, weight and age , which will secure more medals.</a:t>
            </a:r>
          </a:p>
          <a:p>
            <a:pPr marL="342900" lvl="0" indent="-342900">
              <a:lnSpc>
                <a:spcPct val="107000"/>
              </a:lnSpc>
              <a:spcAft>
                <a:spcPts val="800"/>
              </a:spcAft>
              <a:buFont typeface="+mj-lt"/>
              <a:buAutoNum type="arabicPeriod"/>
            </a:pPr>
            <a:r>
              <a:rPr lang="en-IN" dirty="0">
                <a:latin typeface="Calibri" panose="020F0502020204030204" pitchFamily="34" charset="0"/>
                <a:ea typeface="Calibri" panose="020F0502020204030204" pitchFamily="34" charset="0"/>
                <a:cs typeface="Times New Roman" panose="02020603050405020304" pitchFamily="18" charset="0"/>
              </a:rPr>
              <a:t> 3</a:t>
            </a:r>
            <a:r>
              <a:rPr lang="en-IN" baseline="30000" dirty="0">
                <a:latin typeface="Calibri" panose="020F0502020204030204" pitchFamily="34" charset="0"/>
                <a:ea typeface="Calibri" panose="020F0502020204030204" pitchFamily="34" charset="0"/>
                <a:cs typeface="Times New Roman" panose="02020603050405020304" pitchFamily="18" charset="0"/>
              </a:rPr>
              <a:t>rd</a:t>
            </a:r>
            <a:r>
              <a:rPr lang="en-IN" dirty="0">
                <a:latin typeface="Calibri" panose="020F0502020204030204" pitchFamily="34" charset="0"/>
                <a:ea typeface="Calibri" panose="020F0502020204030204" pitchFamily="34" charset="0"/>
                <a:cs typeface="Times New Roman" panose="02020603050405020304" pitchFamily="18" charset="0"/>
              </a:rPr>
              <a:t>  cluster shows the average age is 25 and weight is 60. This cluster consist of mixed players and might contain specific sports events , in which weight is important for players who have won medals. Their weight is very less as compared to other clusters</a:t>
            </a:r>
          </a:p>
        </p:txBody>
      </p:sp>
    </p:spTree>
    <p:extLst>
      <p:ext uri="{BB962C8B-B14F-4D97-AF65-F5344CB8AC3E}">
        <p14:creationId xmlns:p14="http://schemas.microsoft.com/office/powerpoint/2010/main" val="2480961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8D30-F189-4BF4-87B6-C1D0C7EA9C36}"/>
              </a:ext>
            </a:extLst>
          </p:cNvPr>
          <p:cNvSpPr>
            <a:spLocks noGrp="1"/>
          </p:cNvSpPr>
          <p:nvPr>
            <p:ph type="title"/>
          </p:nvPr>
        </p:nvSpPr>
        <p:spPr>
          <a:xfrm>
            <a:off x="457200" y="188640"/>
            <a:ext cx="8229600" cy="1143000"/>
          </a:xfrm>
        </p:spPr>
        <p:txBody>
          <a:bodyPr/>
          <a:lstStyle/>
          <a:p>
            <a:r>
              <a:rPr lang="en-IN" dirty="0"/>
              <a:t>Modelling, evaluation</a:t>
            </a:r>
          </a:p>
        </p:txBody>
      </p:sp>
      <p:sp>
        <p:nvSpPr>
          <p:cNvPr id="3" name="Content Placeholder 2">
            <a:extLst>
              <a:ext uri="{FF2B5EF4-FFF2-40B4-BE49-F238E27FC236}">
                <a16:creationId xmlns:a16="http://schemas.microsoft.com/office/drawing/2014/main" id="{B972485C-F09F-4377-916F-5E2DE5977DCE}"/>
              </a:ext>
            </a:extLst>
          </p:cNvPr>
          <p:cNvSpPr>
            <a:spLocks noGrp="1"/>
          </p:cNvSpPr>
          <p:nvPr>
            <p:ph idx="1"/>
          </p:nvPr>
        </p:nvSpPr>
        <p:spPr>
          <a:xfrm>
            <a:off x="457200" y="1417341"/>
            <a:ext cx="8229600" cy="4389120"/>
          </a:xfrm>
        </p:spPr>
        <p:txBody>
          <a:bodyPr/>
          <a:lstStyle/>
          <a:p>
            <a:pPr lvl="0"/>
            <a:r>
              <a:rPr lang="en-IN" sz="2000" dirty="0"/>
              <a:t> Root Mean Square error is used. Assumptions of Linear regression are tested for evaluation of model.  </a:t>
            </a:r>
          </a:p>
          <a:p>
            <a:pPr lvl="0"/>
            <a:r>
              <a:rPr lang="en-US" sz="2000" dirty="0"/>
              <a:t>M</a:t>
            </a:r>
            <a:r>
              <a:rPr lang="en-IN" sz="2000" dirty="0" err="1"/>
              <a:t>odels</a:t>
            </a:r>
            <a:r>
              <a:rPr lang="en-IN" sz="2000" dirty="0"/>
              <a:t> are </a:t>
            </a:r>
            <a:r>
              <a:rPr lang="en-IN" sz="2000" dirty="0" err="1"/>
              <a:t>evalueated</a:t>
            </a:r>
            <a:r>
              <a:rPr lang="en-IN" sz="2000" dirty="0"/>
              <a:t> using K – fold cross validation and residuals plot and optimized using Grid search method.</a:t>
            </a:r>
            <a:endParaRPr lang="en-IN" dirty="0"/>
          </a:p>
        </p:txBody>
      </p:sp>
      <p:pic>
        <p:nvPicPr>
          <p:cNvPr id="4" name="Picture 3" descr="Image result for isb business analytics">
            <a:extLst>
              <a:ext uri="{FF2B5EF4-FFF2-40B4-BE49-F238E27FC236}">
                <a16:creationId xmlns:a16="http://schemas.microsoft.com/office/drawing/2014/main" id="{58F0FCE4-AAB6-4C75-9805-0C4A99C9EE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7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2059-7DB5-4DC2-AB33-061CB0B41508}"/>
              </a:ext>
            </a:extLst>
          </p:cNvPr>
          <p:cNvSpPr>
            <a:spLocks noGrp="1"/>
          </p:cNvSpPr>
          <p:nvPr>
            <p:ph type="title"/>
          </p:nvPr>
        </p:nvSpPr>
        <p:spPr/>
        <p:txBody>
          <a:bodyPr/>
          <a:lstStyle/>
          <a:p>
            <a:r>
              <a:rPr lang="en-IN" dirty="0"/>
              <a:t>Business Recommendation</a:t>
            </a:r>
          </a:p>
        </p:txBody>
      </p:sp>
      <p:sp>
        <p:nvSpPr>
          <p:cNvPr id="3" name="Content Placeholder 2">
            <a:extLst>
              <a:ext uri="{FF2B5EF4-FFF2-40B4-BE49-F238E27FC236}">
                <a16:creationId xmlns:a16="http://schemas.microsoft.com/office/drawing/2014/main" id="{1019FFD3-6FAC-4FE2-BCE9-20B711A63F8B}"/>
              </a:ext>
            </a:extLst>
          </p:cNvPr>
          <p:cNvSpPr>
            <a:spLocks noGrp="1"/>
          </p:cNvSpPr>
          <p:nvPr>
            <p:ph idx="1"/>
          </p:nvPr>
        </p:nvSpPr>
        <p:spPr>
          <a:xfrm>
            <a:off x="248580" y="1767843"/>
            <a:ext cx="8229600" cy="4389120"/>
          </a:xfrm>
        </p:spPr>
        <p:txBody>
          <a:bodyPr/>
          <a:lstStyle/>
          <a:p>
            <a:pPr lvl="0"/>
            <a:r>
              <a:rPr lang="en-IN" sz="2000" dirty="0"/>
              <a:t>Forecasting model for medals can be made using Neural Network. </a:t>
            </a:r>
          </a:p>
          <a:p>
            <a:pPr lvl="0"/>
            <a:r>
              <a:rPr lang="en-IN" sz="2000" dirty="0"/>
              <a:t> The OPTIMIZATION TECHNIQUES can be used for optimizing the model.</a:t>
            </a:r>
          </a:p>
          <a:p>
            <a:pPr lvl="0"/>
            <a:r>
              <a:rPr lang="en-IN" sz="2000" dirty="0"/>
              <a:t> The data for more countries can be taken to make model more robust.</a:t>
            </a:r>
          </a:p>
          <a:p>
            <a:pPr lvl="0"/>
            <a:r>
              <a:rPr lang="en-IN" sz="2000" dirty="0"/>
              <a:t> </a:t>
            </a:r>
          </a:p>
          <a:p>
            <a:endParaRPr lang="en-IN" dirty="0"/>
          </a:p>
        </p:txBody>
      </p:sp>
      <p:pic>
        <p:nvPicPr>
          <p:cNvPr id="4" name="Picture 3" descr="Image result for isb business analytics">
            <a:extLst>
              <a:ext uri="{FF2B5EF4-FFF2-40B4-BE49-F238E27FC236}">
                <a16:creationId xmlns:a16="http://schemas.microsoft.com/office/drawing/2014/main" id="{45D2CAF6-E857-4029-9F56-B1022E93A2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502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26A2-8080-404E-A17A-B1A98274499E}"/>
              </a:ext>
            </a:extLst>
          </p:cNvPr>
          <p:cNvSpPr>
            <a:spLocks noGrp="1"/>
          </p:cNvSpPr>
          <p:nvPr>
            <p:ph type="title"/>
          </p:nvPr>
        </p:nvSpPr>
        <p:spPr>
          <a:xfrm>
            <a:off x="457200" y="700450"/>
            <a:ext cx="8229600" cy="1143000"/>
          </a:xfrm>
        </p:spPr>
        <p:txBody>
          <a:bodyPr>
            <a:normAutofit fontScale="90000"/>
          </a:bodyPr>
          <a:lstStyle/>
          <a:p>
            <a:r>
              <a:rPr lang="en-IN" dirty="0"/>
              <a:t>Assumptions, Limitations:</a:t>
            </a:r>
            <a:br>
              <a:rPr lang="en-IN" dirty="0"/>
            </a:br>
            <a:endParaRPr lang="en-IN" dirty="0"/>
          </a:p>
        </p:txBody>
      </p:sp>
      <p:sp>
        <p:nvSpPr>
          <p:cNvPr id="3" name="Content Placeholder 2">
            <a:extLst>
              <a:ext uri="{FF2B5EF4-FFF2-40B4-BE49-F238E27FC236}">
                <a16:creationId xmlns:a16="http://schemas.microsoft.com/office/drawing/2014/main" id="{F35DFDEA-E357-40D1-8AD0-B2C442A1418C}"/>
              </a:ext>
            </a:extLst>
          </p:cNvPr>
          <p:cNvSpPr>
            <a:spLocks noGrp="1"/>
          </p:cNvSpPr>
          <p:nvPr>
            <p:ph idx="1"/>
          </p:nvPr>
        </p:nvSpPr>
        <p:spPr>
          <a:xfrm>
            <a:off x="457200" y="1202379"/>
            <a:ext cx="8229600" cy="4389120"/>
          </a:xfrm>
        </p:spPr>
        <p:txBody>
          <a:bodyPr>
            <a:normAutofit/>
          </a:bodyPr>
          <a:lstStyle/>
          <a:p>
            <a:r>
              <a:rPr lang="en-US" sz="2000" dirty="0"/>
              <a:t>The data was collected for only 5 years from 2000 to 2016.</a:t>
            </a:r>
          </a:p>
          <a:p>
            <a:r>
              <a:rPr lang="en-US" sz="2000" dirty="0"/>
              <a:t>The data used for regression was small and the sample contains only 20 countries data.</a:t>
            </a:r>
          </a:p>
          <a:p>
            <a:r>
              <a:rPr lang="en-US" sz="2000" dirty="0"/>
              <a:t>Not able to collect data related to Sports </a:t>
            </a:r>
            <a:r>
              <a:rPr lang="en-US" sz="2000" dirty="0" err="1"/>
              <a:t>centres</a:t>
            </a:r>
            <a:r>
              <a:rPr lang="en-US" sz="2000" dirty="0"/>
              <a:t>, sports funding for countries. </a:t>
            </a:r>
          </a:p>
          <a:p>
            <a:r>
              <a:rPr lang="en-US" sz="2000" dirty="0"/>
              <a:t> The test data for year 2020 was not available for all fields. So, data for 2018 year is considered.</a:t>
            </a:r>
          </a:p>
          <a:p>
            <a:r>
              <a:rPr lang="en-US" sz="2000" dirty="0"/>
              <a:t> The features in dataset are not normal. </a:t>
            </a:r>
          </a:p>
          <a:p>
            <a:r>
              <a:rPr lang="en-US" sz="2000" dirty="0"/>
              <a:t>Assumptions of Multiple Regression are used in modelling  </a:t>
            </a:r>
          </a:p>
        </p:txBody>
      </p:sp>
      <p:pic>
        <p:nvPicPr>
          <p:cNvPr id="4" name="Picture 3" descr="Image result for isb business analytics">
            <a:extLst>
              <a:ext uri="{FF2B5EF4-FFF2-40B4-BE49-F238E27FC236}">
                <a16:creationId xmlns:a16="http://schemas.microsoft.com/office/drawing/2014/main" id="{949C52E4-AE5A-4801-9A43-09FB1D0864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765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CC16-DA6C-499E-9726-C17BA9CF7848}"/>
              </a:ext>
            </a:extLst>
          </p:cNvPr>
          <p:cNvSpPr>
            <a:spLocks noGrp="1"/>
          </p:cNvSpPr>
          <p:nvPr>
            <p:ph type="title"/>
          </p:nvPr>
        </p:nvSpPr>
        <p:spPr>
          <a:xfrm>
            <a:off x="457200" y="404664"/>
            <a:ext cx="8229600" cy="564672"/>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7CDC9791-6370-4D76-B715-B6EF35C6F922}"/>
              </a:ext>
            </a:extLst>
          </p:cNvPr>
          <p:cNvSpPr>
            <a:spLocks noGrp="1"/>
          </p:cNvSpPr>
          <p:nvPr>
            <p:ph idx="1"/>
          </p:nvPr>
        </p:nvSpPr>
        <p:spPr>
          <a:xfrm>
            <a:off x="457200" y="1268760"/>
            <a:ext cx="8229600" cy="4389120"/>
          </a:xfrm>
        </p:spPr>
        <p:txBody>
          <a:bodyPr>
            <a:normAutofit/>
          </a:bodyPr>
          <a:lstStyle/>
          <a:p>
            <a:r>
              <a:rPr lang="en-IN" dirty="0"/>
              <a:t> </a:t>
            </a:r>
            <a:r>
              <a:rPr lang="en-IN" dirty="0">
                <a:hlinkClick r:id="rId2"/>
              </a:rPr>
              <a:t>https://en.wikipedia.org/wiki/Olympic_Games</a:t>
            </a:r>
            <a:endParaRPr lang="en-IN" dirty="0"/>
          </a:p>
          <a:p>
            <a:r>
              <a:rPr lang="en-IN" dirty="0">
                <a:hlinkClick r:id="rId3"/>
              </a:rPr>
              <a:t>https://en.wikipedia.org/wiki/List_of_countries_by_number_of_Internet_users</a:t>
            </a:r>
            <a:endParaRPr lang="en-IN" dirty="0"/>
          </a:p>
          <a:p>
            <a:r>
              <a:rPr lang="en-IN" dirty="0">
                <a:hlinkClick r:id="rId4"/>
              </a:rPr>
              <a:t>https://data.worldbank.org/indicator/ny.gdp.pcap.pp.cd</a:t>
            </a:r>
            <a:endParaRPr lang="en-IN" dirty="0"/>
          </a:p>
          <a:p>
            <a:r>
              <a:rPr lang="en-IN" dirty="0">
                <a:hlinkClick r:id="rId5"/>
              </a:rPr>
              <a:t>https://www.heritage.org/index/ranking</a:t>
            </a:r>
            <a:endParaRPr lang="en-IN" dirty="0"/>
          </a:p>
          <a:p>
            <a:endParaRPr lang="en-IN" dirty="0"/>
          </a:p>
          <a:p>
            <a:pPr marL="0" indent="0">
              <a:buNone/>
            </a:pPr>
            <a:endParaRPr lang="en-IN" dirty="0"/>
          </a:p>
          <a:p>
            <a:endParaRPr lang="en-IN" dirty="0"/>
          </a:p>
          <a:p>
            <a:endParaRPr lang="en-IN" dirty="0"/>
          </a:p>
        </p:txBody>
      </p:sp>
      <p:pic>
        <p:nvPicPr>
          <p:cNvPr id="4" name="Picture 3" descr="Image result for isb business analytics">
            <a:extLst>
              <a:ext uri="{FF2B5EF4-FFF2-40B4-BE49-F238E27FC236}">
                <a16:creationId xmlns:a16="http://schemas.microsoft.com/office/drawing/2014/main" id="{8F51A857-C4E5-422B-B867-D13C845F7DE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92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41"/>
            <a:ext cx="8229600" cy="1143000"/>
          </a:xfrm>
        </p:spPr>
        <p:txBody>
          <a:bodyPr/>
          <a:lstStyle/>
          <a:p>
            <a:r>
              <a:rPr lang="en-IN" dirty="0"/>
              <a:t>Business Problem</a:t>
            </a:r>
          </a:p>
        </p:txBody>
      </p:sp>
      <p:sp>
        <p:nvSpPr>
          <p:cNvPr id="3" name="Content Placeholder 2"/>
          <p:cNvSpPr>
            <a:spLocks noGrp="1"/>
          </p:cNvSpPr>
          <p:nvPr>
            <p:ph idx="1"/>
          </p:nvPr>
        </p:nvSpPr>
        <p:spPr>
          <a:xfrm>
            <a:off x="457200" y="1556792"/>
            <a:ext cx="8229600" cy="4389120"/>
          </a:xfrm>
        </p:spPr>
        <p:txBody>
          <a:bodyPr>
            <a:normAutofit fontScale="92500" lnSpcReduction="10000"/>
          </a:bodyPr>
          <a:lstStyle/>
          <a:p>
            <a:r>
              <a:rPr lang="en-IN" sz="2400" dirty="0"/>
              <a:t> Which countries dominate in Olympics and why?</a:t>
            </a:r>
          </a:p>
          <a:p>
            <a:r>
              <a:rPr lang="en-IN" sz="2400" dirty="0"/>
              <a:t> To Analyse different countries on the basis of Age, Height and Weight. of players, who won the medals for all seasons</a:t>
            </a:r>
          </a:p>
          <a:p>
            <a:r>
              <a:rPr lang="en-IN" sz="2400" dirty="0"/>
              <a:t> To Cluster different countries on the basis of Age, Height and Weight. of players, who won the medals for Summer and Winter seasons. </a:t>
            </a:r>
          </a:p>
          <a:p>
            <a:r>
              <a:rPr lang="en-IN" sz="2400" dirty="0"/>
              <a:t> To Cluster different countries on the basis of GDP, population and total medals. </a:t>
            </a:r>
          </a:p>
          <a:p>
            <a:r>
              <a:rPr lang="en-IN" sz="2400" dirty="0"/>
              <a:t> Identify the factors that are driving India behind other countries.</a:t>
            </a:r>
          </a:p>
          <a:p>
            <a:r>
              <a:rPr lang="en-IN" sz="2400" dirty="0"/>
              <a:t> Predicting the rank or performance of top 20 countries in next Olympics.</a:t>
            </a:r>
          </a:p>
          <a:p>
            <a:endParaRPr lang="en-IN" dirty="0"/>
          </a:p>
        </p:txBody>
      </p:sp>
      <p:pic>
        <p:nvPicPr>
          <p:cNvPr id="5" name="Picture 4" descr="Image result for isb business analytics">
            <a:extLst>
              <a:ext uri="{FF2B5EF4-FFF2-40B4-BE49-F238E27FC236}">
                <a16:creationId xmlns:a16="http://schemas.microsoft.com/office/drawing/2014/main" id="{62A94185-76F1-4CFA-8C0E-D35BBE79F8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58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43000"/>
          </a:xfrm>
        </p:spPr>
        <p:txBody>
          <a:bodyPr/>
          <a:lstStyle/>
          <a:p>
            <a:r>
              <a:rPr lang="en-IN" dirty="0"/>
              <a:t>Introduction</a:t>
            </a:r>
          </a:p>
        </p:txBody>
      </p:sp>
      <p:sp>
        <p:nvSpPr>
          <p:cNvPr id="3" name="Content Placeholder 2"/>
          <p:cNvSpPr>
            <a:spLocks noGrp="1"/>
          </p:cNvSpPr>
          <p:nvPr>
            <p:ph idx="1"/>
          </p:nvPr>
        </p:nvSpPr>
        <p:spPr>
          <a:xfrm>
            <a:off x="440080" y="1579751"/>
            <a:ext cx="8229600" cy="4389120"/>
          </a:xfrm>
        </p:spPr>
        <p:txBody>
          <a:bodyPr>
            <a:normAutofit/>
          </a:bodyPr>
          <a:lstStyle/>
          <a:p>
            <a:pPr>
              <a:lnSpc>
                <a:spcPct val="80000"/>
              </a:lnSpc>
            </a:pPr>
            <a:r>
              <a:rPr lang="en-IN" sz="2200" dirty="0"/>
              <a:t>Olympics event is held every four years, where different teams participate across the world. In this project, clustering and different regression techniques have been used to solve out important questions related to the performance of players of best performing countries and it is compared with the India’s performance in Olympics.</a:t>
            </a:r>
          </a:p>
          <a:p>
            <a:pPr marL="0" indent="0">
              <a:lnSpc>
                <a:spcPct val="80000"/>
              </a:lnSpc>
              <a:buNone/>
            </a:pPr>
            <a:endParaRPr lang="en-IN" sz="2200" dirty="0"/>
          </a:p>
        </p:txBody>
      </p:sp>
      <p:pic>
        <p:nvPicPr>
          <p:cNvPr id="4" name="Picture 3" descr="Image result for isb business analytics">
            <a:extLst>
              <a:ext uri="{FF2B5EF4-FFF2-40B4-BE49-F238E27FC236}">
                <a16:creationId xmlns:a16="http://schemas.microsoft.com/office/drawing/2014/main" id="{374D53C5-323C-4C89-8B46-7CF0D4CDE3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60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78"/>
            <a:ext cx="8229600" cy="1143000"/>
          </a:xfrm>
        </p:spPr>
        <p:txBody>
          <a:bodyPr/>
          <a:lstStyle/>
          <a:p>
            <a:r>
              <a:rPr lang="en-IN" dirty="0"/>
              <a:t>Motivation For Study</a:t>
            </a:r>
          </a:p>
        </p:txBody>
      </p:sp>
      <p:sp>
        <p:nvSpPr>
          <p:cNvPr id="3" name="Content Placeholder 2"/>
          <p:cNvSpPr>
            <a:spLocks noGrp="1"/>
          </p:cNvSpPr>
          <p:nvPr>
            <p:ph idx="1"/>
          </p:nvPr>
        </p:nvSpPr>
        <p:spPr>
          <a:xfrm>
            <a:off x="457200" y="1303755"/>
            <a:ext cx="8229600" cy="4519443"/>
          </a:xfrm>
        </p:spPr>
        <p:txBody>
          <a:bodyPr>
            <a:normAutofit/>
          </a:bodyPr>
          <a:lstStyle/>
          <a:p>
            <a:r>
              <a:rPr lang="en-IN" sz="2000" dirty="0"/>
              <a:t>The prediction of total medals from regression and other models can be used for building a predictive model . The K- fold cross validation and comparison of  RMSE can improve the accuracy of the model.</a:t>
            </a:r>
          </a:p>
          <a:p>
            <a:r>
              <a:rPr lang="en-IN" sz="2000" dirty="0"/>
              <a:t> The K – means clustering of the GDP , population and number of medals will help to find out the relation of GDP, population with the performance of countries in Olympics.</a:t>
            </a:r>
          </a:p>
          <a:p>
            <a:r>
              <a:rPr lang="en-IN" sz="2000" dirty="0"/>
              <a:t>The K – means clustering of the Age, Height and weight for Summer and winter seasons can help to find the comparison between genes of Olympic athletes in top countries.</a:t>
            </a:r>
          </a:p>
          <a:p>
            <a:r>
              <a:rPr lang="en-IN" sz="2000" dirty="0"/>
              <a:t> Regression analysis will provide the further insights.   </a:t>
            </a:r>
          </a:p>
        </p:txBody>
      </p:sp>
      <p:pic>
        <p:nvPicPr>
          <p:cNvPr id="4" name="Picture 3" descr="Image result for isb business analytics">
            <a:extLst>
              <a:ext uri="{FF2B5EF4-FFF2-40B4-BE49-F238E27FC236}">
                <a16:creationId xmlns:a16="http://schemas.microsoft.com/office/drawing/2014/main" id="{ABBDD3F6-793E-44BB-9819-A6D577D8D8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
            <a:ext cx="1331640" cy="54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5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12" y="548680"/>
            <a:ext cx="8229600" cy="710952"/>
          </a:xfrm>
        </p:spPr>
        <p:txBody>
          <a:bodyPr>
            <a:normAutofit fontScale="90000"/>
          </a:bodyPr>
          <a:lstStyle/>
          <a:p>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5400" dirty="0"/>
              <a:t/>
            </a:r>
            <a:br>
              <a:rPr lang="en-IN" sz="5400" dirty="0"/>
            </a:br>
            <a:r>
              <a:rPr lang="en-IN" sz="4800" dirty="0"/>
              <a:t>Analytic Approach</a:t>
            </a:r>
            <a:endParaRPr lang="en-IN" dirty="0"/>
          </a:p>
        </p:txBody>
      </p:sp>
      <p:sp>
        <p:nvSpPr>
          <p:cNvPr id="3" name="Content Placeholder 2"/>
          <p:cNvSpPr>
            <a:spLocks noGrp="1"/>
          </p:cNvSpPr>
          <p:nvPr>
            <p:ph idx="1"/>
          </p:nvPr>
        </p:nvSpPr>
        <p:spPr>
          <a:xfrm>
            <a:off x="459512" y="1259632"/>
            <a:ext cx="8229600" cy="4389120"/>
          </a:xfrm>
        </p:spPr>
        <p:txBody>
          <a:bodyPr>
            <a:normAutofit fontScale="25000" lnSpcReduction="20000"/>
          </a:bodyPr>
          <a:lstStyle/>
          <a:p>
            <a:pPr marL="0" indent="0">
              <a:buNone/>
            </a:pPr>
            <a:endParaRPr lang="en-IN" sz="3200" dirty="0"/>
          </a:p>
          <a:p>
            <a:r>
              <a:rPr lang="en-IN" sz="8000" dirty="0"/>
              <a:t>Check for correlation between different variables with total medals and individual – gold, silver, bronze medals. </a:t>
            </a:r>
          </a:p>
          <a:p>
            <a:r>
              <a:rPr lang="en-IN" sz="8000" dirty="0"/>
              <a:t>Check for factors responsible for predicting total count of medals.</a:t>
            </a:r>
          </a:p>
          <a:p>
            <a:r>
              <a:rPr lang="en-IN" sz="8000" dirty="0"/>
              <a:t>To </a:t>
            </a:r>
            <a:r>
              <a:rPr lang="en-IN" sz="8000" dirty="0" smtClean="0"/>
              <a:t>predict </a:t>
            </a:r>
            <a:r>
              <a:rPr lang="en-IN" sz="8000" dirty="0"/>
              <a:t>the number of </a:t>
            </a:r>
            <a:r>
              <a:rPr lang="en-IN" sz="8000" dirty="0" smtClean="0"/>
              <a:t>Gold, silver, bronze and total </a:t>
            </a:r>
            <a:r>
              <a:rPr lang="en-IN" sz="8000" dirty="0"/>
              <a:t>medals for </a:t>
            </a:r>
            <a:r>
              <a:rPr lang="en-IN" sz="8000" dirty="0" smtClean="0"/>
              <a:t>countries for 202o Olympics. And, predict rank of the countries.  </a:t>
            </a:r>
            <a:endParaRPr lang="en-IN" sz="8000" dirty="0"/>
          </a:p>
          <a:p>
            <a:r>
              <a:rPr lang="en-IN" sz="8000" dirty="0"/>
              <a:t>To build a Multiple Regression Model using different techniques and evaluating the models using RMSE</a:t>
            </a:r>
            <a:r>
              <a:rPr lang="en-IN" sz="8000" dirty="0" smtClean="0"/>
              <a:t>, MSE</a:t>
            </a:r>
            <a:endParaRPr lang="en-IN" sz="8000" dirty="0"/>
          </a:p>
          <a:p>
            <a:r>
              <a:rPr lang="en-IN" sz="8000" dirty="0"/>
              <a:t>To build clusters of observations using GDP, population, total medals data using K-means algorithm.  </a:t>
            </a:r>
          </a:p>
          <a:p>
            <a:r>
              <a:rPr lang="en-IN" sz="8000" dirty="0"/>
              <a:t>Analyse the top 20 athletes, top 10 male and female athletes.</a:t>
            </a:r>
          </a:p>
          <a:p>
            <a:r>
              <a:rPr lang="en-IN" sz="8000" dirty="0"/>
              <a:t> Analyse mean height of players for all countries , who won at least one medal. </a:t>
            </a:r>
            <a:endParaRPr lang="en-IN" sz="8000" dirty="0" smtClean="0"/>
          </a:p>
          <a:p>
            <a:r>
              <a:rPr lang="en-IN" sz="8000" dirty="0"/>
              <a:t> To build clusters of observations using </a:t>
            </a:r>
            <a:r>
              <a:rPr lang="en-IN" sz="8000" dirty="0" smtClean="0"/>
              <a:t>Height, Weight, Age of employees using </a:t>
            </a:r>
            <a:r>
              <a:rPr lang="en-IN" sz="8000" dirty="0"/>
              <a:t>K-means </a:t>
            </a:r>
            <a:r>
              <a:rPr lang="en-IN" sz="8000" dirty="0" smtClean="0"/>
              <a:t>algorithm</a:t>
            </a:r>
            <a:r>
              <a:rPr lang="en-IN" sz="8000" dirty="0"/>
              <a:t> </a:t>
            </a:r>
            <a:r>
              <a:rPr lang="en-IN" sz="8000" dirty="0" smtClean="0"/>
              <a:t>for summer and winter Olympics.</a:t>
            </a:r>
          </a:p>
          <a:p>
            <a:r>
              <a:rPr lang="en-IN" sz="8000" dirty="0" smtClean="0"/>
              <a:t>  To optimize the parameters of the machine learning algorithm using </a:t>
            </a:r>
            <a:r>
              <a:rPr lang="en-IN" sz="8000" dirty="0" err="1" smtClean="0"/>
              <a:t>GridSearch</a:t>
            </a:r>
            <a:r>
              <a:rPr lang="en-IN" sz="8000" dirty="0" smtClean="0"/>
              <a:t> method.</a:t>
            </a:r>
          </a:p>
          <a:p>
            <a:pPr marL="0" indent="0">
              <a:buNone/>
            </a:pPr>
            <a:endParaRPr lang="en-IN" sz="8000" dirty="0"/>
          </a:p>
          <a:p>
            <a:endParaRPr lang="en-IN" sz="8000" dirty="0"/>
          </a:p>
        </p:txBody>
      </p:sp>
    </p:spTree>
    <p:extLst>
      <p:ext uri="{BB962C8B-B14F-4D97-AF65-F5344CB8AC3E}">
        <p14:creationId xmlns:p14="http://schemas.microsoft.com/office/powerpoint/2010/main" val="1348723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2322</TotalTime>
  <Words>2871</Words>
  <Application>Microsoft Office PowerPoint</Application>
  <PresentationFormat>On-screen Show (4:3)</PresentationFormat>
  <Paragraphs>259</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Constantia</vt:lpstr>
      <vt:lpstr>Gill Sans MT</vt:lpstr>
      <vt:lpstr>HY신명조</vt:lpstr>
      <vt:lpstr>Times New Roman</vt:lpstr>
      <vt:lpstr>Wingdings 2</vt:lpstr>
      <vt:lpstr>Flow</vt:lpstr>
      <vt:lpstr>Analysis of Olympics Data</vt:lpstr>
      <vt:lpstr>   Table Of Contents</vt:lpstr>
      <vt:lpstr>PowerPoint Presentation</vt:lpstr>
      <vt:lpstr>Executive Summary</vt:lpstr>
      <vt:lpstr>Methodology and Tools</vt:lpstr>
      <vt:lpstr>Business Problem</vt:lpstr>
      <vt:lpstr>Introduction</vt:lpstr>
      <vt:lpstr>Motivation For Study</vt:lpstr>
      <vt:lpstr>                                                             Analytic Approach</vt:lpstr>
      <vt:lpstr>Models</vt:lpstr>
      <vt:lpstr>Means</vt:lpstr>
      <vt:lpstr>Connecting CBA Term – 2 courses </vt:lpstr>
      <vt:lpstr>Data collection &amp; cleaning</vt:lpstr>
      <vt:lpstr>Regression Analysis</vt:lpstr>
      <vt:lpstr>Correlation matrix between each variable. </vt:lpstr>
      <vt:lpstr>Backward  Elimination Process for model selection.</vt:lpstr>
      <vt:lpstr>Final Model with constant term</vt:lpstr>
      <vt:lpstr>PowerPoint Presentation</vt:lpstr>
      <vt:lpstr>Regression Diagnostics</vt:lpstr>
      <vt:lpstr>PowerPoint Presentation</vt:lpstr>
      <vt:lpstr>  Scaling using min max scaler function is also performed and model is made using it. </vt:lpstr>
      <vt:lpstr>GBR – Gradient Boosting Regressor and Random Forest Regressor models are also used for regression analysis </vt:lpstr>
      <vt:lpstr>KNeighborsRegressor Model </vt:lpstr>
      <vt:lpstr>XGBOOST Regressor Model </vt:lpstr>
      <vt:lpstr>Features importance plot</vt:lpstr>
      <vt:lpstr>Comparison of Models Accuracy – RMSE of all the different models has been taken. </vt:lpstr>
      <vt:lpstr>Grid search optimization method</vt:lpstr>
      <vt:lpstr>K – fold Cross validation</vt:lpstr>
      <vt:lpstr>Heatmap of medals and country with year </vt:lpstr>
      <vt:lpstr>  Final output of countries in 2020 olympics. </vt:lpstr>
      <vt:lpstr>Rank in 2020 olympics</vt:lpstr>
      <vt:lpstr>  Analysis using K-means Clustering:  </vt:lpstr>
      <vt:lpstr>PowerPoint Presentation</vt:lpstr>
      <vt:lpstr>      </vt:lpstr>
      <vt:lpstr> </vt:lpstr>
      <vt:lpstr>Clustering Countries using GDP-nominal, total medals and population. </vt:lpstr>
      <vt:lpstr>This chart is scatterplot, it shows relation between Nominal GDP and total count of medals for the same cluster as discussed just above. Cluster 1 contain only USA, Cluster 2 contain only China and India. Cluster 3 contain Russia, Germany , japan, Australia, GBR, Countries ranked from 10 to 20 in last summer Olympics come in 4th cluster. It clearly shows that both variables has some correlation with each other. USA is acting like an outlier in this chart.  </vt:lpstr>
      <vt:lpstr> </vt:lpstr>
      <vt:lpstr>PowerPoint Presentation</vt:lpstr>
      <vt:lpstr>K means clustering on players who won medals in Summer and winter olympics.</vt:lpstr>
      <vt:lpstr>PowerPoint Presentation</vt:lpstr>
      <vt:lpstr>PowerPoint Presentation</vt:lpstr>
      <vt:lpstr>PowerPoint Presentation</vt:lpstr>
      <vt:lpstr>PowerPoint Presentation</vt:lpstr>
      <vt:lpstr> K means clustering on players who won medals in Summer olympics </vt:lpstr>
      <vt:lpstr>This geo- map chart shows different countries coloured by clusters of age, height and weight variables. It shows that cluster 2 – which has highest no of records and youngest players are mostly from Arab nations, African countries. Players in  Cluster 1 are mostly from US, and big economy countries.   </vt:lpstr>
      <vt:lpstr>This chart shows the comparison only for Athletics and Swimming events in summer olympics cluster. This shows that USA and Aussies have highest number of medals in these 2 sports and it shows that the players genetic conditions are similar in these two countries. Great Britain  and Germany also has good number of players in this. </vt:lpstr>
      <vt:lpstr>PowerPoint Presentation</vt:lpstr>
      <vt:lpstr>PowerPoint Presentation</vt:lpstr>
      <vt:lpstr>K means clustering on players who won medals in Winter  olympics</vt:lpstr>
      <vt:lpstr>Modelling, evaluation</vt:lpstr>
      <vt:lpstr>Business Recommendation</vt:lpstr>
      <vt:lpstr>Assumptions, Limitations: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Cryptocurrencies</dc:title>
  <dc:creator>vinayak</dc:creator>
  <cp:lastModifiedBy>Kapoor, Vineet</cp:lastModifiedBy>
  <cp:revision>183</cp:revision>
  <dcterms:created xsi:type="dcterms:W3CDTF">2018-06-23T07:12:51Z</dcterms:created>
  <dcterms:modified xsi:type="dcterms:W3CDTF">2018-09-28T13:13:16Z</dcterms:modified>
</cp:coreProperties>
</file>