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310" r:id="rId5"/>
    <p:sldId id="321" r:id="rId6"/>
    <p:sldId id="264" r:id="rId7"/>
    <p:sldId id="265" r:id="rId8"/>
    <p:sldId id="266" r:id="rId9"/>
    <p:sldId id="268" r:id="rId10"/>
    <p:sldId id="284" r:id="rId11"/>
    <p:sldId id="286" r:id="rId12"/>
    <p:sldId id="311" r:id="rId13"/>
    <p:sldId id="287" r:id="rId14"/>
    <p:sldId id="336" r:id="rId15"/>
    <p:sldId id="345" r:id="rId16"/>
    <p:sldId id="344" r:id="rId17"/>
    <p:sldId id="343" r:id="rId18"/>
    <p:sldId id="342" r:id="rId19"/>
    <p:sldId id="346" r:id="rId20"/>
    <p:sldId id="347" r:id="rId21"/>
    <p:sldId id="339" r:id="rId22"/>
    <p:sldId id="348" r:id="rId23"/>
    <p:sldId id="350" r:id="rId24"/>
    <p:sldId id="352" r:id="rId25"/>
    <p:sldId id="297" r:id="rId26"/>
    <p:sldId id="298" r:id="rId27"/>
    <p:sldId id="299" r:id="rId28"/>
    <p:sldId id="31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howGuides="1">
      <p:cViewPr varScale="1">
        <p:scale>
          <a:sx n="69" d="100"/>
          <a:sy n="69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47A9B-ADF8-4C4D-B31C-4ABD019F9CBD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enehon.com/measuring-companys-risk-bankruptcy/" TargetMode="External"/><Relationship Id="rId2" Type="http://schemas.openxmlformats.org/officeDocument/2006/relationships/hyperlink" Target="https://smallbusiness.chron.com/causes-business-bankruptcy-49407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investopedia.com/articles/active-trading/081315/financial-ratios-spot-companies-headed-bankruptcy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212" y="1054560"/>
            <a:ext cx="7772400" cy="1362456"/>
          </a:xfrm>
        </p:spPr>
        <p:txBody>
          <a:bodyPr/>
          <a:lstStyle/>
          <a:p>
            <a:r>
              <a:rPr lang="en-US" sz="4400" u="sng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Bankruptcy Prediction </a:t>
            </a:r>
            <a:endParaRPr lang="en-I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8218112" cy="3892688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250000"/>
              </a:lnSpc>
            </a:pPr>
            <a:r>
              <a:rPr lang="en-US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By </a:t>
            </a:r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– Yudhvir Mor(1191) and </a:t>
            </a:r>
          </a:p>
          <a:p>
            <a:pPr algn="r">
              <a:lnSpc>
                <a:spcPct val="2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Vineet Kapoor(11910076)</a:t>
            </a:r>
          </a:p>
          <a:p>
            <a:pPr algn="r">
              <a:lnSpc>
                <a:spcPct val="250000"/>
              </a:lnSpc>
            </a:pPr>
            <a:r>
              <a:rPr lang="en-US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I</a:t>
            </a:r>
            <a:r>
              <a:rPr lang="en-IN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SB CBA Practicum</a:t>
            </a:r>
          </a:p>
          <a:p>
            <a:pPr algn="r">
              <a:lnSpc>
                <a:spcPct val="2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8</a:t>
            </a:r>
            <a:r>
              <a:rPr lang="en-IN" sz="2400" baseline="30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th</a:t>
            </a:r>
            <a:r>
              <a:rPr lang="en-IN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February </a:t>
            </a:r>
            <a:r>
              <a:rPr lang="en-IN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, </a:t>
            </a:r>
            <a:r>
              <a:rPr lang="en-IN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2019</a:t>
            </a:r>
            <a:endParaRPr lang="en-US" sz="28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lvl="5"/>
            <a:endParaRPr lang="en-IN" sz="3200" dirty="0"/>
          </a:p>
        </p:txBody>
      </p:sp>
      <p:pic>
        <p:nvPicPr>
          <p:cNvPr id="4" name="Picture 4" descr="Image result for isb business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2416"/>
            <a:ext cx="381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isb business analytics">
            <a:extLst>
              <a:ext uri="{FF2B5EF4-FFF2-40B4-BE49-F238E27FC236}">
                <a16:creationId xmlns:a16="http://schemas.microsoft.com/office/drawing/2014/main" id="{7FA34230-6872-4207-9D3C-218B4B80A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6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478B-451A-443F-8276-B2150DA1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741984"/>
            <a:ext cx="8229600" cy="650336"/>
          </a:xfrm>
        </p:spPr>
        <p:txBody>
          <a:bodyPr>
            <a:normAutofit fontScale="90000"/>
          </a:bodyPr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A87D-5EAD-4209-BC72-9D0FD0B6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6" y="1546880"/>
            <a:ext cx="8229600" cy="4389120"/>
          </a:xfrm>
        </p:spPr>
        <p:txBody>
          <a:bodyPr/>
          <a:lstStyle/>
          <a:p>
            <a:r>
              <a:rPr lang="en-IN" sz="2000" dirty="0"/>
              <a:t> </a:t>
            </a:r>
            <a:r>
              <a:rPr lang="en-IN" sz="2000" dirty="0" smtClean="0"/>
              <a:t>ANN- Artificial Neural Network using </a:t>
            </a:r>
            <a:r>
              <a:rPr lang="en-IN" sz="2000" dirty="0" err="1" smtClean="0"/>
              <a:t>Keras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>GBM – Gradient Boosting </a:t>
            </a:r>
            <a:r>
              <a:rPr lang="en-IN" sz="2000" dirty="0" smtClean="0"/>
              <a:t>Classifier </a:t>
            </a:r>
            <a:r>
              <a:rPr lang="en-IN" sz="2000" dirty="0"/>
              <a:t>model</a:t>
            </a:r>
          </a:p>
          <a:p>
            <a:r>
              <a:rPr lang="en-IN" sz="2000" dirty="0"/>
              <a:t>KNN </a:t>
            </a:r>
            <a:r>
              <a:rPr lang="en-IN" sz="2000" dirty="0" smtClean="0"/>
              <a:t>Classifier model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Bagging Classifier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SVM classifier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Decision trees</a:t>
            </a:r>
            <a:endParaRPr lang="en-IN" sz="2000" dirty="0"/>
          </a:p>
          <a:p>
            <a:r>
              <a:rPr lang="en-IN" sz="2000" dirty="0"/>
              <a:t>Random Forest model</a:t>
            </a:r>
          </a:p>
          <a:p>
            <a:r>
              <a:rPr lang="en-IN" sz="2000" dirty="0"/>
              <a:t>Hyperparameter tuning using Grid Search CV method</a:t>
            </a:r>
          </a:p>
          <a:p>
            <a:r>
              <a:rPr lang="en-IN" sz="2000" dirty="0" smtClean="0"/>
              <a:t>K </a:t>
            </a:r>
            <a:r>
              <a:rPr lang="en-IN" sz="2000" dirty="0"/>
              <a:t>fold Cross validation model.</a:t>
            </a:r>
          </a:p>
          <a:p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A60F9A51-1288-4852-8399-09FB5472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6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0D93-CDF7-4A95-AFD2-9376D63D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41"/>
            <a:ext cx="8229600" cy="1143000"/>
          </a:xfrm>
        </p:spPr>
        <p:txBody>
          <a:bodyPr/>
          <a:lstStyle/>
          <a:p>
            <a:r>
              <a:rPr lang="en-US" dirty="0"/>
              <a:t>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EBA9-9E65-42BB-8578-8E7B1A0F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IN" sz="2000" dirty="0"/>
              <a:t>Visualization Tools -  </a:t>
            </a:r>
            <a:r>
              <a:rPr lang="en-IN" sz="2000" dirty="0" smtClean="0"/>
              <a:t>Python</a:t>
            </a:r>
            <a:endParaRPr lang="en-IN" sz="2000" dirty="0"/>
          </a:p>
          <a:p>
            <a:r>
              <a:rPr lang="en-IN" sz="2000" dirty="0"/>
              <a:t>Modelling Tools – </a:t>
            </a:r>
            <a:r>
              <a:rPr lang="en-IN" sz="2000" dirty="0" smtClean="0"/>
              <a:t>ANN, Random Forest, KNN, SVM, Decision Trees, </a:t>
            </a:r>
            <a:r>
              <a:rPr lang="en-IN" sz="2000" dirty="0"/>
              <a:t>GBM, </a:t>
            </a:r>
            <a:r>
              <a:rPr lang="en-IN" sz="2000" dirty="0" err="1" smtClean="0"/>
              <a:t>Adaboost</a:t>
            </a:r>
            <a:r>
              <a:rPr lang="en-IN" sz="2000" dirty="0" smtClean="0"/>
              <a:t>, Bagging classifier, </a:t>
            </a:r>
            <a:r>
              <a:rPr lang="en-IN" sz="2000" dirty="0"/>
              <a:t>Random forest packages from </a:t>
            </a:r>
            <a:r>
              <a:rPr lang="en-IN" sz="2000" dirty="0" err="1"/>
              <a:t>sklearn</a:t>
            </a:r>
            <a:r>
              <a:rPr lang="en-IN" sz="2000" dirty="0"/>
              <a:t> are </a:t>
            </a:r>
            <a:r>
              <a:rPr lang="en-IN" sz="2000" dirty="0" smtClean="0"/>
              <a:t>used.</a:t>
            </a:r>
            <a:endParaRPr lang="en-IN" sz="2000" dirty="0"/>
          </a:p>
          <a:p>
            <a:r>
              <a:rPr lang="en-IN" sz="2000" dirty="0" smtClean="0"/>
              <a:t>Packages used in </a:t>
            </a:r>
            <a:r>
              <a:rPr lang="en-IN" sz="2000" dirty="0"/>
              <a:t>Python:  </a:t>
            </a:r>
            <a:r>
              <a:rPr lang="en-IN" sz="2000" dirty="0" err="1"/>
              <a:t>numpy</a:t>
            </a:r>
            <a:r>
              <a:rPr lang="en-IN" sz="2000" dirty="0"/>
              <a:t>, pandas, </a:t>
            </a:r>
            <a:r>
              <a:rPr lang="en-IN" sz="2000" dirty="0" err="1"/>
              <a:t>matplotlib</a:t>
            </a:r>
            <a:r>
              <a:rPr lang="en-IN" sz="2000" dirty="0"/>
              <a:t>,  </a:t>
            </a:r>
            <a:r>
              <a:rPr lang="en-IN" sz="2000" dirty="0" err="1"/>
              <a:t>seaborn</a:t>
            </a:r>
            <a:r>
              <a:rPr lang="en-IN" sz="2000" dirty="0"/>
              <a:t>, </a:t>
            </a:r>
            <a:r>
              <a:rPr lang="en-US" sz="2000" dirty="0" err="1"/>
              <a:t>StandardScaler</a:t>
            </a:r>
            <a:r>
              <a:rPr lang="en-US" sz="2000" dirty="0"/>
              <a:t>, </a:t>
            </a:r>
            <a:r>
              <a:rPr lang="en-US" sz="2000" dirty="0" err="1" smtClean="0"/>
              <a:t>statsmodels.formula.api</a:t>
            </a:r>
            <a:r>
              <a:rPr lang="en-US" sz="2000" dirty="0" smtClean="0"/>
              <a:t>, </a:t>
            </a:r>
            <a:r>
              <a:rPr lang="en-US" sz="2000" dirty="0" err="1" smtClean="0"/>
              <a:t>Scipy</a:t>
            </a:r>
            <a:r>
              <a:rPr lang="en-US" sz="2000" dirty="0" smtClean="0"/>
              <a:t>, </a:t>
            </a:r>
            <a:r>
              <a:rPr lang="en-US" sz="2000" dirty="0" err="1" smtClean="0"/>
              <a:t>msno</a:t>
            </a:r>
            <a:endParaRPr lang="en-IN" sz="2000" dirty="0"/>
          </a:p>
          <a:p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63F87850-2073-4FE7-997E-E44F9412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1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35F2-DBCD-46A4-988C-6FDB8726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Connecting CBA Term – </a:t>
            </a:r>
            <a:r>
              <a:rPr lang="en-IN" dirty="0" smtClean="0"/>
              <a:t>3 </a:t>
            </a:r>
            <a:r>
              <a:rPr lang="en-IN" dirty="0"/>
              <a:t>courses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192D-F6BE-4795-AABE-6DB341E4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N" sz="2000" dirty="0" smtClean="0"/>
              <a:t>ANN using </a:t>
            </a:r>
            <a:r>
              <a:rPr lang="en-IN" sz="2000" dirty="0" err="1" smtClean="0"/>
              <a:t>Keras</a:t>
            </a:r>
            <a:r>
              <a:rPr lang="en-IN" sz="2000" dirty="0" smtClean="0"/>
              <a:t>, Random Forest, GBM, </a:t>
            </a:r>
            <a:r>
              <a:rPr lang="en-IN" sz="2000" dirty="0" err="1" smtClean="0"/>
              <a:t>AdaBoost</a:t>
            </a:r>
            <a:r>
              <a:rPr lang="en-IN" sz="2000" dirty="0" smtClean="0"/>
              <a:t>, missing data imputation, KNN, </a:t>
            </a:r>
            <a:r>
              <a:rPr lang="en-IN" sz="2000" dirty="0"/>
              <a:t>Evaluation of Models </a:t>
            </a:r>
            <a:r>
              <a:rPr lang="en-IN" sz="2000" dirty="0" smtClean="0"/>
              <a:t>using test and training sets accuracy and </a:t>
            </a:r>
            <a:r>
              <a:rPr lang="en-IN" sz="2000" dirty="0"/>
              <a:t>optimizing the Hyperparameters using Grid search method.</a:t>
            </a:r>
          </a:p>
          <a:p>
            <a:r>
              <a:rPr lang="en-US" sz="2000" dirty="0"/>
              <a:t>Statistics -3, DMG-2, Deep learning, Financial Analytics</a:t>
            </a:r>
            <a:endParaRPr lang="en-IN" sz="2000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CC9BF7F1-256A-408C-8C53-410933428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2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CB79-135D-45EB-8C38-54FDFA55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1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dirty="0"/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9420-187E-4D61-9A77-1CA3E7FD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The data </a:t>
            </a:r>
            <a:r>
              <a:rPr lang="en-IN" dirty="0" smtClean="0"/>
              <a:t>was provided already.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 smtClean="0"/>
              <a:t>Median imputation technique is used for missing data. 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 smtClean="0"/>
              <a:t>Preprocessing</a:t>
            </a:r>
            <a:r>
              <a:rPr lang="en-IN" dirty="0" smtClean="0"/>
              <a:t> of data is done by balancing the data  using SMOTE techniques. and normalizing using Log(1+x). </a:t>
            </a:r>
          </a:p>
          <a:p>
            <a:r>
              <a:rPr lang="en-IN" dirty="0"/>
              <a:t> </a:t>
            </a:r>
            <a:r>
              <a:rPr lang="en-IN" dirty="0" smtClean="0"/>
              <a:t>Feature engineering is done.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1E72BCAD-9119-4D8F-AC49-EF1BA9CA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0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A505-4250-4C86-A740-272F4493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IN" dirty="0" smtClean="0"/>
              <a:t>Data Analysis of features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1639"/>
            <a:ext cx="7560840" cy="53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8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1056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84D-0482-4213-A296-8C093A7B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85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Backward </a:t>
            </a:r>
            <a:br>
              <a:rPr lang="en-US" dirty="0"/>
            </a:br>
            <a:r>
              <a:rPr lang="en-US" dirty="0"/>
              <a:t>Elimination Process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6" y="1499989"/>
            <a:ext cx="4133850" cy="250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99989"/>
            <a:ext cx="4000500" cy="250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005064"/>
            <a:ext cx="4229100" cy="2581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4090789"/>
            <a:ext cx="39243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A038-E299-49DE-B73A-F8D168E3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7416824" cy="144016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Model</a:t>
            </a:r>
            <a:br>
              <a:rPr lang="en-US" dirty="0"/>
            </a:br>
            <a:r>
              <a:rPr lang="en-US" dirty="0"/>
              <a:t>with constant term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3905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D0C5-310C-4E28-BD7B-44091AC8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564904"/>
            <a:ext cx="4171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1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DA0C6E-7F34-4EBD-B6B2-9BE0F591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4" y="157162"/>
            <a:ext cx="8229600" cy="1143000"/>
          </a:xfrm>
        </p:spPr>
        <p:txBody>
          <a:bodyPr/>
          <a:lstStyle/>
          <a:p>
            <a:r>
              <a:rPr lang="en-US" dirty="0"/>
              <a:t>Regression Diagnostics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228850"/>
            <a:ext cx="3905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3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53" y="1340768"/>
            <a:ext cx="8822135" cy="5517232"/>
          </a:xfrm>
        </p:spPr>
        <p:txBody>
          <a:bodyPr>
            <a:noAutofit/>
          </a:bodyPr>
          <a:lstStyle/>
          <a:p>
            <a:r>
              <a:rPr lang="en-IN" dirty="0"/>
              <a:t>Executive Summary</a:t>
            </a:r>
          </a:p>
          <a:p>
            <a:r>
              <a:rPr lang="en-IN" dirty="0"/>
              <a:t>Business Problem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Motivation For Study</a:t>
            </a:r>
          </a:p>
          <a:p>
            <a:r>
              <a:rPr lang="en-IN" dirty="0"/>
              <a:t>Methodology &amp; Tools</a:t>
            </a:r>
          </a:p>
          <a:p>
            <a:r>
              <a:rPr lang="en-IN" dirty="0"/>
              <a:t>Models</a:t>
            </a:r>
          </a:p>
          <a:p>
            <a:r>
              <a:rPr lang="en-IN" dirty="0"/>
              <a:t>Message</a:t>
            </a:r>
          </a:p>
          <a:p>
            <a:r>
              <a:rPr lang="en-IN" dirty="0"/>
              <a:t>Means</a:t>
            </a:r>
          </a:p>
          <a:p>
            <a:r>
              <a:rPr lang="en-IN" dirty="0"/>
              <a:t>Analytics Approach</a:t>
            </a:r>
          </a:p>
          <a:p>
            <a:r>
              <a:rPr lang="en-IN" dirty="0"/>
              <a:t>Connecting CBA Term – </a:t>
            </a:r>
            <a:r>
              <a:rPr lang="en-IN" dirty="0" smtClean="0"/>
              <a:t>3 </a:t>
            </a:r>
            <a:r>
              <a:rPr lang="en-IN" dirty="0"/>
              <a:t>courses</a:t>
            </a:r>
          </a:p>
          <a:p>
            <a:r>
              <a:rPr lang="en-IN" dirty="0"/>
              <a:t>Data collection &amp; cleaning</a:t>
            </a:r>
          </a:p>
          <a:p>
            <a:endParaRPr lang="en-IN" b="1" dirty="0"/>
          </a:p>
          <a:p>
            <a:r>
              <a:rPr lang="en-IN" dirty="0"/>
              <a:t>Data Understanding</a:t>
            </a:r>
            <a:endParaRPr lang="en-IN" sz="2800" dirty="0"/>
          </a:p>
          <a:p>
            <a:r>
              <a:rPr lang="en-IN" dirty="0"/>
              <a:t>Data Preparation</a:t>
            </a:r>
          </a:p>
          <a:p>
            <a:r>
              <a:rPr lang="en-IN" dirty="0"/>
              <a:t>Analysis &amp; Results </a:t>
            </a:r>
          </a:p>
          <a:p>
            <a:endParaRPr lang="en-IN" sz="3000" dirty="0"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715" y="404664"/>
            <a:ext cx="7202776" cy="8640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Table Of Contents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 descr="Image result for isb business analytics">
            <a:extLst>
              <a:ext uri="{FF2B5EF4-FFF2-40B4-BE49-F238E27FC236}">
                <a16:creationId xmlns:a16="http://schemas.microsoft.com/office/drawing/2014/main" id="{8374CF13-3164-41C8-A045-B1D90457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F87D-897A-427F-9BB8-0EEBDDBC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362" y="836712"/>
            <a:ext cx="3594109" cy="4389120"/>
          </a:xfrm>
        </p:spPr>
        <p:txBody>
          <a:bodyPr/>
          <a:lstStyle/>
          <a:p>
            <a:r>
              <a:rPr lang="en-US" dirty="0"/>
              <a:t> Influential Observations </a:t>
            </a:r>
          </a:p>
          <a:p>
            <a:r>
              <a:rPr lang="en-US" dirty="0"/>
              <a:t> Line plot of Predicted and Actual values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4000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EEEE-98ED-4D85-8FD8-5D291243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br>
              <a:rPr lang="en-IN" dirty="0"/>
            </a:br>
            <a:r>
              <a:rPr lang="en-IN" sz="3600" dirty="0"/>
              <a:t>Scaling using min max scaler function is also performed and model is made using it.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40481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56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EA34-A00B-4CE4-9FBA-54D4C765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5" y="1505343"/>
            <a:ext cx="8229600" cy="11430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7E8B6C-232E-4DFC-B909-851B87E1D8F0}"/>
              </a:ext>
            </a:extLst>
          </p:cNvPr>
          <p:cNvSpPr txBox="1">
            <a:spLocks/>
          </p:cNvSpPr>
          <p:nvPr/>
        </p:nvSpPr>
        <p:spPr>
          <a:xfrm>
            <a:off x="313185" y="2076843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2" y="2780928"/>
            <a:ext cx="3943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ECBD-DB6D-43A0-B8E7-64DEB00A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importance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F7B9-D459-49AB-BED6-B6BCAE3F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Features importance plot using XG boost model. F- score has been compared for four features taken in this model.</a:t>
            </a:r>
          </a:p>
          <a:p>
            <a:endParaRPr lang="en-IN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F5DCD6-0249-47B9-A738-BD292CCECB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" y="2886677"/>
            <a:ext cx="666023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707-2E92-41F8-AE2A-5E83228C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Grid search optimization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BD44-FBF9-4608-A1AF-3D78BE37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Applying Grid search method #Optimization techniques. The method has been applied on KNN Regressor model. The parameters are chosen and are used for further analysis.</a:t>
            </a:r>
          </a:p>
          <a:p>
            <a:endParaRPr lang="en-IN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E0F02B-5666-412F-84C7-ADF8F5F24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67530"/>
            <a:ext cx="6467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8D30-F189-4BF4-87B6-C1D0C7EA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IN" dirty="0"/>
              <a:t>Modelling,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485C-F09F-4377-916F-5E2DE597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1"/>
            <a:ext cx="8229600" cy="4389120"/>
          </a:xfrm>
        </p:spPr>
        <p:txBody>
          <a:bodyPr/>
          <a:lstStyle/>
          <a:p>
            <a:pPr lvl="0"/>
            <a:r>
              <a:rPr lang="en-IN" sz="2000" dirty="0"/>
              <a:t> Root Mean Square error is used. Assumptions of Linear regression are tested for evaluation of model.  </a:t>
            </a:r>
          </a:p>
          <a:p>
            <a:pPr lvl="0"/>
            <a:r>
              <a:rPr lang="en-US" sz="2000" dirty="0"/>
              <a:t>M</a:t>
            </a:r>
            <a:r>
              <a:rPr lang="en-IN" sz="2000" dirty="0" err="1"/>
              <a:t>odels</a:t>
            </a:r>
            <a:r>
              <a:rPr lang="en-IN" sz="2000" dirty="0"/>
              <a:t> are </a:t>
            </a:r>
            <a:r>
              <a:rPr lang="en-IN" sz="2000" dirty="0" err="1"/>
              <a:t>evalueated</a:t>
            </a:r>
            <a:r>
              <a:rPr lang="en-IN" sz="2000" dirty="0"/>
              <a:t> using K – fold cross validation and residuals plot and optimized using Grid search method.</a:t>
            </a:r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58F0FCE4-AAB6-4C75-9805-0C4A99C9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77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2059-7DB5-4DC2-AB33-061CB0B4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FFD3-6FAC-4FE2-BCE9-20B711A6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80" y="1767843"/>
            <a:ext cx="8229600" cy="4389120"/>
          </a:xfrm>
        </p:spPr>
        <p:txBody>
          <a:bodyPr/>
          <a:lstStyle/>
          <a:p>
            <a:pPr lvl="0"/>
            <a:r>
              <a:rPr lang="en-IN" sz="2000" dirty="0"/>
              <a:t>Forecasting model for medals can be made using Neural Network. </a:t>
            </a:r>
          </a:p>
          <a:p>
            <a:pPr lvl="0"/>
            <a:r>
              <a:rPr lang="en-IN" sz="2000" dirty="0"/>
              <a:t> The OPTIMIZATION TECHNIQUES can be used for optimizing the model.</a:t>
            </a:r>
          </a:p>
          <a:p>
            <a:pPr lvl="0"/>
            <a:r>
              <a:rPr lang="en-IN" sz="2000" dirty="0"/>
              <a:t> The data for more countries can be taken to make model more robust.</a:t>
            </a:r>
          </a:p>
          <a:p>
            <a:pPr lvl="0"/>
            <a:r>
              <a:rPr lang="en-IN" sz="2000" dirty="0"/>
              <a:t> </a:t>
            </a:r>
          </a:p>
          <a:p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45D2CAF6-E857-4029-9F56-B1022E93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02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26A2-8080-404E-A17A-B1A98274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04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Assumptions, Limitations: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FDEA-E357-40D1-8AD0-B2C442A1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2379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/>
              <a:t>The data was collected for only 5 years from 2000 to 2016.</a:t>
            </a:r>
          </a:p>
          <a:p>
            <a:r>
              <a:rPr lang="en-US" sz="2000" dirty="0"/>
              <a:t>The data used for regression was small and the sample contains only 20 countries data.</a:t>
            </a:r>
          </a:p>
          <a:p>
            <a:r>
              <a:rPr lang="en-US" sz="2000" dirty="0"/>
              <a:t>Not able to collect data related to Sports </a:t>
            </a:r>
            <a:r>
              <a:rPr lang="en-US" sz="2000" dirty="0" err="1"/>
              <a:t>centres</a:t>
            </a:r>
            <a:r>
              <a:rPr lang="en-US" sz="2000" dirty="0"/>
              <a:t>, sports funding for countries. </a:t>
            </a:r>
          </a:p>
          <a:p>
            <a:r>
              <a:rPr lang="en-US" sz="2000" dirty="0"/>
              <a:t> The test data for year 2020 was not available for all fields. So, data for 2018 year is considered.</a:t>
            </a:r>
          </a:p>
          <a:p>
            <a:r>
              <a:rPr lang="en-US" sz="2000" dirty="0"/>
              <a:t> The features in dataset are not normal. </a:t>
            </a:r>
          </a:p>
          <a:p>
            <a:r>
              <a:rPr lang="en-US" sz="2000" dirty="0"/>
              <a:t>Assumptions of Multiple Regression are used in modelling  </a:t>
            </a:r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949C52E4-AE5A-4801-9A43-09FB1D08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765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CC16-DA6C-499E-9726-C17BA9CF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9791-6370-4D76-B715-B6EF35C6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smallbusiness.chron.com/causes-business-bankruptcy-49407.html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>
                <a:hlinkClick r:id="rId3"/>
              </a:rPr>
              <a:t>http://www.shenehon.com/measuring-companys-risk-bankruptcy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www.investopedia.com/articles/active-trading/081315/financial-ratios-spot-companies-headed-bankruptcy.asp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8F51A857-C4E5-422B-B867-D13C845F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2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7202776" cy="4471392"/>
          </a:xfrm>
        </p:spPr>
        <p:txBody>
          <a:bodyPr>
            <a:noAutofit/>
          </a:bodyPr>
          <a:lstStyle/>
          <a:p>
            <a:r>
              <a:rPr lang="en-IN" dirty="0"/>
              <a:t>Data Preparation</a:t>
            </a:r>
          </a:p>
          <a:p>
            <a:r>
              <a:rPr lang="en-IN" dirty="0"/>
              <a:t>Data Understanding</a:t>
            </a:r>
          </a:p>
          <a:p>
            <a:r>
              <a:rPr lang="en-US" dirty="0"/>
              <a:t>Modelling &amp; Evaluation</a:t>
            </a:r>
            <a:endParaRPr lang="en-IN" dirty="0"/>
          </a:p>
          <a:p>
            <a:r>
              <a:rPr lang="en-IN" dirty="0"/>
              <a:t>Business Recommendation</a:t>
            </a:r>
          </a:p>
          <a:p>
            <a:r>
              <a:rPr lang="en-IN" dirty="0"/>
              <a:t>Assumptions, Limitations.</a:t>
            </a:r>
          </a:p>
          <a:p>
            <a:r>
              <a:rPr lang="en-IN" dirty="0"/>
              <a:t>References.</a:t>
            </a:r>
            <a:endParaRPr lang="en-IN" sz="3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 descr="Image result for isb business analytics">
            <a:extLst>
              <a:ext uri="{FF2B5EF4-FFF2-40B4-BE49-F238E27FC236}">
                <a16:creationId xmlns:a16="http://schemas.microsoft.com/office/drawing/2014/main" id="{3E2C3D52-4944-4571-8045-25F4CB97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2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A227-33E5-48AF-8E70-F46FA9CD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3572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E9AC-14DF-4A98-9903-D05997D1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fontScale="92500"/>
          </a:bodyPr>
          <a:lstStyle/>
          <a:p>
            <a:pPr lvl="0"/>
            <a:r>
              <a:rPr lang="en-IN" dirty="0"/>
              <a:t> </a:t>
            </a:r>
            <a:r>
              <a:rPr lang="en-IN" sz="2800" dirty="0"/>
              <a:t>There exist a strong correlation between </a:t>
            </a:r>
            <a:r>
              <a:rPr lang="en-IN" sz="2800" dirty="0" smtClean="0"/>
              <a:t>many ratios. </a:t>
            </a:r>
          </a:p>
          <a:p>
            <a:pPr lvl="0"/>
            <a:r>
              <a:rPr lang="en-IN" sz="2800" dirty="0"/>
              <a:t> </a:t>
            </a:r>
            <a:r>
              <a:rPr lang="en-IN" sz="2800" dirty="0" smtClean="0"/>
              <a:t>The Features are skewed and have many outliers.</a:t>
            </a:r>
          </a:p>
          <a:p>
            <a:pPr lvl="0"/>
            <a:r>
              <a:rPr lang="en-IN" sz="2800" dirty="0"/>
              <a:t> </a:t>
            </a:r>
            <a:r>
              <a:rPr lang="en-IN" sz="2800" dirty="0" smtClean="0"/>
              <a:t>ADASYN technique is applied to balance the classes and </a:t>
            </a:r>
            <a:r>
              <a:rPr lang="en-IN" sz="2800" dirty="0" err="1" smtClean="0"/>
              <a:t>upsample</a:t>
            </a:r>
            <a:r>
              <a:rPr lang="en-IN" sz="2800" dirty="0" smtClean="0"/>
              <a:t> the minority class.</a:t>
            </a:r>
          </a:p>
          <a:p>
            <a:pPr lvl="0"/>
            <a:r>
              <a:rPr lang="en-IN" sz="2800" dirty="0"/>
              <a:t> </a:t>
            </a:r>
            <a:r>
              <a:rPr lang="en-IN" sz="2800" dirty="0" smtClean="0"/>
              <a:t>Missing values are imputed by median imputation.</a:t>
            </a:r>
          </a:p>
          <a:p>
            <a:pPr lvl="0"/>
            <a:r>
              <a:rPr lang="en-IN" sz="2800" dirty="0"/>
              <a:t> </a:t>
            </a:r>
            <a:r>
              <a:rPr lang="en-IN" sz="2800" dirty="0" smtClean="0"/>
              <a:t>The features are scaled by log(1+x). The features are also normalized. </a:t>
            </a:r>
          </a:p>
          <a:p>
            <a:pPr lvl="0"/>
            <a:r>
              <a:rPr lang="en-IN" sz="2800" dirty="0" smtClean="0"/>
              <a:t>Test and Training set accuracies are almost 90%.</a:t>
            </a:r>
          </a:p>
          <a:p>
            <a:pPr lvl="0"/>
            <a:r>
              <a:rPr lang="en-IN" sz="2800" dirty="0" smtClean="0"/>
              <a:t> AUROC is 97% and F1 score is also 97%.</a:t>
            </a:r>
          </a:p>
          <a:p>
            <a:pPr lvl="0"/>
            <a:r>
              <a:rPr lang="en-IN" sz="2800" dirty="0"/>
              <a:t> </a:t>
            </a:r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156991A1-890F-4C2A-AC3F-97DA7FF79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8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1714"/>
            <a:ext cx="8229600" cy="1143000"/>
          </a:xfrm>
        </p:spPr>
        <p:txBody>
          <a:bodyPr/>
          <a:lstStyle/>
          <a:p>
            <a:r>
              <a:rPr lang="en-IN" dirty="0"/>
              <a:t>Methodology and Tools</a:t>
            </a:r>
            <a:endParaRPr lang="en-US" dirty="0"/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11BAE6DE-78B9-442C-960D-2A123A466C10}"/>
              </a:ext>
            </a:extLst>
          </p:cNvPr>
          <p:cNvGrpSpPr/>
          <p:nvPr/>
        </p:nvGrpSpPr>
        <p:grpSpPr>
          <a:xfrm>
            <a:off x="323527" y="1932241"/>
            <a:ext cx="2527263" cy="1534979"/>
            <a:chOff x="2551704" y="4283314"/>
            <a:chExt cx="926898" cy="127054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495285-7B95-4F28-80DA-9472FB6E6F3E}"/>
                </a:ext>
              </a:extLst>
            </p:cNvPr>
            <p:cNvSpPr txBox="1"/>
            <p:nvPr/>
          </p:nvSpPr>
          <p:spPr>
            <a:xfrm>
              <a:off x="2551705" y="4560313"/>
              <a:ext cx="926897" cy="9935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The  data was cleaned and missing data is imputed. The data was imbalanced. So, minority samples were balanced using SMOTE and ADASYN techniques.</a:t>
              </a:r>
              <a:endParaRPr lang="en-IN" sz="12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98A2E2-619E-42AF-BD1F-3CC8547C20FC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27699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Step 1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51">
            <a:extLst>
              <a:ext uri="{FF2B5EF4-FFF2-40B4-BE49-F238E27FC236}">
                <a16:creationId xmlns:a16="http://schemas.microsoft.com/office/drawing/2014/main" id="{11BAE6DE-78B9-442C-960D-2A123A466C10}"/>
              </a:ext>
            </a:extLst>
          </p:cNvPr>
          <p:cNvGrpSpPr/>
          <p:nvPr/>
        </p:nvGrpSpPr>
        <p:grpSpPr>
          <a:xfrm>
            <a:off x="275981" y="4077072"/>
            <a:ext cx="2573318" cy="1570794"/>
            <a:chOff x="2494000" y="5533690"/>
            <a:chExt cx="926897" cy="13566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495285-7B95-4F28-80DA-9472FB6E6F3E}"/>
                </a:ext>
              </a:extLst>
            </p:cNvPr>
            <p:cNvSpPr txBox="1"/>
            <p:nvPr/>
          </p:nvSpPr>
          <p:spPr>
            <a:xfrm>
              <a:off x="2494000" y="6005372"/>
              <a:ext cx="926897" cy="8849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The training and validation data was created using sampling and K- fold cross validation. The whole modelling exercise is done on python using </a:t>
              </a:r>
              <a:r>
                <a:rPr lang="en-US" altLang="ko-KR" sz="1200" b="1" dirty="0" err="1"/>
                <a:t>sklearn</a:t>
              </a:r>
              <a:r>
                <a:rPr lang="en-US" altLang="ko-KR" sz="1200" b="1" dirty="0"/>
                <a:t> package.  </a:t>
              </a:r>
              <a:endParaRPr lang="ko-KR" altLang="en-US" sz="12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98A2E2-619E-42AF-BD1F-3CC8547C20FC}"/>
                </a:ext>
              </a:extLst>
            </p:cNvPr>
            <p:cNvSpPr txBox="1"/>
            <p:nvPr/>
          </p:nvSpPr>
          <p:spPr>
            <a:xfrm>
              <a:off x="2495161" y="5533690"/>
              <a:ext cx="881758" cy="23923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Step 4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495285-7B95-4F28-80DA-9472FB6E6F3E}"/>
              </a:ext>
            </a:extLst>
          </p:cNvPr>
          <p:cNvSpPr txBox="1"/>
          <p:nvPr/>
        </p:nvSpPr>
        <p:spPr>
          <a:xfrm>
            <a:off x="3286335" y="4623200"/>
            <a:ext cx="2293777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Methods used for performing regression models are </a:t>
            </a:r>
          </a:p>
          <a:p>
            <a:pPr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ANN</a:t>
            </a:r>
          </a:p>
          <a:p>
            <a:pPr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KNN</a:t>
            </a:r>
          </a:p>
          <a:p>
            <a:pPr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Random Forest</a:t>
            </a:r>
          </a:p>
          <a:p>
            <a:pPr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err="1" smtClean="0"/>
              <a:t>Adaboost</a:t>
            </a:r>
            <a:r>
              <a:rPr lang="en-US" altLang="ko-KR" sz="1200" b="1" dirty="0" smtClean="0"/>
              <a:t> Classifier</a:t>
            </a:r>
          </a:p>
          <a:p>
            <a:pPr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GBM classifier</a:t>
            </a:r>
            <a:endParaRPr lang="en-US" altLang="ko-KR" sz="1200" b="1" dirty="0"/>
          </a:p>
          <a:p>
            <a:r>
              <a:rPr lang="en-US" altLang="ko-KR" sz="1200" b="1" dirty="0" smtClean="0"/>
              <a:t>6.    Optimization </a:t>
            </a:r>
            <a:r>
              <a:rPr lang="en-US" altLang="ko-KR" sz="1200" b="1" dirty="0"/>
              <a:t>of Hyperparameters is also performed using Grid Search CV  method.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13" name="Group 51">
            <a:extLst>
              <a:ext uri="{FF2B5EF4-FFF2-40B4-BE49-F238E27FC236}">
                <a16:creationId xmlns:a16="http://schemas.microsoft.com/office/drawing/2014/main" id="{11BAE6DE-78B9-442C-960D-2A123A466C10}"/>
              </a:ext>
            </a:extLst>
          </p:cNvPr>
          <p:cNvGrpSpPr/>
          <p:nvPr/>
        </p:nvGrpSpPr>
        <p:grpSpPr>
          <a:xfrm>
            <a:off x="6169875" y="1945890"/>
            <a:ext cx="2448002" cy="1073138"/>
            <a:chOff x="2551704" y="4283314"/>
            <a:chExt cx="926898" cy="12276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495285-7B95-4F28-80DA-9472FB6E6F3E}"/>
                </a:ext>
              </a:extLst>
            </p:cNvPr>
            <p:cNvSpPr txBox="1"/>
            <p:nvPr/>
          </p:nvSpPr>
          <p:spPr>
            <a:xfrm>
              <a:off x="2551705" y="4560314"/>
              <a:ext cx="926897" cy="9506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Data was taken for only year 1 and year 3. Scaling of data is done and then , data is normalized. </a:t>
              </a:r>
              <a:endParaRPr lang="en-IN" sz="1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98A2E2-619E-42AF-BD1F-3CC8547C20FC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2769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Step 3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C98A2E2-619E-42AF-BD1F-3CC8547C20FC}"/>
              </a:ext>
            </a:extLst>
          </p:cNvPr>
          <p:cNvSpPr txBox="1"/>
          <p:nvPr/>
        </p:nvSpPr>
        <p:spPr>
          <a:xfrm>
            <a:off x="3286335" y="4089199"/>
            <a:ext cx="2447999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Step </a:t>
            </a:r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51">
            <a:extLst>
              <a:ext uri="{FF2B5EF4-FFF2-40B4-BE49-F238E27FC236}">
                <a16:creationId xmlns:a16="http://schemas.microsoft.com/office/drawing/2014/main" id="{11BAE6DE-78B9-442C-960D-2A123A466C10}"/>
              </a:ext>
            </a:extLst>
          </p:cNvPr>
          <p:cNvGrpSpPr/>
          <p:nvPr/>
        </p:nvGrpSpPr>
        <p:grpSpPr>
          <a:xfrm>
            <a:off x="3286335" y="1950992"/>
            <a:ext cx="2448002" cy="1477328"/>
            <a:chOff x="2551704" y="4283314"/>
            <a:chExt cx="926898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495285-7B95-4F28-80DA-9472FB6E6F3E}"/>
                </a:ext>
              </a:extLst>
            </p:cNvPr>
            <p:cNvSpPr txBox="1"/>
            <p:nvPr/>
          </p:nvSpPr>
          <p:spPr>
            <a:xfrm>
              <a:off x="2551705" y="4560313"/>
              <a:ext cx="926897" cy="1200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The </a:t>
              </a:r>
              <a:r>
                <a:rPr lang="en-IN" sz="1200" b="1" dirty="0" smtClean="0"/>
                <a:t>Dataset was analysed using correlation </a:t>
              </a:r>
              <a:r>
                <a:rPr lang="en-IN" sz="1200" b="1" dirty="0" err="1" smtClean="0"/>
                <a:t>heatmaps</a:t>
              </a:r>
              <a:r>
                <a:rPr lang="en-IN" sz="1200" b="1" dirty="0" smtClean="0"/>
                <a:t>. And, the correlated features are removed form data.  Business context was used to define the features. </a:t>
              </a:r>
              <a:endParaRPr lang="en-IN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98A2E2-619E-42AF-BD1F-3CC8547C20FC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2769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Step 2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11BAE6DE-78B9-442C-960D-2A123A466C10}"/>
              </a:ext>
            </a:extLst>
          </p:cNvPr>
          <p:cNvGrpSpPr/>
          <p:nvPr/>
        </p:nvGrpSpPr>
        <p:grpSpPr>
          <a:xfrm>
            <a:off x="6302624" y="4089199"/>
            <a:ext cx="2448002" cy="738664"/>
            <a:chOff x="2551704" y="4283314"/>
            <a:chExt cx="926898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495285-7B95-4F28-80DA-9472FB6E6F3E}"/>
                </a:ext>
              </a:extLst>
            </p:cNvPr>
            <p:cNvSpPr txBox="1"/>
            <p:nvPr/>
          </p:nvSpPr>
          <p:spPr>
            <a:xfrm>
              <a:off x="2551705" y="4560313"/>
              <a:ext cx="926897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Training and Test sets accuracy are plotted for each classifier.</a:t>
              </a:r>
              <a:endParaRPr lang="en-IN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8A2E2-619E-42AF-BD1F-3CC8547C20FC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2769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Step 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78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41"/>
            <a:ext cx="8229600" cy="1143000"/>
          </a:xfrm>
        </p:spPr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rmAutofit/>
          </a:bodyPr>
          <a:lstStyle/>
          <a:p>
            <a:r>
              <a:rPr lang="en-IN" sz="2400" dirty="0"/>
              <a:t>Predicting the Bankruptcy rate of companies in 1 , 2, 3 , 4 , 5 years. There are 64 features and one target  variable. </a:t>
            </a:r>
            <a:r>
              <a:rPr lang="en-US" sz="2400" dirty="0"/>
              <a:t>To understand and </a:t>
            </a:r>
            <a:r>
              <a:rPr lang="en-US" sz="2400" dirty="0" err="1"/>
              <a:t>analyse</a:t>
            </a:r>
            <a:r>
              <a:rPr lang="en-US" sz="2400" dirty="0"/>
              <a:t> each of the 64 attributes along with 10,503 examples given and build a predictive model for bankruptcy rate of a given company. </a:t>
            </a:r>
            <a:endParaRPr lang="en-IN" sz="2400" dirty="0"/>
          </a:p>
        </p:txBody>
      </p:sp>
      <p:pic>
        <p:nvPicPr>
          <p:cNvPr id="5" name="Picture 4" descr="Image result for isb business analytics">
            <a:extLst>
              <a:ext uri="{FF2B5EF4-FFF2-40B4-BE49-F238E27FC236}">
                <a16:creationId xmlns:a16="http://schemas.microsoft.com/office/drawing/2014/main" id="{62A94185-76F1-4CFA-8C0E-D35BBE79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8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80" y="1579751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N" sz="2200" dirty="0" smtClean="0"/>
              <a:t> Bankruptcy of a firm is dependent on major 5 factors , they are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200" dirty="0" smtClean="0"/>
              <a:t>Working capital/ </a:t>
            </a:r>
            <a:r>
              <a:rPr lang="en-IN" sz="2200" dirty="0"/>
              <a:t>total assets., retained earnings/total assets, </a:t>
            </a:r>
            <a:r>
              <a:rPr lang="en-US" sz="2200" dirty="0"/>
              <a:t>EBIT / total assets , book value of equity / total liabilities , sales / total assets.</a:t>
            </a:r>
          </a:p>
          <a:p>
            <a:pPr>
              <a:lnSpc>
                <a:spcPct val="80000"/>
              </a:lnSpc>
            </a:pPr>
            <a:r>
              <a:rPr lang="en-IN" sz="2200" dirty="0" smtClean="0"/>
              <a:t>The probability of company going bankrupt in 1 year and 3 years is predicted using all the features first, then only few features were  used on the basis if their importance and collinearity with  other features.</a:t>
            </a:r>
          </a:p>
          <a:p>
            <a:pPr>
              <a:lnSpc>
                <a:spcPct val="80000"/>
              </a:lnSpc>
            </a:pPr>
            <a:r>
              <a:rPr lang="en-IN" sz="2200" dirty="0"/>
              <a:t> </a:t>
            </a:r>
            <a:r>
              <a:rPr lang="en-IN" sz="2200" dirty="0" smtClean="0"/>
              <a:t>The external factors are also there which causes bankruptcy for a firm, they are global economic slowdown, consumer confidence might decline and that can lead to slow revenue. </a:t>
            </a:r>
          </a:p>
          <a:p>
            <a:pPr>
              <a:lnSpc>
                <a:spcPct val="80000"/>
              </a:lnSpc>
            </a:pPr>
            <a:r>
              <a:rPr lang="en-IN" sz="2200" dirty="0"/>
              <a:t> </a:t>
            </a:r>
            <a:r>
              <a:rPr lang="en-IN" sz="2200" dirty="0" smtClean="0"/>
              <a:t>Competitions from other firms can lead to cut in the revenue of small firms and can be a cause of bankruptcy.</a:t>
            </a:r>
            <a:endParaRPr lang="en-IN" sz="2200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374D53C5-323C-4C89-8B46-7CF0D4CD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0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378"/>
            <a:ext cx="8229600" cy="1143000"/>
          </a:xfrm>
        </p:spPr>
        <p:txBody>
          <a:bodyPr/>
          <a:lstStyle/>
          <a:p>
            <a:r>
              <a:rPr lang="en-IN" dirty="0"/>
              <a:t>Motivation For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755"/>
            <a:ext cx="8229600" cy="4519443"/>
          </a:xfrm>
        </p:spPr>
        <p:txBody>
          <a:bodyPr>
            <a:normAutofit/>
          </a:bodyPr>
          <a:lstStyle/>
          <a:p>
            <a:r>
              <a:rPr lang="en-IN" sz="2000" dirty="0"/>
              <a:t> </a:t>
            </a:r>
            <a:r>
              <a:rPr lang="en-IN" sz="2000" dirty="0" err="1" smtClean="0"/>
              <a:t>Startup</a:t>
            </a:r>
            <a:r>
              <a:rPr lang="en-IN" sz="2000" dirty="0" smtClean="0"/>
              <a:t> frequency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Bankrupt companies rate in </a:t>
            </a:r>
            <a:r>
              <a:rPr lang="en-IN" sz="2000" dirty="0" err="1" smtClean="0"/>
              <a:t>india</a:t>
            </a:r>
            <a:endParaRPr lang="en-IN" sz="2000" dirty="0" smtClean="0"/>
          </a:p>
          <a:p>
            <a:r>
              <a:rPr lang="en-IN" sz="2000" dirty="0"/>
              <a:t> Bankrupt companies rate in </a:t>
            </a:r>
            <a:r>
              <a:rPr lang="en-IN" sz="2000" dirty="0" err="1"/>
              <a:t>india</a:t>
            </a:r>
            <a:endParaRPr lang="en-IN" sz="2000" dirty="0"/>
          </a:p>
          <a:p>
            <a:r>
              <a:rPr lang="en-IN" sz="2000" dirty="0"/>
              <a:t>Bankrupt companies rate in </a:t>
            </a:r>
            <a:r>
              <a:rPr lang="en-IN" sz="2000" dirty="0" err="1" smtClean="0"/>
              <a:t>india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 Market conditions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ABBDD3F6-793E-44BB-9819-A6D577D8D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12" y="620688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4800" dirty="0"/>
              <a:t>Analytic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12" y="1556792"/>
            <a:ext cx="8229600" cy="43891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8000" dirty="0"/>
              <a:t> </a:t>
            </a:r>
            <a:r>
              <a:rPr lang="en-IN" sz="8000" b="1" dirty="0"/>
              <a:t>The  data was cleaned and missing data is imputed. The data was imbalanced. So, minority samples were balanced using SMOTE and ADASYN techniques.</a:t>
            </a:r>
          </a:p>
          <a:p>
            <a:r>
              <a:rPr lang="en-IN" sz="8000" dirty="0" smtClean="0"/>
              <a:t> </a:t>
            </a:r>
            <a:r>
              <a:rPr lang="en-IN" sz="8000" b="1" dirty="0"/>
              <a:t>The Dataset was analysed using correlation </a:t>
            </a:r>
            <a:r>
              <a:rPr lang="en-IN" sz="8000" b="1" dirty="0" err="1"/>
              <a:t>heatmaps</a:t>
            </a:r>
            <a:r>
              <a:rPr lang="en-IN" sz="8000" b="1" dirty="0"/>
              <a:t>. And, the correlated features are removed form data.  Business context was used to define the features. </a:t>
            </a:r>
          </a:p>
          <a:p>
            <a:r>
              <a:rPr lang="en-IN" sz="8000" dirty="0" smtClean="0"/>
              <a:t> </a:t>
            </a:r>
            <a:r>
              <a:rPr lang="en-IN" sz="8000" b="1" dirty="0"/>
              <a:t>Data was taken for only year 1 and year 3. Scaling of data is done and then , data is normalized. </a:t>
            </a:r>
          </a:p>
          <a:p>
            <a:r>
              <a:rPr lang="en-IN" sz="8000" dirty="0" smtClean="0"/>
              <a:t> </a:t>
            </a:r>
            <a:r>
              <a:rPr lang="en-US" altLang="ko-KR" sz="8000" b="1" dirty="0"/>
              <a:t>The training and validation data was created using sampling and K- fold cross validation. The whole modelling exercise is done on python using </a:t>
            </a:r>
            <a:r>
              <a:rPr lang="en-US" altLang="ko-KR" sz="8000" b="1" dirty="0" err="1"/>
              <a:t>sklearn</a:t>
            </a:r>
            <a:r>
              <a:rPr lang="en-US" altLang="ko-KR" sz="8000" b="1" dirty="0"/>
              <a:t> </a:t>
            </a:r>
            <a:r>
              <a:rPr lang="en-US" altLang="ko-KR" sz="8000" b="1" dirty="0" smtClean="0"/>
              <a:t>package.</a:t>
            </a:r>
          </a:p>
          <a:p>
            <a:r>
              <a:rPr lang="en-US" sz="8000" b="1" dirty="0"/>
              <a:t> </a:t>
            </a:r>
            <a:r>
              <a:rPr lang="en-US" altLang="ko-KR" sz="8000" b="1" dirty="0"/>
              <a:t>Methods used for performing regression models are </a:t>
            </a:r>
          </a:p>
          <a:p>
            <a:pPr marL="45720" indent="0">
              <a:buNone/>
            </a:pPr>
            <a:r>
              <a:rPr lang="en-US" altLang="ko-KR" sz="8000" b="1" dirty="0"/>
              <a:t> </a:t>
            </a:r>
            <a:r>
              <a:rPr lang="en-US" altLang="ko-KR" sz="8000" b="1" dirty="0" smtClean="0"/>
              <a:t>ANN, </a:t>
            </a:r>
            <a:r>
              <a:rPr lang="en-US" altLang="ko-KR" sz="8000" b="1" dirty="0" err="1" smtClean="0"/>
              <a:t>KNN,Random</a:t>
            </a:r>
            <a:r>
              <a:rPr lang="en-US" altLang="ko-KR" sz="8000" b="1" dirty="0" smtClean="0"/>
              <a:t> Forest, </a:t>
            </a:r>
            <a:r>
              <a:rPr lang="en-US" altLang="ko-KR" sz="8000" b="1" dirty="0" err="1" smtClean="0"/>
              <a:t>Adaboost</a:t>
            </a:r>
            <a:r>
              <a:rPr lang="en-US" altLang="ko-KR" sz="8000" b="1" dirty="0" smtClean="0"/>
              <a:t> Classifier, GBM </a:t>
            </a:r>
            <a:r>
              <a:rPr lang="en-US" altLang="ko-KR" sz="8000" b="1" dirty="0" err="1" smtClean="0"/>
              <a:t>classifier,Optimization</a:t>
            </a:r>
            <a:r>
              <a:rPr lang="en-US" altLang="ko-KR" sz="8000" b="1" dirty="0" smtClean="0"/>
              <a:t> </a:t>
            </a:r>
            <a:r>
              <a:rPr lang="en-US" altLang="ko-KR" sz="8000" b="1" dirty="0"/>
              <a:t>of </a:t>
            </a:r>
            <a:r>
              <a:rPr lang="en-US" altLang="ko-KR" sz="8000" b="1" dirty="0" err="1"/>
              <a:t>Hyperparameters</a:t>
            </a:r>
            <a:r>
              <a:rPr lang="en-US" altLang="ko-KR" sz="8000" b="1" dirty="0"/>
              <a:t> is also performed using Grid Search CV  method. </a:t>
            </a:r>
          </a:p>
          <a:p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34872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2903</TotalTime>
  <Words>1133</Words>
  <Application>Microsoft Office PowerPoint</Application>
  <PresentationFormat>On-screen Show (4:3)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Constantia</vt:lpstr>
      <vt:lpstr>Gill Sans MT</vt:lpstr>
      <vt:lpstr>HY신명조</vt:lpstr>
      <vt:lpstr>Wingdings 2</vt:lpstr>
      <vt:lpstr>Flow</vt:lpstr>
      <vt:lpstr>Bankruptcy Prediction </vt:lpstr>
      <vt:lpstr>   Table Of Contents</vt:lpstr>
      <vt:lpstr>PowerPoint Presentation</vt:lpstr>
      <vt:lpstr>Executive Summary</vt:lpstr>
      <vt:lpstr>Methodology and Tools</vt:lpstr>
      <vt:lpstr>Business Problem</vt:lpstr>
      <vt:lpstr>Introduction</vt:lpstr>
      <vt:lpstr>Motivation For Study</vt:lpstr>
      <vt:lpstr>                                                             Analytic Approach</vt:lpstr>
      <vt:lpstr>Models</vt:lpstr>
      <vt:lpstr>Means</vt:lpstr>
      <vt:lpstr>Connecting CBA Term – 3 courses </vt:lpstr>
      <vt:lpstr>Data collection &amp; cleaning</vt:lpstr>
      <vt:lpstr>Data Analysis of features</vt:lpstr>
      <vt:lpstr>PowerPoint Presentation</vt:lpstr>
      <vt:lpstr>Backward  Elimination Process</vt:lpstr>
      <vt:lpstr>Final Model with constant term</vt:lpstr>
      <vt:lpstr>PowerPoint Presentation</vt:lpstr>
      <vt:lpstr>Regression Diagnostics</vt:lpstr>
      <vt:lpstr>PowerPoint Presentation</vt:lpstr>
      <vt:lpstr>  Scaling using min max scaler function is also performed and model is made using it. </vt:lpstr>
      <vt:lpstr>PowerPoint Presentation</vt:lpstr>
      <vt:lpstr>Features importance plot</vt:lpstr>
      <vt:lpstr>Grid search optimization method</vt:lpstr>
      <vt:lpstr>Modelling, evaluation</vt:lpstr>
      <vt:lpstr>Business Recommendation</vt:lpstr>
      <vt:lpstr>Assumptions, Limitations: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Cryptocurrencies</dc:title>
  <dc:creator>vinayak</dc:creator>
  <cp:lastModifiedBy>Kapoor, Vineet</cp:lastModifiedBy>
  <cp:revision>199</cp:revision>
  <dcterms:created xsi:type="dcterms:W3CDTF">2018-06-23T07:12:51Z</dcterms:created>
  <dcterms:modified xsi:type="dcterms:W3CDTF">2019-02-07T13:58:06Z</dcterms:modified>
</cp:coreProperties>
</file>