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Aleo Light Bold" panose="020B0604020202020204" charset="0"/>
      <p:regular r:id="rId15"/>
    </p:embeddedFont>
    <p:embeddedFont>
      <p:font typeface="Canva Sans" panose="020B0604020202020204" charset="0"/>
      <p:regular r:id="rId16"/>
    </p:embeddedFont>
    <p:embeddedFont>
      <p:font typeface="Canva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41030" y="-102440"/>
            <a:ext cx="6926294" cy="10389440"/>
            <a:chOff x="0" y="0"/>
            <a:chExt cx="6350000" cy="9525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9525000"/>
            </a:xfrm>
            <a:custGeom>
              <a:avLst/>
              <a:gdLst/>
              <a:ahLst/>
              <a:cxnLst/>
              <a:rect l="l" t="t" r="r" b="b"/>
              <a:pathLst>
                <a:path w="6350000" h="9525000">
                  <a:moveTo>
                    <a:pt x="0" y="9042400"/>
                  </a:moveTo>
                  <a:lnTo>
                    <a:pt x="0" y="482600"/>
                  </a:lnTo>
                  <a:cubicBezTo>
                    <a:pt x="0" y="215900"/>
                    <a:pt x="215900" y="0"/>
                    <a:pt x="482600" y="0"/>
                  </a:cubicBezTo>
                  <a:lnTo>
                    <a:pt x="5867400" y="0"/>
                  </a:lnTo>
                  <a:cubicBezTo>
                    <a:pt x="6134100" y="0"/>
                    <a:pt x="6350000" y="217170"/>
                    <a:pt x="6350000" y="482600"/>
                  </a:cubicBezTo>
                  <a:lnTo>
                    <a:pt x="6350000" y="9042400"/>
                  </a:lnTo>
                  <a:cubicBezTo>
                    <a:pt x="6350000" y="9309100"/>
                    <a:pt x="6134100" y="9525000"/>
                    <a:pt x="5867400" y="9525000"/>
                  </a:cubicBezTo>
                  <a:lnTo>
                    <a:pt x="482600" y="9525000"/>
                  </a:lnTo>
                  <a:cubicBezTo>
                    <a:pt x="217170" y="9525000"/>
                    <a:pt x="0" y="9309100"/>
                    <a:pt x="0" y="9042400"/>
                  </a:cubicBez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7903860" y="3713575"/>
            <a:ext cx="8207629" cy="2204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5759"/>
              </a:lnSpc>
            </a:pPr>
            <a:r>
              <a:rPr lang="en-US" sz="4800" dirty="0">
                <a:solidFill>
                  <a:srgbClr val="000000"/>
                </a:solidFill>
                <a:latin typeface="Canva Sans Bold"/>
              </a:rPr>
              <a:t>PAYMENT METHOD ANALYSIS FOR TAXI REVENUE ENHANCEMENT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903860" y="6177185"/>
            <a:ext cx="8207629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 Bold"/>
              </a:rPr>
              <a:t>THROUGH PAYMENT TYPE</a:t>
            </a:r>
          </a:p>
        </p:txBody>
      </p:sp>
      <p:sp>
        <p:nvSpPr>
          <p:cNvPr id="6" name="AutoShape 6"/>
          <p:cNvSpPr/>
          <p:nvPr/>
        </p:nvSpPr>
        <p:spPr>
          <a:xfrm>
            <a:off x="7903860" y="9258300"/>
            <a:ext cx="935544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7903860" y="1019175"/>
            <a:ext cx="935544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2885405"/>
            <a:ext cx="18300700" cy="7401595"/>
            <a:chOff x="0" y="0"/>
            <a:chExt cx="4819937" cy="19493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9938" cy="1949391"/>
            </a:xfrm>
            <a:custGeom>
              <a:avLst/>
              <a:gdLst/>
              <a:ahLst/>
              <a:cxnLst/>
              <a:rect l="l" t="t" r="r" b="b"/>
              <a:pathLst>
                <a:path w="4819938" h="1949391">
                  <a:moveTo>
                    <a:pt x="0" y="0"/>
                  </a:moveTo>
                  <a:lnTo>
                    <a:pt x="4819938" y="0"/>
                  </a:lnTo>
                  <a:lnTo>
                    <a:pt x="4819938" y="1949391"/>
                  </a:lnTo>
                  <a:lnTo>
                    <a:pt x="0" y="1949391"/>
                  </a:lnTo>
                  <a:close/>
                </a:path>
              </a:pathLst>
            </a:custGeom>
            <a:solidFill>
              <a:srgbClr val="F6C66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9937" cy="20065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143000"/>
            <a:ext cx="16066048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8400"/>
              </a:lnSpc>
            </a:pPr>
            <a:r>
              <a:rPr lang="en-US" sz="8000">
                <a:solidFill>
                  <a:srgbClr val="000000"/>
                </a:solidFill>
                <a:latin typeface="Canva Sans Bold"/>
              </a:rPr>
              <a:t>PASSENGER COUNT ANALYSIS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2885404"/>
            <a:ext cx="18288000" cy="74015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967792" y="695647"/>
            <a:ext cx="8846915" cy="8895706"/>
            <a:chOff x="0" y="0"/>
            <a:chExt cx="2330052" cy="23429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30052" cy="2342902"/>
            </a:xfrm>
            <a:custGeom>
              <a:avLst/>
              <a:gdLst/>
              <a:ahLst/>
              <a:cxnLst/>
              <a:rect l="l" t="t" r="r" b="b"/>
              <a:pathLst>
                <a:path w="2330052" h="2342902">
                  <a:moveTo>
                    <a:pt x="0" y="0"/>
                  </a:moveTo>
                  <a:lnTo>
                    <a:pt x="2330052" y="0"/>
                  </a:lnTo>
                  <a:lnTo>
                    <a:pt x="2330052" y="2342902"/>
                  </a:lnTo>
                  <a:lnTo>
                    <a:pt x="0" y="2342902"/>
                  </a:lnTo>
                  <a:close/>
                </a:path>
              </a:pathLst>
            </a:custGeom>
            <a:solidFill>
              <a:srgbClr val="29323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330052" cy="24000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79536" y="1546325"/>
            <a:ext cx="7494114" cy="7194349"/>
          </a:xfrm>
          <a:custGeom>
            <a:avLst/>
            <a:gdLst/>
            <a:ahLst/>
            <a:cxnLst/>
            <a:rect l="l" t="t" r="r" b="b"/>
            <a:pathLst>
              <a:path w="7494114" h="7194349">
                <a:moveTo>
                  <a:pt x="0" y="0"/>
                </a:moveTo>
                <a:lnTo>
                  <a:pt x="7494114" y="0"/>
                </a:lnTo>
                <a:lnTo>
                  <a:pt x="7494114" y="7194350"/>
                </a:lnTo>
                <a:lnTo>
                  <a:pt x="0" y="7194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21556" y="1143000"/>
            <a:ext cx="6911954" cy="217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400"/>
              </a:lnSpc>
            </a:pPr>
            <a:r>
              <a:rPr lang="en-US" sz="8000" dirty="0">
                <a:solidFill>
                  <a:srgbClr val="000000"/>
                </a:solidFill>
                <a:latin typeface="Canva Sans Bold"/>
              </a:rPr>
              <a:t>HYPOTHESIS TESTING</a:t>
            </a:r>
          </a:p>
        </p:txBody>
      </p:sp>
      <p:sp>
        <p:nvSpPr>
          <p:cNvPr id="7" name="AutoShape 7"/>
          <p:cNvSpPr/>
          <p:nvPr/>
        </p:nvSpPr>
        <p:spPr>
          <a:xfrm>
            <a:off x="1221556" y="3954069"/>
            <a:ext cx="5122944" cy="0"/>
          </a:xfrm>
          <a:prstGeom prst="line">
            <a:avLst/>
          </a:prstGeom>
          <a:ln w="38100" cap="flat">
            <a:solidFill>
              <a:srgbClr val="293237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1028700" y="4347290"/>
            <a:ext cx="6461944" cy="5141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Canva Sans"/>
              </a:rPr>
              <a:t>Null hypothesis: There is no difference in average fare between customers who use credit cards and customers who use cash.</a:t>
            </a:r>
          </a:p>
          <a:p>
            <a:pPr marL="0" lvl="0" indent="0">
              <a:lnSpc>
                <a:spcPts val="3079"/>
              </a:lnSpc>
            </a:pPr>
            <a:endParaRPr lang="en-US" sz="2199" dirty="0">
              <a:solidFill>
                <a:srgbClr val="000000"/>
              </a:solidFill>
              <a:latin typeface="Canva Sans"/>
            </a:endParaRPr>
          </a:p>
          <a:p>
            <a:pPr marL="0" lvl="0" indent="0"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Canva Sans"/>
              </a:rPr>
              <a:t>Alternative hypothesis: There is a difference in average fare between customers who use credit</a:t>
            </a:r>
          </a:p>
          <a:p>
            <a:pPr marL="0" lvl="0" indent="0"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Canva Sans"/>
              </a:rPr>
              <a:t>cards and customers who use cash</a:t>
            </a:r>
          </a:p>
          <a:p>
            <a:pPr marL="0" lvl="0" indent="0">
              <a:lnSpc>
                <a:spcPts val="3079"/>
              </a:lnSpc>
            </a:pPr>
            <a:endParaRPr lang="en-US" sz="2199" dirty="0">
              <a:solidFill>
                <a:srgbClr val="000000"/>
              </a:solidFill>
              <a:latin typeface="Canva Sans"/>
            </a:endParaRPr>
          </a:p>
          <a:p>
            <a:pPr marL="0" lvl="0" indent="0">
              <a:lnSpc>
                <a:spcPts val="3079"/>
              </a:lnSpc>
            </a:pPr>
            <a:r>
              <a:rPr lang="en-US" sz="2199" dirty="0">
                <a:solidFill>
                  <a:srgbClr val="000000"/>
                </a:solidFill>
                <a:latin typeface="Canva Sans"/>
              </a:rPr>
              <a:t>With a T-statistic of 165.59 and a P-value of less than 0.05, we reject the null hypothesis, suggested that there is indeed a significant difference in average fare between and trip distance.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422839"/>
            <a:ext cx="11659122" cy="1033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760"/>
              </a:lnSpc>
            </a:pPr>
            <a:r>
              <a:rPr lang="en-US" sz="8000">
                <a:solidFill>
                  <a:srgbClr val="000000"/>
                </a:solidFill>
                <a:latin typeface="Canva Sans Bold"/>
              </a:rPr>
              <a:t>RECOMMENDATION</a:t>
            </a:r>
          </a:p>
        </p:txBody>
      </p:sp>
      <p:sp>
        <p:nvSpPr>
          <p:cNvPr id="3" name="Freeform 3" descr="recommendation.svg icon"/>
          <p:cNvSpPr/>
          <p:nvPr/>
        </p:nvSpPr>
        <p:spPr>
          <a:xfrm>
            <a:off x="13144500" y="349604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5717271"/>
            <a:ext cx="11659122" cy="3894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Canva Sans Bold"/>
              </a:rPr>
              <a:t>Encourage customers to pay with credit cards to capitalize on the potential for generating more revenue for taxi cab drivers.</a:t>
            </a:r>
          </a:p>
          <a:p>
            <a:pPr marL="0" lvl="0" indent="0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Canva Sans Bold"/>
            </a:endParaRPr>
          </a:p>
          <a:p>
            <a:pPr marL="0" lvl="0" indent="0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Canva Sans Bold"/>
              </a:rPr>
              <a:t>Implement strategies such as offering incentives or discounts for credit card transactions and incentivize customers to choose this payment method.</a:t>
            </a:r>
          </a:p>
          <a:p>
            <a:pPr marL="0" lvl="0" indent="0">
              <a:lnSpc>
                <a:spcPts val="3359"/>
              </a:lnSpc>
            </a:pPr>
            <a:endParaRPr lang="en-US" sz="2400" dirty="0">
              <a:solidFill>
                <a:srgbClr val="000000"/>
              </a:solidFill>
              <a:latin typeface="Canva Sans Bold"/>
            </a:endParaRPr>
          </a:p>
          <a:p>
            <a:pPr marL="0" lvl="0" indent="0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Canva Sans Bold"/>
              </a:rPr>
              <a:t>Provide seamless and secure credit card payment options to enhance customer convenience and encourage adoption of this preferred payment method.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86400" y="4112722"/>
            <a:ext cx="7315200" cy="2061556"/>
          </a:xfrm>
          <a:custGeom>
            <a:avLst/>
            <a:gdLst/>
            <a:ahLst/>
            <a:cxnLst/>
            <a:rect l="l" t="t" r="r" b="b"/>
            <a:pathLst>
              <a:path w="7315200" h="2061556">
                <a:moveTo>
                  <a:pt x="0" y="0"/>
                </a:moveTo>
                <a:lnTo>
                  <a:pt x="7315200" y="0"/>
                </a:lnTo>
                <a:lnTo>
                  <a:pt x="7315200" y="2061556"/>
                </a:lnTo>
                <a:lnTo>
                  <a:pt x="0" y="2061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209675"/>
            <a:ext cx="8761724" cy="1033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760"/>
              </a:lnSpc>
            </a:pPr>
            <a:r>
              <a:rPr lang="en-US" sz="8000" dirty="0">
                <a:solidFill>
                  <a:srgbClr val="000000"/>
                </a:solidFill>
                <a:latin typeface="Canva Sans Bold"/>
              </a:rPr>
              <a:t>AGENDA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4427900"/>
            <a:ext cx="7167164" cy="3482516"/>
            <a:chOff x="0" y="0"/>
            <a:chExt cx="9556219" cy="4643354"/>
          </a:xfrm>
        </p:grpSpPr>
        <p:sp>
          <p:nvSpPr>
            <p:cNvPr id="4" name="AutoShape 4"/>
            <p:cNvSpPr/>
            <p:nvPr/>
          </p:nvSpPr>
          <p:spPr>
            <a:xfrm>
              <a:off x="0" y="961288"/>
              <a:ext cx="9556219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>
              <a:off x="0" y="2321677"/>
              <a:ext cx="9556219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AutoShape 6"/>
            <p:cNvSpPr/>
            <p:nvPr/>
          </p:nvSpPr>
          <p:spPr>
            <a:xfrm>
              <a:off x="0" y="3682066"/>
              <a:ext cx="9556219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1331814"/>
              <a:ext cx="9556219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Canva Sans"/>
                </a:rPr>
                <a:t>Research Question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9556219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Canva Sans"/>
                </a:rPr>
                <a:t>Problem Statement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692203"/>
              <a:ext cx="9556219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Canva Sans"/>
                </a:rPr>
                <a:t>Data Overview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052592"/>
              <a:ext cx="9556219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Canva Sans"/>
                </a:rPr>
                <a:t>Methodology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337054" y="4427900"/>
            <a:ext cx="7167164" cy="2462224"/>
            <a:chOff x="0" y="0"/>
            <a:chExt cx="9556219" cy="3282965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28575"/>
              <a:ext cx="9556219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Canva Sans"/>
                </a:rPr>
                <a:t>Analysis and Findings</a:t>
              </a:r>
            </a:p>
          </p:txBody>
        </p:sp>
        <p:sp>
          <p:nvSpPr>
            <p:cNvPr id="13" name="AutoShape 13"/>
            <p:cNvSpPr/>
            <p:nvPr/>
          </p:nvSpPr>
          <p:spPr>
            <a:xfrm>
              <a:off x="60946" y="961288"/>
              <a:ext cx="8951726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4" name="AutoShape 14"/>
            <p:cNvSpPr/>
            <p:nvPr/>
          </p:nvSpPr>
          <p:spPr>
            <a:xfrm>
              <a:off x="0" y="2340727"/>
              <a:ext cx="8951726" cy="0"/>
            </a:xfrm>
            <a:prstGeom prst="line">
              <a:avLst/>
            </a:prstGeom>
            <a:ln w="381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1331814"/>
              <a:ext cx="9556219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Canva Sans"/>
                </a:rPr>
                <a:t>Hypothesis Testing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2692203"/>
              <a:ext cx="9556219" cy="5907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639"/>
                </a:lnSpc>
              </a:pPr>
              <a:r>
                <a:rPr lang="en-US" sz="2799">
                  <a:solidFill>
                    <a:srgbClr val="000000"/>
                  </a:solidFill>
                  <a:latin typeface="Canva Sans"/>
                </a:rPr>
                <a:t>Recommendation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841420" y="3845314"/>
            <a:ext cx="4815710" cy="4842122"/>
          </a:xfrm>
          <a:custGeom>
            <a:avLst/>
            <a:gdLst/>
            <a:ahLst/>
            <a:cxnLst/>
            <a:rect l="l" t="t" r="r" b="b"/>
            <a:pathLst>
              <a:path w="4815710" h="4842122">
                <a:moveTo>
                  <a:pt x="0" y="0"/>
                </a:moveTo>
                <a:lnTo>
                  <a:pt x="4815710" y="0"/>
                </a:lnTo>
                <a:lnTo>
                  <a:pt x="4815710" y="4842122"/>
                </a:lnTo>
                <a:lnTo>
                  <a:pt x="0" y="48421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7173" y="1028700"/>
            <a:ext cx="12858736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</a:pPr>
            <a:r>
              <a:rPr lang="en-US" sz="8000" dirty="0">
                <a:solidFill>
                  <a:srgbClr val="000000"/>
                </a:solidFill>
                <a:latin typeface="Canva Sans Bold"/>
              </a:rPr>
              <a:t>PROBLEM STATEMEMT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920560"/>
            <a:ext cx="7887534" cy="5469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92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nva Sans"/>
              </a:rPr>
              <a:t>In the fast-paced taxi booking sector, making the most of revenue is essential for long-term success and driver happiness.</a:t>
            </a:r>
          </a:p>
          <a:p>
            <a:pPr marL="0" lvl="0" indent="0">
              <a:lnSpc>
                <a:spcPts val="3920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Canva Sans"/>
            </a:endParaRPr>
          </a:p>
          <a:p>
            <a:pPr marL="0" lvl="0" indent="0">
              <a:lnSpc>
                <a:spcPts val="392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nva Sans"/>
              </a:rPr>
              <a:t>Our goal is to use data-driven insights to maximize revenue streams for taxi drivers in order to meet this need.</a:t>
            </a:r>
          </a:p>
          <a:p>
            <a:pPr marL="0" lvl="0" indent="0">
              <a:lnSpc>
                <a:spcPts val="392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Canva Sans"/>
              </a:rPr>
              <a:t>Our research aims to determine whether payment methods have an impact on fare pricing by focusing on the relationship between payment type and fare amount.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418660" cy="8229600"/>
            <a:chOff x="0" y="0"/>
            <a:chExt cx="1891546" cy="10972800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10800000">
              <a:off x="0" y="6810940"/>
              <a:ext cx="1891546" cy="1891546"/>
              <a:chOff x="0" y="0"/>
              <a:chExt cx="1708150" cy="170815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293237"/>
              </a:solidFill>
            </p:spPr>
          </p:sp>
        </p:grpSp>
        <p:sp>
          <p:nvSpPr>
            <p:cNvPr id="5" name="Freeform 5"/>
            <p:cNvSpPr/>
            <p:nvPr/>
          </p:nvSpPr>
          <p:spPr>
            <a:xfrm rot="-10800000">
              <a:off x="0" y="9081254"/>
              <a:ext cx="1891546" cy="1891546"/>
            </a:xfrm>
            <a:custGeom>
              <a:avLst/>
              <a:gdLst/>
              <a:ahLst/>
              <a:cxnLst/>
              <a:rect l="l" t="t" r="r" b="b"/>
              <a:pathLst>
                <a:path w="1891546" h="1891546">
                  <a:moveTo>
                    <a:pt x="0" y="0"/>
                  </a:moveTo>
                  <a:lnTo>
                    <a:pt x="1891546" y="0"/>
                  </a:lnTo>
                  <a:lnTo>
                    <a:pt x="1891546" y="1891546"/>
                  </a:lnTo>
                  <a:lnTo>
                    <a:pt x="0" y="1891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-10800000">
              <a:off x="0" y="2270313"/>
              <a:ext cx="1891546" cy="1891546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293237"/>
              </a:solidFill>
            </p:spPr>
          </p:sp>
        </p:grpSp>
        <p:sp>
          <p:nvSpPr>
            <p:cNvPr id="8" name="Freeform 8"/>
            <p:cNvSpPr/>
            <p:nvPr/>
          </p:nvSpPr>
          <p:spPr>
            <a:xfrm rot="-10800000">
              <a:off x="0" y="4540627"/>
              <a:ext cx="1891546" cy="1891546"/>
            </a:xfrm>
            <a:custGeom>
              <a:avLst/>
              <a:gdLst/>
              <a:ahLst/>
              <a:cxnLst/>
              <a:rect l="l" t="t" r="r" b="b"/>
              <a:pathLst>
                <a:path w="1891546" h="1891546">
                  <a:moveTo>
                    <a:pt x="0" y="0"/>
                  </a:moveTo>
                  <a:lnTo>
                    <a:pt x="1891546" y="0"/>
                  </a:lnTo>
                  <a:lnTo>
                    <a:pt x="1891546" y="1891546"/>
                  </a:lnTo>
                  <a:lnTo>
                    <a:pt x="0" y="1891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 rot="-10800000">
              <a:off x="0" y="0"/>
              <a:ext cx="1891546" cy="1891546"/>
            </a:xfrm>
            <a:custGeom>
              <a:avLst/>
              <a:gdLst/>
              <a:ahLst/>
              <a:cxnLst/>
              <a:rect l="l" t="t" r="r" b="b"/>
              <a:pathLst>
                <a:path w="1891546" h="1891546">
                  <a:moveTo>
                    <a:pt x="0" y="0"/>
                  </a:moveTo>
                  <a:lnTo>
                    <a:pt x="1891546" y="0"/>
                  </a:lnTo>
                  <a:lnTo>
                    <a:pt x="1891546" y="1891546"/>
                  </a:lnTo>
                  <a:lnTo>
                    <a:pt x="0" y="18915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3598012" y="3803650"/>
            <a:ext cx="7139134" cy="2603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400"/>
              </a:lnSpc>
            </a:pPr>
            <a:r>
              <a:rPr lang="en-US" sz="8000">
                <a:solidFill>
                  <a:srgbClr val="000000"/>
                </a:solidFill>
                <a:latin typeface="Canva Sans Bold"/>
              </a:rPr>
              <a:t>RESEARCH QUESTION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774474" y="5220434"/>
            <a:ext cx="5484826" cy="220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599"/>
              </a:lnSpc>
            </a:pPr>
            <a:r>
              <a:rPr lang="en-US" sz="2399" u="none">
                <a:solidFill>
                  <a:srgbClr val="000000"/>
                </a:solidFill>
                <a:latin typeface="Canva Sans"/>
              </a:rPr>
              <a:t>Can we nudge customers towards payment methods that generate higher revenue for drivers,</a:t>
            </a:r>
          </a:p>
          <a:p>
            <a:pPr marL="0" lvl="0" indent="0">
              <a:lnSpc>
                <a:spcPts val="3599"/>
              </a:lnSpc>
            </a:pPr>
            <a:r>
              <a:rPr lang="en-US" sz="2399" u="none">
                <a:solidFill>
                  <a:srgbClr val="000000"/>
                </a:solidFill>
                <a:latin typeface="Canva Sans"/>
              </a:rPr>
              <a:t>without negatively impacting customer experience?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1774474" y="4782604"/>
            <a:ext cx="4277407" cy="44805"/>
          </a:xfrm>
          <a:prstGeom prst="rect">
            <a:avLst/>
          </a:prstGeom>
          <a:solidFill>
            <a:srgbClr val="293237"/>
          </a:solidFill>
        </p:spPr>
      </p:sp>
      <p:sp>
        <p:nvSpPr>
          <p:cNvPr id="13" name="TextBox 13"/>
          <p:cNvSpPr txBox="1"/>
          <p:nvPr/>
        </p:nvSpPr>
        <p:spPr>
          <a:xfrm>
            <a:off x="11774474" y="2833906"/>
            <a:ext cx="5484826" cy="1559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4159"/>
              </a:lnSpc>
            </a:pPr>
            <a:r>
              <a:rPr lang="en-US" sz="3199">
                <a:solidFill>
                  <a:srgbClr val="000000"/>
                </a:solidFill>
                <a:latin typeface="Canva Sans Bold"/>
              </a:rPr>
              <a:t>Is there a relationship between total fare amount and payment type?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359179"/>
            <a:ext cx="6853589" cy="4686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Canva Sans Bold"/>
              </a:rPr>
              <a:t>Relevent Columns Used </a:t>
            </a:r>
          </a:p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Canva Sans Bold"/>
              </a:rPr>
              <a:t>For The Research :</a:t>
            </a:r>
          </a:p>
          <a:p>
            <a:pPr algn="just">
              <a:lnSpc>
                <a:spcPts val="4199"/>
              </a:lnSpc>
            </a:pPr>
            <a:endParaRPr lang="en-US" sz="2999">
              <a:solidFill>
                <a:srgbClr val="000000"/>
              </a:solidFill>
              <a:latin typeface="Canva Sans Bold"/>
            </a:endParaRPr>
          </a:p>
          <a:p>
            <a:pPr marL="647698" lvl="1" indent="-323849" algn="just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passenger_count </a:t>
            </a:r>
          </a:p>
          <a:p>
            <a:pPr marL="647698" lvl="1" indent="-323849" algn="just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payment_type </a:t>
            </a:r>
          </a:p>
          <a:p>
            <a:pPr marL="647698" lvl="1" indent="-323849" algn="just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fare_amount </a:t>
            </a:r>
          </a:p>
          <a:p>
            <a:pPr marL="647698" lvl="1" indent="-323849" algn="just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duration </a:t>
            </a:r>
          </a:p>
          <a:p>
            <a:pPr marL="647698" lvl="1" indent="-323849" algn="just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trip_distance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  <a:endParaRPr lang="en-US" sz="2999">
              <a:solidFill>
                <a:srgbClr val="000000"/>
              </a:solidFill>
              <a:latin typeface="Canva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8017077" y="5726990"/>
            <a:ext cx="9792873" cy="3852856"/>
          </a:xfrm>
          <a:custGeom>
            <a:avLst/>
            <a:gdLst/>
            <a:ahLst/>
            <a:cxnLst/>
            <a:rect l="l" t="t" r="r" b="b"/>
            <a:pathLst>
              <a:path w="9792873" h="3852856">
                <a:moveTo>
                  <a:pt x="0" y="0"/>
                </a:moveTo>
                <a:lnTo>
                  <a:pt x="9792873" y="0"/>
                </a:lnTo>
                <a:lnTo>
                  <a:pt x="9792873" y="3852856"/>
                </a:lnTo>
                <a:lnTo>
                  <a:pt x="0" y="38528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41" r="-2752"/>
            </a:stretch>
          </a:blipFill>
          <a:ln w="19050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963312" y="876300"/>
            <a:ext cx="11950202" cy="1368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 dirty="0">
                <a:solidFill>
                  <a:srgbClr val="000000"/>
                </a:solidFill>
                <a:latin typeface="Canva Sans Bold"/>
              </a:rPr>
              <a:t>DATA 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854260"/>
            <a:ext cx="14946510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For this analysis, we utilized the comprehensive dataset of NYC Taxi Trip records, used data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Canva Sans"/>
              </a:rPr>
              <a:t>cleaning and feature engineering procedures to concentrate solely on the relevant columns essential for our investigation.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122075"/>
              </p:ext>
            </p:extLst>
          </p:nvPr>
        </p:nvGraphicFramePr>
        <p:xfrm>
          <a:off x="1028700" y="3516460"/>
          <a:ext cx="16211550" cy="5492739"/>
        </p:xfrm>
        <a:graphic>
          <a:graphicData uri="http://schemas.openxmlformats.org/drawingml/2006/table">
            <a:tbl>
              <a:tblPr/>
              <a:tblGrid>
                <a:gridCol w="5400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11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87970">
                <a:tc>
                  <a:txBody>
                    <a:bodyPr/>
                    <a:lstStyle/>
                    <a:p>
                      <a:pPr algn="ctr">
                        <a:lnSpc>
                          <a:spcPts val="3420"/>
                        </a:lnSpc>
                        <a:defRPr/>
                      </a:pPr>
                      <a:r>
                        <a:rPr lang="en-US" sz="2443" spc="61">
                          <a:solidFill>
                            <a:srgbClr val="000000"/>
                          </a:solidFill>
                          <a:latin typeface="Aleo Light Bold"/>
                        </a:rPr>
                        <a:t>Step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65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20"/>
                        </a:lnSpc>
                        <a:defRPr/>
                      </a:pPr>
                      <a:r>
                        <a:rPr lang="en-US" sz="2443" spc="61">
                          <a:solidFill>
                            <a:srgbClr val="000000"/>
                          </a:solidFill>
                          <a:latin typeface="Aleo Light Bold"/>
                        </a:rPr>
                        <a:t>Description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265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F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1564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eo Light Bold"/>
                        </a:rPr>
                        <a:t>Descriptive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265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eo Light Bold"/>
                        </a:rPr>
                        <a:t>Performed statistical analysis to summarize key aspects of the data, focusing on fareamounts and payment types.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265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4469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Aleo Light Bold"/>
                        </a:rPr>
                        <a:t>Hypothesis Testing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Aleo Light Bold"/>
                        </a:rPr>
                        <a:t>Conducted a T-test to evaluate the relationship between payment type and fare amount, testing the hypothesis that different payment methods influence fare amounts.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791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Aleo Light Bold"/>
                        </a:rPr>
                        <a:t>Data Visualizing 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Aleo Light Bold"/>
                        </a:rPr>
                        <a:t>Visualizing Distribution of Fare Amount, Distribution of Trip Distance, Preference of Payment Type &amp; Total passenger count distribution based on the different payment type</a:t>
                      </a:r>
                    </a:p>
                  </a:txBody>
                  <a:tcPr marL="190500" marR="190500" marT="190500" marB="190500" anchor="ctr">
                    <a:lnL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31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4404477" y="1297148"/>
            <a:ext cx="9479047" cy="981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275"/>
              </a:lnSpc>
              <a:spcBef>
                <a:spcPct val="0"/>
              </a:spcBef>
            </a:pPr>
            <a:r>
              <a:rPr lang="en-US" sz="8000" u="none" strike="noStrike" dirty="0">
                <a:solidFill>
                  <a:srgbClr val="000000"/>
                </a:solidFill>
                <a:latin typeface="Canva Sans Bold"/>
              </a:rPr>
              <a:t>METHODOLOGY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86112"/>
            <a:ext cx="11950202" cy="1368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200"/>
              </a:lnSpc>
            </a:pPr>
            <a:r>
              <a:rPr lang="en-US" sz="8000" dirty="0">
                <a:solidFill>
                  <a:srgbClr val="000000"/>
                </a:solidFill>
                <a:latin typeface="Canva Sans Bold"/>
              </a:rPr>
              <a:t>JOURNEY INSIGHTS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597132"/>
            <a:ext cx="14946510" cy="1893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just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</a:rPr>
              <a:t>Customers paying with cards tend to have a slightly higher average trip distance and fare amount compared to those paying with cash.</a:t>
            </a:r>
          </a:p>
          <a:p>
            <a:pPr marL="582930" lvl="1" indent="-291465" algn="just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</a:rPr>
              <a:t>Indicates that customers prefers to pay more with cards when they have high rare amount and long trip distance.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0FCD55-AD70-1741-7D00-474879EFDCE2}"/>
              </a:ext>
            </a:extLst>
          </p:cNvPr>
          <p:cNvPicPr>
            <a:picLocks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7000"/>
                    </a14:imgEffect>
                    <a14:imgEffect>
                      <a14:brightnessContrast bright="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4991100"/>
            <a:ext cx="1287780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226" y="659447"/>
            <a:ext cx="8529570" cy="896810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515602" y="1028700"/>
            <a:ext cx="6743698" cy="3156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r">
              <a:lnSpc>
                <a:spcPts val="8212"/>
              </a:lnSpc>
              <a:spcBef>
                <a:spcPct val="0"/>
              </a:spcBef>
            </a:pPr>
            <a:r>
              <a:rPr lang="en-US" sz="8000" u="none" strike="noStrike" dirty="0">
                <a:solidFill>
                  <a:srgbClr val="000000"/>
                </a:solidFill>
                <a:latin typeface="Canva Sans Bold"/>
              </a:rPr>
              <a:t>PREFERANCE OF PAYMENT TYPE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452074" y="4876959"/>
            <a:ext cx="5807226" cy="4381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8"/>
              </a:lnSpc>
              <a:spcBef>
                <a:spcPct val="0"/>
              </a:spcBef>
            </a:pPr>
            <a:r>
              <a:rPr lang="en-US" sz="2256" u="none" strike="noStrike">
                <a:solidFill>
                  <a:srgbClr val="000000"/>
                </a:solidFill>
                <a:latin typeface="Canva Sans Bold"/>
              </a:rPr>
              <a:t>The proportion of customers paying with cards is significantly higher than those paying with cash, with card payments accounting for 67.5% of all transactions compared to cash payments at 32.5%.</a:t>
            </a:r>
          </a:p>
          <a:p>
            <a:pPr marL="0" lvl="0" indent="0" algn="r">
              <a:lnSpc>
                <a:spcPts val="3158"/>
              </a:lnSpc>
              <a:spcBef>
                <a:spcPct val="0"/>
              </a:spcBef>
            </a:pPr>
            <a:endParaRPr lang="en-US" sz="2256" u="none" strike="noStrike">
              <a:solidFill>
                <a:srgbClr val="000000"/>
              </a:solidFill>
              <a:latin typeface="Canva Sans Bold"/>
            </a:endParaRPr>
          </a:p>
          <a:p>
            <a:pPr marL="0" lvl="0" indent="0" algn="r">
              <a:lnSpc>
                <a:spcPts val="3158"/>
              </a:lnSpc>
              <a:spcBef>
                <a:spcPct val="0"/>
              </a:spcBef>
            </a:pPr>
            <a:r>
              <a:rPr lang="en-US" sz="2256" u="none" strike="noStrike">
                <a:solidFill>
                  <a:srgbClr val="000000"/>
                </a:solidFill>
                <a:latin typeface="Canva Sans Bold"/>
              </a:rPr>
              <a:t>This indicates a strong preference among customers for using card payments over cash, potentially due to convenience, security, or incentives offered for card transactions.</a:t>
            </a:r>
          </a:p>
        </p:txBody>
      </p:sp>
      <p:sp>
        <p:nvSpPr>
          <p:cNvPr id="5" name="AutoShape 5"/>
          <p:cNvSpPr/>
          <p:nvPr/>
        </p:nvSpPr>
        <p:spPr>
          <a:xfrm flipV="1">
            <a:off x="10139684" y="0"/>
            <a:ext cx="0" cy="10287000"/>
          </a:xfrm>
          <a:prstGeom prst="line">
            <a:avLst/>
          </a:prstGeom>
          <a:ln w="9525" cap="flat">
            <a:solidFill>
              <a:srgbClr val="CA9D46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15922110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600"/>
              </a:lnSpc>
            </a:pPr>
            <a:r>
              <a:rPr lang="en-US" sz="8000" dirty="0">
                <a:solidFill>
                  <a:srgbClr val="000000"/>
                </a:solidFill>
                <a:latin typeface="Canva Sans Bold"/>
              </a:rPr>
              <a:t>PASSENGER COUNT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45319" y="2830956"/>
            <a:ext cx="15505491" cy="5073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1211" lvl="1" indent="-310605">
              <a:lnSpc>
                <a:spcPts val="4028"/>
              </a:lnSpc>
              <a:spcBef>
                <a:spcPct val="0"/>
              </a:spcBef>
              <a:buFont typeface="Arial"/>
              <a:buChar char="•"/>
            </a:pPr>
            <a:r>
              <a:rPr lang="en-US" sz="2877" dirty="0">
                <a:solidFill>
                  <a:srgbClr val="000000"/>
                </a:solidFill>
                <a:latin typeface="Canva Sans"/>
              </a:rPr>
              <a:t>Among card payments, rides with a single passenger (passenger count = I) comprise the largest proportion, constituting 40.08% of all card transactions.</a:t>
            </a:r>
          </a:p>
          <a:p>
            <a:pPr marL="621211" lvl="1" indent="-310605">
              <a:lnSpc>
                <a:spcPts val="4028"/>
              </a:lnSpc>
              <a:spcBef>
                <a:spcPct val="0"/>
              </a:spcBef>
              <a:buFont typeface="Arial"/>
              <a:buChar char="•"/>
            </a:pPr>
            <a:r>
              <a:rPr lang="en-US" sz="2877" dirty="0">
                <a:solidFill>
                  <a:srgbClr val="000000"/>
                </a:solidFill>
                <a:latin typeface="Canva Sans"/>
              </a:rPr>
              <a:t>Similarly, cash payments are predominantly associated with single-passenger rides, making up 20.04% of all cash transactions.</a:t>
            </a:r>
          </a:p>
          <a:p>
            <a:pPr marL="621211" lvl="1" indent="-310605">
              <a:lnSpc>
                <a:spcPts val="4028"/>
              </a:lnSpc>
              <a:spcBef>
                <a:spcPct val="0"/>
              </a:spcBef>
              <a:buFont typeface="Arial"/>
              <a:buChar char="•"/>
            </a:pPr>
            <a:r>
              <a:rPr lang="en-US" sz="2877" dirty="0">
                <a:solidFill>
                  <a:srgbClr val="000000"/>
                </a:solidFill>
                <a:latin typeface="Canva Sans"/>
              </a:rPr>
              <a:t>There is a noticeable decrease in the percentage Of transactions as the passenger count increases, suggesting that larger groups are less likely to use taxis or may opt for alternative payment methods.</a:t>
            </a:r>
          </a:p>
          <a:p>
            <a:pPr marL="621211" lvl="1" indent="-310605">
              <a:lnSpc>
                <a:spcPts val="4028"/>
              </a:lnSpc>
              <a:spcBef>
                <a:spcPct val="0"/>
              </a:spcBef>
              <a:buFont typeface="Arial"/>
              <a:buChar char="•"/>
            </a:pPr>
            <a:r>
              <a:rPr lang="en-US" sz="2877" dirty="0">
                <a:solidFill>
                  <a:srgbClr val="000000"/>
                </a:solidFill>
                <a:latin typeface="Canva Sans"/>
              </a:rPr>
              <a:t>These insights emphasize the importance of considering both payment method and passenger count when analyzing transaction data, as they provide valuable insights into customer behavior and preferences.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633</Words>
  <Application>Microsoft Office PowerPoint</Application>
  <PresentationFormat>Custom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Canva Sans Bold</vt:lpstr>
      <vt:lpstr>Calibri</vt:lpstr>
      <vt:lpstr>Aleo Light Bold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MAXIMAZING REVENUE FOR DRIVERS</dc:title>
  <cp:lastModifiedBy>kushvanth Sura</cp:lastModifiedBy>
  <cp:revision>7</cp:revision>
  <dcterms:created xsi:type="dcterms:W3CDTF">2006-08-16T00:00:00Z</dcterms:created>
  <dcterms:modified xsi:type="dcterms:W3CDTF">2025-02-11T15:52:36Z</dcterms:modified>
  <dc:identifier>DAGAyoXaUfg</dc:identifier>
</cp:coreProperties>
</file>