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4" roundtripDataSignature="AMtx7mhiGVD5HAG0IaaWvO72MWFooC5Zr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7CB524-7503-40BA-8055-CFD74EB3B540}">
  <a:tblStyle styleId="{D47CB524-7503-40BA-8055-CFD74EB3B54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F0F0"/>
          </a:solidFill>
        </a:fill>
      </a:tcStyle>
    </a:wholeTbl>
    <a:band1H>
      <a:tcTxStyle/>
      <a:tcStyle>
        <a:tcBdr/>
        <a:fill>
          <a:solidFill>
            <a:srgbClr val="E0E0E0"/>
          </a:solidFill>
        </a:fill>
      </a:tcStyle>
    </a:band1H>
    <a:band2H>
      <a:tcTxStyle/>
      <a:tcStyle>
        <a:tcBdr/>
      </a:tcStyle>
    </a:band2H>
    <a:band1V>
      <a:tcTxStyle/>
      <a:tcStyle>
        <a:tcBdr/>
        <a:fill>
          <a:solidFill>
            <a:srgbClr val="E0E0E0"/>
          </a:solidFill>
        </a:fill>
      </a:tcStyle>
    </a:band1V>
    <a:band2V>
      <a:tcTxStyle/>
      <a:tcStyle>
        <a:tcBdr/>
      </a:tcStyle>
    </a:band2V>
    <a:lastCol>
      <a:tcTxStyle b="on" i="off">
        <a:font>
          <a:latin typeface="Calibri"/>
          <a:ea typeface="Calibri"/>
          <a:cs typeface="Calibri"/>
        </a:font>
        <a:schemeClr val="lt1"/>
      </a:tcTxStyle>
      <a:tcStyle>
        <a:tcBdr/>
        <a:fill>
          <a:solidFill>
            <a:schemeClr val="accent3"/>
          </a:solidFill>
        </a:fill>
      </a:tcStyle>
    </a:lastCol>
    <a:firstCol>
      <a:tcTxStyle b="on" i="off">
        <a:font>
          <a:latin typeface="Calibri"/>
          <a:ea typeface="Calibri"/>
          <a:cs typeface="Calibri"/>
        </a:font>
        <a:schemeClr val="lt1"/>
      </a:tcTxStyle>
      <a:tcStyle>
        <a:tcBdr/>
        <a:fill>
          <a:solidFill>
            <a:schemeClr val="accent3"/>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 styleId="{5864B6A3-E89A-482D-99B7-1AF0A11ADAAD}"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5" autoAdjust="0"/>
    <p:restoredTop sz="89990" autoAdjust="0"/>
  </p:normalViewPr>
  <p:slideViewPr>
    <p:cSldViewPr snapToGrid="0">
      <p:cViewPr varScale="1">
        <p:scale>
          <a:sx n="88" d="100"/>
          <a:sy n="88" d="100"/>
        </p:scale>
        <p:origin x="13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Malgun Gothic"/>
                <a:ea typeface="Malgun Gothic"/>
                <a:cs typeface="Malgun Gothic"/>
                <a:sym typeface="Malgun Gothic"/>
              </a:rPr>
              <a:t>‹#›</a:t>
            </a:fld>
            <a:endParaRPr sz="12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Times New Roman"/>
              <a:buNone/>
            </a:pPr>
            <a:r>
              <a:rPr lang="en-US">
                <a:latin typeface="Times New Roman"/>
                <a:ea typeface="Times New Roman"/>
                <a:cs typeface="Times New Roman"/>
                <a:sym typeface="Times New Roman"/>
              </a:rPr>
              <a:t>We group 1 analyzed the risks of the Westcott Theater, a regional mid-sized live performance theater.</a:t>
            </a:r>
            <a:endParaRPr/>
          </a:p>
          <a:p>
            <a:pPr marL="0" lvl="0" indent="0" algn="l" rtl="0">
              <a:lnSpc>
                <a:spcPct val="100000"/>
              </a:lnSpc>
              <a:spcBef>
                <a:spcPts val="0"/>
              </a:spcBef>
              <a:spcAft>
                <a:spcPts val="0"/>
              </a:spcAft>
              <a:buClr>
                <a:schemeClr val="dk1"/>
              </a:buClr>
              <a:buSzPts val="1400"/>
              <a:buFont typeface="Malgun Gothic"/>
              <a:buNone/>
            </a:pPr>
            <a:endParaRPr>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89" name="Google Shape;8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a:latin typeface="Times New Roman"/>
                <a:ea typeface="Times New Roman"/>
                <a:cs typeface="Times New Roman"/>
                <a:sym typeface="Times New Roman"/>
              </a:rPr>
              <a:t>Risks of the venue continued.</a:t>
            </a:r>
            <a:endParaRPr/>
          </a:p>
          <a:p>
            <a:pPr marL="0" lvl="0" indent="0" algn="l" rtl="0">
              <a:spcBef>
                <a:spcPts val="0"/>
              </a:spcBef>
              <a:spcAft>
                <a:spcPts val="0"/>
              </a:spcAft>
              <a:buNone/>
            </a:pPr>
            <a:endParaRPr/>
          </a:p>
        </p:txBody>
      </p:sp>
      <p:sp>
        <p:nvSpPr>
          <p:cNvPr id="172" name="Google Shape;172;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Times New Roman"/>
              <a:buNone/>
            </a:pPr>
            <a:r>
              <a:rPr lang="en-US">
                <a:latin typeface="Times New Roman"/>
                <a:ea typeface="Times New Roman"/>
                <a:cs typeface="Times New Roman"/>
                <a:sym typeface="Times New Roman"/>
              </a:rPr>
              <a:t>We classified the likelihood and impact of risks on five scales each.</a:t>
            </a:r>
            <a:endParaRPr/>
          </a:p>
          <a:p>
            <a:pPr marL="0" lvl="0" indent="0" algn="l" rtl="0">
              <a:spcBef>
                <a:spcPts val="0"/>
              </a:spcBef>
              <a:spcAft>
                <a:spcPts val="0"/>
              </a:spcAft>
              <a:buClr>
                <a:schemeClr val="dk1"/>
              </a:buClr>
              <a:buSzPts val="1200"/>
              <a:buFont typeface="Malgun Gothic"/>
              <a:buNone/>
            </a:pPr>
            <a:endParaRPr>
              <a:latin typeface="Times New Roman"/>
              <a:ea typeface="Times New Roman"/>
              <a:cs typeface="Times New Roman"/>
              <a:sym typeface="Times New Roman"/>
            </a:endParaRPr>
          </a:p>
          <a:p>
            <a:pPr marL="0" lvl="0" indent="0" algn="l" rtl="0">
              <a:spcBef>
                <a:spcPts val="0"/>
              </a:spcBef>
              <a:spcAft>
                <a:spcPts val="0"/>
              </a:spcAft>
              <a:buClr>
                <a:schemeClr val="dk1"/>
              </a:buClr>
              <a:buSzPts val="1200"/>
              <a:buFont typeface="Times New Roman"/>
              <a:buNone/>
            </a:pPr>
            <a:r>
              <a:rPr lang="en-US">
                <a:latin typeface="Times New Roman"/>
                <a:ea typeface="Times New Roman"/>
                <a:cs typeface="Times New Roman"/>
                <a:sym typeface="Times New Roman"/>
              </a:rPr>
              <a:t>Likelihood (chance of annual occurrence): Rare (less than 5%), Unlikely (5-15%), Possible (15-40%), Likely (40-80%), Almost Certain (80% or more)</a:t>
            </a:r>
            <a:endParaRPr/>
          </a:p>
          <a:p>
            <a:pPr marL="0" lvl="0" indent="0" algn="l" rtl="0">
              <a:spcBef>
                <a:spcPts val="0"/>
              </a:spcBef>
              <a:spcAft>
                <a:spcPts val="0"/>
              </a:spcAft>
              <a:buClr>
                <a:schemeClr val="dk1"/>
              </a:buClr>
              <a:buSzPts val="1200"/>
              <a:buFont typeface="Times New Roman"/>
              <a:buNone/>
            </a:pPr>
            <a:r>
              <a:rPr lang="en-US">
                <a:latin typeface="Times New Roman"/>
                <a:ea typeface="Times New Roman"/>
                <a:cs typeface="Times New Roman"/>
                <a:sym typeface="Times New Roman"/>
              </a:rPr>
              <a:t>Impact (ratio of lost amount to annual income and/or life-safety threat): Insignificant (less than 1% and/or very low life threat), Minor (1-10% and/or low life threat), Moderate (10-25% and/or moderate life threat), Significant (25-40% and/or serious life threat), Catastrophic (40% or more and/or significant life threat)</a:t>
            </a:r>
            <a:endParaRPr/>
          </a:p>
          <a:p>
            <a:pPr marL="0" lvl="0" indent="0" algn="l" rtl="0">
              <a:spcBef>
                <a:spcPts val="0"/>
              </a:spcBef>
              <a:spcAft>
                <a:spcPts val="0"/>
              </a:spcAft>
              <a:buClr>
                <a:schemeClr val="dk1"/>
              </a:buClr>
              <a:buSzPts val="1200"/>
              <a:buFont typeface="Malgun Gothic"/>
              <a:buNone/>
            </a:pPr>
            <a:endParaRPr>
              <a:latin typeface="Times New Roman"/>
              <a:ea typeface="Times New Roman"/>
              <a:cs typeface="Times New Roman"/>
              <a:sym typeface="Times New Roman"/>
            </a:endParaRPr>
          </a:p>
        </p:txBody>
      </p:sp>
      <p:sp>
        <p:nvSpPr>
          <p:cNvPr id="180" name="Google Shape;18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Times New Roman"/>
              <a:buNone/>
            </a:pPr>
            <a:r>
              <a:rPr lang="en-US">
                <a:latin typeface="Times New Roman"/>
                <a:ea typeface="Times New Roman"/>
                <a:cs typeface="Times New Roman"/>
                <a:sym typeface="Times New Roman"/>
              </a:rPr>
              <a:t>This slide describes the impact and probability of each risk. </a:t>
            </a:r>
            <a:endParaRPr/>
          </a:p>
          <a:p>
            <a:pPr marL="0" lvl="0" indent="0" algn="l" rtl="0">
              <a:spcBef>
                <a:spcPts val="0"/>
              </a:spcBef>
              <a:spcAft>
                <a:spcPts val="0"/>
              </a:spcAft>
              <a:buClr>
                <a:schemeClr val="dk1"/>
              </a:buClr>
              <a:buSzPts val="1200"/>
              <a:buFont typeface="Times New Roman"/>
              <a:buNone/>
            </a:pPr>
            <a:r>
              <a:rPr lang="en-US">
                <a:latin typeface="Times New Roman"/>
                <a:ea typeface="Times New Roman"/>
                <a:cs typeface="Times New Roman"/>
                <a:sym typeface="Times New Roman"/>
              </a:rPr>
              <a:t>It also explains how each risk is currently managed by the Westcott Theater.</a:t>
            </a:r>
            <a:endParaRPr/>
          </a:p>
          <a:p>
            <a:pPr marL="0" lvl="0" indent="0" algn="l" rtl="0">
              <a:spcBef>
                <a:spcPts val="0"/>
              </a:spcBef>
              <a:spcAft>
                <a:spcPts val="0"/>
              </a:spcAft>
              <a:buNone/>
            </a:pPr>
            <a:endParaRPr/>
          </a:p>
        </p:txBody>
      </p:sp>
      <p:sp>
        <p:nvSpPr>
          <p:cNvPr id="199" name="Google Shape;199;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6" name="Google Shape;206;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a:latin typeface="Times New Roman"/>
                <a:ea typeface="Times New Roman"/>
                <a:cs typeface="Times New Roman"/>
                <a:sym typeface="Times New Roman"/>
              </a:rPr>
              <a:t>Description of the impact and probability of each risk continues. </a:t>
            </a:r>
            <a:endParaRPr/>
          </a:p>
          <a:p>
            <a:pPr marL="0" lvl="0" indent="0" algn="l" rtl="0">
              <a:spcBef>
                <a:spcPts val="0"/>
              </a:spcBef>
              <a:spcAft>
                <a:spcPts val="0"/>
              </a:spcAft>
              <a:buNone/>
            </a:pPr>
            <a:endParaRPr/>
          </a:p>
        </p:txBody>
      </p:sp>
      <p:sp>
        <p:nvSpPr>
          <p:cNvPr id="207" name="Google Shape;207;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a:latin typeface="Times New Roman"/>
                <a:ea typeface="Times New Roman"/>
                <a:cs typeface="Times New Roman"/>
                <a:sym typeface="Times New Roman"/>
              </a:rPr>
              <a:t>After analyzing risks of the venue, we came up with the top 3 risks which the manager and employees should keep eyes on. </a:t>
            </a:r>
            <a:endParaRPr/>
          </a:p>
          <a:p>
            <a:pPr marL="0" lvl="0" indent="0" algn="l" rtl="0">
              <a:spcBef>
                <a:spcPts val="0"/>
              </a:spcBef>
              <a:spcAft>
                <a:spcPts val="0"/>
              </a:spcAft>
              <a:buNone/>
            </a:pPr>
            <a:endParaRPr/>
          </a:p>
        </p:txBody>
      </p:sp>
      <p:sp>
        <p:nvSpPr>
          <p:cNvPr id="215" name="Google Shape;215;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a:latin typeface="Times New Roman"/>
                <a:ea typeface="Times New Roman"/>
                <a:cs typeface="Times New Roman"/>
                <a:sym typeface="Times New Roman"/>
              </a:rPr>
              <a:t>After engaging in several interviews and conducting our own research these are the recommendations our team has come up with for The Westcott Theater.</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One way to mitigate business risk is to provide online streaming performance to customers. In fact, due to the Corona19 crisis, the art world is paying attention to online performances. Ithaca's Cinepolis Theater has been serving their virtual cinema since April 10th. [3] They get $ 12 for one movie. As another example, playwright Danielle Mohlman will run her play </a:t>
            </a:r>
            <a:r>
              <a:rPr lang="en-US" i="1">
                <a:latin typeface="Times New Roman"/>
                <a:ea typeface="Times New Roman"/>
                <a:cs typeface="Times New Roman"/>
                <a:sym typeface="Times New Roman"/>
              </a:rPr>
              <a:t>Nexus </a:t>
            </a:r>
            <a:r>
              <a:rPr lang="en-US">
                <a:latin typeface="Times New Roman"/>
                <a:ea typeface="Times New Roman"/>
                <a:cs typeface="Times New Roman"/>
                <a:sym typeface="Times New Roman"/>
              </a:rPr>
              <a:t>on Zoom from April 17 to May 2. [9]</a:t>
            </a:r>
            <a:endParaRPr>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223" name="Google Shape;223;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a:latin typeface="Times New Roman"/>
                <a:ea typeface="Times New Roman"/>
                <a:cs typeface="Times New Roman"/>
                <a:sym typeface="Times New Roman"/>
              </a:rPr>
              <a:t>To finish out our presentation we have a few main takeaways from all of our research over the past few weeks.</a:t>
            </a:r>
            <a:endParaRPr/>
          </a:p>
          <a:p>
            <a:pPr marL="0" lvl="0" indent="0" algn="l" rtl="0">
              <a:spcBef>
                <a:spcPts val="0"/>
              </a:spcBef>
              <a:spcAft>
                <a:spcPts val="0"/>
              </a:spcAft>
              <a:buNone/>
            </a:pPr>
            <a:endParaRPr/>
          </a:p>
        </p:txBody>
      </p:sp>
      <p:sp>
        <p:nvSpPr>
          <p:cNvPr id="231" name="Google Shape;231;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a:latin typeface="Times New Roman"/>
                <a:ea typeface="Times New Roman"/>
                <a:cs typeface="Times New Roman"/>
                <a:sym typeface="Times New Roman"/>
              </a:rPr>
              <a:t>References for the articles and journals which we went through to gather information about this project.</a:t>
            </a:r>
            <a:endParaRPr/>
          </a:p>
          <a:p>
            <a:pPr marL="0" lvl="0" indent="0" algn="l" rtl="0">
              <a:spcBef>
                <a:spcPts val="0"/>
              </a:spcBef>
              <a:spcAft>
                <a:spcPts val="0"/>
              </a:spcAft>
              <a:buNone/>
            </a:pPr>
            <a:endParaRPr/>
          </a:p>
        </p:txBody>
      </p:sp>
      <p:sp>
        <p:nvSpPr>
          <p:cNvPr id="239" name="Google Shape;239;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a:latin typeface="Times New Roman"/>
                <a:ea typeface="Times New Roman"/>
                <a:cs typeface="Times New Roman"/>
                <a:sym typeface="Times New Roman"/>
              </a:rPr>
              <a:t>References continued.</a:t>
            </a:r>
            <a:endParaRPr/>
          </a:p>
          <a:p>
            <a:pPr marL="0" lvl="0" indent="0" algn="l" rtl="0">
              <a:spcBef>
                <a:spcPts val="0"/>
              </a:spcBef>
              <a:spcAft>
                <a:spcPts val="0"/>
              </a:spcAft>
              <a:buNone/>
            </a:pPr>
            <a:endParaRPr/>
          </a:p>
        </p:txBody>
      </p:sp>
      <p:sp>
        <p:nvSpPr>
          <p:cNvPr id="247" name="Google Shape;247;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Times New Roman"/>
              <a:buNone/>
            </a:pPr>
            <a:r>
              <a:rPr lang="en-US">
                <a:latin typeface="Times New Roman"/>
                <a:ea typeface="Times New Roman"/>
                <a:cs typeface="Times New Roman"/>
                <a:sym typeface="Times New Roman"/>
              </a:rPr>
              <a:t>We will briefly introduce the method we studied after an overview of the industry and the site itself. </a:t>
            </a:r>
            <a:endParaRPr/>
          </a:p>
          <a:p>
            <a:pPr marL="0" lvl="0" indent="0" algn="l" rtl="0">
              <a:lnSpc>
                <a:spcPct val="100000"/>
              </a:lnSpc>
              <a:spcBef>
                <a:spcPts val="0"/>
              </a:spcBef>
              <a:spcAft>
                <a:spcPts val="0"/>
              </a:spcAft>
              <a:buClr>
                <a:schemeClr val="dk1"/>
              </a:buClr>
              <a:buSzPts val="1200"/>
              <a:buFont typeface="Times New Roman"/>
              <a:buNone/>
            </a:pPr>
            <a:r>
              <a:rPr lang="en-US">
                <a:latin typeface="Times New Roman"/>
                <a:ea typeface="Times New Roman"/>
                <a:cs typeface="Times New Roman"/>
                <a:sym typeface="Times New Roman"/>
              </a:rPr>
              <a:t>After that, we will go into the full-scale analysis and brief the SWOT analysis results for the business sites. </a:t>
            </a:r>
            <a:endParaRPr/>
          </a:p>
          <a:p>
            <a:pPr marL="0" lvl="0" indent="0" algn="l" rtl="0">
              <a:lnSpc>
                <a:spcPct val="100000"/>
              </a:lnSpc>
              <a:spcBef>
                <a:spcPts val="0"/>
              </a:spcBef>
              <a:spcAft>
                <a:spcPts val="0"/>
              </a:spcAft>
              <a:buClr>
                <a:schemeClr val="dk1"/>
              </a:buClr>
              <a:buSzPts val="1200"/>
              <a:buFont typeface="Times New Roman"/>
              <a:buNone/>
            </a:pPr>
            <a:r>
              <a:rPr lang="en-US">
                <a:latin typeface="Times New Roman"/>
                <a:ea typeface="Times New Roman"/>
                <a:cs typeface="Times New Roman"/>
                <a:sym typeface="Times New Roman"/>
              </a:rPr>
              <a:t>We will also summarize the risk table and heat map and describe the top 3 risks. </a:t>
            </a:r>
            <a:endParaRPr/>
          </a:p>
          <a:p>
            <a:pPr marL="0" lvl="0" indent="0" algn="l" rtl="0">
              <a:lnSpc>
                <a:spcPct val="100000"/>
              </a:lnSpc>
              <a:spcBef>
                <a:spcPts val="0"/>
              </a:spcBef>
              <a:spcAft>
                <a:spcPts val="0"/>
              </a:spcAft>
              <a:buClr>
                <a:schemeClr val="dk1"/>
              </a:buClr>
              <a:buSzPts val="1200"/>
              <a:buFont typeface="Times New Roman"/>
              <a:buNone/>
            </a:pPr>
            <a:r>
              <a:rPr lang="en-US">
                <a:latin typeface="Times New Roman"/>
                <a:ea typeface="Times New Roman"/>
                <a:cs typeface="Times New Roman"/>
                <a:sym typeface="Times New Roman"/>
              </a:rPr>
              <a:t>Finally, we will review our recommendations for the venue and the lessons we have learned.</a:t>
            </a:r>
            <a:endParaRPr/>
          </a:p>
          <a:p>
            <a:pPr marL="0" lvl="0" indent="0" algn="l" rtl="0">
              <a:lnSpc>
                <a:spcPct val="100000"/>
              </a:lnSpc>
              <a:spcBef>
                <a:spcPts val="0"/>
              </a:spcBef>
              <a:spcAft>
                <a:spcPts val="0"/>
              </a:spcAft>
              <a:buClr>
                <a:schemeClr val="dk1"/>
              </a:buClr>
              <a:buSzPts val="1200"/>
              <a:buFont typeface="Malgun Gothic"/>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Malgun Gothic"/>
              <a:buNone/>
            </a:pPr>
            <a:endParaRPr>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99" name="Google Shape;99;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Times New Roman"/>
              <a:buNone/>
            </a:pPr>
            <a:r>
              <a:rPr lang="en-US">
                <a:latin typeface="Times New Roman"/>
                <a:ea typeface="Times New Roman"/>
                <a:cs typeface="Times New Roman"/>
                <a:sym typeface="Times New Roman"/>
              </a:rPr>
              <a:t>We chose to cover this industry because it is fast paced and has a lot of interesting risks involved. We can analyze various risks the venue deals with on a day to day basis and understand how to mitigate, transfer,  or accept them.</a:t>
            </a:r>
            <a:endParaRPr/>
          </a:p>
          <a:p>
            <a:pPr marL="0" lvl="0" indent="0" algn="l" rtl="0">
              <a:lnSpc>
                <a:spcPct val="100000"/>
              </a:lnSpc>
              <a:spcBef>
                <a:spcPts val="0"/>
              </a:spcBef>
              <a:spcAft>
                <a:spcPts val="0"/>
              </a:spcAft>
              <a:buClr>
                <a:schemeClr val="dk1"/>
              </a:buClr>
              <a:buSzPts val="1400"/>
              <a:buFont typeface="Malgun Gothic"/>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Times New Roman"/>
              <a:buNone/>
            </a:pPr>
            <a:r>
              <a:rPr lang="en-US">
                <a:latin typeface="Times New Roman"/>
                <a:ea typeface="Times New Roman"/>
                <a:cs typeface="Times New Roman"/>
                <a:sym typeface="Times New Roman"/>
              </a:rPr>
              <a:t>According to US Live performance theaters statistics from IBIS World, revenue in 2019 was $ 9,492 million, up 15.4% over 2010, with 6.6% and 22.4% growth in the number of businesses and employees, respectively. However, the average salary of employees declined 6.5% over the same period, indicating a worsening of earnings compared to quantitative growth.</a:t>
            </a:r>
            <a:endParaRPr/>
          </a:p>
          <a:p>
            <a:pPr marL="0" lvl="0" indent="0" algn="l" rtl="0">
              <a:lnSpc>
                <a:spcPct val="100000"/>
              </a:lnSpc>
              <a:spcBef>
                <a:spcPts val="0"/>
              </a:spcBef>
              <a:spcAft>
                <a:spcPts val="0"/>
              </a:spcAft>
              <a:buClr>
                <a:schemeClr val="dk1"/>
              </a:buClr>
              <a:buSzPts val="1400"/>
              <a:buFont typeface="Malgun Gothic"/>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Times New Roman"/>
              <a:buNone/>
            </a:pPr>
            <a:r>
              <a:rPr lang="en-US">
                <a:latin typeface="Times New Roman"/>
                <a:ea typeface="Times New Roman"/>
                <a:cs typeface="Times New Roman"/>
                <a:sym typeface="Times New Roman"/>
              </a:rPr>
              <a:t>Meanwhile, according to the International Ticketing yearbook published by IQ magazine, U.S. live music ticket sales for 2019 totaled $ 8,621 million, ranking first among the world's countries. This is overwhelmingly 4.6 times larger than the second-largest Germany. It is also expected to generate sales of $ 10,095 million in 2023, with 17.1% growth over four years.</a:t>
            </a:r>
            <a:endParaRPr/>
          </a:p>
          <a:p>
            <a:pPr marL="0" lvl="0" indent="0" algn="l" rtl="0">
              <a:lnSpc>
                <a:spcPct val="100000"/>
              </a:lnSpc>
              <a:spcBef>
                <a:spcPts val="0"/>
              </a:spcBef>
              <a:spcAft>
                <a:spcPts val="0"/>
              </a:spcAft>
              <a:buClr>
                <a:schemeClr val="dk1"/>
              </a:buClr>
              <a:buSzPts val="1400"/>
              <a:buFont typeface="Malgun Gothic"/>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Malgun Gothic"/>
              <a:buNone/>
            </a:pPr>
            <a:endParaRPr>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a:latin typeface="Times New Roman"/>
                <a:ea typeface="Times New Roman"/>
                <a:cs typeface="Times New Roman"/>
                <a:sym typeface="Times New Roman"/>
              </a:rPr>
              <a:t>There are various risks to running live performance theaters. According to the SEC filing of Live Nation Entertainment a major performance promotion agency, and so on, there are various risks in the live performance industry. Managing musicians to perform, physical safety issues for audiences and musicians. In addition, security and maintenance of performance hall buildings and preparation for various natural disasters are needed. Financial risk management should also be undertaken to ensure that the firm does not go bankrupt or suffer financial difficulties. If the operation of the ticketing system is not thorough, it may damage the reputation of the workplace and reduce the number of customers.</a:t>
            </a:r>
            <a:endParaRPr/>
          </a:p>
          <a:p>
            <a:pPr marL="0" lvl="0" indent="0" algn="l" rtl="0">
              <a:spcBef>
                <a:spcPts val="0"/>
              </a:spcBef>
              <a:spcAft>
                <a:spcPts val="0"/>
              </a:spcAft>
              <a:buNone/>
            </a:pPr>
            <a:endParaRPr/>
          </a:p>
        </p:txBody>
      </p:sp>
      <p:sp>
        <p:nvSpPr>
          <p:cNvPr id="115" name="Google Shape;115;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Times New Roman"/>
              <a:buNone/>
            </a:pPr>
            <a:r>
              <a:rPr lang="en-US" b="1" u="sng">
                <a:latin typeface="Times New Roman"/>
                <a:ea typeface="Times New Roman"/>
                <a:cs typeface="Times New Roman"/>
                <a:sym typeface="Times New Roman"/>
              </a:rPr>
              <a:t>History </a:t>
            </a:r>
            <a:r>
              <a:rPr lang="en-US">
                <a:latin typeface="Times New Roman"/>
                <a:ea typeface="Times New Roman"/>
                <a:cs typeface="Times New Roman"/>
                <a:sym typeface="Times New Roman"/>
              </a:rPr>
              <a:t>: </a:t>
            </a:r>
            <a:r>
              <a:rPr lang="en-US">
                <a:solidFill>
                  <a:srgbClr val="222222"/>
                </a:solidFill>
                <a:highlight>
                  <a:schemeClr val="lt1"/>
                </a:highlight>
                <a:latin typeface="Times New Roman"/>
                <a:ea typeface="Times New Roman"/>
                <a:cs typeface="Times New Roman"/>
                <a:sym typeface="Times New Roman"/>
              </a:rPr>
              <a:t>The building that is now known as the Westcott Theater was first constructed in 1919. Formerly called the Harvard Theater and then the Studio, the theater originally acted as a cinema hosting a variety of films ranging from vaudeville films to more risqué adult films.</a:t>
            </a:r>
            <a:endParaRPr/>
          </a:p>
          <a:p>
            <a:pPr marL="0" lvl="0" indent="0" algn="l" rtl="0">
              <a:spcBef>
                <a:spcPts val="0"/>
              </a:spcBef>
              <a:spcAft>
                <a:spcPts val="0"/>
              </a:spcAft>
              <a:buClr>
                <a:schemeClr val="dk1"/>
              </a:buClr>
              <a:buSzPts val="1400"/>
              <a:buFont typeface="Malgun Gothic"/>
              <a:buNone/>
            </a:pPr>
            <a:endParaRPr>
              <a:solidFill>
                <a:srgbClr val="222222"/>
              </a:solidFill>
              <a:highlight>
                <a:schemeClr val="lt1"/>
              </a:highlight>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23" name="Google Shape;12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Times New Roman"/>
              <a:buNone/>
            </a:pPr>
            <a:r>
              <a:rPr lang="en-US">
                <a:latin typeface="Times New Roman"/>
                <a:ea typeface="Times New Roman"/>
                <a:cs typeface="Times New Roman"/>
                <a:sym typeface="Times New Roman"/>
              </a:rPr>
              <a:t>We went through many articles and journals  to gather information about the theater, having a teammate working at the theater did help a lot in gathering information and scheduling the interviews.</a:t>
            </a:r>
            <a:endParaRPr/>
          </a:p>
          <a:p>
            <a:pPr marL="0" lvl="0" indent="0" algn="l" rtl="0">
              <a:lnSpc>
                <a:spcPct val="100000"/>
              </a:lnSpc>
              <a:spcBef>
                <a:spcPts val="0"/>
              </a:spcBef>
              <a:spcAft>
                <a:spcPts val="0"/>
              </a:spcAft>
              <a:buClr>
                <a:schemeClr val="dk1"/>
              </a:buClr>
              <a:buSzPts val="1400"/>
              <a:buFont typeface="Times New Roman"/>
              <a:buNone/>
            </a:pPr>
            <a:r>
              <a:rPr lang="en-US">
                <a:latin typeface="Times New Roman"/>
                <a:ea typeface="Times New Roman"/>
                <a:cs typeface="Times New Roman"/>
                <a:sym typeface="Times New Roman"/>
              </a:rPr>
              <a:t>The interviews were in person as well as virtual interviews on zoom.</a:t>
            </a:r>
            <a:endParaRPr/>
          </a:p>
          <a:p>
            <a:pPr marL="0" lvl="0" indent="0" algn="l" rtl="0">
              <a:spcBef>
                <a:spcPts val="0"/>
              </a:spcBef>
              <a:spcAft>
                <a:spcPts val="0"/>
              </a:spcAft>
              <a:buNone/>
            </a:pPr>
            <a:endParaRPr/>
          </a:p>
        </p:txBody>
      </p:sp>
      <p:sp>
        <p:nvSpPr>
          <p:cNvPr id="131" name="Google Shape;13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Times New Roman"/>
              <a:buNone/>
            </a:pPr>
            <a:r>
              <a:rPr lang="en-US">
                <a:latin typeface="Times New Roman"/>
                <a:ea typeface="Times New Roman"/>
                <a:cs typeface="Times New Roman"/>
                <a:sym typeface="Times New Roman"/>
              </a:rPr>
              <a:t>One of our teammates, Sophie, was able to see the risk factors during the live event since she works at the venue.</a:t>
            </a:r>
            <a:endParaRPr/>
          </a:p>
          <a:p>
            <a:pPr marL="0" lvl="0" indent="0" algn="l" rtl="0">
              <a:lnSpc>
                <a:spcPct val="100000"/>
              </a:lnSpc>
              <a:spcBef>
                <a:spcPts val="0"/>
              </a:spcBef>
              <a:spcAft>
                <a:spcPts val="0"/>
              </a:spcAft>
              <a:buClr>
                <a:schemeClr val="dk1"/>
              </a:buClr>
              <a:buSzPts val="1200"/>
              <a:buFont typeface="Times New Roman"/>
              <a:buNone/>
            </a:pPr>
            <a:r>
              <a:rPr lang="en-US">
                <a:latin typeface="Times New Roman"/>
                <a:ea typeface="Times New Roman"/>
                <a:cs typeface="Times New Roman"/>
                <a:sym typeface="Times New Roman"/>
              </a:rPr>
              <a:t>We all visited the theater during times when performances were not held, looked at the state of building and stage equipment, and checked the safety of stairs and an emergency door.</a:t>
            </a:r>
            <a:endParaRPr/>
          </a:p>
          <a:p>
            <a:pPr marL="0" lvl="0" indent="0" algn="l" rtl="0">
              <a:lnSpc>
                <a:spcPct val="100000"/>
              </a:lnSpc>
              <a:spcBef>
                <a:spcPts val="0"/>
              </a:spcBef>
              <a:spcAft>
                <a:spcPts val="0"/>
              </a:spcAft>
              <a:buClr>
                <a:schemeClr val="dk1"/>
              </a:buClr>
              <a:buSzPts val="1200"/>
              <a:buFont typeface="Malgun Gothic"/>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200"/>
              <a:buFont typeface="Times New Roman"/>
              <a:buNone/>
            </a:pPr>
            <a:r>
              <a:rPr lang="en-US">
                <a:latin typeface="Times New Roman"/>
                <a:ea typeface="Times New Roman"/>
                <a:cs typeface="Times New Roman"/>
                <a:sym typeface="Times New Roman"/>
              </a:rPr>
              <a:t>The interview took place three times. First, we interviewed the manager in charge of theater operations and heard the overall situation, history, and how he is managing risks. Second, we interviewed the employee here, Sophie, to grasp the worker's viewpoint, and third, we understood the current status of the place's risk from a customer's perspective by interviewing an artist performing at this venue.</a:t>
            </a:r>
            <a:endParaRPr/>
          </a:p>
          <a:p>
            <a:pPr marL="0" lvl="0" indent="0" algn="l" rtl="0">
              <a:lnSpc>
                <a:spcPct val="100000"/>
              </a:lnSpc>
              <a:spcBef>
                <a:spcPts val="0"/>
              </a:spcBef>
              <a:spcAft>
                <a:spcPts val="0"/>
              </a:spcAft>
              <a:buClr>
                <a:schemeClr val="dk1"/>
              </a:buClr>
              <a:buSzPts val="1400"/>
              <a:buFont typeface="Malgun Gothic"/>
              <a:buNone/>
            </a:pPr>
            <a:endParaRPr>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39" name="Google Shape;139;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Times New Roman"/>
              <a:buNone/>
            </a:pPr>
            <a:r>
              <a:rPr lang="en-US">
                <a:latin typeface="Times New Roman"/>
                <a:ea typeface="Times New Roman"/>
                <a:cs typeface="Times New Roman"/>
                <a:sym typeface="Times New Roman"/>
              </a:rPr>
              <a:t>We conducted SWOT analysis based on the visits to the venue, interviews, and collected data. </a:t>
            </a:r>
            <a:endParaRPr/>
          </a:p>
          <a:p>
            <a:pPr marL="0" lvl="0" indent="0" algn="l" rtl="0">
              <a:lnSpc>
                <a:spcPct val="100000"/>
              </a:lnSpc>
              <a:spcBef>
                <a:spcPts val="0"/>
              </a:spcBef>
              <a:spcAft>
                <a:spcPts val="0"/>
              </a:spcAft>
              <a:buClr>
                <a:schemeClr val="dk1"/>
              </a:buClr>
              <a:buSzPts val="1400"/>
              <a:buFont typeface="Times New Roman"/>
              <a:buNone/>
            </a:pPr>
            <a:r>
              <a:rPr lang="en-US">
                <a:latin typeface="Times New Roman"/>
                <a:ea typeface="Times New Roman"/>
                <a:cs typeface="Times New Roman"/>
                <a:sym typeface="Times New Roman"/>
              </a:rPr>
              <a:t>Through this analysis, we have summarized our findings so far, and have screened risks through weaknesses and threats.</a:t>
            </a:r>
            <a:endParaRPr/>
          </a:p>
          <a:p>
            <a:pPr marL="0" lvl="0" indent="0" algn="l" rtl="0">
              <a:lnSpc>
                <a:spcPct val="100000"/>
              </a:lnSpc>
              <a:spcBef>
                <a:spcPts val="0"/>
              </a:spcBef>
              <a:spcAft>
                <a:spcPts val="0"/>
              </a:spcAft>
              <a:buClr>
                <a:schemeClr val="dk1"/>
              </a:buClr>
              <a:buSzPts val="1400"/>
              <a:buFont typeface="Malgun Gothic"/>
              <a:buNone/>
            </a:pPr>
            <a:endParaRPr>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47" name="Google Shape;14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Times New Roman"/>
              <a:buNone/>
            </a:pPr>
            <a:r>
              <a:rPr lang="en-US">
                <a:latin typeface="Times New Roman"/>
                <a:ea typeface="Times New Roman"/>
                <a:cs typeface="Times New Roman"/>
                <a:sym typeface="Times New Roman"/>
              </a:rPr>
              <a:t>These are the risks of the venue. </a:t>
            </a:r>
            <a:endParaRPr/>
          </a:p>
          <a:p>
            <a:pPr marL="0" lvl="0" indent="0" algn="l" rtl="0">
              <a:lnSpc>
                <a:spcPct val="100000"/>
              </a:lnSpc>
              <a:spcBef>
                <a:spcPts val="0"/>
              </a:spcBef>
              <a:spcAft>
                <a:spcPts val="0"/>
              </a:spcAft>
              <a:buClr>
                <a:schemeClr val="dk1"/>
              </a:buClr>
              <a:buSzPts val="1400"/>
              <a:buFont typeface="Malgun Gothic"/>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200"/>
              <a:buFont typeface="Times New Roman"/>
              <a:buNone/>
            </a:pPr>
            <a:r>
              <a:rPr lang="en-US">
                <a:latin typeface="Times New Roman"/>
                <a:ea typeface="Times New Roman"/>
                <a:cs typeface="Times New Roman"/>
                <a:sym typeface="Times New Roman"/>
              </a:rPr>
              <a:t>The fire has not happened recently.</a:t>
            </a:r>
            <a:endParaRPr/>
          </a:p>
          <a:p>
            <a:pPr marL="0" lvl="0" indent="0" algn="l" rtl="0">
              <a:lnSpc>
                <a:spcPct val="100000"/>
              </a:lnSpc>
              <a:spcBef>
                <a:spcPts val="0"/>
              </a:spcBef>
              <a:spcAft>
                <a:spcPts val="0"/>
              </a:spcAft>
              <a:buClr>
                <a:schemeClr val="dk1"/>
              </a:buClr>
              <a:buSzPts val="1200"/>
              <a:buFont typeface="Times New Roman"/>
              <a:buNone/>
            </a:pPr>
            <a:r>
              <a:rPr lang="en-US">
                <a:latin typeface="Times New Roman"/>
                <a:ea typeface="Times New Roman"/>
                <a:cs typeface="Times New Roman"/>
                <a:sym typeface="Times New Roman"/>
              </a:rPr>
              <a:t>Accidents due to underage drinking attempts or excessive drinking are prevented by continuously monitoring the audience during the performance.</a:t>
            </a:r>
            <a:endParaRPr/>
          </a:p>
          <a:p>
            <a:pPr marL="0" lvl="0" indent="0" algn="l" rtl="0">
              <a:lnSpc>
                <a:spcPct val="100000"/>
              </a:lnSpc>
              <a:spcBef>
                <a:spcPts val="0"/>
              </a:spcBef>
              <a:spcAft>
                <a:spcPts val="0"/>
              </a:spcAft>
              <a:buClr>
                <a:schemeClr val="dk1"/>
              </a:buClr>
              <a:buSzPts val="1200"/>
              <a:buFont typeface="Times New Roman"/>
              <a:buNone/>
            </a:pPr>
            <a:r>
              <a:rPr lang="en-US">
                <a:latin typeface="Times New Roman"/>
                <a:ea typeface="Times New Roman"/>
                <a:cs typeface="Times New Roman"/>
                <a:sym typeface="Times New Roman"/>
              </a:rPr>
              <a:t>Artists’ unexpected cancellation of a performance often happens.</a:t>
            </a:r>
            <a:endParaRPr/>
          </a:p>
          <a:p>
            <a:pPr marL="0" lvl="0" indent="0" algn="l" rtl="0">
              <a:lnSpc>
                <a:spcPct val="100000"/>
              </a:lnSpc>
              <a:spcBef>
                <a:spcPts val="0"/>
              </a:spcBef>
              <a:spcAft>
                <a:spcPts val="0"/>
              </a:spcAft>
              <a:buClr>
                <a:schemeClr val="dk1"/>
              </a:buClr>
              <a:buSzPts val="1200"/>
              <a:buFont typeface="Times New Roman"/>
              <a:buNone/>
            </a:pPr>
            <a:r>
              <a:rPr lang="en-US">
                <a:latin typeface="Times New Roman"/>
                <a:ea typeface="Times New Roman"/>
                <a:cs typeface="Times New Roman"/>
                <a:sym typeface="Times New Roman"/>
              </a:rPr>
              <a:t>The risk of safety accidents exists because the building is old. It is transferring risk by subscribing multiple insurance policies.</a:t>
            </a:r>
            <a:endParaRPr/>
          </a:p>
          <a:p>
            <a:pPr marL="0" lvl="0" indent="0" algn="l" rtl="0">
              <a:spcBef>
                <a:spcPts val="0"/>
              </a:spcBef>
              <a:spcAft>
                <a:spcPts val="0"/>
              </a:spcAft>
              <a:buClr>
                <a:schemeClr val="dk1"/>
              </a:buClr>
              <a:buSzPts val="1400"/>
              <a:buFont typeface="Times New Roman"/>
              <a:buNone/>
            </a:pPr>
            <a:r>
              <a:rPr lang="en-US">
                <a:latin typeface="Times New Roman"/>
                <a:ea typeface="Times New Roman"/>
                <a:cs typeface="Times New Roman"/>
                <a:sym typeface="Times New Roman"/>
              </a:rPr>
              <a:t>In October 2012, there was an accident where a part of the ceiling fell down. The accident occurred during the performance and a small number of audiences were injured. The venue was reopened a few days after the repair. [5]</a:t>
            </a:r>
            <a:endParaRPr/>
          </a:p>
          <a:p>
            <a:pPr marL="0" lvl="0" indent="0" algn="l" rtl="0">
              <a:lnSpc>
                <a:spcPct val="100000"/>
              </a:lnSpc>
              <a:spcBef>
                <a:spcPts val="0"/>
              </a:spcBef>
              <a:spcAft>
                <a:spcPts val="0"/>
              </a:spcAft>
              <a:buClr>
                <a:schemeClr val="dk1"/>
              </a:buClr>
              <a:buSzPts val="1400"/>
              <a:buFont typeface="Malgun Gothic"/>
              <a:buNone/>
            </a:pPr>
            <a:endParaRPr>
              <a:latin typeface="Times New Roman"/>
              <a:ea typeface="Times New Roman"/>
              <a:cs typeface="Times New Roman"/>
              <a:sym typeface="Times New Roman"/>
            </a:endParaRPr>
          </a:p>
        </p:txBody>
      </p:sp>
      <p:sp>
        <p:nvSpPr>
          <p:cNvPr id="164" name="Google Shape;16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0"/>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 name="Google Shape;17;p20"/>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1000"/>
              </a:spcBef>
              <a:spcAft>
                <a:spcPts val="0"/>
              </a:spcAft>
              <a:buClr>
                <a:schemeClr val="dk1"/>
              </a:buClr>
              <a:buSzPts val="2400"/>
              <a:buNone/>
              <a:defRPr sz="2400"/>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18" name="Google Shape;18;p20"/>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 name="Google Shape;19;p20"/>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 name="Google Shape;20;p20"/>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29"/>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 name="Google Shape;76;p29"/>
          <p:cNvSpPr txBox="1">
            <a:spLocks noGrp="1"/>
          </p:cNvSpPr>
          <p:nvPr>
            <p:ph type="body" idx="1"/>
          </p:nvPr>
        </p:nvSpPr>
        <p:spPr>
          <a:xfrm rot="5400000">
            <a:off x="2396400" y="57875"/>
            <a:ext cx="4351200" cy="78867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7" name="Google Shape;77;p29"/>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8" name="Google Shape;78;p29"/>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9" name="Google Shape;79;p29"/>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30"/>
          <p:cNvSpPr txBox="1">
            <a:spLocks noGrp="1"/>
          </p:cNvSpPr>
          <p:nvPr>
            <p:ph type="title"/>
          </p:nvPr>
        </p:nvSpPr>
        <p:spPr>
          <a:xfrm rot="5400000">
            <a:off x="4623600" y="2285275"/>
            <a:ext cx="5811900" cy="19716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2" name="Google Shape;82;p30"/>
          <p:cNvSpPr txBox="1">
            <a:spLocks noGrp="1"/>
          </p:cNvSpPr>
          <p:nvPr>
            <p:ph type="body" idx="1"/>
          </p:nvPr>
        </p:nvSpPr>
        <p:spPr>
          <a:xfrm rot="5400000">
            <a:off x="623025" y="370675"/>
            <a:ext cx="5811900" cy="58008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83" name="Google Shape;83;p30"/>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4" name="Google Shape;84;p30"/>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5" name="Google Shape;85;p30"/>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1"/>
        <p:cNvGrpSpPr/>
        <p:nvPr/>
      </p:nvGrpSpPr>
      <p:grpSpPr>
        <a:xfrm>
          <a:off x="0" y="0"/>
          <a:ext cx="0" cy="0"/>
          <a:chOff x="0" y="0"/>
          <a:chExt cx="0" cy="0"/>
        </a:xfrm>
      </p:grpSpPr>
      <p:sp>
        <p:nvSpPr>
          <p:cNvPr id="22" name="Google Shape;22;p21"/>
          <p:cNvSpPr txBox="1">
            <a:spLocks noGrp="1"/>
          </p:cNvSpPr>
          <p:nvPr>
            <p:ph type="body" idx="1"/>
          </p:nvPr>
        </p:nvSpPr>
        <p:spPr>
          <a:xfrm>
            <a:off x="3621024" y="429768"/>
            <a:ext cx="5120700" cy="5659800"/>
          </a:xfrm>
          <a:prstGeom prst="rect">
            <a:avLst/>
          </a:prstGeom>
          <a:noFill/>
          <a:ln>
            <a:noFill/>
          </a:ln>
        </p:spPr>
        <p:txBody>
          <a:bodyPr spcFirstLastPara="1" wrap="square" lIns="91425" tIns="45700" rIns="91425" bIns="45700" anchor="t" anchorCtr="0">
            <a:noAutofit/>
          </a:bodyPr>
          <a:lstStyle>
            <a:lvl1pPr marL="457200" lvl="0" indent="-381000" algn="l" rtl="0">
              <a:lnSpc>
                <a:spcPct val="90000"/>
              </a:lnSpc>
              <a:spcBef>
                <a:spcPts val="1000"/>
              </a:spcBef>
              <a:spcAft>
                <a:spcPts val="0"/>
              </a:spcAft>
              <a:buClr>
                <a:schemeClr val="dk1"/>
              </a:buClr>
              <a:buSzPts val="2400"/>
              <a:buFont typeface="Calibri"/>
              <a:buAutoNum type="arabicPeriod"/>
              <a:defRPr sz="2400">
                <a:solidFill>
                  <a:schemeClr val="dk1"/>
                </a:solidFill>
                <a:latin typeface="Times New Roman"/>
                <a:ea typeface="Times New Roman"/>
                <a:cs typeface="Times New Roman"/>
                <a:sym typeface="Times New Roman"/>
              </a:defRPr>
            </a:lvl1pPr>
            <a:lvl2pPr marL="914400" lvl="1" indent="-228600" algn="l" rtl="0">
              <a:lnSpc>
                <a:spcPct val="90000"/>
              </a:lnSpc>
              <a:spcBef>
                <a:spcPts val="500"/>
              </a:spcBef>
              <a:spcAft>
                <a:spcPts val="0"/>
              </a:spcAft>
              <a:buClr>
                <a:srgbClr val="888888"/>
              </a:buClr>
              <a:buSzPts val="2000"/>
              <a:buNone/>
              <a:defRPr sz="2000">
                <a:solidFill>
                  <a:srgbClr val="888888"/>
                </a:solidFill>
              </a:defRPr>
            </a:lvl2pPr>
            <a:lvl3pPr marL="1371600" lvl="2" indent="-228600" algn="l" rtl="0">
              <a:lnSpc>
                <a:spcPct val="90000"/>
              </a:lnSpc>
              <a:spcBef>
                <a:spcPts val="500"/>
              </a:spcBef>
              <a:spcAft>
                <a:spcPts val="0"/>
              </a:spcAft>
              <a:buClr>
                <a:srgbClr val="888888"/>
              </a:buClr>
              <a:buSzPts val="1800"/>
              <a:buNone/>
              <a:defRPr sz="1800">
                <a:solidFill>
                  <a:srgbClr val="888888"/>
                </a:solidFill>
              </a:defRPr>
            </a:lvl3pPr>
            <a:lvl4pPr marL="1828800" lvl="3" indent="-228600" algn="l" rtl="0">
              <a:lnSpc>
                <a:spcPct val="90000"/>
              </a:lnSpc>
              <a:spcBef>
                <a:spcPts val="500"/>
              </a:spcBef>
              <a:spcAft>
                <a:spcPts val="0"/>
              </a:spcAft>
              <a:buClr>
                <a:srgbClr val="888888"/>
              </a:buClr>
              <a:buSzPts val="1600"/>
              <a:buNone/>
              <a:defRPr sz="1600">
                <a:solidFill>
                  <a:srgbClr val="888888"/>
                </a:solidFill>
              </a:defRPr>
            </a:lvl4pPr>
            <a:lvl5pPr marL="2286000" lvl="4" indent="-228600" algn="l" rtl="0">
              <a:lnSpc>
                <a:spcPct val="90000"/>
              </a:lnSpc>
              <a:spcBef>
                <a:spcPts val="500"/>
              </a:spcBef>
              <a:spcAft>
                <a:spcPts val="0"/>
              </a:spcAft>
              <a:buClr>
                <a:srgbClr val="888888"/>
              </a:buClr>
              <a:buSzPts val="1600"/>
              <a:buNone/>
              <a:defRPr sz="1600">
                <a:solidFill>
                  <a:srgbClr val="888888"/>
                </a:solidFill>
              </a:defRPr>
            </a:lvl5pPr>
            <a:lvl6pPr marL="2743200" lvl="5" indent="-228600" algn="l" rtl="0">
              <a:lnSpc>
                <a:spcPct val="90000"/>
              </a:lnSpc>
              <a:spcBef>
                <a:spcPts val="500"/>
              </a:spcBef>
              <a:spcAft>
                <a:spcPts val="0"/>
              </a:spcAft>
              <a:buClr>
                <a:srgbClr val="888888"/>
              </a:buClr>
              <a:buSzPts val="1600"/>
              <a:buNone/>
              <a:defRPr sz="1600">
                <a:solidFill>
                  <a:srgbClr val="888888"/>
                </a:solidFill>
              </a:defRPr>
            </a:lvl6pPr>
            <a:lvl7pPr marL="3200400" lvl="6" indent="-228600" algn="l" rtl="0">
              <a:lnSpc>
                <a:spcPct val="90000"/>
              </a:lnSpc>
              <a:spcBef>
                <a:spcPts val="500"/>
              </a:spcBef>
              <a:spcAft>
                <a:spcPts val="0"/>
              </a:spcAft>
              <a:buClr>
                <a:srgbClr val="888888"/>
              </a:buClr>
              <a:buSzPts val="1600"/>
              <a:buNone/>
              <a:defRPr sz="1600">
                <a:solidFill>
                  <a:srgbClr val="888888"/>
                </a:solidFill>
              </a:defRPr>
            </a:lvl7pPr>
            <a:lvl8pPr marL="3657600" lvl="7" indent="-228600" algn="l" rtl="0">
              <a:lnSpc>
                <a:spcPct val="90000"/>
              </a:lnSpc>
              <a:spcBef>
                <a:spcPts val="500"/>
              </a:spcBef>
              <a:spcAft>
                <a:spcPts val="0"/>
              </a:spcAft>
              <a:buClr>
                <a:srgbClr val="888888"/>
              </a:buClr>
              <a:buSzPts val="1600"/>
              <a:buNone/>
              <a:defRPr sz="1600">
                <a:solidFill>
                  <a:srgbClr val="888888"/>
                </a:solidFill>
              </a:defRPr>
            </a:lvl8pPr>
            <a:lvl9pPr marL="4114800" lvl="8" indent="-228600" algn="l" rtl="0">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3" name="Google Shape;23;p21"/>
          <p:cNvSpPr txBox="1">
            <a:spLocks noGrp="1"/>
          </p:cNvSpPr>
          <p:nvPr>
            <p:ph type="sldNum" idx="12"/>
          </p:nvPr>
        </p:nvSpPr>
        <p:spPr>
          <a:xfrm>
            <a:off x="6684264" y="6356351"/>
            <a:ext cx="2057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600" b="0" i="0" u="none" strike="noStrike" cap="none">
                <a:solidFill>
                  <a:srgbClr val="262626"/>
                </a:solidFill>
                <a:latin typeface="Times New Roman"/>
                <a:ea typeface="Times New Roman"/>
                <a:cs typeface="Times New Roman"/>
                <a:sym typeface="Times New Roman"/>
              </a:defRPr>
            </a:lvl1pPr>
            <a:lvl2pPr marL="0" lvl="1" indent="0" algn="r" rtl="0">
              <a:spcBef>
                <a:spcPts val="0"/>
              </a:spcBef>
              <a:buNone/>
              <a:defRPr sz="1600" b="0" i="0" u="none" strike="noStrike" cap="none">
                <a:solidFill>
                  <a:srgbClr val="262626"/>
                </a:solidFill>
                <a:latin typeface="Times New Roman"/>
                <a:ea typeface="Times New Roman"/>
                <a:cs typeface="Times New Roman"/>
                <a:sym typeface="Times New Roman"/>
              </a:defRPr>
            </a:lvl2pPr>
            <a:lvl3pPr marL="0" lvl="2" indent="0" algn="r" rtl="0">
              <a:spcBef>
                <a:spcPts val="0"/>
              </a:spcBef>
              <a:buNone/>
              <a:defRPr sz="1600" b="0" i="0" u="none" strike="noStrike" cap="none">
                <a:solidFill>
                  <a:srgbClr val="262626"/>
                </a:solidFill>
                <a:latin typeface="Times New Roman"/>
                <a:ea typeface="Times New Roman"/>
                <a:cs typeface="Times New Roman"/>
                <a:sym typeface="Times New Roman"/>
              </a:defRPr>
            </a:lvl3pPr>
            <a:lvl4pPr marL="0" lvl="3" indent="0" algn="r" rtl="0">
              <a:spcBef>
                <a:spcPts val="0"/>
              </a:spcBef>
              <a:buNone/>
              <a:defRPr sz="1600" b="0" i="0" u="none" strike="noStrike" cap="none">
                <a:solidFill>
                  <a:srgbClr val="262626"/>
                </a:solidFill>
                <a:latin typeface="Times New Roman"/>
                <a:ea typeface="Times New Roman"/>
                <a:cs typeface="Times New Roman"/>
                <a:sym typeface="Times New Roman"/>
              </a:defRPr>
            </a:lvl4pPr>
            <a:lvl5pPr marL="0" lvl="4" indent="0" algn="r" rtl="0">
              <a:spcBef>
                <a:spcPts val="0"/>
              </a:spcBef>
              <a:buNone/>
              <a:defRPr sz="1600" b="0" i="0" u="none" strike="noStrike" cap="none">
                <a:solidFill>
                  <a:srgbClr val="262626"/>
                </a:solidFill>
                <a:latin typeface="Times New Roman"/>
                <a:ea typeface="Times New Roman"/>
                <a:cs typeface="Times New Roman"/>
                <a:sym typeface="Times New Roman"/>
              </a:defRPr>
            </a:lvl5pPr>
            <a:lvl6pPr marL="0" lvl="5" indent="0" algn="r" rtl="0">
              <a:spcBef>
                <a:spcPts val="0"/>
              </a:spcBef>
              <a:buNone/>
              <a:defRPr sz="1600" b="0" i="0" u="none" strike="noStrike" cap="none">
                <a:solidFill>
                  <a:srgbClr val="262626"/>
                </a:solidFill>
                <a:latin typeface="Times New Roman"/>
                <a:ea typeface="Times New Roman"/>
                <a:cs typeface="Times New Roman"/>
                <a:sym typeface="Times New Roman"/>
              </a:defRPr>
            </a:lvl6pPr>
            <a:lvl7pPr marL="0" lvl="6" indent="0" algn="r" rtl="0">
              <a:spcBef>
                <a:spcPts val="0"/>
              </a:spcBef>
              <a:buNone/>
              <a:defRPr sz="1600" b="0" i="0" u="none" strike="noStrike" cap="none">
                <a:solidFill>
                  <a:srgbClr val="262626"/>
                </a:solidFill>
                <a:latin typeface="Times New Roman"/>
                <a:ea typeface="Times New Roman"/>
                <a:cs typeface="Times New Roman"/>
                <a:sym typeface="Times New Roman"/>
              </a:defRPr>
            </a:lvl7pPr>
            <a:lvl8pPr marL="0" lvl="7" indent="0" algn="r" rtl="0">
              <a:spcBef>
                <a:spcPts val="0"/>
              </a:spcBef>
              <a:buNone/>
              <a:defRPr sz="1600" b="0" i="0" u="none" strike="noStrike" cap="none">
                <a:solidFill>
                  <a:srgbClr val="262626"/>
                </a:solidFill>
                <a:latin typeface="Times New Roman"/>
                <a:ea typeface="Times New Roman"/>
                <a:cs typeface="Times New Roman"/>
                <a:sym typeface="Times New Roman"/>
              </a:defRPr>
            </a:lvl8pPr>
            <a:lvl9pPr marL="0" lvl="8" indent="0" algn="r" rtl="0">
              <a:spcBef>
                <a:spcPts val="0"/>
              </a:spcBef>
              <a:buNone/>
              <a:defRPr sz="1600" b="0" i="0" u="none" strike="noStrike" cap="none">
                <a:solidFill>
                  <a:srgbClr val="262626"/>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21"/>
          <p:cNvSpPr/>
          <p:nvPr/>
        </p:nvSpPr>
        <p:spPr>
          <a:xfrm>
            <a:off x="0" y="0"/>
            <a:ext cx="3175200" cy="68580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25"/>
              <a:buFont typeface="Arial"/>
              <a:buNone/>
            </a:pPr>
            <a:r>
              <a:rPr lang="en-US" sz="1125" b="0" i="0" u="none" strike="noStrike" cap="none">
                <a:solidFill>
                  <a:schemeClr val="lt1"/>
                </a:solidFill>
                <a:latin typeface="Arial"/>
                <a:ea typeface="Arial"/>
                <a:cs typeface="Arial"/>
                <a:sym typeface="Arial"/>
              </a:rPr>
              <a:t>           </a:t>
            </a:r>
            <a:endParaRPr sz="1125" b="0" i="0" u="none" strike="noStrike" cap="none">
              <a:solidFill>
                <a:schemeClr val="lt1"/>
              </a:solidFill>
              <a:latin typeface="Arial"/>
              <a:ea typeface="Arial"/>
              <a:cs typeface="Arial"/>
              <a:sym typeface="Arial"/>
            </a:endParaRPr>
          </a:p>
        </p:txBody>
      </p:sp>
      <p:sp>
        <p:nvSpPr>
          <p:cNvPr id="25" name="Google Shape;25;p21"/>
          <p:cNvSpPr txBox="1">
            <a:spLocks noGrp="1"/>
          </p:cNvSpPr>
          <p:nvPr>
            <p:ph type="title"/>
          </p:nvPr>
        </p:nvSpPr>
        <p:spPr>
          <a:xfrm>
            <a:off x="301752" y="429768"/>
            <a:ext cx="2523600" cy="3107100"/>
          </a:xfrm>
          <a:prstGeom prst="rect">
            <a:avLst/>
          </a:prstGeom>
          <a:noFill/>
          <a:ln>
            <a:noFill/>
          </a:ln>
        </p:spPr>
        <p:txBody>
          <a:bodyPr spcFirstLastPara="1" wrap="square" lIns="91425" tIns="45700" rIns="91425" bIns="45700" anchor="t" anchorCtr="0">
            <a:noAutofit/>
          </a:bodyPr>
          <a:lstStyle>
            <a:lvl1pPr lvl="0" algn="l" rtl="0">
              <a:lnSpc>
                <a:spcPct val="90000"/>
              </a:lnSpc>
              <a:spcBef>
                <a:spcPts val="0"/>
              </a:spcBef>
              <a:spcAft>
                <a:spcPts val="0"/>
              </a:spcAft>
              <a:buClr>
                <a:schemeClr val="lt1"/>
              </a:buClr>
              <a:buSzPts val="4000"/>
              <a:buFont typeface="Times New Roman"/>
              <a:buNone/>
              <a:defRPr sz="4000">
                <a:solidFill>
                  <a:schemeClr val="lt1"/>
                </a:solidFill>
                <a:latin typeface="Times New Roman"/>
                <a:ea typeface="Times New Roman"/>
                <a:cs typeface="Times New Roman"/>
                <a:sym typeface="Times New Roma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26" name="Google Shape;26;p21" descr="The Westcott Theater"/>
          <p:cNvPicPr preferRelativeResize="0"/>
          <p:nvPr/>
        </p:nvPicPr>
        <p:blipFill rotWithShape="1">
          <a:blip r:embed="rId2">
            <a:alphaModFix/>
          </a:blip>
          <a:srcRect/>
          <a:stretch/>
        </p:blipFill>
        <p:spPr>
          <a:xfrm>
            <a:off x="1079939" y="5340976"/>
            <a:ext cx="1015375" cy="10153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22"/>
          <p:cNvSpPr/>
          <p:nvPr/>
        </p:nvSpPr>
        <p:spPr>
          <a:xfrm>
            <a:off x="0" y="0"/>
            <a:ext cx="9144000" cy="9054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25"/>
              <a:buFont typeface="Arial"/>
              <a:buNone/>
            </a:pPr>
            <a:r>
              <a:rPr lang="en-US" sz="1125" b="0" i="0" u="none" strike="noStrike" cap="none">
                <a:solidFill>
                  <a:schemeClr val="lt1"/>
                </a:solidFill>
                <a:latin typeface="Arial"/>
                <a:ea typeface="Arial"/>
                <a:cs typeface="Arial"/>
                <a:sym typeface="Arial"/>
              </a:rPr>
              <a:t>           </a:t>
            </a:r>
            <a:endParaRPr sz="1125" b="0" i="0" u="none" strike="noStrike" cap="none">
              <a:solidFill>
                <a:schemeClr val="lt1"/>
              </a:solidFill>
              <a:latin typeface="Arial"/>
              <a:ea typeface="Arial"/>
              <a:cs typeface="Arial"/>
              <a:sym typeface="Arial"/>
            </a:endParaRPr>
          </a:p>
        </p:txBody>
      </p:sp>
      <p:sp>
        <p:nvSpPr>
          <p:cNvPr id="29" name="Google Shape;29;p22"/>
          <p:cNvSpPr txBox="1">
            <a:spLocks noGrp="1"/>
          </p:cNvSpPr>
          <p:nvPr>
            <p:ph type="title"/>
          </p:nvPr>
        </p:nvSpPr>
        <p:spPr>
          <a:xfrm>
            <a:off x="171450" y="107536"/>
            <a:ext cx="8798700" cy="7125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lt1"/>
              </a:buClr>
              <a:buSzPts val="3200"/>
              <a:buFont typeface="Times New Roman"/>
              <a:buNone/>
              <a:defRPr sz="3200" b="1">
                <a:solidFill>
                  <a:schemeClr val="lt1"/>
                </a:solidFill>
                <a:latin typeface="Times New Roman"/>
                <a:ea typeface="Times New Roman"/>
                <a:cs typeface="Times New Roman"/>
                <a:sym typeface="Times New Roma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0" name="Google Shape;30;p22"/>
          <p:cNvSpPr txBox="1">
            <a:spLocks noGrp="1"/>
          </p:cNvSpPr>
          <p:nvPr>
            <p:ph type="body" idx="1"/>
          </p:nvPr>
        </p:nvSpPr>
        <p:spPr>
          <a:xfrm>
            <a:off x="402336" y="1170432"/>
            <a:ext cx="8339400" cy="5010300"/>
          </a:xfrm>
          <a:prstGeom prst="rect">
            <a:avLst/>
          </a:prstGeom>
          <a:noFill/>
          <a:ln>
            <a:noFill/>
          </a:ln>
        </p:spPr>
        <p:txBody>
          <a:bodyPr spcFirstLastPara="1" wrap="square" lIns="91425" tIns="45700" rIns="91425" bIns="45700" anchor="ctr" anchorCtr="0">
            <a:noAutofit/>
          </a:bodyPr>
          <a:lstStyle>
            <a:lvl1pPr marL="457200" lvl="0" indent="-335280" algn="l" rtl="0">
              <a:lnSpc>
                <a:spcPct val="100000"/>
              </a:lnSpc>
              <a:spcBef>
                <a:spcPts val="1000"/>
              </a:spcBef>
              <a:spcAft>
                <a:spcPts val="0"/>
              </a:spcAft>
              <a:buClr>
                <a:srgbClr val="757070"/>
              </a:buClr>
              <a:buSzPts val="1680"/>
              <a:buFont typeface="Noto Sans Symbols"/>
              <a:buChar char="⮚"/>
              <a:defRPr sz="2400">
                <a:latin typeface="Times New Roman"/>
                <a:ea typeface="Times New Roman"/>
                <a:cs typeface="Times New Roman"/>
                <a:sym typeface="Times New Roman"/>
              </a:defRPr>
            </a:lvl1pPr>
            <a:lvl2pPr marL="914400" lvl="1" indent="-355600" algn="l" rtl="0">
              <a:lnSpc>
                <a:spcPct val="100000"/>
              </a:lnSpc>
              <a:spcBef>
                <a:spcPts val="600"/>
              </a:spcBef>
              <a:spcAft>
                <a:spcPts val="0"/>
              </a:spcAft>
              <a:buClr>
                <a:srgbClr val="757070"/>
              </a:buClr>
              <a:buSzPts val="2000"/>
              <a:buChar char="•"/>
              <a:defRPr sz="2000">
                <a:latin typeface="Times New Roman"/>
                <a:ea typeface="Times New Roman"/>
                <a:cs typeface="Times New Roman"/>
                <a:sym typeface="Times New Roman"/>
              </a:defRPr>
            </a:lvl2pPr>
            <a:lvl3pPr marL="1371600" lvl="2" indent="-342900" algn="l" rtl="0">
              <a:lnSpc>
                <a:spcPct val="100000"/>
              </a:lnSpc>
              <a:spcBef>
                <a:spcPts val="600"/>
              </a:spcBef>
              <a:spcAft>
                <a:spcPts val="0"/>
              </a:spcAft>
              <a:buClr>
                <a:srgbClr val="757070"/>
              </a:buClr>
              <a:buSzPts val="1800"/>
              <a:buFont typeface="Times New Roman"/>
              <a:buChar char="‐"/>
              <a:defRPr sz="1800">
                <a:latin typeface="Times New Roman"/>
                <a:ea typeface="Times New Roman"/>
                <a:cs typeface="Times New Roman"/>
                <a:sym typeface="Times New Roman"/>
              </a:defRPr>
            </a:lvl3pPr>
            <a:lvl4pPr marL="1828800" lvl="3" indent="-342900" algn="l" rtl="0">
              <a:lnSpc>
                <a:spcPct val="100000"/>
              </a:lnSpc>
              <a:spcBef>
                <a:spcPts val="600"/>
              </a:spcBef>
              <a:spcAft>
                <a:spcPts val="0"/>
              </a:spcAft>
              <a:buClr>
                <a:schemeClr val="dk1"/>
              </a:buClr>
              <a:buSzPts val="1800"/>
              <a:buChar char="•"/>
              <a:defRPr>
                <a:latin typeface="Times New Roman"/>
                <a:ea typeface="Times New Roman"/>
                <a:cs typeface="Times New Roman"/>
                <a:sym typeface="Times New Roman"/>
              </a:defRPr>
            </a:lvl4pPr>
            <a:lvl5pPr marL="2286000" lvl="4" indent="-342900" algn="l" rtl="0">
              <a:lnSpc>
                <a:spcPct val="100000"/>
              </a:lnSpc>
              <a:spcBef>
                <a:spcPts val="600"/>
              </a:spcBef>
              <a:spcAft>
                <a:spcPts val="0"/>
              </a:spcAft>
              <a:buClr>
                <a:schemeClr val="dk1"/>
              </a:buClr>
              <a:buSzPts val="1800"/>
              <a:buChar char="•"/>
              <a:defRPr>
                <a:latin typeface="Times New Roman"/>
                <a:ea typeface="Times New Roman"/>
                <a:cs typeface="Times New Roman"/>
                <a:sym typeface="Times New Roman"/>
              </a:defRPr>
            </a:lvl5pPr>
            <a:lvl6pPr marL="2743200" lvl="5" indent="-342900" algn="l" rtl="0">
              <a:lnSpc>
                <a:spcPct val="90000"/>
              </a:lnSpc>
              <a:spcBef>
                <a:spcPts val="6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1" name="Google Shape;31;p22"/>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solidFill>
                  <a:schemeClr val="lt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2" name="Google Shape;32;p22"/>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3" name="Google Shape;33;p22"/>
          <p:cNvSpPr txBox="1">
            <a:spLocks noGrp="1"/>
          </p:cNvSpPr>
          <p:nvPr>
            <p:ph type="sldNum" idx="12"/>
          </p:nvPr>
        </p:nvSpPr>
        <p:spPr>
          <a:xfrm>
            <a:off x="6912864" y="6356351"/>
            <a:ext cx="2057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600" b="0" i="0" u="none" strike="noStrike" cap="none">
                <a:solidFill>
                  <a:srgbClr val="262626"/>
                </a:solidFill>
                <a:latin typeface="Times New Roman"/>
                <a:ea typeface="Times New Roman"/>
                <a:cs typeface="Times New Roman"/>
                <a:sym typeface="Times New Roman"/>
              </a:defRPr>
            </a:lvl1pPr>
            <a:lvl2pPr marL="0" lvl="1" indent="0" algn="r" rtl="0">
              <a:spcBef>
                <a:spcPts val="0"/>
              </a:spcBef>
              <a:buNone/>
              <a:defRPr sz="1600" b="0" i="0" u="none" strike="noStrike" cap="none">
                <a:solidFill>
                  <a:srgbClr val="262626"/>
                </a:solidFill>
                <a:latin typeface="Times New Roman"/>
                <a:ea typeface="Times New Roman"/>
                <a:cs typeface="Times New Roman"/>
                <a:sym typeface="Times New Roman"/>
              </a:defRPr>
            </a:lvl2pPr>
            <a:lvl3pPr marL="0" lvl="2" indent="0" algn="r" rtl="0">
              <a:spcBef>
                <a:spcPts val="0"/>
              </a:spcBef>
              <a:buNone/>
              <a:defRPr sz="1600" b="0" i="0" u="none" strike="noStrike" cap="none">
                <a:solidFill>
                  <a:srgbClr val="262626"/>
                </a:solidFill>
                <a:latin typeface="Times New Roman"/>
                <a:ea typeface="Times New Roman"/>
                <a:cs typeface="Times New Roman"/>
                <a:sym typeface="Times New Roman"/>
              </a:defRPr>
            </a:lvl3pPr>
            <a:lvl4pPr marL="0" lvl="3" indent="0" algn="r" rtl="0">
              <a:spcBef>
                <a:spcPts val="0"/>
              </a:spcBef>
              <a:buNone/>
              <a:defRPr sz="1600" b="0" i="0" u="none" strike="noStrike" cap="none">
                <a:solidFill>
                  <a:srgbClr val="262626"/>
                </a:solidFill>
                <a:latin typeface="Times New Roman"/>
                <a:ea typeface="Times New Roman"/>
                <a:cs typeface="Times New Roman"/>
                <a:sym typeface="Times New Roman"/>
              </a:defRPr>
            </a:lvl4pPr>
            <a:lvl5pPr marL="0" lvl="4" indent="0" algn="r" rtl="0">
              <a:spcBef>
                <a:spcPts val="0"/>
              </a:spcBef>
              <a:buNone/>
              <a:defRPr sz="1600" b="0" i="0" u="none" strike="noStrike" cap="none">
                <a:solidFill>
                  <a:srgbClr val="262626"/>
                </a:solidFill>
                <a:latin typeface="Times New Roman"/>
                <a:ea typeface="Times New Roman"/>
                <a:cs typeface="Times New Roman"/>
                <a:sym typeface="Times New Roman"/>
              </a:defRPr>
            </a:lvl5pPr>
            <a:lvl6pPr marL="0" lvl="5" indent="0" algn="r" rtl="0">
              <a:spcBef>
                <a:spcPts val="0"/>
              </a:spcBef>
              <a:buNone/>
              <a:defRPr sz="1600" b="0" i="0" u="none" strike="noStrike" cap="none">
                <a:solidFill>
                  <a:srgbClr val="262626"/>
                </a:solidFill>
                <a:latin typeface="Times New Roman"/>
                <a:ea typeface="Times New Roman"/>
                <a:cs typeface="Times New Roman"/>
                <a:sym typeface="Times New Roman"/>
              </a:defRPr>
            </a:lvl6pPr>
            <a:lvl7pPr marL="0" lvl="6" indent="0" algn="r" rtl="0">
              <a:spcBef>
                <a:spcPts val="0"/>
              </a:spcBef>
              <a:buNone/>
              <a:defRPr sz="1600" b="0" i="0" u="none" strike="noStrike" cap="none">
                <a:solidFill>
                  <a:srgbClr val="262626"/>
                </a:solidFill>
                <a:latin typeface="Times New Roman"/>
                <a:ea typeface="Times New Roman"/>
                <a:cs typeface="Times New Roman"/>
                <a:sym typeface="Times New Roman"/>
              </a:defRPr>
            </a:lvl7pPr>
            <a:lvl8pPr marL="0" lvl="7" indent="0" algn="r" rtl="0">
              <a:spcBef>
                <a:spcPts val="0"/>
              </a:spcBef>
              <a:buNone/>
              <a:defRPr sz="1600" b="0" i="0" u="none" strike="noStrike" cap="none">
                <a:solidFill>
                  <a:srgbClr val="262626"/>
                </a:solidFill>
                <a:latin typeface="Times New Roman"/>
                <a:ea typeface="Times New Roman"/>
                <a:cs typeface="Times New Roman"/>
                <a:sym typeface="Times New Roman"/>
              </a:defRPr>
            </a:lvl8pPr>
            <a:lvl9pPr marL="0" lvl="8" indent="0" algn="r" rtl="0">
              <a:spcBef>
                <a:spcPts val="0"/>
              </a:spcBef>
              <a:buNone/>
              <a:defRPr sz="1600" b="0" i="0" u="none" strike="noStrike" cap="none">
                <a:solidFill>
                  <a:srgbClr val="262626"/>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pic>
        <p:nvPicPr>
          <p:cNvPr id="34" name="Google Shape;34;p22" descr="The Westcott Theater"/>
          <p:cNvPicPr preferRelativeResize="0"/>
          <p:nvPr/>
        </p:nvPicPr>
        <p:blipFill rotWithShape="1">
          <a:blip r:embed="rId2">
            <a:alphaModFix/>
          </a:blip>
          <a:srcRect/>
          <a:stretch/>
        </p:blipFill>
        <p:spPr>
          <a:xfrm>
            <a:off x="205706" y="6327362"/>
            <a:ext cx="480094" cy="42310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23"/>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7" name="Google Shape;37;p23"/>
          <p:cNvSpPr txBox="1">
            <a:spLocks noGrp="1"/>
          </p:cNvSpPr>
          <p:nvPr>
            <p:ph type="body" idx="1"/>
          </p:nvPr>
        </p:nvSpPr>
        <p:spPr>
          <a:xfrm>
            <a:off x="628650" y="1825625"/>
            <a:ext cx="38862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8" name="Google Shape;38;p23"/>
          <p:cNvSpPr txBox="1">
            <a:spLocks noGrp="1"/>
          </p:cNvSpPr>
          <p:nvPr>
            <p:ph type="body" idx="2"/>
          </p:nvPr>
        </p:nvSpPr>
        <p:spPr>
          <a:xfrm>
            <a:off x="4629150" y="1825625"/>
            <a:ext cx="38862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9" name="Google Shape;39;p23"/>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0" name="Google Shape;40;p23"/>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1" name="Google Shape;41;p23"/>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24"/>
          <p:cNvSpPr txBox="1">
            <a:spLocks noGrp="1"/>
          </p:cNvSpPr>
          <p:nvPr>
            <p:ph type="title"/>
          </p:nvPr>
        </p:nvSpPr>
        <p:spPr>
          <a:xfrm>
            <a:off x="629841" y="365126"/>
            <a:ext cx="78867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4" name="Google Shape;44;p24"/>
          <p:cNvSpPr txBox="1">
            <a:spLocks noGrp="1"/>
          </p:cNvSpPr>
          <p:nvPr>
            <p:ph type="body" idx="1"/>
          </p:nvPr>
        </p:nvSpPr>
        <p:spPr>
          <a:xfrm>
            <a:off x="629842" y="1681163"/>
            <a:ext cx="3868200" cy="8238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45" name="Google Shape;45;p24"/>
          <p:cNvSpPr txBox="1">
            <a:spLocks noGrp="1"/>
          </p:cNvSpPr>
          <p:nvPr>
            <p:ph type="body" idx="2"/>
          </p:nvPr>
        </p:nvSpPr>
        <p:spPr>
          <a:xfrm>
            <a:off x="629842" y="2505075"/>
            <a:ext cx="3868200" cy="3684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6" name="Google Shape;46;p24"/>
          <p:cNvSpPr txBox="1">
            <a:spLocks noGrp="1"/>
          </p:cNvSpPr>
          <p:nvPr>
            <p:ph type="body" idx="3"/>
          </p:nvPr>
        </p:nvSpPr>
        <p:spPr>
          <a:xfrm>
            <a:off x="4629150" y="1681163"/>
            <a:ext cx="3887400" cy="8238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47" name="Google Shape;47;p24"/>
          <p:cNvSpPr txBox="1">
            <a:spLocks noGrp="1"/>
          </p:cNvSpPr>
          <p:nvPr>
            <p:ph type="body" idx="4"/>
          </p:nvPr>
        </p:nvSpPr>
        <p:spPr>
          <a:xfrm>
            <a:off x="4629150" y="2505075"/>
            <a:ext cx="3887400" cy="3684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8" name="Google Shape;48;p24"/>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9" name="Google Shape;49;p24"/>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24"/>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25"/>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25"/>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p25"/>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25"/>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26"/>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26"/>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26"/>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27"/>
          <p:cNvSpPr txBox="1">
            <a:spLocks noGrp="1"/>
          </p:cNvSpPr>
          <p:nvPr>
            <p:ph type="title"/>
          </p:nvPr>
        </p:nvSpPr>
        <p:spPr>
          <a:xfrm>
            <a:off x="629841" y="457200"/>
            <a:ext cx="2949300" cy="16002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 name="Google Shape;62;p27"/>
          <p:cNvSpPr txBox="1">
            <a:spLocks noGrp="1"/>
          </p:cNvSpPr>
          <p:nvPr>
            <p:ph type="body" idx="1"/>
          </p:nvPr>
        </p:nvSpPr>
        <p:spPr>
          <a:xfrm>
            <a:off x="3887391" y="987426"/>
            <a:ext cx="4629300" cy="4873500"/>
          </a:xfrm>
          <a:prstGeom prst="rect">
            <a:avLst/>
          </a:prstGeom>
          <a:noFill/>
          <a:ln>
            <a:noFill/>
          </a:ln>
        </p:spPr>
        <p:txBody>
          <a:bodyPr spcFirstLastPara="1" wrap="square" lIns="91425" tIns="45700" rIns="91425" bIns="45700" anchor="t" anchorCtr="0">
            <a:noAutofit/>
          </a:bodyPr>
          <a:lstStyle>
            <a:lvl1pPr marL="457200" lvl="0" indent="-431800" algn="l" rtl="0">
              <a:lnSpc>
                <a:spcPct val="90000"/>
              </a:lnSpc>
              <a:spcBef>
                <a:spcPts val="1000"/>
              </a:spcBef>
              <a:spcAft>
                <a:spcPts val="0"/>
              </a:spcAft>
              <a:buClr>
                <a:schemeClr val="dk1"/>
              </a:buClr>
              <a:buSzPts val="3200"/>
              <a:buChar char="•"/>
              <a:defRPr sz="3200"/>
            </a:lvl1pPr>
            <a:lvl2pPr marL="914400" lvl="1" indent="-406400" algn="l" rtl="0">
              <a:lnSpc>
                <a:spcPct val="90000"/>
              </a:lnSpc>
              <a:spcBef>
                <a:spcPts val="500"/>
              </a:spcBef>
              <a:spcAft>
                <a:spcPts val="0"/>
              </a:spcAft>
              <a:buClr>
                <a:schemeClr val="dk1"/>
              </a:buClr>
              <a:buSzPts val="2800"/>
              <a:buChar char="•"/>
              <a:defRPr sz="2800"/>
            </a:lvl2pPr>
            <a:lvl3pPr marL="1371600" lvl="2" indent="-381000" algn="l" rtl="0">
              <a:lnSpc>
                <a:spcPct val="90000"/>
              </a:lnSpc>
              <a:spcBef>
                <a:spcPts val="500"/>
              </a:spcBef>
              <a:spcAft>
                <a:spcPts val="0"/>
              </a:spcAft>
              <a:buClr>
                <a:schemeClr val="dk1"/>
              </a:buClr>
              <a:buSzPts val="2400"/>
              <a:buChar char="•"/>
              <a:defRPr sz="2400"/>
            </a:lvl3pPr>
            <a:lvl4pPr marL="1828800" lvl="3" indent="-355600" algn="l" rtl="0">
              <a:lnSpc>
                <a:spcPct val="90000"/>
              </a:lnSpc>
              <a:spcBef>
                <a:spcPts val="500"/>
              </a:spcBef>
              <a:spcAft>
                <a:spcPts val="0"/>
              </a:spcAft>
              <a:buClr>
                <a:schemeClr val="dk1"/>
              </a:buClr>
              <a:buSzPts val="2000"/>
              <a:buChar char="•"/>
              <a:defRPr sz="2000"/>
            </a:lvl4pPr>
            <a:lvl5pPr marL="2286000" lvl="4" indent="-355600" algn="l" rtl="0">
              <a:lnSpc>
                <a:spcPct val="90000"/>
              </a:lnSpc>
              <a:spcBef>
                <a:spcPts val="500"/>
              </a:spcBef>
              <a:spcAft>
                <a:spcPts val="0"/>
              </a:spcAft>
              <a:buClr>
                <a:schemeClr val="dk1"/>
              </a:buClr>
              <a:buSzPts val="2000"/>
              <a:buChar char="•"/>
              <a:defRPr sz="2000"/>
            </a:lvl5pPr>
            <a:lvl6pPr marL="2743200" lvl="5" indent="-355600" algn="l" rtl="0">
              <a:lnSpc>
                <a:spcPct val="90000"/>
              </a:lnSpc>
              <a:spcBef>
                <a:spcPts val="500"/>
              </a:spcBef>
              <a:spcAft>
                <a:spcPts val="0"/>
              </a:spcAft>
              <a:buClr>
                <a:schemeClr val="dk1"/>
              </a:buClr>
              <a:buSzPts val="2000"/>
              <a:buChar char="•"/>
              <a:defRPr sz="2000"/>
            </a:lvl6pPr>
            <a:lvl7pPr marL="3200400" lvl="6" indent="-355600" algn="l" rtl="0">
              <a:lnSpc>
                <a:spcPct val="90000"/>
              </a:lnSpc>
              <a:spcBef>
                <a:spcPts val="500"/>
              </a:spcBef>
              <a:spcAft>
                <a:spcPts val="0"/>
              </a:spcAft>
              <a:buClr>
                <a:schemeClr val="dk1"/>
              </a:buClr>
              <a:buSzPts val="2000"/>
              <a:buChar char="•"/>
              <a:defRPr sz="2000"/>
            </a:lvl7pPr>
            <a:lvl8pPr marL="3657600" lvl="7" indent="-355600" algn="l" rtl="0">
              <a:lnSpc>
                <a:spcPct val="90000"/>
              </a:lnSpc>
              <a:spcBef>
                <a:spcPts val="500"/>
              </a:spcBef>
              <a:spcAft>
                <a:spcPts val="0"/>
              </a:spcAft>
              <a:buClr>
                <a:schemeClr val="dk1"/>
              </a:buClr>
              <a:buSzPts val="2000"/>
              <a:buChar char="•"/>
              <a:defRPr sz="2000"/>
            </a:lvl8pPr>
            <a:lvl9pPr marL="4114800" lvl="8" indent="-355600" algn="l" rtl="0">
              <a:lnSpc>
                <a:spcPct val="90000"/>
              </a:lnSpc>
              <a:spcBef>
                <a:spcPts val="500"/>
              </a:spcBef>
              <a:spcAft>
                <a:spcPts val="0"/>
              </a:spcAft>
              <a:buClr>
                <a:schemeClr val="dk1"/>
              </a:buClr>
              <a:buSzPts val="2000"/>
              <a:buChar char="•"/>
              <a:defRPr sz="2000"/>
            </a:lvl9pPr>
          </a:lstStyle>
          <a:p>
            <a:endParaRPr/>
          </a:p>
        </p:txBody>
      </p:sp>
      <p:sp>
        <p:nvSpPr>
          <p:cNvPr id="63" name="Google Shape;63;p27"/>
          <p:cNvSpPr txBox="1">
            <a:spLocks noGrp="1"/>
          </p:cNvSpPr>
          <p:nvPr>
            <p:ph type="body" idx="2"/>
          </p:nvPr>
        </p:nvSpPr>
        <p:spPr>
          <a:xfrm>
            <a:off x="629841" y="2057400"/>
            <a:ext cx="2949300" cy="38115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64" name="Google Shape;64;p27"/>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5" name="Google Shape;65;p27"/>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27"/>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28"/>
          <p:cNvSpPr txBox="1">
            <a:spLocks noGrp="1"/>
          </p:cNvSpPr>
          <p:nvPr>
            <p:ph type="title"/>
          </p:nvPr>
        </p:nvSpPr>
        <p:spPr>
          <a:xfrm>
            <a:off x="629841" y="457200"/>
            <a:ext cx="2949300" cy="16002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9" name="Google Shape;69;p28"/>
          <p:cNvSpPr>
            <a:spLocks noGrp="1"/>
          </p:cNvSpPr>
          <p:nvPr>
            <p:ph type="pic" idx="2"/>
          </p:nvPr>
        </p:nvSpPr>
        <p:spPr>
          <a:xfrm>
            <a:off x="3887391" y="987426"/>
            <a:ext cx="4629300" cy="487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0" name="Google Shape;70;p28"/>
          <p:cNvSpPr txBox="1">
            <a:spLocks noGrp="1"/>
          </p:cNvSpPr>
          <p:nvPr>
            <p:ph type="body" idx="1"/>
          </p:nvPr>
        </p:nvSpPr>
        <p:spPr>
          <a:xfrm>
            <a:off x="629841" y="2057400"/>
            <a:ext cx="2949300" cy="38115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71" name="Google Shape;71;p28"/>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28"/>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p28"/>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1" name="Google Shape;11;p19"/>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9"/>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9"/>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9"/>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p:nvPr/>
        </p:nvSpPr>
        <p:spPr>
          <a:xfrm>
            <a:off x="0" y="0"/>
            <a:ext cx="9144000" cy="68580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highlight>
                <a:srgbClr val="CCCCCC"/>
              </a:highlight>
              <a:latin typeface="Arial"/>
              <a:ea typeface="Arial"/>
              <a:cs typeface="Arial"/>
              <a:sym typeface="Arial"/>
            </a:endParaRPr>
          </a:p>
        </p:txBody>
      </p:sp>
      <p:pic>
        <p:nvPicPr>
          <p:cNvPr id="92" name="Google Shape;92;p1"/>
          <p:cNvPicPr preferRelativeResize="0"/>
          <p:nvPr/>
        </p:nvPicPr>
        <p:blipFill rotWithShape="1">
          <a:blip r:embed="rId3">
            <a:alphaModFix amt="85000"/>
          </a:blip>
          <a:srcRect l="90" t="31212" r="67090" b="32187"/>
          <a:stretch/>
        </p:blipFill>
        <p:spPr>
          <a:xfrm>
            <a:off x="0" y="2772229"/>
            <a:ext cx="5762171" cy="4085772"/>
          </a:xfrm>
          <a:prstGeom prst="rect">
            <a:avLst/>
          </a:prstGeom>
          <a:noFill/>
          <a:ln>
            <a:noFill/>
          </a:ln>
        </p:spPr>
      </p:pic>
      <p:pic>
        <p:nvPicPr>
          <p:cNvPr id="93" name="Google Shape;93;p1" descr="The Westcott Theater"/>
          <p:cNvPicPr preferRelativeResize="0"/>
          <p:nvPr/>
        </p:nvPicPr>
        <p:blipFill rotWithShape="1">
          <a:blip r:embed="rId4">
            <a:alphaModFix/>
          </a:blip>
          <a:srcRect/>
          <a:stretch/>
        </p:blipFill>
        <p:spPr>
          <a:xfrm>
            <a:off x="6912864" y="2356602"/>
            <a:ext cx="1591755" cy="1591755"/>
          </a:xfrm>
          <a:prstGeom prst="rect">
            <a:avLst/>
          </a:prstGeom>
          <a:noFill/>
          <a:ln>
            <a:noFill/>
          </a:ln>
        </p:spPr>
      </p:pic>
      <p:sp>
        <p:nvSpPr>
          <p:cNvPr id="94" name="Google Shape;94;p1"/>
          <p:cNvSpPr txBox="1"/>
          <p:nvPr/>
        </p:nvSpPr>
        <p:spPr>
          <a:xfrm>
            <a:off x="6016752" y="4398264"/>
            <a:ext cx="3008376" cy="2537290"/>
          </a:xfrm>
          <a:prstGeom prst="rect">
            <a:avLst/>
          </a:prstGeom>
          <a:noFill/>
          <a:ln>
            <a:noFill/>
          </a:ln>
        </p:spPr>
        <p:txBody>
          <a:bodyPr spcFirstLastPara="1" wrap="square" lIns="68550" tIns="68550" rIns="68550" bIns="68550" anchor="t" anchorCtr="0">
            <a:noAutofit/>
          </a:bodyPr>
          <a:lstStyle/>
          <a:p>
            <a:pPr marL="0" marR="0" lvl="0" indent="0" algn="r" rtl="0">
              <a:lnSpc>
                <a:spcPct val="150000"/>
              </a:lnSpc>
              <a:spcBef>
                <a:spcPts val="0"/>
              </a:spcBef>
              <a:spcAft>
                <a:spcPts val="0"/>
              </a:spcAft>
              <a:buClr>
                <a:srgbClr val="000000"/>
              </a:buClr>
              <a:buSzPts val="1050"/>
              <a:buFont typeface="Arial"/>
              <a:buNone/>
            </a:pPr>
            <a:r>
              <a:rPr lang="en-US" sz="1600" b="0" i="0" u="none" strike="noStrike" cap="none" dirty="0">
                <a:solidFill>
                  <a:schemeClr val="lt1"/>
                </a:solidFill>
                <a:latin typeface="Times New Roman"/>
                <a:ea typeface="Times New Roman"/>
                <a:cs typeface="Times New Roman"/>
                <a:sym typeface="Times New Roman"/>
              </a:rPr>
              <a:t>Group 1: </a:t>
            </a:r>
            <a:endParaRPr dirty="0"/>
          </a:p>
          <a:p>
            <a:pPr marL="0" marR="0" lvl="0" indent="0" algn="r" rtl="0">
              <a:lnSpc>
                <a:spcPct val="150000"/>
              </a:lnSpc>
              <a:spcBef>
                <a:spcPts val="0"/>
              </a:spcBef>
              <a:spcAft>
                <a:spcPts val="0"/>
              </a:spcAft>
              <a:buClr>
                <a:srgbClr val="000000"/>
              </a:buClr>
              <a:buSzPts val="1050"/>
              <a:buFont typeface="Arial"/>
              <a:buNone/>
            </a:pPr>
            <a:r>
              <a:rPr lang="en-US" sz="1600" b="0" i="0" u="none" strike="noStrike" cap="none" dirty="0">
                <a:solidFill>
                  <a:schemeClr val="lt1"/>
                </a:solidFill>
                <a:latin typeface="Times New Roman"/>
                <a:ea typeface="Times New Roman"/>
                <a:cs typeface="Times New Roman"/>
                <a:sym typeface="Times New Roman"/>
              </a:rPr>
              <a:t>Sophie </a:t>
            </a:r>
            <a:r>
              <a:rPr lang="en-US" sz="1600" b="0" i="0" u="none" strike="noStrike" cap="none" dirty="0" err="1">
                <a:solidFill>
                  <a:schemeClr val="lt1"/>
                </a:solidFill>
                <a:latin typeface="Times New Roman"/>
                <a:ea typeface="Times New Roman"/>
                <a:cs typeface="Times New Roman"/>
                <a:sym typeface="Times New Roman"/>
              </a:rPr>
              <a:t>Teitel</a:t>
            </a:r>
            <a:r>
              <a:rPr lang="en-US" sz="1600" b="0" i="0" u="none" strike="noStrike" cap="none" dirty="0">
                <a:solidFill>
                  <a:schemeClr val="lt1"/>
                </a:solidFill>
                <a:latin typeface="Times New Roman"/>
                <a:ea typeface="Times New Roman"/>
                <a:cs typeface="Times New Roman"/>
                <a:sym typeface="Times New Roman"/>
              </a:rPr>
              <a:t>, Tanya Shrivastava, </a:t>
            </a:r>
            <a:endParaRPr sz="1600" b="0" i="0" u="none" strike="noStrike" cap="none" dirty="0">
              <a:solidFill>
                <a:srgbClr val="000000"/>
              </a:solidFill>
              <a:latin typeface="Times New Roman"/>
              <a:ea typeface="Times New Roman"/>
              <a:cs typeface="Times New Roman"/>
              <a:sym typeface="Times New Roman"/>
            </a:endParaRPr>
          </a:p>
          <a:p>
            <a:pPr marL="0" marR="0" lvl="0" indent="0" algn="r" rtl="0">
              <a:lnSpc>
                <a:spcPct val="150000"/>
              </a:lnSpc>
              <a:spcBef>
                <a:spcPts val="0"/>
              </a:spcBef>
              <a:spcAft>
                <a:spcPts val="0"/>
              </a:spcAft>
              <a:buClr>
                <a:srgbClr val="000000"/>
              </a:buClr>
              <a:buSzPts val="1050"/>
              <a:buFont typeface="Arial"/>
              <a:buNone/>
            </a:pPr>
            <a:r>
              <a:rPr lang="en-US" sz="1600" b="0" i="0" u="none" strike="noStrike" cap="none" dirty="0">
                <a:solidFill>
                  <a:schemeClr val="lt1"/>
                </a:solidFill>
                <a:latin typeface="Times New Roman"/>
                <a:ea typeface="Times New Roman"/>
                <a:cs typeface="Times New Roman"/>
                <a:sym typeface="Times New Roman"/>
              </a:rPr>
              <a:t>Lalit Mohan, Seongil Kim</a:t>
            </a:r>
            <a:endParaRPr sz="1600" b="0" i="0" u="none" strike="noStrike" cap="none" dirty="0">
              <a:solidFill>
                <a:srgbClr val="000000"/>
              </a:solidFill>
              <a:latin typeface="Times New Roman"/>
              <a:ea typeface="Times New Roman"/>
              <a:cs typeface="Times New Roman"/>
              <a:sym typeface="Times New Roman"/>
            </a:endParaRPr>
          </a:p>
          <a:p>
            <a:pPr marL="0" marR="0" lvl="0" indent="0" algn="r" rtl="0">
              <a:lnSpc>
                <a:spcPct val="150000"/>
              </a:lnSpc>
              <a:spcBef>
                <a:spcPts val="0"/>
              </a:spcBef>
              <a:spcAft>
                <a:spcPts val="0"/>
              </a:spcAft>
              <a:buClr>
                <a:srgbClr val="000000"/>
              </a:buClr>
              <a:buSzPts val="900"/>
              <a:buFont typeface="Arial"/>
              <a:buNone/>
            </a:pPr>
            <a:r>
              <a:rPr lang="en-US" sz="1600" b="0" i="0" u="none" strike="noStrike" cap="none" dirty="0">
                <a:solidFill>
                  <a:schemeClr val="lt1"/>
                </a:solidFill>
                <a:latin typeface="Times New Roman"/>
                <a:ea typeface="Times New Roman"/>
                <a:cs typeface="Times New Roman"/>
                <a:sym typeface="Times New Roman"/>
              </a:rPr>
              <a:t>Apr 16, 2020</a:t>
            </a:r>
            <a:endParaRPr sz="1600" b="0" i="0" u="none" strike="noStrike" cap="none" dirty="0">
              <a:solidFill>
                <a:srgbClr val="000000"/>
              </a:solidFill>
              <a:latin typeface="Times New Roman"/>
              <a:ea typeface="Times New Roman"/>
              <a:cs typeface="Times New Roman"/>
              <a:sym typeface="Times New Roman"/>
            </a:endParaRPr>
          </a:p>
          <a:p>
            <a:pPr marL="0" marR="0" lvl="0" indent="0" algn="r" rtl="0">
              <a:lnSpc>
                <a:spcPct val="150000"/>
              </a:lnSpc>
              <a:spcBef>
                <a:spcPts val="0"/>
              </a:spcBef>
              <a:spcAft>
                <a:spcPts val="0"/>
              </a:spcAft>
              <a:buClr>
                <a:srgbClr val="000000"/>
              </a:buClr>
              <a:buSzPts val="900"/>
              <a:buFont typeface="Arial"/>
              <a:buNone/>
            </a:pPr>
            <a:r>
              <a:rPr lang="en-US" sz="1600" b="0" i="0" u="none" strike="noStrike" cap="none" dirty="0">
                <a:solidFill>
                  <a:schemeClr val="lt1"/>
                </a:solidFill>
                <a:latin typeface="Times New Roman"/>
                <a:ea typeface="Times New Roman"/>
                <a:cs typeface="Times New Roman"/>
                <a:sym typeface="Times New Roman"/>
              </a:rPr>
              <a:t>Syracuse University </a:t>
            </a:r>
            <a:endParaRPr dirty="0"/>
          </a:p>
          <a:p>
            <a:pPr marL="0" marR="0" lvl="0" indent="0" algn="r" rtl="0">
              <a:lnSpc>
                <a:spcPct val="150000"/>
              </a:lnSpc>
              <a:spcBef>
                <a:spcPts val="0"/>
              </a:spcBef>
              <a:spcAft>
                <a:spcPts val="0"/>
              </a:spcAft>
              <a:buClr>
                <a:srgbClr val="000000"/>
              </a:buClr>
              <a:buSzPts val="900"/>
              <a:buFont typeface="Arial"/>
              <a:buNone/>
            </a:pPr>
            <a:r>
              <a:rPr lang="en-US" sz="1600" b="0" i="0" u="none" strike="noStrike" cap="none" dirty="0">
                <a:solidFill>
                  <a:schemeClr val="lt1"/>
                </a:solidFill>
                <a:latin typeface="Times New Roman"/>
                <a:ea typeface="Times New Roman"/>
                <a:cs typeface="Times New Roman"/>
                <a:sym typeface="Times New Roman"/>
              </a:rPr>
              <a:t>School of Information Studies</a:t>
            </a:r>
            <a:endParaRPr sz="1600" b="0" i="0" u="none" strike="noStrike" cap="none" dirty="0">
              <a:solidFill>
                <a:srgbClr val="000000"/>
              </a:solidFill>
              <a:latin typeface="Times New Roman"/>
              <a:ea typeface="Times New Roman"/>
              <a:cs typeface="Times New Roman"/>
              <a:sym typeface="Times New Roman"/>
            </a:endParaRPr>
          </a:p>
        </p:txBody>
      </p:sp>
      <p:sp>
        <p:nvSpPr>
          <p:cNvPr id="95" name="Google Shape;95;p1"/>
          <p:cNvSpPr txBox="1">
            <a:spLocks noGrp="1"/>
          </p:cNvSpPr>
          <p:nvPr>
            <p:ph type="ctrTitle"/>
          </p:nvPr>
        </p:nvSpPr>
        <p:spPr>
          <a:xfrm>
            <a:off x="284059" y="431359"/>
            <a:ext cx="8575882" cy="1847689"/>
          </a:xfrm>
          <a:prstGeom prst="rect">
            <a:avLst/>
          </a:prstGeom>
          <a:noFill/>
          <a:ln>
            <a:noFill/>
          </a:ln>
        </p:spPr>
        <p:txBody>
          <a:bodyPr spcFirstLastPara="1" wrap="square" lIns="68550" tIns="68550" rIns="68550" bIns="68550" anchor="b" anchorCtr="0">
            <a:noAutofit/>
          </a:bodyPr>
          <a:lstStyle/>
          <a:p>
            <a:pPr marL="0" lvl="0" indent="0" algn="l" rtl="0">
              <a:lnSpc>
                <a:spcPct val="150000"/>
              </a:lnSpc>
              <a:spcBef>
                <a:spcPts val="0"/>
              </a:spcBef>
              <a:spcAft>
                <a:spcPts val="0"/>
              </a:spcAft>
              <a:buClr>
                <a:schemeClr val="lt1"/>
              </a:buClr>
              <a:buSzPts val="4200"/>
              <a:buFont typeface="Times New Roman"/>
              <a:buNone/>
            </a:pPr>
            <a:r>
              <a:rPr lang="en-US" sz="1600" b="1">
                <a:solidFill>
                  <a:schemeClr val="lt1"/>
                </a:solidFill>
                <a:latin typeface="Times New Roman"/>
                <a:ea typeface="Times New Roman"/>
                <a:cs typeface="Times New Roman"/>
                <a:sym typeface="Times New Roman"/>
              </a:rPr>
              <a:t>IST625 Enterprise Risk Management</a:t>
            </a:r>
            <a:br>
              <a:rPr lang="en-US" sz="1800" b="1">
                <a:solidFill>
                  <a:schemeClr val="lt1"/>
                </a:solidFill>
                <a:latin typeface="Times New Roman"/>
                <a:ea typeface="Times New Roman"/>
                <a:cs typeface="Times New Roman"/>
                <a:sym typeface="Times New Roman"/>
              </a:rPr>
            </a:br>
            <a:r>
              <a:rPr lang="en-US" sz="4000" b="1">
                <a:solidFill>
                  <a:schemeClr val="lt1"/>
                </a:solidFill>
                <a:latin typeface="Times New Roman"/>
                <a:ea typeface="Times New Roman"/>
                <a:cs typeface="Times New Roman"/>
                <a:sym typeface="Times New Roman"/>
              </a:rPr>
              <a:t>Field Project : The Westcott Theater </a:t>
            </a:r>
            <a:br>
              <a:rPr lang="en-US" sz="3200" b="1">
                <a:solidFill>
                  <a:schemeClr val="lt1"/>
                </a:solidFill>
                <a:latin typeface="Times New Roman"/>
                <a:ea typeface="Times New Roman"/>
                <a:cs typeface="Times New Roman"/>
                <a:sym typeface="Times New Roman"/>
              </a:rPr>
            </a:br>
            <a:r>
              <a:rPr lang="en-US" sz="2000" b="1">
                <a:solidFill>
                  <a:schemeClr val="lt1"/>
                </a:solidFill>
                <a:latin typeface="Times New Roman"/>
                <a:ea typeface="Times New Roman"/>
                <a:cs typeface="Times New Roman"/>
                <a:sym typeface="Times New Roman"/>
              </a:rPr>
              <a:t>Part 5: Final Presentation</a:t>
            </a:r>
            <a:endParaRPr sz="3200" b="1">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171450" y="107536"/>
            <a:ext cx="8798814" cy="71256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Times New Roman"/>
              <a:buNone/>
            </a:pPr>
            <a:r>
              <a:rPr lang="en-US"/>
              <a:t>6. Risk Identification &amp; Measurement</a:t>
            </a:r>
            <a:r>
              <a:rPr lang="en-US" sz="2800"/>
              <a:t> </a:t>
            </a:r>
            <a:r>
              <a:rPr lang="en-US" sz="2800" i="1"/>
              <a:t>(continued)</a:t>
            </a:r>
            <a:endParaRPr/>
          </a:p>
        </p:txBody>
      </p:sp>
      <p:sp>
        <p:nvSpPr>
          <p:cNvPr id="175" name="Google Shape;175;p10"/>
          <p:cNvSpPr txBox="1">
            <a:spLocks noGrp="1"/>
          </p:cNvSpPr>
          <p:nvPr>
            <p:ph type="sldNum" idx="12"/>
          </p:nvPr>
        </p:nvSpPr>
        <p:spPr>
          <a:xfrm>
            <a:off x="6912864"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graphicFrame>
        <p:nvGraphicFramePr>
          <p:cNvPr id="176" name="Google Shape;176;p10"/>
          <p:cNvGraphicFramePr/>
          <p:nvPr/>
        </p:nvGraphicFramePr>
        <p:xfrm>
          <a:off x="173736" y="1169988"/>
          <a:ext cx="8796525" cy="3939050"/>
        </p:xfrm>
        <a:graphic>
          <a:graphicData uri="http://schemas.openxmlformats.org/drawingml/2006/table">
            <a:tbl>
              <a:tblPr firstRow="1" bandRow="1">
                <a:noFill/>
                <a:tableStyleId>{D47CB524-7503-40BA-8055-CFD74EB3B540}</a:tableStyleId>
              </a:tblPr>
              <a:tblGrid>
                <a:gridCol w="2266950">
                  <a:extLst>
                    <a:ext uri="{9D8B030D-6E8A-4147-A177-3AD203B41FA5}">
                      <a16:colId xmlns:a16="http://schemas.microsoft.com/office/drawing/2014/main" val="20000"/>
                    </a:ext>
                  </a:extLst>
                </a:gridCol>
                <a:gridCol w="3235725">
                  <a:extLst>
                    <a:ext uri="{9D8B030D-6E8A-4147-A177-3AD203B41FA5}">
                      <a16:colId xmlns:a16="http://schemas.microsoft.com/office/drawing/2014/main" val="20001"/>
                    </a:ext>
                  </a:extLst>
                </a:gridCol>
                <a:gridCol w="3293850">
                  <a:extLst>
                    <a:ext uri="{9D8B030D-6E8A-4147-A177-3AD203B41FA5}">
                      <a16:colId xmlns:a16="http://schemas.microsoft.com/office/drawing/2014/main" val="20002"/>
                    </a:ext>
                  </a:extLst>
                </a:gridCol>
              </a:tblGrid>
              <a:tr h="489275">
                <a:tc>
                  <a:txBody>
                    <a:bodyPr/>
                    <a:lstStyle/>
                    <a:p>
                      <a:pPr marL="0" marR="0" lvl="0" indent="0" algn="ctr" rtl="0">
                        <a:spcBef>
                          <a:spcPts val="0"/>
                        </a:spcBef>
                        <a:spcAft>
                          <a:spcPts val="0"/>
                        </a:spcAft>
                        <a:buClr>
                          <a:srgbClr val="262626"/>
                        </a:buClr>
                        <a:buSzPts val="1800"/>
                        <a:buFont typeface="Times New Roman"/>
                        <a:buNone/>
                      </a:pPr>
                      <a:r>
                        <a:rPr lang="en-US" sz="1800" b="1" u="none" strike="noStrike" cap="none">
                          <a:solidFill>
                            <a:srgbClr val="262626"/>
                          </a:solidFill>
                          <a:latin typeface="Times New Roman"/>
                          <a:ea typeface="Times New Roman"/>
                          <a:cs typeface="Times New Roman"/>
                          <a:sym typeface="Times New Roman"/>
                        </a:rPr>
                        <a:t>Risk </a:t>
                      </a:r>
                      <a:endParaRPr sz="1800" b="1" u="none" strike="noStrike" cap="none">
                        <a:solidFill>
                          <a:srgbClr val="262626"/>
                        </a:solidFill>
                        <a:latin typeface="Times New Roman"/>
                        <a:ea typeface="Times New Roman"/>
                        <a:cs typeface="Times New Roman"/>
                        <a:sym typeface="Times New Roman"/>
                      </a:endParaRPr>
                    </a:p>
                  </a:txBody>
                  <a:tcPr marL="91425" marR="91425" marT="91425" marB="91425"/>
                </a:tc>
                <a:tc>
                  <a:txBody>
                    <a:bodyPr/>
                    <a:lstStyle/>
                    <a:p>
                      <a:pPr marL="0" marR="0" lvl="0" indent="0" algn="ctr" rtl="0">
                        <a:spcBef>
                          <a:spcPts val="0"/>
                        </a:spcBef>
                        <a:spcAft>
                          <a:spcPts val="0"/>
                        </a:spcAft>
                        <a:buClr>
                          <a:srgbClr val="262626"/>
                        </a:buClr>
                        <a:buSzPts val="1800"/>
                        <a:buFont typeface="Times New Roman"/>
                        <a:buNone/>
                      </a:pPr>
                      <a:r>
                        <a:rPr lang="en-US" sz="1800" b="1" u="none" strike="noStrike" cap="none">
                          <a:solidFill>
                            <a:srgbClr val="262626"/>
                          </a:solidFill>
                          <a:latin typeface="Times New Roman"/>
                          <a:ea typeface="Times New Roman"/>
                          <a:cs typeface="Times New Roman"/>
                          <a:sym typeface="Times New Roman"/>
                        </a:rPr>
                        <a:t>Measurement &amp; Metrics Used</a:t>
                      </a:r>
                      <a:endParaRPr sz="1800" b="1" u="none" strike="noStrike" cap="none">
                        <a:solidFill>
                          <a:srgbClr val="262626"/>
                        </a:solidFill>
                        <a:latin typeface="Times New Roman"/>
                        <a:ea typeface="Times New Roman"/>
                        <a:cs typeface="Times New Roman"/>
                        <a:sym typeface="Times New Roman"/>
                      </a:endParaRPr>
                    </a:p>
                  </a:txBody>
                  <a:tcPr marL="91425" marR="91425" marT="91425" marB="91425"/>
                </a:tc>
                <a:tc>
                  <a:txBody>
                    <a:bodyPr/>
                    <a:lstStyle/>
                    <a:p>
                      <a:pPr marL="0" marR="0" lvl="0" indent="0" algn="ctr" rtl="0">
                        <a:spcBef>
                          <a:spcPts val="0"/>
                        </a:spcBef>
                        <a:spcAft>
                          <a:spcPts val="0"/>
                        </a:spcAft>
                        <a:buClr>
                          <a:srgbClr val="262626"/>
                        </a:buClr>
                        <a:buSzPts val="1800"/>
                        <a:buFont typeface="Times New Roman"/>
                        <a:buNone/>
                      </a:pPr>
                      <a:r>
                        <a:rPr lang="en-US" sz="1800" b="1" u="none" strike="noStrike" cap="none">
                          <a:solidFill>
                            <a:srgbClr val="262626"/>
                          </a:solidFill>
                          <a:latin typeface="Times New Roman"/>
                          <a:ea typeface="Times New Roman"/>
                          <a:cs typeface="Times New Roman"/>
                          <a:sym typeface="Times New Roman"/>
                        </a:rPr>
                        <a:t>Management Strategy Applied</a:t>
                      </a:r>
                      <a:endParaRPr sz="1800" b="1" u="none" strike="noStrike" cap="none">
                        <a:solidFill>
                          <a:srgbClr val="262626"/>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1856725">
                <a:tc>
                  <a:txBody>
                    <a:bodyPr/>
                    <a:lstStyle/>
                    <a:p>
                      <a:pPr marL="0" marR="0" lvl="0" indent="0" algn="l" rtl="0">
                        <a:lnSpc>
                          <a:spcPct val="115000"/>
                        </a:lnSpc>
                        <a:spcBef>
                          <a:spcPts val="0"/>
                        </a:spcBef>
                        <a:spcAft>
                          <a:spcPts val="0"/>
                        </a:spcAft>
                        <a:buClr>
                          <a:schemeClr val="dk1"/>
                        </a:buClr>
                        <a:buSzPts val="1800"/>
                        <a:buFont typeface="Times New Roman"/>
                        <a:buNone/>
                      </a:pPr>
                      <a:r>
                        <a:rPr lang="en-US" sz="1800" b="1" u="none" strike="noStrike" cap="none">
                          <a:latin typeface="Times New Roman"/>
                          <a:ea typeface="Times New Roman"/>
                          <a:cs typeface="Times New Roman"/>
                          <a:sym typeface="Times New Roman"/>
                        </a:rPr>
                        <a:t>Equipment problem</a:t>
                      </a:r>
                      <a:r>
                        <a:rPr lang="en-US" sz="1800" u="none" strike="noStrike" cap="none">
                          <a:latin typeface="Times New Roman"/>
                          <a:ea typeface="Times New Roman"/>
                          <a:cs typeface="Times New Roman"/>
                          <a:sym typeface="Times New Roman"/>
                        </a:rPr>
                        <a:t>: </a:t>
                      </a:r>
                      <a:br>
                        <a:rPr lang="en-US" sz="1800" u="none" strike="noStrike" cap="none">
                          <a:latin typeface="Times New Roman"/>
                          <a:ea typeface="Times New Roman"/>
                          <a:cs typeface="Times New Roman"/>
                          <a:sym typeface="Times New Roman"/>
                        </a:rPr>
                      </a:br>
                      <a:r>
                        <a:rPr lang="en-US" sz="1800" u="none" strike="noStrike" cap="none">
                          <a:latin typeface="Times New Roman"/>
                          <a:ea typeface="Times New Roman"/>
                          <a:cs typeface="Times New Roman"/>
                          <a:sym typeface="Times New Roman"/>
                        </a:rPr>
                        <a:t>speakers blowing, </a:t>
                      </a:r>
                      <a:br>
                        <a:rPr lang="en-US" sz="1800" u="none" strike="noStrike" cap="none">
                          <a:latin typeface="Times New Roman"/>
                          <a:ea typeface="Times New Roman"/>
                          <a:cs typeface="Times New Roman"/>
                          <a:sym typeface="Times New Roman"/>
                        </a:rPr>
                      </a:br>
                      <a:r>
                        <a:rPr lang="en-US" sz="1800" u="none" strike="noStrike" cap="none">
                          <a:latin typeface="Times New Roman"/>
                          <a:ea typeface="Times New Roman"/>
                          <a:cs typeface="Times New Roman"/>
                          <a:sym typeface="Times New Roman"/>
                        </a:rPr>
                        <a:t>cables missing, </a:t>
                      </a:r>
                      <a:br>
                        <a:rPr lang="en-US" sz="1800" u="none" strike="noStrike" cap="none">
                          <a:latin typeface="Times New Roman"/>
                          <a:ea typeface="Times New Roman"/>
                          <a:cs typeface="Times New Roman"/>
                          <a:sym typeface="Times New Roman"/>
                        </a:rPr>
                      </a:br>
                      <a:r>
                        <a:rPr lang="en-US" sz="1800" u="none" strike="noStrike" cap="none">
                          <a:latin typeface="Times New Roman"/>
                          <a:ea typeface="Times New Roman"/>
                          <a:cs typeface="Times New Roman"/>
                          <a:sym typeface="Times New Roman"/>
                        </a:rPr>
                        <a:t>CDJs not reading </a:t>
                      </a:r>
                      <a:br>
                        <a:rPr lang="en-US" sz="1800" u="none" strike="noStrike" cap="none">
                          <a:latin typeface="Times New Roman"/>
                          <a:ea typeface="Times New Roman"/>
                          <a:cs typeface="Times New Roman"/>
                          <a:sym typeface="Times New Roman"/>
                        </a:rPr>
                      </a:br>
                      <a:r>
                        <a:rPr lang="en-US" sz="1800" u="none" strike="noStrike" cap="none">
                          <a:latin typeface="Times New Roman"/>
                          <a:ea typeface="Times New Roman"/>
                          <a:cs typeface="Times New Roman"/>
                          <a:sym typeface="Times New Roman"/>
                        </a:rPr>
                        <a:t>flash drives</a:t>
                      </a:r>
                      <a:endParaRPr sz="18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spcBef>
                          <a:spcPts val="0"/>
                        </a:spcBef>
                        <a:spcAft>
                          <a:spcPts val="0"/>
                        </a:spcAft>
                        <a:buClr>
                          <a:schemeClr val="dk1"/>
                        </a:buClr>
                        <a:buSzPts val="1800"/>
                        <a:buFont typeface="Times New Roman"/>
                        <a:buNone/>
                      </a:pPr>
                      <a:r>
                        <a:rPr lang="en-US" sz="1800" u="none" strike="noStrike" cap="none">
                          <a:latin typeface="Times New Roman"/>
                          <a:ea typeface="Times New Roman"/>
                          <a:cs typeface="Times New Roman"/>
                          <a:sym typeface="Times New Roman"/>
                        </a:rPr>
                        <a:t>frequency of malfunction; </a:t>
                      </a:r>
                      <a:br>
                        <a:rPr lang="en-US" sz="1800" u="none" strike="noStrike" cap="none">
                          <a:latin typeface="Times New Roman"/>
                          <a:ea typeface="Times New Roman"/>
                          <a:cs typeface="Times New Roman"/>
                          <a:sym typeface="Times New Roman"/>
                        </a:rPr>
                      </a:br>
                      <a:r>
                        <a:rPr lang="en-US" sz="1800" u="none" strike="noStrike" cap="none">
                          <a:latin typeface="Times New Roman"/>
                          <a:ea typeface="Times New Roman"/>
                          <a:cs typeface="Times New Roman"/>
                          <a:sym typeface="Times New Roman"/>
                        </a:rPr>
                        <a:t>duration of equipment offline; </a:t>
                      </a:r>
                      <a:br>
                        <a:rPr lang="en-US" sz="1800" u="none" strike="noStrike" cap="none">
                          <a:latin typeface="Times New Roman"/>
                          <a:ea typeface="Times New Roman"/>
                          <a:cs typeface="Times New Roman"/>
                          <a:sym typeface="Times New Roman"/>
                        </a:rPr>
                      </a:br>
                      <a:r>
                        <a:rPr lang="en-US" sz="1800" u="none" strike="noStrike" cap="none">
                          <a:latin typeface="Times New Roman"/>
                          <a:ea typeface="Times New Roman"/>
                          <a:cs typeface="Times New Roman"/>
                          <a:sym typeface="Times New Roman"/>
                        </a:rPr>
                        <a:t>time required to fix issue</a:t>
                      </a:r>
                      <a:endParaRPr sz="18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spcBef>
                          <a:spcPts val="0"/>
                        </a:spcBef>
                        <a:spcAft>
                          <a:spcPts val="0"/>
                        </a:spcAft>
                        <a:buClr>
                          <a:schemeClr val="dk1"/>
                        </a:buClr>
                        <a:buSzPts val="1800"/>
                        <a:buFont typeface="Times New Roman"/>
                        <a:buNone/>
                      </a:pPr>
                      <a:r>
                        <a:rPr lang="en-US" sz="1800" b="1" u="none" strike="noStrike" cap="none">
                          <a:latin typeface="Times New Roman"/>
                          <a:ea typeface="Times New Roman"/>
                          <a:cs typeface="Times New Roman"/>
                          <a:sym typeface="Times New Roman"/>
                        </a:rPr>
                        <a:t>Mitigation</a:t>
                      </a:r>
                      <a:r>
                        <a:rPr lang="en-US" sz="1800" u="none" strike="noStrike" cap="none">
                          <a:latin typeface="Times New Roman"/>
                          <a:ea typeface="Times New Roman"/>
                          <a:cs typeface="Times New Roman"/>
                          <a:sym typeface="Times New Roman"/>
                        </a:rPr>
                        <a:t>: employee on sight, </a:t>
                      </a:r>
                      <a:br>
                        <a:rPr lang="en-US" sz="1800" u="none" strike="noStrike" cap="none">
                          <a:latin typeface="Times New Roman"/>
                          <a:ea typeface="Times New Roman"/>
                          <a:cs typeface="Times New Roman"/>
                          <a:sym typeface="Times New Roman"/>
                        </a:rPr>
                      </a:br>
                      <a:r>
                        <a:rPr lang="en-US" sz="1800" u="none" strike="noStrike" cap="none">
                          <a:latin typeface="Times New Roman"/>
                          <a:ea typeface="Times New Roman"/>
                          <a:cs typeface="Times New Roman"/>
                          <a:sym typeface="Times New Roman"/>
                        </a:rPr>
                        <a:t>replacements for inexpensive </a:t>
                      </a:r>
                      <a:br>
                        <a:rPr lang="en-US" sz="1800" u="none" strike="noStrike" cap="none">
                          <a:latin typeface="Times New Roman"/>
                          <a:ea typeface="Times New Roman"/>
                          <a:cs typeface="Times New Roman"/>
                          <a:sym typeface="Times New Roman"/>
                        </a:rPr>
                      </a:br>
                      <a:r>
                        <a:rPr lang="en-US" sz="1800" u="none" strike="noStrike" cap="none">
                          <a:latin typeface="Times New Roman"/>
                          <a:ea typeface="Times New Roman"/>
                          <a:cs typeface="Times New Roman"/>
                          <a:sym typeface="Times New Roman"/>
                        </a:rPr>
                        <a:t>equipment</a:t>
                      </a:r>
                      <a:endParaRPr sz="18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796525">
                <a:tc>
                  <a:txBody>
                    <a:bodyPr/>
                    <a:lstStyle/>
                    <a:p>
                      <a:pPr marL="0" marR="0" lvl="0" indent="0" algn="l" rtl="0">
                        <a:spcBef>
                          <a:spcPts val="0"/>
                        </a:spcBef>
                        <a:spcAft>
                          <a:spcPts val="0"/>
                        </a:spcAft>
                        <a:buClr>
                          <a:schemeClr val="dk1"/>
                        </a:buClr>
                        <a:buSzPts val="1800"/>
                        <a:buFont typeface="Times New Roman"/>
                        <a:buNone/>
                      </a:pPr>
                      <a:r>
                        <a:rPr lang="en-US" sz="1800" b="1" u="none" strike="noStrike" cap="none">
                          <a:latin typeface="Times New Roman"/>
                          <a:ea typeface="Times New Roman"/>
                          <a:cs typeface="Times New Roman"/>
                          <a:sym typeface="Times New Roman"/>
                        </a:rPr>
                        <a:t>Theft</a:t>
                      </a:r>
                      <a:r>
                        <a:rPr lang="en-US" sz="1800" u="none" strike="noStrike" cap="none">
                          <a:latin typeface="Times New Roman"/>
                          <a:ea typeface="Times New Roman"/>
                          <a:cs typeface="Times New Roman"/>
                          <a:sym typeface="Times New Roman"/>
                        </a:rPr>
                        <a:t> </a:t>
                      </a:r>
                      <a:endParaRPr sz="18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spcBef>
                          <a:spcPts val="0"/>
                        </a:spcBef>
                        <a:spcAft>
                          <a:spcPts val="0"/>
                        </a:spcAft>
                        <a:buClr>
                          <a:schemeClr val="dk1"/>
                        </a:buClr>
                        <a:buSzPts val="1800"/>
                        <a:buFont typeface="Times New Roman"/>
                        <a:buNone/>
                      </a:pPr>
                      <a:r>
                        <a:rPr lang="en-US" sz="1800" u="none" strike="noStrike" cap="none">
                          <a:latin typeface="Times New Roman"/>
                          <a:ea typeface="Times New Roman"/>
                          <a:cs typeface="Times New Roman"/>
                          <a:sym typeface="Times New Roman"/>
                        </a:rPr>
                        <a:t>frequency of incident; </a:t>
                      </a:r>
                      <a:br>
                        <a:rPr lang="en-US" sz="1800" u="none" strike="noStrike" cap="none">
                          <a:latin typeface="Times New Roman"/>
                          <a:ea typeface="Times New Roman"/>
                          <a:cs typeface="Times New Roman"/>
                          <a:sym typeface="Times New Roman"/>
                        </a:rPr>
                      </a:br>
                      <a:r>
                        <a:rPr lang="en-US" sz="1800" u="none" strike="noStrike" cap="none">
                          <a:latin typeface="Times New Roman"/>
                          <a:ea typeface="Times New Roman"/>
                          <a:cs typeface="Times New Roman"/>
                          <a:sym typeface="Times New Roman"/>
                        </a:rPr>
                        <a:t>value of stolen items</a:t>
                      </a:r>
                      <a:endParaRPr sz="18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spcBef>
                          <a:spcPts val="0"/>
                        </a:spcBef>
                        <a:spcAft>
                          <a:spcPts val="0"/>
                        </a:spcAft>
                        <a:buClr>
                          <a:schemeClr val="dk1"/>
                        </a:buClr>
                        <a:buSzPts val="1800"/>
                        <a:buFont typeface="Times New Roman"/>
                        <a:buNone/>
                      </a:pPr>
                      <a:r>
                        <a:rPr lang="en-US" sz="1800" b="1" u="none" strike="noStrike" cap="none">
                          <a:latin typeface="Times New Roman"/>
                          <a:ea typeface="Times New Roman"/>
                          <a:cs typeface="Times New Roman"/>
                          <a:sym typeface="Times New Roman"/>
                        </a:rPr>
                        <a:t>Mitigation</a:t>
                      </a:r>
                      <a:r>
                        <a:rPr lang="en-US" sz="1800" u="none" strike="noStrike" cap="none">
                          <a:latin typeface="Times New Roman"/>
                          <a:ea typeface="Times New Roman"/>
                          <a:cs typeface="Times New Roman"/>
                          <a:sym typeface="Times New Roman"/>
                        </a:rPr>
                        <a:t>: cameras inside &amp; </a:t>
                      </a:r>
                      <a:endParaRPr/>
                    </a:p>
                    <a:p>
                      <a:pPr marL="0" marR="0" lvl="0" indent="0" algn="l" rtl="0">
                        <a:spcBef>
                          <a:spcPts val="0"/>
                        </a:spcBef>
                        <a:spcAft>
                          <a:spcPts val="0"/>
                        </a:spcAft>
                        <a:buClr>
                          <a:schemeClr val="dk1"/>
                        </a:buClr>
                        <a:buSzPts val="1800"/>
                        <a:buFont typeface="Times New Roman"/>
                        <a:buNone/>
                      </a:pPr>
                      <a:r>
                        <a:rPr lang="en-US" sz="1800" u="none" strike="noStrike" cap="none">
                          <a:latin typeface="Times New Roman"/>
                          <a:ea typeface="Times New Roman"/>
                          <a:cs typeface="Times New Roman"/>
                          <a:sym typeface="Times New Roman"/>
                        </a:rPr>
                        <a:t>outside theater</a:t>
                      </a:r>
                      <a:endParaRPr sz="1800" u="none" strike="noStrike" cap="none">
                        <a:highlight>
                          <a:srgbClr val="FFFF00"/>
                        </a:highlight>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796525">
                <a:tc>
                  <a:txBody>
                    <a:bodyPr/>
                    <a:lstStyle/>
                    <a:p>
                      <a:pPr marL="0" marR="0" lvl="0" indent="0" algn="l" rtl="0">
                        <a:spcBef>
                          <a:spcPts val="0"/>
                        </a:spcBef>
                        <a:spcAft>
                          <a:spcPts val="0"/>
                        </a:spcAft>
                        <a:buClr>
                          <a:schemeClr val="dk1"/>
                        </a:buClr>
                        <a:buSzPts val="1800"/>
                        <a:buFont typeface="Times New Roman"/>
                        <a:buNone/>
                      </a:pPr>
                      <a:r>
                        <a:rPr lang="en-US" sz="1800" b="1" u="none" strike="noStrike" cap="none">
                          <a:latin typeface="Times New Roman"/>
                          <a:ea typeface="Times New Roman"/>
                          <a:cs typeface="Times New Roman"/>
                          <a:sym typeface="Times New Roman"/>
                        </a:rPr>
                        <a:t>Injury</a:t>
                      </a:r>
                      <a:r>
                        <a:rPr lang="en-US" sz="1800" u="none" strike="noStrike" cap="none">
                          <a:latin typeface="Times New Roman"/>
                          <a:ea typeface="Times New Roman"/>
                          <a:cs typeface="Times New Roman"/>
                          <a:sym typeface="Times New Roman"/>
                        </a:rPr>
                        <a:t>: patrons, </a:t>
                      </a:r>
                      <a:br>
                        <a:rPr lang="en-US" sz="1800" u="none" strike="noStrike" cap="none">
                          <a:latin typeface="Times New Roman"/>
                          <a:ea typeface="Times New Roman"/>
                          <a:cs typeface="Times New Roman"/>
                          <a:sym typeface="Times New Roman"/>
                        </a:rPr>
                      </a:br>
                      <a:r>
                        <a:rPr lang="en-US" sz="1800" u="none" strike="noStrike" cap="none">
                          <a:latin typeface="Times New Roman"/>
                          <a:ea typeface="Times New Roman"/>
                          <a:cs typeface="Times New Roman"/>
                          <a:sym typeface="Times New Roman"/>
                        </a:rPr>
                        <a:t>artists, employees</a:t>
                      </a:r>
                      <a:endParaRPr sz="18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spcBef>
                          <a:spcPts val="0"/>
                        </a:spcBef>
                        <a:spcAft>
                          <a:spcPts val="0"/>
                        </a:spcAft>
                        <a:buClr>
                          <a:schemeClr val="dk1"/>
                        </a:buClr>
                        <a:buSzPts val="1800"/>
                        <a:buFont typeface="Times New Roman"/>
                        <a:buNone/>
                      </a:pPr>
                      <a:r>
                        <a:rPr lang="en-US" sz="1800" u="none" strike="noStrike" cap="none">
                          <a:latin typeface="Times New Roman"/>
                          <a:ea typeface="Times New Roman"/>
                          <a:cs typeface="Times New Roman"/>
                          <a:sym typeface="Times New Roman"/>
                        </a:rPr>
                        <a:t>frequency of incident; </a:t>
                      </a:r>
                      <a:br>
                        <a:rPr lang="en-US" sz="1800" u="none" strike="noStrike" cap="none">
                          <a:latin typeface="Times New Roman"/>
                          <a:ea typeface="Times New Roman"/>
                          <a:cs typeface="Times New Roman"/>
                          <a:sym typeface="Times New Roman"/>
                        </a:rPr>
                      </a:br>
                      <a:r>
                        <a:rPr lang="en-US" sz="1800" u="none" strike="noStrike" cap="none">
                          <a:latin typeface="Times New Roman"/>
                          <a:ea typeface="Times New Roman"/>
                          <a:cs typeface="Times New Roman"/>
                          <a:sym typeface="Times New Roman"/>
                        </a:rPr>
                        <a:t>extent of injury</a:t>
                      </a:r>
                      <a:endParaRPr sz="18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spcBef>
                          <a:spcPts val="0"/>
                        </a:spcBef>
                        <a:spcAft>
                          <a:spcPts val="0"/>
                        </a:spcAft>
                        <a:buClr>
                          <a:schemeClr val="dk1"/>
                        </a:buClr>
                        <a:buSzPts val="1800"/>
                        <a:buFont typeface="Times New Roman"/>
                        <a:buNone/>
                      </a:pPr>
                      <a:r>
                        <a:rPr lang="en-US" sz="1800" b="1" u="none" strike="noStrike" cap="none">
                          <a:latin typeface="Times New Roman"/>
                          <a:ea typeface="Times New Roman"/>
                          <a:cs typeface="Times New Roman"/>
                          <a:sym typeface="Times New Roman"/>
                        </a:rPr>
                        <a:t>Transference</a:t>
                      </a:r>
                      <a:r>
                        <a:rPr lang="en-US" sz="1800" u="none" strike="noStrike" cap="none">
                          <a:latin typeface="Times New Roman"/>
                          <a:ea typeface="Times New Roman"/>
                          <a:cs typeface="Times New Roman"/>
                          <a:sym typeface="Times New Roman"/>
                        </a:rPr>
                        <a:t>: insurance </a:t>
                      </a:r>
                      <a:endParaRPr sz="18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1"/>
          <p:cNvSpPr txBox="1">
            <a:spLocks noGrp="1"/>
          </p:cNvSpPr>
          <p:nvPr>
            <p:ph type="title"/>
          </p:nvPr>
        </p:nvSpPr>
        <p:spPr>
          <a:xfrm>
            <a:off x="171450" y="107536"/>
            <a:ext cx="8798814" cy="71256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Times New Roman"/>
              <a:buNone/>
            </a:pPr>
            <a:r>
              <a:rPr lang="en-US"/>
              <a:t>7. Risk Heat Map</a:t>
            </a:r>
            <a:endParaRPr/>
          </a:p>
        </p:txBody>
      </p:sp>
      <p:sp>
        <p:nvSpPr>
          <p:cNvPr id="183" name="Google Shape;183;p11"/>
          <p:cNvSpPr txBox="1">
            <a:spLocks noGrp="1"/>
          </p:cNvSpPr>
          <p:nvPr>
            <p:ph type="sldNum" idx="12"/>
          </p:nvPr>
        </p:nvSpPr>
        <p:spPr>
          <a:xfrm>
            <a:off x="6912864"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184" name="Google Shape;184;p11"/>
          <p:cNvSpPr/>
          <p:nvPr/>
        </p:nvSpPr>
        <p:spPr>
          <a:xfrm rot="10800000" flipH="1">
            <a:off x="7805498" y="1930376"/>
            <a:ext cx="1067100" cy="3733500"/>
          </a:xfrm>
          <a:prstGeom prst="roundRect">
            <a:avLst>
              <a:gd name="adj" fmla="val 16667"/>
            </a:avLst>
          </a:pr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
        <p:nvSpPr>
          <p:cNvPr id="185" name="Google Shape;185;p11"/>
          <p:cNvSpPr/>
          <p:nvPr/>
        </p:nvSpPr>
        <p:spPr>
          <a:xfrm flipH="1">
            <a:off x="7960869" y="4922892"/>
            <a:ext cx="753600" cy="544200"/>
          </a:xfrm>
          <a:prstGeom prst="roundRect">
            <a:avLst>
              <a:gd name="adj" fmla="val 16667"/>
            </a:avLst>
          </a:prstGeom>
          <a:solidFill>
            <a:srgbClr val="009688">
              <a:alpha val="96078"/>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None/>
            </a:pPr>
            <a:r>
              <a:rPr lang="en-US" sz="1400" b="1">
                <a:solidFill>
                  <a:srgbClr val="FFFFFF"/>
                </a:solidFill>
                <a:latin typeface="Times New Roman"/>
                <a:ea typeface="Times New Roman"/>
                <a:cs typeface="Times New Roman"/>
                <a:sym typeface="Times New Roman"/>
              </a:rPr>
              <a:t>Very</a:t>
            </a:r>
            <a:endParaRPr>
              <a:solidFill>
                <a:srgbClr val="FFFFFF"/>
              </a:solidFill>
            </a:endParaRPr>
          </a:p>
          <a:p>
            <a:pPr marL="0" marR="0" lvl="0" indent="0" algn="ctr" rtl="0">
              <a:spcBef>
                <a:spcPts val="0"/>
              </a:spcBef>
              <a:spcAft>
                <a:spcPts val="0"/>
              </a:spcAft>
              <a:buNone/>
            </a:pPr>
            <a:r>
              <a:rPr lang="en-US" sz="1400" b="1">
                <a:solidFill>
                  <a:srgbClr val="FFFFFF"/>
                </a:solidFill>
                <a:latin typeface="Times New Roman"/>
                <a:ea typeface="Times New Roman"/>
                <a:cs typeface="Times New Roman"/>
                <a:sym typeface="Times New Roman"/>
              </a:rPr>
              <a:t>Low</a:t>
            </a:r>
            <a:endParaRPr>
              <a:solidFill>
                <a:srgbClr val="FFFFFF"/>
              </a:solidFill>
            </a:endParaRPr>
          </a:p>
        </p:txBody>
      </p:sp>
      <p:sp>
        <p:nvSpPr>
          <p:cNvPr id="186" name="Google Shape;186;p11"/>
          <p:cNvSpPr/>
          <p:nvPr/>
        </p:nvSpPr>
        <p:spPr>
          <a:xfrm flipH="1">
            <a:off x="7960869" y="2077663"/>
            <a:ext cx="753600" cy="544200"/>
          </a:xfrm>
          <a:prstGeom prst="roundRect">
            <a:avLst>
              <a:gd name="adj" fmla="val 16667"/>
            </a:avLst>
          </a:prstGeom>
          <a:solidFill>
            <a:srgbClr val="99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None/>
            </a:pPr>
            <a:r>
              <a:rPr lang="en-US" sz="1400" b="1">
                <a:solidFill>
                  <a:schemeClr val="lt1"/>
                </a:solidFill>
                <a:latin typeface="Times New Roman"/>
                <a:ea typeface="Times New Roman"/>
                <a:cs typeface="Times New Roman"/>
                <a:sym typeface="Times New Roman"/>
              </a:rPr>
              <a:t>Very High</a:t>
            </a:r>
            <a:endParaRPr/>
          </a:p>
        </p:txBody>
      </p:sp>
      <p:sp>
        <p:nvSpPr>
          <p:cNvPr id="187" name="Google Shape;187;p11"/>
          <p:cNvSpPr/>
          <p:nvPr/>
        </p:nvSpPr>
        <p:spPr>
          <a:xfrm flipH="1">
            <a:off x="7960869" y="2788970"/>
            <a:ext cx="753600" cy="544200"/>
          </a:xfrm>
          <a:prstGeom prst="roundRect">
            <a:avLst>
              <a:gd name="adj" fmla="val 16667"/>
            </a:avLst>
          </a:prstGeom>
          <a:solidFill>
            <a:srgbClr val="CD5C5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None/>
            </a:pPr>
            <a:r>
              <a:rPr lang="en-US" sz="1400" b="1">
                <a:solidFill>
                  <a:schemeClr val="dk1"/>
                </a:solidFill>
                <a:latin typeface="Times New Roman"/>
                <a:ea typeface="Times New Roman"/>
                <a:cs typeface="Times New Roman"/>
                <a:sym typeface="Times New Roman"/>
              </a:rPr>
              <a:t>High</a:t>
            </a:r>
            <a:endParaRPr sz="1400">
              <a:solidFill>
                <a:schemeClr val="dk1"/>
              </a:solidFill>
              <a:latin typeface="Times New Roman"/>
              <a:ea typeface="Times New Roman"/>
              <a:cs typeface="Times New Roman"/>
              <a:sym typeface="Times New Roman"/>
            </a:endParaRPr>
          </a:p>
        </p:txBody>
      </p:sp>
      <p:sp>
        <p:nvSpPr>
          <p:cNvPr id="188" name="Google Shape;188;p11"/>
          <p:cNvSpPr/>
          <p:nvPr/>
        </p:nvSpPr>
        <p:spPr>
          <a:xfrm flipH="1">
            <a:off x="7960869" y="4211584"/>
            <a:ext cx="753600" cy="544200"/>
          </a:xfrm>
          <a:prstGeom prst="roundRect">
            <a:avLst>
              <a:gd name="adj" fmla="val 16667"/>
            </a:avLst>
          </a:prstGeom>
          <a:solidFill>
            <a:srgbClr val="D4E15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None/>
            </a:pPr>
            <a:r>
              <a:rPr lang="en-US" sz="1400" b="1">
                <a:solidFill>
                  <a:schemeClr val="dk1"/>
                </a:solidFill>
                <a:latin typeface="Times New Roman"/>
                <a:ea typeface="Times New Roman"/>
                <a:cs typeface="Times New Roman"/>
                <a:sym typeface="Times New Roman"/>
              </a:rPr>
              <a:t>Low</a:t>
            </a:r>
            <a:endParaRPr sz="1400">
              <a:solidFill>
                <a:schemeClr val="dk1"/>
              </a:solidFill>
              <a:latin typeface="Times New Roman"/>
              <a:ea typeface="Times New Roman"/>
              <a:cs typeface="Times New Roman"/>
              <a:sym typeface="Times New Roman"/>
            </a:endParaRPr>
          </a:p>
        </p:txBody>
      </p:sp>
      <p:sp>
        <p:nvSpPr>
          <p:cNvPr id="189" name="Google Shape;189;p11"/>
          <p:cNvSpPr/>
          <p:nvPr/>
        </p:nvSpPr>
        <p:spPr>
          <a:xfrm flipH="1">
            <a:off x="7960869" y="3500277"/>
            <a:ext cx="753600" cy="544200"/>
          </a:xfrm>
          <a:prstGeom prst="roundRect">
            <a:avLst>
              <a:gd name="adj" fmla="val 16667"/>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None/>
            </a:pPr>
            <a:r>
              <a:rPr lang="en-US" sz="1400" b="1">
                <a:solidFill>
                  <a:schemeClr val="dk1"/>
                </a:solidFill>
                <a:latin typeface="Times New Roman"/>
                <a:ea typeface="Times New Roman"/>
                <a:cs typeface="Times New Roman"/>
                <a:sym typeface="Times New Roman"/>
              </a:rPr>
              <a:t>Mode-rate</a:t>
            </a:r>
            <a:endParaRPr sz="1400">
              <a:solidFill>
                <a:schemeClr val="dk1"/>
              </a:solidFill>
              <a:latin typeface="Times New Roman"/>
              <a:ea typeface="Times New Roman"/>
              <a:cs typeface="Times New Roman"/>
              <a:sym typeface="Times New Roman"/>
            </a:endParaRPr>
          </a:p>
        </p:txBody>
      </p:sp>
      <p:sp>
        <p:nvSpPr>
          <p:cNvPr id="190" name="Google Shape;190;p11"/>
          <p:cNvSpPr txBox="1"/>
          <p:nvPr/>
        </p:nvSpPr>
        <p:spPr>
          <a:xfrm>
            <a:off x="7902129" y="1522003"/>
            <a:ext cx="1067100" cy="412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600"/>
              <a:buFont typeface="Times New Roman"/>
              <a:buNone/>
            </a:pPr>
            <a:r>
              <a:rPr lang="en-US" sz="1600" b="1">
                <a:solidFill>
                  <a:schemeClr val="dk1"/>
                </a:solidFill>
                <a:latin typeface="Times New Roman"/>
                <a:ea typeface="Times New Roman"/>
                <a:cs typeface="Times New Roman"/>
                <a:sym typeface="Times New Roman"/>
              </a:rPr>
              <a:t>Priority</a:t>
            </a:r>
            <a:endParaRPr sz="1600" b="1">
              <a:solidFill>
                <a:schemeClr val="dk1"/>
              </a:solidFill>
              <a:latin typeface="Times New Roman"/>
              <a:ea typeface="Times New Roman"/>
              <a:cs typeface="Times New Roman"/>
              <a:sym typeface="Times New Roman"/>
            </a:endParaRPr>
          </a:p>
        </p:txBody>
      </p:sp>
      <p:graphicFrame>
        <p:nvGraphicFramePr>
          <p:cNvPr id="191" name="Google Shape;191;p11"/>
          <p:cNvGraphicFramePr/>
          <p:nvPr/>
        </p:nvGraphicFramePr>
        <p:xfrm>
          <a:off x="352517" y="1529139"/>
          <a:ext cx="7265775" cy="4945795"/>
        </p:xfrm>
        <a:graphic>
          <a:graphicData uri="http://schemas.openxmlformats.org/drawingml/2006/table">
            <a:tbl>
              <a:tblPr>
                <a:noFill/>
                <a:tableStyleId>{5864B6A3-E89A-482D-99B7-1AF0A11ADAAD}</a:tableStyleId>
              </a:tblPr>
              <a:tblGrid>
                <a:gridCol w="1388150">
                  <a:extLst>
                    <a:ext uri="{9D8B030D-6E8A-4147-A177-3AD203B41FA5}">
                      <a16:colId xmlns:a16="http://schemas.microsoft.com/office/drawing/2014/main" val="20000"/>
                    </a:ext>
                  </a:extLst>
                </a:gridCol>
                <a:gridCol w="1205175">
                  <a:extLst>
                    <a:ext uri="{9D8B030D-6E8A-4147-A177-3AD203B41FA5}">
                      <a16:colId xmlns:a16="http://schemas.microsoft.com/office/drawing/2014/main" val="20001"/>
                    </a:ext>
                  </a:extLst>
                </a:gridCol>
                <a:gridCol w="1155700">
                  <a:extLst>
                    <a:ext uri="{9D8B030D-6E8A-4147-A177-3AD203B41FA5}">
                      <a16:colId xmlns:a16="http://schemas.microsoft.com/office/drawing/2014/main" val="20002"/>
                    </a:ext>
                  </a:extLst>
                </a:gridCol>
                <a:gridCol w="1178175">
                  <a:extLst>
                    <a:ext uri="{9D8B030D-6E8A-4147-A177-3AD203B41FA5}">
                      <a16:colId xmlns:a16="http://schemas.microsoft.com/office/drawing/2014/main" val="20003"/>
                    </a:ext>
                  </a:extLst>
                </a:gridCol>
                <a:gridCol w="1267725">
                  <a:extLst>
                    <a:ext uri="{9D8B030D-6E8A-4147-A177-3AD203B41FA5}">
                      <a16:colId xmlns:a16="http://schemas.microsoft.com/office/drawing/2014/main" val="20004"/>
                    </a:ext>
                  </a:extLst>
                </a:gridCol>
                <a:gridCol w="1070850">
                  <a:extLst>
                    <a:ext uri="{9D8B030D-6E8A-4147-A177-3AD203B41FA5}">
                      <a16:colId xmlns:a16="http://schemas.microsoft.com/office/drawing/2014/main" val="20005"/>
                    </a:ext>
                  </a:extLst>
                </a:gridCol>
              </a:tblGrid>
              <a:tr h="691950">
                <a:tc>
                  <a:txBody>
                    <a:bodyPr/>
                    <a:lstStyle/>
                    <a:p>
                      <a:pPr marL="0" marR="0" lvl="0" indent="0" algn="ctr" rtl="0">
                        <a:spcBef>
                          <a:spcPts val="0"/>
                        </a:spcBef>
                        <a:spcAft>
                          <a:spcPts val="0"/>
                        </a:spcAft>
                        <a:buClr>
                          <a:schemeClr val="dk1"/>
                        </a:buClr>
                        <a:buSzPts val="1600"/>
                        <a:buFont typeface="Times New Roman"/>
                        <a:buNone/>
                      </a:pPr>
                      <a:r>
                        <a:rPr lang="en-US" b="1" u="none" strike="noStrike" cap="none">
                          <a:latin typeface="Times New Roman"/>
                          <a:ea typeface="Times New Roman"/>
                          <a:cs typeface="Times New Roman"/>
                          <a:sym typeface="Times New Roman"/>
                        </a:rPr>
                        <a:t>Catastrophic</a:t>
                      </a:r>
                      <a:endParaRPr b="1" u="none" strike="noStrike" cap="none">
                        <a:latin typeface="Times New Roman"/>
                        <a:ea typeface="Times New Roman"/>
                        <a:cs typeface="Times New Roman"/>
                        <a:sym typeface="Times New Roman"/>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Clr>
                          <a:schemeClr val="dk1"/>
                        </a:buClr>
                        <a:buSzPts val="1600"/>
                        <a:buFont typeface="Times New Roman"/>
                        <a:buNone/>
                      </a:pPr>
                      <a:r>
                        <a:rPr lang="en-US" sz="1200" b="1">
                          <a:latin typeface="Times New Roman"/>
                          <a:ea typeface="Times New Roman"/>
                          <a:cs typeface="Times New Roman"/>
                          <a:sym typeface="Times New Roman"/>
                        </a:rPr>
                        <a:t>Pandemic, Natural Disaster, Active Shooter</a:t>
                      </a:r>
                      <a:endParaRPr sz="1200" b="1" u="none" strike="noStrike" cap="none">
                        <a:latin typeface="Times New Roman"/>
                        <a:ea typeface="Times New Roman"/>
                        <a:cs typeface="Times New Roman"/>
                        <a:sym typeface="Times New Roman"/>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D966"/>
                    </a:solidFill>
                  </a:tcPr>
                </a:tc>
                <a:tc>
                  <a:txBody>
                    <a:bodyPr/>
                    <a:lstStyle/>
                    <a:p>
                      <a:pPr marL="0" marR="0" lvl="0" indent="0" algn="ctr" rtl="0">
                        <a:spcBef>
                          <a:spcPts val="0"/>
                        </a:spcBef>
                        <a:spcAft>
                          <a:spcPts val="0"/>
                        </a:spcAft>
                        <a:buClr>
                          <a:schemeClr val="dk1"/>
                        </a:buClr>
                        <a:buSzPts val="1600"/>
                        <a:buFont typeface="Calibri"/>
                        <a:buNone/>
                      </a:pPr>
                      <a:endParaRPr sz="1200" b="1" u="none" strike="noStrike" cap="none">
                        <a:latin typeface="Times New Roman"/>
                        <a:ea typeface="Times New Roman"/>
                        <a:cs typeface="Times New Roman"/>
                        <a:sym typeface="Times New Roman"/>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CD5C5C"/>
                    </a:solidFill>
                  </a:tcPr>
                </a:tc>
                <a:tc>
                  <a:txBody>
                    <a:bodyPr/>
                    <a:lstStyle/>
                    <a:p>
                      <a:pPr marL="0" marR="0" lvl="0" indent="0" algn="ctr" rtl="0">
                        <a:spcBef>
                          <a:spcPts val="0"/>
                        </a:spcBef>
                        <a:spcAft>
                          <a:spcPts val="0"/>
                        </a:spcAft>
                        <a:buClr>
                          <a:schemeClr val="dk1"/>
                        </a:buClr>
                        <a:buSzPts val="1600"/>
                        <a:buFont typeface="Calibri"/>
                        <a:buNone/>
                      </a:pPr>
                      <a:endParaRPr sz="1200" b="1" u="none" strike="noStrike" cap="none">
                        <a:latin typeface="Times New Roman"/>
                        <a:ea typeface="Times New Roman"/>
                        <a:cs typeface="Times New Roman"/>
                        <a:sym typeface="Times New Roman"/>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CD5C5C"/>
                    </a:solidFill>
                  </a:tcPr>
                </a:tc>
                <a:tc>
                  <a:txBody>
                    <a:bodyPr/>
                    <a:lstStyle/>
                    <a:p>
                      <a:pPr marL="0" marR="0" lvl="0" indent="0" algn="ctr" rtl="0">
                        <a:spcBef>
                          <a:spcPts val="0"/>
                        </a:spcBef>
                        <a:spcAft>
                          <a:spcPts val="0"/>
                        </a:spcAft>
                        <a:buClr>
                          <a:schemeClr val="lt1"/>
                        </a:buClr>
                        <a:buSzPts val="1600"/>
                        <a:buFont typeface="Times New Roman"/>
                        <a:buNone/>
                      </a:pPr>
                      <a:r>
                        <a:rPr lang="en-US" sz="1200" b="1" u="none" strike="noStrike" cap="none">
                          <a:solidFill>
                            <a:schemeClr val="lt1"/>
                          </a:solidFill>
                          <a:latin typeface="Times New Roman"/>
                          <a:ea typeface="Times New Roman"/>
                          <a:cs typeface="Times New Roman"/>
                          <a:sym typeface="Times New Roman"/>
                        </a:rPr>
                        <a:t>Employees unaware of protocol in </a:t>
                      </a:r>
                      <a:endParaRPr sz="1200">
                        <a:latin typeface="Times New Roman"/>
                        <a:ea typeface="Times New Roman"/>
                        <a:cs typeface="Times New Roman"/>
                        <a:sym typeface="Times New Roman"/>
                      </a:endParaRPr>
                    </a:p>
                    <a:p>
                      <a:pPr marL="0" marR="0" lvl="0" indent="0" algn="ctr" rtl="0">
                        <a:spcBef>
                          <a:spcPts val="0"/>
                        </a:spcBef>
                        <a:spcAft>
                          <a:spcPts val="0"/>
                        </a:spcAft>
                        <a:buClr>
                          <a:schemeClr val="lt1"/>
                        </a:buClr>
                        <a:buSzPts val="1600"/>
                        <a:buFont typeface="Times New Roman"/>
                        <a:buNone/>
                      </a:pPr>
                      <a:r>
                        <a:rPr lang="en-US" sz="1200" b="1" u="none" strike="noStrike" cap="none">
                          <a:solidFill>
                            <a:schemeClr val="lt1"/>
                          </a:solidFill>
                          <a:latin typeface="Times New Roman"/>
                          <a:ea typeface="Times New Roman"/>
                          <a:cs typeface="Times New Roman"/>
                          <a:sym typeface="Times New Roman"/>
                        </a:rPr>
                        <a:t>emergency</a:t>
                      </a:r>
                      <a:endParaRPr sz="1200" b="1" u="none" strike="noStrike" cap="none">
                        <a:solidFill>
                          <a:schemeClr val="lt1"/>
                        </a:solidFill>
                        <a:latin typeface="Times New Roman"/>
                        <a:ea typeface="Times New Roman"/>
                        <a:cs typeface="Times New Roman"/>
                        <a:sym typeface="Times New Roman"/>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990000"/>
                    </a:solidFill>
                  </a:tcPr>
                </a:tc>
                <a:tc>
                  <a:txBody>
                    <a:bodyPr/>
                    <a:lstStyle/>
                    <a:p>
                      <a:pPr marL="0" marR="0" lvl="0" indent="0" algn="ctr" rtl="0">
                        <a:spcBef>
                          <a:spcPts val="0"/>
                        </a:spcBef>
                        <a:spcAft>
                          <a:spcPts val="0"/>
                        </a:spcAft>
                        <a:buClr>
                          <a:schemeClr val="dk1"/>
                        </a:buClr>
                        <a:buSzPts val="1600"/>
                        <a:buFont typeface="Calibri"/>
                        <a:buNone/>
                      </a:pPr>
                      <a:endParaRPr sz="1200" b="1" u="none" strike="noStrike" cap="none">
                        <a:solidFill>
                          <a:schemeClr val="lt1"/>
                        </a:solidFill>
                        <a:latin typeface="Times New Roman"/>
                        <a:ea typeface="Times New Roman"/>
                        <a:cs typeface="Times New Roman"/>
                        <a:sym typeface="Times New Roman"/>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990000"/>
                    </a:solidFill>
                  </a:tcPr>
                </a:tc>
                <a:extLst>
                  <a:ext uri="{0D108BD9-81ED-4DB2-BD59-A6C34878D82A}">
                    <a16:rowId xmlns:a16="http://schemas.microsoft.com/office/drawing/2014/main" val="10000"/>
                  </a:ext>
                </a:extLst>
              </a:tr>
              <a:tr h="790500">
                <a:tc>
                  <a:txBody>
                    <a:bodyPr/>
                    <a:lstStyle/>
                    <a:p>
                      <a:pPr marL="0" marR="0" lvl="0" indent="0" algn="ctr" rtl="0">
                        <a:spcBef>
                          <a:spcPts val="0"/>
                        </a:spcBef>
                        <a:spcAft>
                          <a:spcPts val="0"/>
                        </a:spcAft>
                        <a:buClr>
                          <a:schemeClr val="dk1"/>
                        </a:buClr>
                        <a:buSzPts val="1600"/>
                        <a:buFont typeface="Times New Roman"/>
                        <a:buNone/>
                      </a:pPr>
                      <a:r>
                        <a:rPr lang="en-US" b="1" u="none" strike="noStrike" cap="none">
                          <a:latin typeface="Times New Roman"/>
                          <a:ea typeface="Times New Roman"/>
                          <a:cs typeface="Times New Roman"/>
                          <a:sym typeface="Times New Roman"/>
                        </a:rPr>
                        <a:t>Significant</a:t>
                      </a:r>
                      <a:endParaRPr b="1" u="none" strike="noStrike" cap="none">
                        <a:latin typeface="Times New Roman"/>
                        <a:ea typeface="Times New Roman"/>
                        <a:cs typeface="Times New Roman"/>
                        <a:sym typeface="Times New Roman"/>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Clr>
                          <a:schemeClr val="dk1"/>
                        </a:buClr>
                        <a:buSzPts val="1600"/>
                        <a:buFont typeface="Calibri"/>
                        <a:buNone/>
                      </a:pPr>
                      <a:endParaRPr sz="1200" b="1" u="none" strike="noStrike" cap="none">
                        <a:latin typeface="Times New Roman"/>
                        <a:ea typeface="Times New Roman"/>
                        <a:cs typeface="Times New Roman"/>
                        <a:sym typeface="Times New Roman"/>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4E157"/>
                    </a:solidFill>
                  </a:tcPr>
                </a:tc>
                <a:tc>
                  <a:txBody>
                    <a:bodyPr/>
                    <a:lstStyle/>
                    <a:p>
                      <a:pPr marL="0" marR="0" lvl="0" indent="0" algn="ctr" rtl="0">
                        <a:spcBef>
                          <a:spcPts val="0"/>
                        </a:spcBef>
                        <a:spcAft>
                          <a:spcPts val="0"/>
                        </a:spcAft>
                        <a:buClr>
                          <a:schemeClr val="dk1"/>
                        </a:buClr>
                        <a:buSzPts val="1600"/>
                        <a:buFont typeface="Calibri"/>
                        <a:buNone/>
                      </a:pPr>
                      <a:endParaRPr sz="1200" b="1" u="none" strike="noStrike" cap="none">
                        <a:latin typeface="Times New Roman"/>
                        <a:ea typeface="Times New Roman"/>
                        <a:cs typeface="Times New Roman"/>
                        <a:sym typeface="Times New Roman"/>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D966"/>
                    </a:solidFill>
                  </a:tcPr>
                </a:tc>
                <a:tc>
                  <a:txBody>
                    <a:bodyPr/>
                    <a:lstStyle/>
                    <a:p>
                      <a:pPr marL="0" marR="0" lvl="0" indent="0" algn="ctr" rtl="0">
                        <a:spcBef>
                          <a:spcPts val="0"/>
                        </a:spcBef>
                        <a:spcAft>
                          <a:spcPts val="0"/>
                        </a:spcAft>
                        <a:buClr>
                          <a:schemeClr val="dk1"/>
                        </a:buClr>
                        <a:buSzPts val="1600"/>
                        <a:buFont typeface="Times New Roman"/>
                        <a:buNone/>
                      </a:pPr>
                      <a:r>
                        <a:rPr lang="en-US" sz="1200" b="1" u="none" strike="noStrike" cap="none">
                          <a:latin typeface="Times New Roman"/>
                          <a:ea typeface="Times New Roman"/>
                          <a:cs typeface="Times New Roman"/>
                          <a:sym typeface="Times New Roman"/>
                        </a:rPr>
                        <a:t>Fire </a:t>
                      </a:r>
                      <a:endParaRPr sz="1200" b="1" u="none" strike="noStrike" cap="none">
                        <a:latin typeface="Times New Roman"/>
                        <a:ea typeface="Times New Roman"/>
                        <a:cs typeface="Times New Roman"/>
                        <a:sym typeface="Times New Roman"/>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CD5C5C"/>
                    </a:solidFill>
                  </a:tcPr>
                </a:tc>
                <a:tc>
                  <a:txBody>
                    <a:bodyPr/>
                    <a:lstStyle/>
                    <a:p>
                      <a:pPr marL="0" marR="0" lvl="0" indent="0" algn="ctr" rtl="0">
                        <a:spcBef>
                          <a:spcPts val="0"/>
                        </a:spcBef>
                        <a:spcAft>
                          <a:spcPts val="0"/>
                        </a:spcAft>
                        <a:buClr>
                          <a:schemeClr val="dk1"/>
                        </a:buClr>
                        <a:buSzPts val="1600"/>
                        <a:buFont typeface="Times New Roman"/>
                        <a:buNone/>
                      </a:pPr>
                      <a:r>
                        <a:rPr lang="en-US" sz="1200" b="1" u="none" strike="noStrike" cap="none">
                          <a:latin typeface="Times New Roman"/>
                          <a:ea typeface="Times New Roman"/>
                          <a:cs typeface="Times New Roman"/>
                          <a:sym typeface="Times New Roman"/>
                        </a:rPr>
                        <a:t>Injuries of artists, patrons and employees</a:t>
                      </a:r>
                      <a:endParaRPr sz="1200" b="1" u="none" strike="noStrike" cap="none">
                        <a:latin typeface="Times New Roman"/>
                        <a:ea typeface="Times New Roman"/>
                        <a:cs typeface="Times New Roman"/>
                        <a:sym typeface="Times New Roman"/>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CD5C5C"/>
                    </a:solidFill>
                  </a:tcPr>
                </a:tc>
                <a:tc>
                  <a:txBody>
                    <a:bodyPr/>
                    <a:lstStyle/>
                    <a:p>
                      <a:pPr marL="0" marR="0" lvl="0" indent="0" algn="ctr" rtl="0">
                        <a:spcBef>
                          <a:spcPts val="0"/>
                        </a:spcBef>
                        <a:spcAft>
                          <a:spcPts val="0"/>
                        </a:spcAft>
                        <a:buClr>
                          <a:schemeClr val="dk1"/>
                        </a:buClr>
                        <a:buSzPts val="1600"/>
                        <a:buFont typeface="Calibri"/>
                        <a:buNone/>
                      </a:pPr>
                      <a:endParaRPr sz="1200" b="1" u="none" strike="noStrike" cap="none">
                        <a:latin typeface="Times New Roman"/>
                        <a:ea typeface="Times New Roman"/>
                        <a:cs typeface="Times New Roman"/>
                        <a:sym typeface="Times New Roman"/>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990000"/>
                    </a:solidFill>
                  </a:tcPr>
                </a:tc>
                <a:extLst>
                  <a:ext uri="{0D108BD9-81ED-4DB2-BD59-A6C34878D82A}">
                    <a16:rowId xmlns:a16="http://schemas.microsoft.com/office/drawing/2014/main" val="10001"/>
                  </a:ext>
                </a:extLst>
              </a:tr>
              <a:tr h="790500">
                <a:tc>
                  <a:txBody>
                    <a:bodyPr/>
                    <a:lstStyle/>
                    <a:p>
                      <a:pPr marL="0" marR="0" lvl="0" indent="0" algn="ctr" rtl="0">
                        <a:spcBef>
                          <a:spcPts val="0"/>
                        </a:spcBef>
                        <a:spcAft>
                          <a:spcPts val="0"/>
                        </a:spcAft>
                        <a:buClr>
                          <a:schemeClr val="dk1"/>
                        </a:buClr>
                        <a:buSzPts val="1600"/>
                        <a:buFont typeface="Times New Roman"/>
                        <a:buNone/>
                      </a:pPr>
                      <a:r>
                        <a:rPr lang="en-US" b="1" u="none" strike="noStrike" cap="none">
                          <a:latin typeface="Times New Roman"/>
                          <a:ea typeface="Times New Roman"/>
                          <a:cs typeface="Times New Roman"/>
                          <a:sym typeface="Times New Roman"/>
                        </a:rPr>
                        <a:t>Moderate</a:t>
                      </a:r>
                      <a:endParaRPr b="1" u="none" strike="noStrike" cap="none">
                        <a:latin typeface="Times New Roman"/>
                        <a:ea typeface="Times New Roman"/>
                        <a:cs typeface="Times New Roman"/>
                        <a:sym typeface="Times New Roman"/>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Clr>
                          <a:schemeClr val="dk1"/>
                        </a:buClr>
                        <a:buSzPts val="1600"/>
                        <a:buFont typeface="Calibri"/>
                        <a:buNone/>
                      </a:pPr>
                      <a:endParaRPr sz="1200" b="1" u="none" strike="noStrike" cap="none">
                        <a:latin typeface="Times New Roman"/>
                        <a:ea typeface="Times New Roman"/>
                        <a:cs typeface="Times New Roman"/>
                        <a:sym typeface="Times New Roman"/>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4E157"/>
                    </a:solidFill>
                  </a:tcPr>
                </a:tc>
                <a:tc>
                  <a:txBody>
                    <a:bodyPr/>
                    <a:lstStyle/>
                    <a:p>
                      <a:pPr marL="0" marR="0" lvl="0" indent="0" algn="ctr" rtl="0">
                        <a:spcBef>
                          <a:spcPts val="0"/>
                        </a:spcBef>
                        <a:spcAft>
                          <a:spcPts val="0"/>
                        </a:spcAft>
                        <a:buClr>
                          <a:schemeClr val="dk1"/>
                        </a:buClr>
                        <a:buSzPts val="1600"/>
                        <a:buFont typeface="Calibri"/>
                        <a:buNone/>
                      </a:pPr>
                      <a:endParaRPr sz="1200" b="1" u="none" strike="noStrike" cap="none">
                        <a:latin typeface="Times New Roman"/>
                        <a:ea typeface="Times New Roman"/>
                        <a:cs typeface="Times New Roman"/>
                        <a:sym typeface="Times New Roman"/>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4E157"/>
                    </a:solidFill>
                  </a:tcPr>
                </a:tc>
                <a:tc>
                  <a:txBody>
                    <a:bodyPr/>
                    <a:lstStyle/>
                    <a:p>
                      <a:pPr marL="0" marR="0" lvl="0" indent="0" algn="ctr" rtl="0">
                        <a:spcBef>
                          <a:spcPts val="0"/>
                        </a:spcBef>
                        <a:spcAft>
                          <a:spcPts val="0"/>
                        </a:spcAft>
                        <a:buClr>
                          <a:schemeClr val="dk1"/>
                        </a:buClr>
                        <a:buSzPts val="1600"/>
                        <a:buFont typeface="Times New Roman"/>
                        <a:buNone/>
                      </a:pPr>
                      <a:r>
                        <a:rPr lang="en-US" sz="1200" b="1" u="none" strike="noStrike" cap="none">
                          <a:latin typeface="Times New Roman"/>
                          <a:ea typeface="Times New Roman"/>
                          <a:cs typeface="Times New Roman"/>
                          <a:sym typeface="Times New Roman"/>
                        </a:rPr>
                        <a:t>Equipment problems</a:t>
                      </a:r>
                      <a:endParaRPr sz="1200" b="1" u="none" strike="noStrike" cap="none">
                        <a:latin typeface="Times New Roman"/>
                        <a:ea typeface="Times New Roman"/>
                        <a:cs typeface="Times New Roman"/>
                        <a:sym typeface="Times New Roman"/>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D966"/>
                    </a:solidFill>
                  </a:tcPr>
                </a:tc>
                <a:tc>
                  <a:txBody>
                    <a:bodyPr/>
                    <a:lstStyle/>
                    <a:p>
                      <a:pPr marL="0" marR="0" lvl="0" indent="0" algn="ctr" rtl="0">
                        <a:spcBef>
                          <a:spcPts val="0"/>
                        </a:spcBef>
                        <a:spcAft>
                          <a:spcPts val="0"/>
                        </a:spcAft>
                        <a:buClr>
                          <a:schemeClr val="dk1"/>
                        </a:buClr>
                        <a:buSzPts val="1600"/>
                        <a:buFont typeface="Times New Roman"/>
                        <a:buNone/>
                      </a:pPr>
                      <a:r>
                        <a:rPr lang="en-US" sz="1200" b="1" u="none" strike="noStrike" cap="none">
                          <a:latin typeface="Times New Roman"/>
                          <a:ea typeface="Times New Roman"/>
                          <a:cs typeface="Times New Roman"/>
                          <a:sym typeface="Times New Roman"/>
                        </a:rPr>
                        <a:t>Structural </a:t>
                      </a:r>
                      <a:endParaRPr sz="1200">
                        <a:latin typeface="Times New Roman"/>
                        <a:ea typeface="Times New Roman"/>
                        <a:cs typeface="Times New Roman"/>
                        <a:sym typeface="Times New Roman"/>
                      </a:endParaRPr>
                    </a:p>
                    <a:p>
                      <a:pPr marL="0" marR="0" lvl="0" indent="0" algn="ctr" rtl="0">
                        <a:spcBef>
                          <a:spcPts val="0"/>
                        </a:spcBef>
                        <a:spcAft>
                          <a:spcPts val="0"/>
                        </a:spcAft>
                        <a:buClr>
                          <a:schemeClr val="dk1"/>
                        </a:buClr>
                        <a:buSzPts val="1600"/>
                        <a:buFont typeface="Times New Roman"/>
                        <a:buNone/>
                      </a:pPr>
                      <a:r>
                        <a:rPr lang="en-US" sz="1200" b="1" u="none" strike="noStrike" cap="none">
                          <a:latin typeface="Times New Roman"/>
                          <a:ea typeface="Times New Roman"/>
                          <a:cs typeface="Times New Roman"/>
                          <a:sym typeface="Times New Roman"/>
                        </a:rPr>
                        <a:t>faults</a:t>
                      </a:r>
                      <a:endParaRPr sz="1200" b="1" u="none" strike="noStrike" cap="none">
                        <a:latin typeface="Times New Roman"/>
                        <a:ea typeface="Times New Roman"/>
                        <a:cs typeface="Times New Roman"/>
                        <a:sym typeface="Times New Roman"/>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CD5C5C"/>
                    </a:solidFill>
                  </a:tcPr>
                </a:tc>
                <a:tc>
                  <a:txBody>
                    <a:bodyPr/>
                    <a:lstStyle/>
                    <a:p>
                      <a:pPr marL="0" marR="0" lvl="0" indent="0" algn="ctr" rtl="0">
                        <a:spcBef>
                          <a:spcPts val="0"/>
                        </a:spcBef>
                        <a:spcAft>
                          <a:spcPts val="0"/>
                        </a:spcAft>
                        <a:buClr>
                          <a:schemeClr val="dk1"/>
                        </a:buClr>
                        <a:buSzPts val="1600"/>
                        <a:buFont typeface="Calibri"/>
                        <a:buNone/>
                      </a:pPr>
                      <a:endParaRPr sz="1200" b="1" u="none" strike="noStrike" cap="none">
                        <a:latin typeface="Times New Roman"/>
                        <a:ea typeface="Times New Roman"/>
                        <a:cs typeface="Times New Roman"/>
                        <a:sym typeface="Times New Roman"/>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CD5C5C"/>
                    </a:solidFill>
                  </a:tcPr>
                </a:tc>
                <a:extLst>
                  <a:ext uri="{0D108BD9-81ED-4DB2-BD59-A6C34878D82A}">
                    <a16:rowId xmlns:a16="http://schemas.microsoft.com/office/drawing/2014/main" val="10002"/>
                  </a:ext>
                </a:extLst>
              </a:tr>
              <a:tr h="869425">
                <a:tc>
                  <a:txBody>
                    <a:bodyPr/>
                    <a:lstStyle/>
                    <a:p>
                      <a:pPr marL="0" marR="0" lvl="0" indent="0" algn="ctr" rtl="0">
                        <a:spcBef>
                          <a:spcPts val="0"/>
                        </a:spcBef>
                        <a:spcAft>
                          <a:spcPts val="0"/>
                        </a:spcAft>
                        <a:buClr>
                          <a:schemeClr val="dk1"/>
                        </a:buClr>
                        <a:buSzPts val="1600"/>
                        <a:buFont typeface="Times New Roman"/>
                        <a:buNone/>
                      </a:pPr>
                      <a:r>
                        <a:rPr lang="en-US" b="1" u="none" strike="noStrike" cap="none">
                          <a:latin typeface="Times New Roman"/>
                          <a:ea typeface="Times New Roman"/>
                          <a:cs typeface="Times New Roman"/>
                          <a:sym typeface="Times New Roman"/>
                        </a:rPr>
                        <a:t>Minor</a:t>
                      </a:r>
                      <a:endParaRPr b="1" u="none" strike="noStrike" cap="none">
                        <a:latin typeface="Times New Roman"/>
                        <a:ea typeface="Times New Roman"/>
                        <a:cs typeface="Times New Roman"/>
                        <a:sym typeface="Times New Roman"/>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Clr>
                          <a:schemeClr val="lt1"/>
                        </a:buClr>
                        <a:buSzPts val="1600"/>
                        <a:buFont typeface="Times New Roman"/>
                        <a:buNone/>
                      </a:pPr>
                      <a:r>
                        <a:rPr lang="en-US" sz="1200" b="1" u="none" strike="noStrike" cap="none">
                          <a:solidFill>
                            <a:schemeClr val="lt1"/>
                          </a:solidFill>
                          <a:latin typeface="Times New Roman"/>
                          <a:ea typeface="Times New Roman"/>
                          <a:cs typeface="Times New Roman"/>
                          <a:sym typeface="Times New Roman"/>
                        </a:rPr>
                        <a:t>Theft of </a:t>
                      </a:r>
                      <a:endParaRPr sz="1200">
                        <a:latin typeface="Times New Roman"/>
                        <a:ea typeface="Times New Roman"/>
                        <a:cs typeface="Times New Roman"/>
                        <a:sym typeface="Times New Roman"/>
                      </a:endParaRPr>
                    </a:p>
                    <a:p>
                      <a:pPr marL="0" marR="0" lvl="0" indent="0" algn="ctr" rtl="0">
                        <a:spcBef>
                          <a:spcPts val="0"/>
                        </a:spcBef>
                        <a:spcAft>
                          <a:spcPts val="0"/>
                        </a:spcAft>
                        <a:buClr>
                          <a:schemeClr val="lt1"/>
                        </a:buClr>
                        <a:buSzPts val="1600"/>
                        <a:buFont typeface="Times New Roman"/>
                        <a:buNone/>
                      </a:pPr>
                      <a:r>
                        <a:rPr lang="en-US" sz="1200" b="1" u="none" strike="noStrike" cap="none">
                          <a:solidFill>
                            <a:schemeClr val="lt1"/>
                          </a:solidFill>
                          <a:latin typeface="Times New Roman"/>
                          <a:ea typeface="Times New Roman"/>
                          <a:cs typeface="Times New Roman"/>
                          <a:sym typeface="Times New Roman"/>
                        </a:rPr>
                        <a:t>equipment</a:t>
                      </a:r>
                      <a:endParaRPr sz="1200" b="1" u="none" strike="noStrike" cap="none">
                        <a:solidFill>
                          <a:schemeClr val="lt1"/>
                        </a:solidFill>
                        <a:latin typeface="Times New Roman"/>
                        <a:ea typeface="Times New Roman"/>
                        <a:cs typeface="Times New Roman"/>
                        <a:sym typeface="Times New Roman"/>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009688">
                        <a:alpha val="96078"/>
                      </a:srgbClr>
                    </a:solidFill>
                  </a:tcPr>
                </a:tc>
                <a:tc>
                  <a:txBody>
                    <a:bodyPr/>
                    <a:lstStyle/>
                    <a:p>
                      <a:pPr marL="0" marR="0" lvl="0" indent="0" algn="ctr" rtl="0">
                        <a:spcBef>
                          <a:spcPts val="0"/>
                        </a:spcBef>
                        <a:spcAft>
                          <a:spcPts val="0"/>
                        </a:spcAft>
                        <a:buClr>
                          <a:schemeClr val="dk1"/>
                        </a:buClr>
                        <a:buSzPts val="1600"/>
                        <a:buFont typeface="Calibri"/>
                        <a:buNone/>
                      </a:pPr>
                      <a:endParaRPr sz="1200" b="1" u="none" strike="noStrike" cap="none">
                        <a:latin typeface="Times New Roman"/>
                        <a:ea typeface="Times New Roman"/>
                        <a:cs typeface="Times New Roman"/>
                        <a:sym typeface="Times New Roman"/>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4E157"/>
                    </a:solidFill>
                  </a:tcPr>
                </a:tc>
                <a:tc>
                  <a:txBody>
                    <a:bodyPr/>
                    <a:lstStyle/>
                    <a:p>
                      <a:pPr marL="0" marR="0" lvl="0" indent="0" algn="ctr" rtl="0">
                        <a:spcBef>
                          <a:spcPts val="0"/>
                        </a:spcBef>
                        <a:spcAft>
                          <a:spcPts val="0"/>
                        </a:spcAft>
                        <a:buClr>
                          <a:schemeClr val="dk1"/>
                        </a:buClr>
                        <a:buSzPts val="1600"/>
                        <a:buFont typeface="Times New Roman"/>
                        <a:buNone/>
                      </a:pPr>
                      <a:r>
                        <a:rPr lang="en-US" sz="1200" b="1" u="none" strike="noStrike" cap="none">
                          <a:latin typeface="Times New Roman"/>
                          <a:ea typeface="Times New Roman"/>
                          <a:cs typeface="Times New Roman"/>
                          <a:sym typeface="Times New Roman"/>
                        </a:rPr>
                        <a:t>Artist </a:t>
                      </a:r>
                      <a:endParaRPr sz="1200">
                        <a:latin typeface="Times New Roman"/>
                        <a:ea typeface="Times New Roman"/>
                        <a:cs typeface="Times New Roman"/>
                        <a:sym typeface="Times New Roman"/>
                      </a:endParaRPr>
                    </a:p>
                    <a:p>
                      <a:pPr marL="0" marR="0" lvl="0" indent="0" algn="ctr" rtl="0">
                        <a:spcBef>
                          <a:spcPts val="0"/>
                        </a:spcBef>
                        <a:spcAft>
                          <a:spcPts val="0"/>
                        </a:spcAft>
                        <a:buClr>
                          <a:schemeClr val="dk1"/>
                        </a:buClr>
                        <a:buSzPts val="1600"/>
                        <a:buFont typeface="Times New Roman"/>
                        <a:buNone/>
                      </a:pPr>
                      <a:r>
                        <a:rPr lang="en-US" sz="1200" b="1" u="none" strike="noStrike" cap="none">
                          <a:latin typeface="Times New Roman"/>
                          <a:ea typeface="Times New Roman"/>
                          <a:cs typeface="Times New Roman"/>
                          <a:sym typeface="Times New Roman"/>
                        </a:rPr>
                        <a:t>cancelation or no show</a:t>
                      </a:r>
                      <a:endParaRPr sz="1200" b="1" u="none" strike="noStrike" cap="none">
                        <a:latin typeface="Times New Roman"/>
                        <a:ea typeface="Times New Roman"/>
                        <a:cs typeface="Times New Roman"/>
                        <a:sym typeface="Times New Roman"/>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4E157"/>
                    </a:solidFill>
                  </a:tcPr>
                </a:tc>
                <a:tc>
                  <a:txBody>
                    <a:bodyPr/>
                    <a:lstStyle/>
                    <a:p>
                      <a:pPr marL="0" marR="0" lvl="0" indent="0" algn="ctr" rtl="0">
                        <a:spcBef>
                          <a:spcPts val="0"/>
                        </a:spcBef>
                        <a:spcAft>
                          <a:spcPts val="0"/>
                        </a:spcAft>
                        <a:buClr>
                          <a:schemeClr val="dk1"/>
                        </a:buClr>
                        <a:buSzPts val="1600"/>
                        <a:buFont typeface="Times New Roman"/>
                        <a:buNone/>
                      </a:pPr>
                      <a:r>
                        <a:rPr lang="en-US" sz="1200" b="1" u="none" strike="noStrike" cap="none">
                          <a:latin typeface="Times New Roman"/>
                          <a:ea typeface="Times New Roman"/>
                          <a:cs typeface="Times New Roman"/>
                          <a:sym typeface="Times New Roman"/>
                        </a:rPr>
                        <a:t>Underage </a:t>
                      </a:r>
                      <a:endParaRPr sz="1200">
                        <a:latin typeface="Times New Roman"/>
                        <a:ea typeface="Times New Roman"/>
                        <a:cs typeface="Times New Roman"/>
                        <a:sym typeface="Times New Roman"/>
                      </a:endParaRPr>
                    </a:p>
                    <a:p>
                      <a:pPr marL="0" marR="0" lvl="0" indent="0" algn="ctr" rtl="0">
                        <a:spcBef>
                          <a:spcPts val="0"/>
                        </a:spcBef>
                        <a:spcAft>
                          <a:spcPts val="0"/>
                        </a:spcAft>
                        <a:buClr>
                          <a:schemeClr val="dk1"/>
                        </a:buClr>
                        <a:buSzPts val="1600"/>
                        <a:buFont typeface="Times New Roman"/>
                        <a:buNone/>
                      </a:pPr>
                      <a:r>
                        <a:rPr lang="en-US" sz="1200" b="1" u="none" strike="noStrike" cap="none">
                          <a:latin typeface="Times New Roman"/>
                          <a:ea typeface="Times New Roman"/>
                          <a:cs typeface="Times New Roman"/>
                          <a:sym typeface="Times New Roman"/>
                        </a:rPr>
                        <a:t>drinkers / </a:t>
                      </a:r>
                      <a:endParaRPr sz="1200">
                        <a:latin typeface="Times New Roman"/>
                        <a:ea typeface="Times New Roman"/>
                        <a:cs typeface="Times New Roman"/>
                        <a:sym typeface="Times New Roman"/>
                      </a:endParaRPr>
                    </a:p>
                    <a:p>
                      <a:pPr marL="0" marR="0" lvl="0" indent="0" algn="ctr" rtl="0">
                        <a:spcBef>
                          <a:spcPts val="0"/>
                        </a:spcBef>
                        <a:spcAft>
                          <a:spcPts val="0"/>
                        </a:spcAft>
                        <a:buClr>
                          <a:schemeClr val="dk1"/>
                        </a:buClr>
                        <a:buSzPts val="1600"/>
                        <a:buFont typeface="Times New Roman"/>
                        <a:buNone/>
                      </a:pPr>
                      <a:r>
                        <a:rPr lang="en-US" sz="1200" b="1" u="none" strike="noStrike" cap="none">
                          <a:latin typeface="Times New Roman"/>
                          <a:ea typeface="Times New Roman"/>
                          <a:cs typeface="Times New Roman"/>
                          <a:sym typeface="Times New Roman"/>
                        </a:rPr>
                        <a:t>Intoxication</a:t>
                      </a:r>
                      <a:endParaRPr sz="1200" b="1" u="none" strike="noStrike" cap="none">
                        <a:latin typeface="Times New Roman"/>
                        <a:ea typeface="Times New Roman"/>
                        <a:cs typeface="Times New Roman"/>
                        <a:sym typeface="Times New Roman"/>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D966"/>
                    </a:solidFill>
                  </a:tcPr>
                </a:tc>
                <a:tc>
                  <a:txBody>
                    <a:bodyPr/>
                    <a:lstStyle/>
                    <a:p>
                      <a:pPr marL="0" marR="0" lvl="0" indent="0" algn="ctr" rtl="0">
                        <a:spcBef>
                          <a:spcPts val="0"/>
                        </a:spcBef>
                        <a:spcAft>
                          <a:spcPts val="0"/>
                        </a:spcAft>
                        <a:buClr>
                          <a:schemeClr val="dk1"/>
                        </a:buClr>
                        <a:buSzPts val="1600"/>
                        <a:buFont typeface="Calibri"/>
                        <a:buNone/>
                      </a:pPr>
                      <a:endParaRPr sz="1200" b="1" u="none" strike="noStrike" cap="none">
                        <a:latin typeface="Times New Roman"/>
                        <a:ea typeface="Times New Roman"/>
                        <a:cs typeface="Times New Roman"/>
                        <a:sym typeface="Times New Roman"/>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CD5C5C"/>
                    </a:solidFill>
                  </a:tcPr>
                </a:tc>
                <a:extLst>
                  <a:ext uri="{0D108BD9-81ED-4DB2-BD59-A6C34878D82A}">
                    <a16:rowId xmlns:a16="http://schemas.microsoft.com/office/drawing/2014/main" val="10003"/>
                  </a:ext>
                </a:extLst>
              </a:tr>
              <a:tr h="790500">
                <a:tc>
                  <a:txBody>
                    <a:bodyPr/>
                    <a:lstStyle/>
                    <a:p>
                      <a:pPr marL="0" marR="0" lvl="0" indent="0" algn="ctr" rtl="0">
                        <a:spcBef>
                          <a:spcPts val="0"/>
                        </a:spcBef>
                        <a:spcAft>
                          <a:spcPts val="0"/>
                        </a:spcAft>
                        <a:buClr>
                          <a:schemeClr val="dk1"/>
                        </a:buClr>
                        <a:buSzPts val="1600"/>
                        <a:buFont typeface="Times New Roman"/>
                        <a:buNone/>
                      </a:pPr>
                      <a:r>
                        <a:rPr lang="en-US" b="1" u="none" strike="noStrike" cap="none">
                          <a:latin typeface="Times New Roman"/>
                          <a:ea typeface="Times New Roman"/>
                          <a:cs typeface="Times New Roman"/>
                          <a:sym typeface="Times New Roman"/>
                        </a:rPr>
                        <a:t>Insignificant</a:t>
                      </a:r>
                      <a:endParaRPr b="1" u="none" strike="noStrike" cap="none">
                        <a:latin typeface="Times New Roman"/>
                        <a:ea typeface="Times New Roman"/>
                        <a:cs typeface="Times New Roman"/>
                        <a:sym typeface="Times New Roman"/>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Clr>
                          <a:schemeClr val="dk1"/>
                        </a:buClr>
                        <a:buSzPts val="1600"/>
                        <a:buFont typeface="Calibri"/>
                        <a:buNone/>
                      </a:pPr>
                      <a:endParaRPr sz="1200" b="1" u="none" strike="noStrike" cap="none">
                        <a:latin typeface="Times New Roman"/>
                        <a:ea typeface="Times New Roman"/>
                        <a:cs typeface="Times New Roman"/>
                        <a:sym typeface="Times New Roman"/>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009688">
                        <a:alpha val="96078"/>
                      </a:srgbClr>
                    </a:solidFill>
                  </a:tcPr>
                </a:tc>
                <a:tc>
                  <a:txBody>
                    <a:bodyPr/>
                    <a:lstStyle/>
                    <a:p>
                      <a:pPr marL="0" marR="0" lvl="0" indent="0" algn="ctr" rtl="0">
                        <a:spcBef>
                          <a:spcPts val="0"/>
                        </a:spcBef>
                        <a:spcAft>
                          <a:spcPts val="0"/>
                        </a:spcAft>
                        <a:buClr>
                          <a:schemeClr val="dk1"/>
                        </a:buClr>
                        <a:buSzPts val="1600"/>
                        <a:buFont typeface="Calibri"/>
                        <a:buNone/>
                      </a:pPr>
                      <a:endParaRPr sz="1200" b="1" u="none" strike="noStrike" cap="none">
                        <a:latin typeface="Times New Roman"/>
                        <a:ea typeface="Times New Roman"/>
                        <a:cs typeface="Times New Roman"/>
                        <a:sym typeface="Times New Roman"/>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009688">
                        <a:alpha val="96078"/>
                      </a:srgbClr>
                    </a:solidFill>
                  </a:tcPr>
                </a:tc>
                <a:tc>
                  <a:txBody>
                    <a:bodyPr/>
                    <a:lstStyle/>
                    <a:p>
                      <a:pPr marL="0" marR="0" lvl="0" indent="0" algn="ctr" rtl="0">
                        <a:spcBef>
                          <a:spcPts val="0"/>
                        </a:spcBef>
                        <a:spcAft>
                          <a:spcPts val="0"/>
                        </a:spcAft>
                        <a:buClr>
                          <a:schemeClr val="dk1"/>
                        </a:buClr>
                        <a:buSzPts val="1600"/>
                        <a:buFont typeface="Calibri"/>
                        <a:buNone/>
                      </a:pPr>
                      <a:endParaRPr sz="1200" b="1" u="none" strike="noStrike" cap="none">
                        <a:latin typeface="Times New Roman"/>
                        <a:ea typeface="Times New Roman"/>
                        <a:cs typeface="Times New Roman"/>
                        <a:sym typeface="Times New Roman"/>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4E157"/>
                    </a:solidFill>
                  </a:tcPr>
                </a:tc>
                <a:tc>
                  <a:txBody>
                    <a:bodyPr/>
                    <a:lstStyle/>
                    <a:p>
                      <a:pPr marL="0" marR="0" lvl="0" indent="0" algn="ctr" rtl="0">
                        <a:spcBef>
                          <a:spcPts val="0"/>
                        </a:spcBef>
                        <a:spcAft>
                          <a:spcPts val="0"/>
                        </a:spcAft>
                        <a:buClr>
                          <a:schemeClr val="dk1"/>
                        </a:buClr>
                        <a:buSzPts val="1600"/>
                        <a:buFont typeface="Calibri"/>
                        <a:buNone/>
                      </a:pPr>
                      <a:endParaRPr sz="1200" b="1" u="none" strike="noStrike" cap="none">
                        <a:latin typeface="Times New Roman"/>
                        <a:ea typeface="Times New Roman"/>
                        <a:cs typeface="Times New Roman"/>
                        <a:sym typeface="Times New Roman"/>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4E157"/>
                    </a:solidFill>
                  </a:tcPr>
                </a:tc>
                <a:tc>
                  <a:txBody>
                    <a:bodyPr/>
                    <a:lstStyle/>
                    <a:p>
                      <a:pPr marL="0" marR="0" lvl="0" indent="0" algn="ctr" rtl="0">
                        <a:spcBef>
                          <a:spcPts val="0"/>
                        </a:spcBef>
                        <a:spcAft>
                          <a:spcPts val="0"/>
                        </a:spcAft>
                        <a:buClr>
                          <a:schemeClr val="dk1"/>
                        </a:buClr>
                        <a:buSzPts val="1600"/>
                        <a:buFont typeface="Calibri"/>
                        <a:buNone/>
                      </a:pPr>
                      <a:endParaRPr sz="1200" b="1" u="none" strike="noStrike" cap="none">
                        <a:latin typeface="Times New Roman"/>
                        <a:ea typeface="Times New Roman"/>
                        <a:cs typeface="Times New Roman"/>
                        <a:sym typeface="Times New Roman"/>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D966"/>
                    </a:solidFill>
                  </a:tcPr>
                </a:tc>
                <a:extLst>
                  <a:ext uri="{0D108BD9-81ED-4DB2-BD59-A6C34878D82A}">
                    <a16:rowId xmlns:a16="http://schemas.microsoft.com/office/drawing/2014/main" val="10004"/>
                  </a:ext>
                </a:extLst>
              </a:tr>
              <a:tr h="790500">
                <a:tc>
                  <a:txBody>
                    <a:bodyPr/>
                    <a:lstStyle/>
                    <a:p>
                      <a:pPr marL="0" marR="0" lvl="0" indent="0" algn="ctr" rtl="0">
                        <a:spcBef>
                          <a:spcPts val="0"/>
                        </a:spcBef>
                        <a:spcAft>
                          <a:spcPts val="0"/>
                        </a:spcAft>
                        <a:buClr>
                          <a:schemeClr val="dk1"/>
                        </a:buClr>
                        <a:buSzPts val="1600"/>
                        <a:buFont typeface="Calibri"/>
                        <a:buNone/>
                      </a:pPr>
                      <a:endParaRPr u="none" strike="noStrike" cap="none">
                        <a:latin typeface="Times New Roman"/>
                        <a:ea typeface="Times New Roman"/>
                        <a:cs typeface="Times New Roman"/>
                        <a:sym typeface="Times New Roman"/>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600"/>
                        <a:buFont typeface="Times New Roman"/>
                        <a:buNone/>
                      </a:pPr>
                      <a:r>
                        <a:rPr lang="en-US" b="1" u="none" strike="noStrike" cap="none">
                          <a:latin typeface="Times New Roman"/>
                          <a:ea typeface="Times New Roman"/>
                          <a:cs typeface="Times New Roman"/>
                          <a:sym typeface="Times New Roman"/>
                        </a:rPr>
                        <a:t>Rare</a:t>
                      </a:r>
                      <a:endParaRPr b="1" u="none" strike="noStrike" cap="none">
                        <a:latin typeface="Times New Roman"/>
                        <a:ea typeface="Times New Roman"/>
                        <a:cs typeface="Times New Roman"/>
                        <a:sym typeface="Times New Roman"/>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600"/>
                        <a:buFont typeface="Times New Roman"/>
                        <a:buNone/>
                      </a:pPr>
                      <a:r>
                        <a:rPr lang="en-US" b="1" u="none" strike="noStrike" cap="none">
                          <a:latin typeface="Times New Roman"/>
                          <a:ea typeface="Times New Roman"/>
                          <a:cs typeface="Times New Roman"/>
                          <a:sym typeface="Times New Roman"/>
                        </a:rPr>
                        <a:t>Unlikely</a:t>
                      </a:r>
                      <a:endParaRPr b="1" u="none" strike="noStrike" cap="none">
                        <a:latin typeface="Times New Roman"/>
                        <a:ea typeface="Times New Roman"/>
                        <a:cs typeface="Times New Roman"/>
                        <a:sym typeface="Times New Roman"/>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600"/>
                        <a:buFont typeface="Times New Roman"/>
                        <a:buNone/>
                      </a:pPr>
                      <a:r>
                        <a:rPr lang="en-US" b="1" u="none" strike="noStrike" cap="none">
                          <a:latin typeface="Times New Roman"/>
                          <a:ea typeface="Times New Roman"/>
                          <a:cs typeface="Times New Roman"/>
                          <a:sym typeface="Times New Roman"/>
                        </a:rPr>
                        <a:t>Possible</a:t>
                      </a:r>
                      <a:endParaRPr b="1" u="none" strike="noStrike" cap="none">
                        <a:latin typeface="Times New Roman"/>
                        <a:ea typeface="Times New Roman"/>
                        <a:cs typeface="Times New Roman"/>
                        <a:sym typeface="Times New Roman"/>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600"/>
                        <a:buFont typeface="Times New Roman"/>
                        <a:buNone/>
                      </a:pPr>
                      <a:r>
                        <a:rPr lang="en-US" b="1" u="none" strike="noStrike" cap="none">
                          <a:latin typeface="Times New Roman"/>
                          <a:ea typeface="Times New Roman"/>
                          <a:cs typeface="Times New Roman"/>
                          <a:sym typeface="Times New Roman"/>
                        </a:rPr>
                        <a:t>Likely</a:t>
                      </a:r>
                      <a:endParaRPr b="1" u="none" strike="noStrike" cap="none">
                        <a:latin typeface="Times New Roman"/>
                        <a:ea typeface="Times New Roman"/>
                        <a:cs typeface="Times New Roman"/>
                        <a:sym typeface="Times New Roman"/>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600"/>
                        <a:buFont typeface="Times New Roman"/>
                        <a:buNone/>
                      </a:pPr>
                      <a:r>
                        <a:rPr lang="en-US" b="1" u="none" strike="noStrike" cap="none">
                          <a:latin typeface="Times New Roman"/>
                          <a:ea typeface="Times New Roman"/>
                          <a:cs typeface="Times New Roman"/>
                          <a:sym typeface="Times New Roman"/>
                        </a:rPr>
                        <a:t>Almost </a:t>
                      </a:r>
                      <a:endParaRPr>
                        <a:latin typeface="Times New Roman"/>
                        <a:ea typeface="Times New Roman"/>
                        <a:cs typeface="Times New Roman"/>
                        <a:sym typeface="Times New Roman"/>
                      </a:endParaRPr>
                    </a:p>
                    <a:p>
                      <a:pPr marL="0" marR="0" lvl="0" indent="0" algn="ctr" rtl="0">
                        <a:spcBef>
                          <a:spcPts val="0"/>
                        </a:spcBef>
                        <a:spcAft>
                          <a:spcPts val="0"/>
                        </a:spcAft>
                        <a:buClr>
                          <a:schemeClr val="dk1"/>
                        </a:buClr>
                        <a:buSzPts val="1600"/>
                        <a:buFont typeface="Times New Roman"/>
                        <a:buNone/>
                      </a:pPr>
                      <a:r>
                        <a:rPr lang="en-US" b="1" u="none" strike="noStrike" cap="none">
                          <a:latin typeface="Times New Roman"/>
                          <a:ea typeface="Times New Roman"/>
                          <a:cs typeface="Times New Roman"/>
                          <a:sym typeface="Times New Roman"/>
                        </a:rPr>
                        <a:t>Certain</a:t>
                      </a:r>
                      <a:endParaRPr b="1" u="none" strike="noStrike" cap="none">
                        <a:latin typeface="Times New Roman"/>
                        <a:ea typeface="Times New Roman"/>
                        <a:cs typeface="Times New Roman"/>
                        <a:sym typeface="Times New Roman"/>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cxnSp>
        <p:nvCxnSpPr>
          <p:cNvPr id="192" name="Google Shape;192;p11"/>
          <p:cNvCxnSpPr/>
          <p:nvPr/>
        </p:nvCxnSpPr>
        <p:spPr>
          <a:xfrm flipH="1">
            <a:off x="441250" y="1522200"/>
            <a:ext cx="18000" cy="4275600"/>
          </a:xfrm>
          <a:prstGeom prst="straightConnector1">
            <a:avLst/>
          </a:prstGeom>
          <a:noFill/>
          <a:ln w="9525" cap="flat" cmpd="sng">
            <a:solidFill>
              <a:schemeClr val="accent1"/>
            </a:solidFill>
            <a:prstDash val="solid"/>
            <a:round/>
            <a:headEnd type="triangle" w="med" len="med"/>
            <a:tailEnd type="none" w="sm" len="sm"/>
          </a:ln>
        </p:spPr>
      </p:cxnSp>
      <p:cxnSp>
        <p:nvCxnSpPr>
          <p:cNvPr id="193" name="Google Shape;193;p11"/>
          <p:cNvCxnSpPr/>
          <p:nvPr/>
        </p:nvCxnSpPr>
        <p:spPr>
          <a:xfrm>
            <a:off x="1910075" y="6386065"/>
            <a:ext cx="5522400" cy="0"/>
          </a:xfrm>
          <a:prstGeom prst="straightConnector1">
            <a:avLst/>
          </a:prstGeom>
          <a:noFill/>
          <a:ln w="9525" cap="flat" cmpd="sng">
            <a:solidFill>
              <a:schemeClr val="accent1"/>
            </a:solidFill>
            <a:prstDash val="solid"/>
            <a:round/>
            <a:headEnd type="none" w="sm" len="sm"/>
            <a:tailEnd type="triangle" w="med" len="med"/>
          </a:ln>
        </p:spPr>
      </p:cxnSp>
      <p:sp>
        <p:nvSpPr>
          <p:cNvPr id="194" name="Google Shape;194;p11"/>
          <p:cNvSpPr txBox="1"/>
          <p:nvPr/>
        </p:nvSpPr>
        <p:spPr>
          <a:xfrm rot="-5400000" flipH="1">
            <a:off x="-188179" y="3277422"/>
            <a:ext cx="944400" cy="314325"/>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accent1"/>
              </a:buClr>
              <a:buSzPts val="1600"/>
              <a:buFont typeface="Times New Roman"/>
              <a:buNone/>
            </a:pPr>
            <a:r>
              <a:rPr lang="en-US" sz="1600" b="1">
                <a:solidFill>
                  <a:schemeClr val="accent1"/>
                </a:solidFill>
                <a:latin typeface="Times New Roman"/>
                <a:ea typeface="Times New Roman"/>
                <a:cs typeface="Times New Roman"/>
                <a:sym typeface="Times New Roman"/>
              </a:rPr>
              <a:t>Impact</a:t>
            </a:r>
            <a:endParaRPr sz="1600" b="1">
              <a:solidFill>
                <a:schemeClr val="accent1"/>
              </a:solidFill>
              <a:latin typeface="Times New Roman"/>
              <a:ea typeface="Times New Roman"/>
              <a:cs typeface="Times New Roman"/>
              <a:sym typeface="Times New Roman"/>
            </a:endParaRPr>
          </a:p>
        </p:txBody>
      </p:sp>
      <p:sp>
        <p:nvSpPr>
          <p:cNvPr id="195" name="Google Shape;195;p11"/>
          <p:cNvSpPr txBox="1"/>
          <p:nvPr/>
        </p:nvSpPr>
        <p:spPr>
          <a:xfrm>
            <a:off x="4101560" y="6314926"/>
            <a:ext cx="1592700" cy="3354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accent1"/>
              </a:buClr>
              <a:buSzPts val="1600"/>
              <a:buFont typeface="Times New Roman"/>
              <a:buNone/>
            </a:pPr>
            <a:r>
              <a:rPr lang="en-US" sz="1600" b="1">
                <a:solidFill>
                  <a:schemeClr val="accent1"/>
                </a:solidFill>
                <a:latin typeface="Times New Roman"/>
                <a:ea typeface="Times New Roman"/>
                <a:cs typeface="Times New Roman"/>
                <a:sym typeface="Times New Roman"/>
              </a:rPr>
              <a:t>Likelihood</a:t>
            </a:r>
            <a:endParaRPr sz="1600" b="1">
              <a:solidFill>
                <a:schemeClr val="accen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2"/>
          <p:cNvSpPr txBox="1">
            <a:spLocks noGrp="1"/>
          </p:cNvSpPr>
          <p:nvPr>
            <p:ph type="body" idx="1"/>
          </p:nvPr>
        </p:nvSpPr>
        <p:spPr>
          <a:xfrm>
            <a:off x="233975" y="1087750"/>
            <a:ext cx="8660100" cy="5344800"/>
          </a:xfrm>
          <a:prstGeom prst="rect">
            <a:avLst/>
          </a:prstGeom>
          <a:noFill/>
          <a:ln>
            <a:noFill/>
          </a:ln>
        </p:spPr>
        <p:txBody>
          <a:bodyPr spcFirstLastPara="1" wrap="square" lIns="91425" tIns="45700" rIns="91425" bIns="45700" anchor="ctr" anchorCtr="0">
            <a:normAutofit/>
          </a:bodyPr>
          <a:lstStyle/>
          <a:p>
            <a:pPr marL="228600" lvl="0" indent="-229870" algn="l" rtl="0">
              <a:lnSpc>
                <a:spcPct val="100000"/>
              </a:lnSpc>
              <a:spcBef>
                <a:spcPts val="0"/>
              </a:spcBef>
              <a:spcAft>
                <a:spcPts val="0"/>
              </a:spcAft>
              <a:buClr>
                <a:srgbClr val="666666"/>
              </a:buClr>
              <a:buSzPts val="1700"/>
              <a:buChar char="⮚"/>
            </a:pPr>
            <a:r>
              <a:rPr lang="en-US" sz="1700" b="1">
                <a:solidFill>
                  <a:schemeClr val="lt1"/>
                </a:solidFill>
                <a:highlight>
                  <a:srgbClr val="990000"/>
                </a:highlight>
              </a:rPr>
              <a:t>Employees unaware of emergency protocol</a:t>
            </a:r>
            <a:endParaRPr sz="1700" b="1">
              <a:solidFill>
                <a:schemeClr val="lt1"/>
              </a:solidFill>
              <a:highlight>
                <a:srgbClr val="990000"/>
              </a:highlight>
            </a:endParaRPr>
          </a:p>
          <a:p>
            <a:pPr marL="685800" lvl="1" indent="-209550" algn="l" rtl="0">
              <a:spcBef>
                <a:spcPts val="1100"/>
              </a:spcBef>
              <a:spcAft>
                <a:spcPts val="0"/>
              </a:spcAft>
              <a:buSzPts val="1700"/>
              <a:buFont typeface="Arial"/>
              <a:buChar char="•"/>
            </a:pPr>
            <a:r>
              <a:rPr lang="en-US" sz="1700"/>
              <a:t>Impact is catastrophic as employees cannot take any steps to reduce it</a:t>
            </a:r>
            <a:endParaRPr sz="1700">
              <a:highlight>
                <a:srgbClr val="CD5C5C"/>
              </a:highlight>
            </a:endParaRPr>
          </a:p>
          <a:p>
            <a:pPr marL="228600" lvl="0" indent="-229870" algn="l" rtl="0">
              <a:lnSpc>
                <a:spcPct val="100000"/>
              </a:lnSpc>
              <a:spcBef>
                <a:spcPts val="1000"/>
              </a:spcBef>
              <a:spcAft>
                <a:spcPts val="0"/>
              </a:spcAft>
              <a:buClr>
                <a:srgbClr val="666666"/>
              </a:buClr>
              <a:buSzPts val="1700"/>
              <a:buChar char="⮚"/>
            </a:pPr>
            <a:r>
              <a:rPr lang="en-US" sz="1700" b="1">
                <a:solidFill>
                  <a:srgbClr val="FFFFFF"/>
                </a:solidFill>
                <a:highlight>
                  <a:srgbClr val="CD5C5C"/>
                </a:highlight>
              </a:rPr>
              <a:t>Fire</a:t>
            </a:r>
            <a:r>
              <a:rPr lang="en-US" sz="1700" b="1">
                <a:highlight>
                  <a:srgbClr val="CD5C5C"/>
                </a:highlight>
              </a:rPr>
              <a:t> </a:t>
            </a:r>
            <a:endParaRPr sz="1700" b="1"/>
          </a:p>
          <a:p>
            <a:pPr marL="685800" lvl="1" indent="-209550" algn="l" rtl="0">
              <a:lnSpc>
                <a:spcPct val="100000"/>
              </a:lnSpc>
              <a:spcBef>
                <a:spcPts val="1100"/>
              </a:spcBef>
              <a:spcAft>
                <a:spcPts val="0"/>
              </a:spcAft>
              <a:buSzPts val="1700"/>
              <a:buChar char="•"/>
            </a:pPr>
            <a:r>
              <a:rPr lang="en-US" sz="1700"/>
              <a:t>Impact reduces (catastrophic→significant) due to risk transference through insurance</a:t>
            </a:r>
            <a:endParaRPr sz="1700">
              <a:highlight>
                <a:srgbClr val="CD5C5C"/>
              </a:highlight>
            </a:endParaRPr>
          </a:p>
          <a:p>
            <a:pPr marL="685800" lvl="1" indent="-209550" algn="l" rtl="0">
              <a:spcBef>
                <a:spcPts val="0"/>
              </a:spcBef>
              <a:spcAft>
                <a:spcPts val="0"/>
              </a:spcAft>
              <a:buSzPts val="1700"/>
              <a:buChar char="•"/>
            </a:pPr>
            <a:r>
              <a:rPr lang="en-US" sz="1700"/>
              <a:t>Likelihood decreases (likely→possible) due to mitigation like inspection fire drills</a:t>
            </a:r>
            <a:endParaRPr sz="1700"/>
          </a:p>
          <a:p>
            <a:pPr marL="228600" lvl="0" indent="-229870" algn="l" rtl="0">
              <a:lnSpc>
                <a:spcPct val="100000"/>
              </a:lnSpc>
              <a:spcBef>
                <a:spcPts val="1600"/>
              </a:spcBef>
              <a:spcAft>
                <a:spcPts val="0"/>
              </a:spcAft>
              <a:buClr>
                <a:srgbClr val="666666"/>
              </a:buClr>
              <a:buSzPts val="1700"/>
              <a:buChar char="⮚"/>
            </a:pPr>
            <a:r>
              <a:rPr lang="en-US" sz="1700" b="1">
                <a:solidFill>
                  <a:srgbClr val="FFFFFF"/>
                </a:solidFill>
                <a:highlight>
                  <a:srgbClr val="CD5C5C"/>
                </a:highlight>
              </a:rPr>
              <a:t>Structural faults</a:t>
            </a:r>
            <a:endParaRPr sz="1700" b="1">
              <a:solidFill>
                <a:srgbClr val="FFFFFF"/>
              </a:solidFill>
              <a:highlight>
                <a:srgbClr val="CD5C5C"/>
              </a:highlight>
            </a:endParaRPr>
          </a:p>
          <a:p>
            <a:pPr marL="685800" lvl="1" indent="-209550" algn="l" rtl="0">
              <a:lnSpc>
                <a:spcPct val="100000"/>
              </a:lnSpc>
              <a:spcBef>
                <a:spcPts val="1100"/>
              </a:spcBef>
              <a:spcAft>
                <a:spcPts val="0"/>
              </a:spcAft>
              <a:buSzPts val="1700"/>
              <a:buChar char="•"/>
            </a:pPr>
            <a:r>
              <a:rPr lang="en-US" sz="1700"/>
              <a:t>Impact is reduced (significant→moderate) by transferring through insurance </a:t>
            </a:r>
            <a:endParaRPr sz="1700"/>
          </a:p>
          <a:p>
            <a:pPr marL="228600" lvl="0" indent="-229870" algn="l" rtl="0">
              <a:lnSpc>
                <a:spcPct val="100000"/>
              </a:lnSpc>
              <a:spcBef>
                <a:spcPts val="1600"/>
              </a:spcBef>
              <a:spcAft>
                <a:spcPts val="0"/>
              </a:spcAft>
              <a:buClr>
                <a:srgbClr val="666666"/>
              </a:buClr>
              <a:buSzPts val="1700"/>
              <a:buChar char="⮚"/>
            </a:pPr>
            <a:r>
              <a:rPr lang="en-US" sz="1700" b="1">
                <a:solidFill>
                  <a:srgbClr val="FFFFFF"/>
                </a:solidFill>
                <a:highlight>
                  <a:srgbClr val="CD5C5C"/>
                </a:highlight>
              </a:rPr>
              <a:t>Injury of patrons, artists and employees</a:t>
            </a:r>
            <a:endParaRPr sz="1700" b="1">
              <a:solidFill>
                <a:srgbClr val="FFFFFF"/>
              </a:solidFill>
              <a:highlight>
                <a:srgbClr val="CD5C5C"/>
              </a:highlight>
            </a:endParaRPr>
          </a:p>
          <a:p>
            <a:pPr marL="685800" lvl="1" indent="-209550" algn="l" rtl="0">
              <a:lnSpc>
                <a:spcPct val="100000"/>
              </a:lnSpc>
              <a:spcBef>
                <a:spcPts val="1100"/>
              </a:spcBef>
              <a:spcAft>
                <a:spcPts val="0"/>
              </a:spcAft>
              <a:buSzPts val="1700"/>
              <a:buChar char="•"/>
            </a:pPr>
            <a:r>
              <a:rPr lang="en-US" sz="1700"/>
              <a:t>Impact is significant since the reputation is also at stake </a:t>
            </a:r>
            <a:br>
              <a:rPr lang="en-US" sz="1700"/>
            </a:br>
            <a:r>
              <a:rPr lang="en-US" sz="1700"/>
              <a:t>&amp; higher insurance premium due to the previous incident</a:t>
            </a:r>
            <a:endParaRPr sz="1700"/>
          </a:p>
          <a:p>
            <a:pPr marL="228600" lvl="0" indent="-229870" algn="l" rtl="0">
              <a:spcBef>
                <a:spcPts val="1000"/>
              </a:spcBef>
              <a:spcAft>
                <a:spcPts val="0"/>
              </a:spcAft>
              <a:buClr>
                <a:srgbClr val="666666"/>
              </a:buClr>
              <a:buSzPts val="1700"/>
              <a:buChar char="⮚"/>
            </a:pPr>
            <a:r>
              <a:rPr lang="en-US" sz="1700" b="1">
                <a:highlight>
                  <a:srgbClr val="FFD966"/>
                </a:highlight>
              </a:rPr>
              <a:t>Underage drinkers/ intoxicated attendees</a:t>
            </a:r>
            <a:endParaRPr sz="1700" b="1">
              <a:highlight>
                <a:srgbClr val="FFD966"/>
              </a:highlight>
            </a:endParaRPr>
          </a:p>
          <a:p>
            <a:pPr marL="685800" lvl="1" indent="-209550" algn="l" rtl="0">
              <a:spcBef>
                <a:spcPts val="1100"/>
              </a:spcBef>
              <a:spcAft>
                <a:spcPts val="0"/>
              </a:spcAft>
              <a:buSzPts val="1700"/>
              <a:buChar char="•"/>
            </a:pPr>
            <a:r>
              <a:rPr lang="en-US" sz="1700"/>
              <a:t>Likelihood goes down (almost certain→likely) due to ID checks and 21+ wristbands </a:t>
            </a:r>
            <a:endParaRPr sz="1700"/>
          </a:p>
        </p:txBody>
      </p:sp>
      <p:sp>
        <p:nvSpPr>
          <p:cNvPr id="202" name="Google Shape;202;p12"/>
          <p:cNvSpPr txBox="1">
            <a:spLocks noGrp="1"/>
          </p:cNvSpPr>
          <p:nvPr>
            <p:ph type="title"/>
          </p:nvPr>
        </p:nvSpPr>
        <p:spPr>
          <a:xfrm>
            <a:off x="171450" y="107536"/>
            <a:ext cx="8798814" cy="71256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Times New Roman"/>
              <a:buNone/>
            </a:pPr>
            <a:r>
              <a:rPr lang="en-US" b="1">
                <a:solidFill>
                  <a:schemeClr val="lt1"/>
                </a:solidFill>
                <a:latin typeface="Times New Roman"/>
                <a:ea typeface="Times New Roman"/>
                <a:cs typeface="Times New Roman"/>
                <a:sym typeface="Times New Roman"/>
              </a:rPr>
              <a:t>7. Risk Heat Map</a:t>
            </a:r>
            <a:r>
              <a:rPr lang="en-US"/>
              <a:t> </a:t>
            </a:r>
            <a:r>
              <a:rPr lang="en-US" i="1"/>
              <a:t>(continued)</a:t>
            </a:r>
            <a:endParaRPr/>
          </a:p>
        </p:txBody>
      </p:sp>
      <p:sp>
        <p:nvSpPr>
          <p:cNvPr id="203" name="Google Shape;203;p12"/>
          <p:cNvSpPr txBox="1">
            <a:spLocks noGrp="1"/>
          </p:cNvSpPr>
          <p:nvPr>
            <p:ph type="sldNum" idx="12"/>
          </p:nvPr>
        </p:nvSpPr>
        <p:spPr>
          <a:xfrm>
            <a:off x="6912864"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3"/>
          <p:cNvSpPr txBox="1">
            <a:spLocks noGrp="1"/>
          </p:cNvSpPr>
          <p:nvPr>
            <p:ph type="title"/>
          </p:nvPr>
        </p:nvSpPr>
        <p:spPr>
          <a:xfrm>
            <a:off x="171450" y="107536"/>
            <a:ext cx="8798814" cy="71256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Times New Roman"/>
              <a:buNone/>
            </a:pPr>
            <a:r>
              <a:rPr lang="en-US" b="1">
                <a:solidFill>
                  <a:schemeClr val="lt1"/>
                </a:solidFill>
                <a:latin typeface="Times New Roman"/>
                <a:ea typeface="Times New Roman"/>
                <a:cs typeface="Times New Roman"/>
                <a:sym typeface="Times New Roman"/>
              </a:rPr>
              <a:t>7. Risk Heat Map</a:t>
            </a:r>
            <a:r>
              <a:rPr lang="en-US"/>
              <a:t> </a:t>
            </a:r>
            <a:r>
              <a:rPr lang="en-US" i="1"/>
              <a:t>(continued)</a:t>
            </a:r>
            <a:endParaRPr/>
          </a:p>
        </p:txBody>
      </p:sp>
      <p:sp>
        <p:nvSpPr>
          <p:cNvPr id="210" name="Google Shape;210;p13"/>
          <p:cNvSpPr txBox="1">
            <a:spLocks noGrp="1"/>
          </p:cNvSpPr>
          <p:nvPr>
            <p:ph type="sldNum" idx="12"/>
          </p:nvPr>
        </p:nvSpPr>
        <p:spPr>
          <a:xfrm>
            <a:off x="6912864"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11" name="Google Shape;211;p13"/>
          <p:cNvSpPr txBox="1">
            <a:spLocks noGrp="1"/>
          </p:cNvSpPr>
          <p:nvPr>
            <p:ph type="body" idx="1"/>
          </p:nvPr>
        </p:nvSpPr>
        <p:spPr>
          <a:xfrm>
            <a:off x="249925" y="1322825"/>
            <a:ext cx="8568000" cy="4792200"/>
          </a:xfrm>
          <a:prstGeom prst="rect">
            <a:avLst/>
          </a:prstGeom>
          <a:noFill/>
          <a:ln>
            <a:noFill/>
          </a:ln>
        </p:spPr>
        <p:txBody>
          <a:bodyPr spcFirstLastPara="1" wrap="square" lIns="91425" tIns="45700" rIns="91425" bIns="45700" anchor="ctr" anchorCtr="0">
            <a:normAutofit/>
          </a:bodyPr>
          <a:lstStyle/>
          <a:p>
            <a:pPr marL="228600" lvl="0" indent="-229870" algn="l" rtl="0">
              <a:spcBef>
                <a:spcPts val="1000"/>
              </a:spcBef>
              <a:spcAft>
                <a:spcPts val="0"/>
              </a:spcAft>
              <a:buSzPts val="1700"/>
              <a:buChar char="⮚"/>
            </a:pPr>
            <a:r>
              <a:rPr lang="en-US" sz="1700" b="1">
                <a:highlight>
                  <a:srgbClr val="FFD966"/>
                </a:highlight>
              </a:rPr>
              <a:t>Global Pandemic/Natural disaster/Active Shooter</a:t>
            </a:r>
            <a:endParaRPr sz="1700" b="1">
              <a:highlight>
                <a:srgbClr val="FFD966"/>
              </a:highlight>
            </a:endParaRPr>
          </a:p>
          <a:p>
            <a:pPr marL="685800" lvl="1" indent="-209550" algn="l" rtl="0">
              <a:spcBef>
                <a:spcPts val="1000"/>
              </a:spcBef>
              <a:spcAft>
                <a:spcPts val="0"/>
              </a:spcAft>
              <a:buSzPts val="1700"/>
              <a:buChar char="•"/>
            </a:pPr>
            <a:r>
              <a:rPr lang="en-US" sz="1700"/>
              <a:t>Catastrophic impact but rare likelihood</a:t>
            </a:r>
            <a:endParaRPr sz="1700"/>
          </a:p>
          <a:p>
            <a:pPr marL="685800" lvl="1" indent="-209550" algn="l" rtl="0">
              <a:spcBef>
                <a:spcPts val="1000"/>
              </a:spcBef>
              <a:spcAft>
                <a:spcPts val="0"/>
              </a:spcAft>
              <a:buSzPts val="1700"/>
              <a:buChar char="•"/>
            </a:pPr>
            <a:r>
              <a:rPr lang="en-US" sz="1700"/>
              <a:t>No mitigation or transference strategies</a:t>
            </a:r>
            <a:endParaRPr sz="1700"/>
          </a:p>
          <a:p>
            <a:pPr marL="228600" lvl="0" indent="-229870" algn="l" rtl="0">
              <a:lnSpc>
                <a:spcPct val="100000"/>
              </a:lnSpc>
              <a:spcBef>
                <a:spcPts val="1000"/>
              </a:spcBef>
              <a:spcAft>
                <a:spcPts val="0"/>
              </a:spcAft>
              <a:buClr>
                <a:srgbClr val="757070"/>
              </a:buClr>
              <a:buSzPts val="1700"/>
              <a:buChar char="⮚"/>
            </a:pPr>
            <a:r>
              <a:rPr lang="en-US" sz="1700" b="1">
                <a:highlight>
                  <a:srgbClr val="FFD966"/>
                </a:highlight>
              </a:rPr>
              <a:t>Equipment problems</a:t>
            </a:r>
            <a:endParaRPr sz="1700" b="1"/>
          </a:p>
          <a:p>
            <a:pPr marL="685800" lvl="1" indent="-209550" algn="l" rtl="0">
              <a:lnSpc>
                <a:spcPct val="100000"/>
              </a:lnSpc>
              <a:spcBef>
                <a:spcPts val="1000"/>
              </a:spcBef>
              <a:spcAft>
                <a:spcPts val="0"/>
              </a:spcAft>
              <a:buSzPts val="1700"/>
              <a:buChar char="•"/>
            </a:pPr>
            <a:r>
              <a:rPr lang="en-US" sz="1700"/>
              <a:t>Likelihood is possible since an employee monitors during the show</a:t>
            </a:r>
            <a:endParaRPr sz="1700"/>
          </a:p>
          <a:p>
            <a:pPr marL="685800" lvl="1" indent="-209550" algn="l" rtl="0">
              <a:lnSpc>
                <a:spcPct val="100000"/>
              </a:lnSpc>
              <a:spcBef>
                <a:spcPts val="1000"/>
              </a:spcBef>
              <a:spcAft>
                <a:spcPts val="0"/>
              </a:spcAft>
              <a:buSzPts val="1700"/>
              <a:buChar char="•"/>
            </a:pPr>
            <a:r>
              <a:rPr lang="en-US" sz="1700"/>
              <a:t>Impact is moderate as inexpensive ones have replacements on sight</a:t>
            </a:r>
            <a:endParaRPr sz="1700"/>
          </a:p>
          <a:p>
            <a:pPr marL="228600" lvl="0" indent="-229870" algn="l" rtl="0">
              <a:lnSpc>
                <a:spcPct val="100000"/>
              </a:lnSpc>
              <a:spcBef>
                <a:spcPts val="1000"/>
              </a:spcBef>
              <a:spcAft>
                <a:spcPts val="0"/>
              </a:spcAft>
              <a:buClr>
                <a:srgbClr val="757070"/>
              </a:buClr>
              <a:buSzPts val="1700"/>
              <a:buChar char="⮚"/>
            </a:pPr>
            <a:r>
              <a:rPr lang="en-US" sz="1700" b="1">
                <a:highlight>
                  <a:srgbClr val="D4E157"/>
                </a:highlight>
              </a:rPr>
              <a:t>Artist Cancelation or no show</a:t>
            </a:r>
            <a:endParaRPr sz="1700" b="1">
              <a:highlight>
                <a:srgbClr val="D4E157"/>
              </a:highlight>
            </a:endParaRPr>
          </a:p>
          <a:p>
            <a:pPr marL="685800" lvl="1" indent="-209550" algn="l" rtl="0">
              <a:lnSpc>
                <a:spcPct val="100000"/>
              </a:lnSpc>
              <a:spcBef>
                <a:spcPts val="1000"/>
              </a:spcBef>
              <a:spcAft>
                <a:spcPts val="0"/>
              </a:spcAft>
              <a:buSzPts val="1700"/>
              <a:buChar char="•"/>
            </a:pPr>
            <a:r>
              <a:rPr lang="en-US" sz="1700"/>
              <a:t>Impact reduced (moderate→minor) due to mitigation such as rescheduling and refunding</a:t>
            </a:r>
            <a:endParaRPr sz="1700"/>
          </a:p>
          <a:p>
            <a:pPr marL="228600" lvl="0" indent="-229870" algn="l" rtl="0">
              <a:lnSpc>
                <a:spcPct val="100000"/>
              </a:lnSpc>
              <a:spcBef>
                <a:spcPts val="1000"/>
              </a:spcBef>
              <a:spcAft>
                <a:spcPts val="0"/>
              </a:spcAft>
              <a:buClr>
                <a:srgbClr val="757070"/>
              </a:buClr>
              <a:buSzPts val="1700"/>
              <a:buChar char="⮚"/>
            </a:pPr>
            <a:r>
              <a:rPr lang="en-US" sz="1700" b="1">
                <a:solidFill>
                  <a:schemeClr val="lt1"/>
                </a:solidFill>
                <a:highlight>
                  <a:srgbClr val="009688"/>
                </a:highlight>
              </a:rPr>
              <a:t>Theft of equipment</a:t>
            </a:r>
            <a:endParaRPr sz="1700" b="1">
              <a:highlight>
                <a:srgbClr val="009688"/>
              </a:highlight>
            </a:endParaRPr>
          </a:p>
          <a:p>
            <a:pPr marL="685800" lvl="1" indent="-209550" algn="l" rtl="0">
              <a:lnSpc>
                <a:spcPct val="100000"/>
              </a:lnSpc>
              <a:spcBef>
                <a:spcPts val="1000"/>
              </a:spcBef>
              <a:spcAft>
                <a:spcPts val="0"/>
              </a:spcAft>
              <a:buSzPts val="1700"/>
              <a:buChar char="•"/>
            </a:pPr>
            <a:r>
              <a:rPr lang="en-US" sz="1700"/>
              <a:t>Likelihood reduces (possible→rare) due to mitigation through security cameras</a:t>
            </a:r>
            <a:endParaRPr sz="1700"/>
          </a:p>
          <a:p>
            <a:pPr marL="685800" lvl="1" indent="-209550" algn="l" rtl="0">
              <a:lnSpc>
                <a:spcPct val="100000"/>
              </a:lnSpc>
              <a:spcBef>
                <a:spcPts val="1000"/>
              </a:spcBef>
              <a:spcAft>
                <a:spcPts val="0"/>
              </a:spcAft>
              <a:buSzPts val="1700"/>
              <a:buChar char="•"/>
            </a:pPr>
            <a:r>
              <a:rPr lang="en-US" sz="1700"/>
              <a:t>Impact also reduces (moderate→minor) due to risk transfer through insurance</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4"/>
          <p:cNvSpPr txBox="1">
            <a:spLocks noGrp="1"/>
          </p:cNvSpPr>
          <p:nvPr>
            <p:ph type="title"/>
          </p:nvPr>
        </p:nvSpPr>
        <p:spPr>
          <a:xfrm>
            <a:off x="171450" y="107536"/>
            <a:ext cx="8798814" cy="71256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Times New Roman"/>
              <a:buNone/>
            </a:pPr>
            <a:r>
              <a:rPr lang="en-US"/>
              <a:t>8. Top 3 Risks</a:t>
            </a:r>
            <a:endParaRPr/>
          </a:p>
        </p:txBody>
      </p:sp>
      <p:sp>
        <p:nvSpPr>
          <p:cNvPr id="218" name="Google Shape;218;p14"/>
          <p:cNvSpPr txBox="1">
            <a:spLocks noGrp="1"/>
          </p:cNvSpPr>
          <p:nvPr>
            <p:ph type="body" idx="1"/>
          </p:nvPr>
        </p:nvSpPr>
        <p:spPr>
          <a:xfrm>
            <a:off x="402336" y="1170432"/>
            <a:ext cx="8339328" cy="5010309"/>
          </a:xfrm>
          <a:prstGeom prst="rect">
            <a:avLst/>
          </a:prstGeom>
          <a:noFill/>
          <a:ln>
            <a:noFill/>
          </a:ln>
        </p:spPr>
        <p:txBody>
          <a:bodyPr spcFirstLastPara="1" wrap="square" lIns="91425" tIns="45700" rIns="91425" bIns="45700" anchor="ctr" anchorCtr="0">
            <a:normAutofit/>
          </a:bodyPr>
          <a:lstStyle/>
          <a:p>
            <a:pPr marL="457200" lvl="0" indent="-457200" algn="l" rtl="0">
              <a:lnSpc>
                <a:spcPct val="100000"/>
              </a:lnSpc>
              <a:spcBef>
                <a:spcPts val="0"/>
              </a:spcBef>
              <a:spcAft>
                <a:spcPts val="0"/>
              </a:spcAft>
              <a:buSzPts val="2400"/>
              <a:buFont typeface="Times New Roman"/>
              <a:buAutoNum type="arabicPeriod"/>
            </a:pPr>
            <a:r>
              <a:rPr lang="en-US" b="1"/>
              <a:t>SAFETY TRAINING LACKING</a:t>
            </a:r>
            <a:endParaRPr/>
          </a:p>
          <a:p>
            <a:pPr marL="685800" lvl="1" indent="-228600" algn="l" rtl="0">
              <a:lnSpc>
                <a:spcPct val="100000"/>
              </a:lnSpc>
              <a:spcBef>
                <a:spcPts val="1100"/>
              </a:spcBef>
              <a:spcAft>
                <a:spcPts val="0"/>
              </a:spcAft>
              <a:buSzPts val="2000"/>
              <a:buChar char="•"/>
            </a:pPr>
            <a:r>
              <a:rPr lang="en-US"/>
              <a:t>Staff members and regular performers do not know basic safety protocol in case of fire or other emergency </a:t>
            </a:r>
            <a:endParaRPr/>
          </a:p>
          <a:p>
            <a:pPr marL="457200" lvl="0" indent="-457200" algn="l" rtl="0">
              <a:lnSpc>
                <a:spcPct val="100000"/>
              </a:lnSpc>
              <a:spcBef>
                <a:spcPts val="1600"/>
              </a:spcBef>
              <a:spcAft>
                <a:spcPts val="0"/>
              </a:spcAft>
              <a:buSzPts val="2400"/>
              <a:buFont typeface="Times New Roman"/>
              <a:buAutoNum type="arabicPeriod"/>
            </a:pPr>
            <a:r>
              <a:rPr lang="en-US" b="1"/>
              <a:t>INJURY RISKS TO PATRONS or ARTISTS</a:t>
            </a:r>
            <a:endParaRPr/>
          </a:p>
          <a:p>
            <a:pPr marL="685800" lvl="1" indent="-228600" algn="l" rtl="0">
              <a:lnSpc>
                <a:spcPct val="100000"/>
              </a:lnSpc>
              <a:spcBef>
                <a:spcPts val="1100"/>
              </a:spcBef>
              <a:spcAft>
                <a:spcPts val="0"/>
              </a:spcAft>
              <a:buSzPts val="2000"/>
              <a:buChar char="•"/>
            </a:pPr>
            <a:r>
              <a:rPr lang="en-US"/>
              <a:t>Risks from fights, crowd surfing, people on shoulders, slipping/ falling, fans getting too close to artists, steep &amp; narrow stairs.</a:t>
            </a:r>
            <a:endParaRPr/>
          </a:p>
          <a:p>
            <a:pPr marL="457200" lvl="0" indent="-457200" algn="l" rtl="0">
              <a:lnSpc>
                <a:spcPct val="100000"/>
              </a:lnSpc>
              <a:spcBef>
                <a:spcPts val="1600"/>
              </a:spcBef>
              <a:spcAft>
                <a:spcPts val="0"/>
              </a:spcAft>
              <a:buSzPts val="2400"/>
              <a:buFont typeface="Times New Roman"/>
              <a:buAutoNum type="arabicPeriod"/>
            </a:pPr>
            <a:r>
              <a:rPr lang="en-US" b="1"/>
              <a:t>STRUCTURAL FAULTS</a:t>
            </a:r>
            <a:endParaRPr/>
          </a:p>
          <a:p>
            <a:pPr marL="685800" lvl="1" indent="-228600" algn="l" rtl="0">
              <a:lnSpc>
                <a:spcPct val="100000"/>
              </a:lnSpc>
              <a:spcBef>
                <a:spcPts val="1100"/>
              </a:spcBef>
              <a:spcAft>
                <a:spcPts val="0"/>
              </a:spcAft>
              <a:buSzPts val="2000"/>
              <a:buChar char="•"/>
            </a:pPr>
            <a:r>
              <a:rPr lang="en-US"/>
              <a:t>Ceiling problems, front rail moving, flooring issues, broken doors, emergency exit functionality.</a:t>
            </a:r>
            <a:endParaRPr/>
          </a:p>
        </p:txBody>
      </p:sp>
      <p:sp>
        <p:nvSpPr>
          <p:cNvPr id="219" name="Google Shape;219;p14"/>
          <p:cNvSpPr txBox="1">
            <a:spLocks noGrp="1"/>
          </p:cNvSpPr>
          <p:nvPr>
            <p:ph type="sldNum" idx="12"/>
          </p:nvPr>
        </p:nvSpPr>
        <p:spPr>
          <a:xfrm>
            <a:off x="6912864"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5"/>
          <p:cNvSpPr txBox="1">
            <a:spLocks noGrp="1"/>
          </p:cNvSpPr>
          <p:nvPr>
            <p:ph type="title"/>
          </p:nvPr>
        </p:nvSpPr>
        <p:spPr>
          <a:xfrm>
            <a:off x="171450" y="107536"/>
            <a:ext cx="8798814" cy="71256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Times New Roman"/>
              <a:buNone/>
            </a:pPr>
            <a:r>
              <a:rPr lang="en-US"/>
              <a:t>9. Recommendations</a:t>
            </a:r>
            <a:endParaRPr/>
          </a:p>
        </p:txBody>
      </p:sp>
      <p:sp>
        <p:nvSpPr>
          <p:cNvPr id="226" name="Google Shape;226;p15"/>
          <p:cNvSpPr txBox="1">
            <a:spLocks noGrp="1"/>
          </p:cNvSpPr>
          <p:nvPr>
            <p:ph type="body" idx="1"/>
          </p:nvPr>
        </p:nvSpPr>
        <p:spPr>
          <a:xfrm>
            <a:off x="402336" y="1170432"/>
            <a:ext cx="8339328" cy="5070711"/>
          </a:xfrm>
          <a:prstGeom prst="rect">
            <a:avLst/>
          </a:prstGeom>
          <a:noFill/>
          <a:ln>
            <a:noFill/>
          </a:ln>
        </p:spPr>
        <p:txBody>
          <a:bodyPr spcFirstLastPara="1" wrap="square" lIns="91425" tIns="45700" rIns="91425" bIns="45700" anchor="ctr" anchorCtr="0">
            <a:normAutofit/>
          </a:bodyPr>
          <a:lstStyle/>
          <a:p>
            <a:pPr marL="228600" lvl="0" indent="-228600" algn="l" rtl="0">
              <a:lnSpc>
                <a:spcPct val="100000"/>
              </a:lnSpc>
              <a:spcBef>
                <a:spcPts val="0"/>
              </a:spcBef>
              <a:spcAft>
                <a:spcPts val="0"/>
              </a:spcAft>
              <a:buClr>
                <a:srgbClr val="757070"/>
              </a:buClr>
              <a:buSzPts val="1680"/>
              <a:buFont typeface="Noto Sans Symbols"/>
              <a:buChar char="⮚"/>
            </a:pPr>
            <a:r>
              <a:rPr lang="en-US"/>
              <a:t>To avoid/mitigate safety risks:</a:t>
            </a:r>
            <a:endParaRPr/>
          </a:p>
          <a:p>
            <a:pPr marL="685800" lvl="1" indent="-228600" algn="l" rtl="0">
              <a:lnSpc>
                <a:spcPct val="100000"/>
              </a:lnSpc>
              <a:spcBef>
                <a:spcPts val="1100"/>
              </a:spcBef>
              <a:spcAft>
                <a:spcPts val="0"/>
              </a:spcAft>
              <a:buSzPts val="2000"/>
              <a:buChar char="•"/>
            </a:pPr>
            <a:r>
              <a:rPr lang="en-US" b="1"/>
              <a:t>Remodel the floor </a:t>
            </a:r>
            <a:r>
              <a:rPr lang="en-US"/>
              <a:t>so there isn't a slant &amp; </a:t>
            </a:r>
            <a:r>
              <a:rPr lang="en-US" b="1"/>
              <a:t>rewire stage area</a:t>
            </a:r>
            <a:endParaRPr/>
          </a:p>
          <a:p>
            <a:pPr marL="685800" lvl="1" indent="-228600" algn="l" rtl="0">
              <a:lnSpc>
                <a:spcPct val="100000"/>
              </a:lnSpc>
              <a:spcBef>
                <a:spcPts val="1100"/>
              </a:spcBef>
              <a:spcAft>
                <a:spcPts val="0"/>
              </a:spcAft>
              <a:buSzPts val="2000"/>
              <a:buChar char="•"/>
            </a:pPr>
            <a:r>
              <a:rPr lang="en-US" b="1"/>
              <a:t>Have training </a:t>
            </a:r>
            <a:r>
              <a:rPr lang="en-US"/>
              <a:t>for all staff members on safety protocol </a:t>
            </a:r>
            <a:endParaRPr/>
          </a:p>
          <a:p>
            <a:pPr marL="685800" lvl="1" indent="-228600" algn="l" rtl="0">
              <a:lnSpc>
                <a:spcPct val="100000"/>
              </a:lnSpc>
              <a:spcBef>
                <a:spcPts val="1100"/>
              </a:spcBef>
              <a:spcAft>
                <a:spcPts val="0"/>
              </a:spcAft>
              <a:buSzPts val="2000"/>
              <a:buChar char="•"/>
            </a:pPr>
            <a:r>
              <a:rPr lang="en-US" b="1"/>
              <a:t>Place emergency instructions </a:t>
            </a:r>
            <a:r>
              <a:rPr lang="en-US"/>
              <a:t>for the artists and the audience in sight</a:t>
            </a:r>
            <a:endParaRPr/>
          </a:p>
          <a:p>
            <a:pPr marL="228600" lvl="0" indent="-228600" algn="l" rtl="0">
              <a:spcBef>
                <a:spcPts val="1600"/>
              </a:spcBef>
              <a:spcAft>
                <a:spcPts val="0"/>
              </a:spcAft>
              <a:buSzPts val="1680"/>
              <a:buChar char="⮚"/>
            </a:pPr>
            <a:r>
              <a:rPr lang="en-US"/>
              <a:t>To mitigate/transfer business risks: </a:t>
            </a:r>
            <a:endParaRPr/>
          </a:p>
          <a:p>
            <a:pPr marL="685800" lvl="1" indent="-228600" algn="l" rtl="0">
              <a:spcBef>
                <a:spcPts val="1100"/>
              </a:spcBef>
              <a:spcAft>
                <a:spcPts val="0"/>
              </a:spcAft>
              <a:buSzPts val="2000"/>
              <a:buChar char="•"/>
            </a:pPr>
            <a:r>
              <a:rPr lang="en-US" b="1"/>
              <a:t>Keep alternate equipment </a:t>
            </a:r>
            <a:r>
              <a:rPr lang="en-US"/>
              <a:t>and </a:t>
            </a:r>
            <a:r>
              <a:rPr lang="en-US" b="1"/>
              <a:t>insure expensive ones</a:t>
            </a:r>
            <a:endParaRPr b="1"/>
          </a:p>
          <a:p>
            <a:pPr marL="685800" lvl="1" indent="-228600" algn="l" rtl="0">
              <a:spcBef>
                <a:spcPts val="1100"/>
              </a:spcBef>
              <a:spcAft>
                <a:spcPts val="0"/>
              </a:spcAft>
              <a:buSzPts val="2000"/>
              <a:buChar char="•"/>
            </a:pPr>
            <a:r>
              <a:rPr lang="en-US"/>
              <a:t>Consider starting </a:t>
            </a:r>
            <a:r>
              <a:rPr lang="en-US" b="1"/>
              <a:t>“Westcott Virtual Live”</a:t>
            </a:r>
            <a:r>
              <a:rPr lang="en-US"/>
              <a:t> [3][9]</a:t>
            </a:r>
            <a:endParaRPr/>
          </a:p>
          <a:p>
            <a:pPr marL="228600" lvl="0" indent="-228600" algn="l" rtl="0">
              <a:lnSpc>
                <a:spcPct val="100000"/>
              </a:lnSpc>
              <a:spcBef>
                <a:spcPts val="1600"/>
              </a:spcBef>
              <a:spcAft>
                <a:spcPts val="0"/>
              </a:spcAft>
              <a:buClr>
                <a:srgbClr val="757070"/>
              </a:buClr>
              <a:buSzPts val="1680"/>
              <a:buFont typeface="Noto Sans Symbols"/>
              <a:buChar char="⮚"/>
            </a:pPr>
            <a:r>
              <a:rPr lang="en-US"/>
              <a:t>To transfer financial risks: </a:t>
            </a:r>
            <a:endParaRPr/>
          </a:p>
          <a:p>
            <a:pPr marL="685800" lvl="1" indent="-228600" algn="l" rtl="0">
              <a:lnSpc>
                <a:spcPct val="100000"/>
              </a:lnSpc>
              <a:spcBef>
                <a:spcPts val="1100"/>
              </a:spcBef>
              <a:spcAft>
                <a:spcPts val="0"/>
              </a:spcAft>
              <a:buSzPts val="2000"/>
              <a:buChar char="•"/>
            </a:pPr>
            <a:r>
              <a:rPr lang="en-US"/>
              <a:t>Consider </a:t>
            </a:r>
            <a:r>
              <a:rPr lang="en-US" b="1"/>
              <a:t>insuring for a long recession</a:t>
            </a:r>
            <a:endParaRPr/>
          </a:p>
          <a:p>
            <a:pPr marL="228600" lvl="0" indent="-228600" algn="l" rtl="0">
              <a:lnSpc>
                <a:spcPct val="100000"/>
              </a:lnSpc>
              <a:spcBef>
                <a:spcPts val="1600"/>
              </a:spcBef>
              <a:spcAft>
                <a:spcPts val="0"/>
              </a:spcAft>
              <a:buClr>
                <a:srgbClr val="757070"/>
              </a:buClr>
              <a:buSzPts val="1680"/>
              <a:buFont typeface="Noto Sans Symbols"/>
              <a:buChar char="⮚"/>
            </a:pPr>
            <a:r>
              <a:rPr lang="en-US" b="1"/>
              <a:t>Make contingency plans</a:t>
            </a:r>
            <a:r>
              <a:rPr lang="en-US"/>
              <a:t> for risks</a:t>
            </a:r>
            <a:endParaRPr/>
          </a:p>
        </p:txBody>
      </p:sp>
      <p:sp>
        <p:nvSpPr>
          <p:cNvPr id="227" name="Google Shape;227;p15"/>
          <p:cNvSpPr txBox="1">
            <a:spLocks noGrp="1"/>
          </p:cNvSpPr>
          <p:nvPr>
            <p:ph type="sldNum" idx="12"/>
          </p:nvPr>
        </p:nvSpPr>
        <p:spPr>
          <a:xfrm>
            <a:off x="6912864"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6"/>
          <p:cNvSpPr txBox="1">
            <a:spLocks noGrp="1"/>
          </p:cNvSpPr>
          <p:nvPr>
            <p:ph type="title"/>
          </p:nvPr>
        </p:nvSpPr>
        <p:spPr>
          <a:xfrm>
            <a:off x="171450" y="107536"/>
            <a:ext cx="8798814" cy="71256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Times New Roman"/>
              <a:buNone/>
            </a:pPr>
            <a:r>
              <a:rPr lang="en-US"/>
              <a:t>10. Lessons Learned</a:t>
            </a:r>
            <a:endParaRPr/>
          </a:p>
        </p:txBody>
      </p:sp>
      <p:sp>
        <p:nvSpPr>
          <p:cNvPr id="234" name="Google Shape;234;p16"/>
          <p:cNvSpPr txBox="1">
            <a:spLocks noGrp="1"/>
          </p:cNvSpPr>
          <p:nvPr>
            <p:ph type="body" idx="1"/>
          </p:nvPr>
        </p:nvSpPr>
        <p:spPr>
          <a:xfrm>
            <a:off x="402336" y="1170433"/>
            <a:ext cx="8339328" cy="4722368"/>
          </a:xfrm>
          <a:prstGeom prst="rect">
            <a:avLst/>
          </a:prstGeom>
          <a:noFill/>
          <a:ln>
            <a:noFill/>
          </a:ln>
        </p:spPr>
        <p:txBody>
          <a:bodyPr spcFirstLastPara="1" wrap="square" lIns="91425" tIns="45700" rIns="91425" bIns="45700" anchor="ctr" anchorCtr="0">
            <a:normAutofit/>
          </a:bodyPr>
          <a:lstStyle/>
          <a:p>
            <a:pPr marL="228600" lvl="0" indent="-228600" algn="l" rtl="0">
              <a:lnSpc>
                <a:spcPct val="100000"/>
              </a:lnSpc>
              <a:spcBef>
                <a:spcPts val="0"/>
              </a:spcBef>
              <a:spcAft>
                <a:spcPts val="0"/>
              </a:spcAft>
              <a:buClr>
                <a:srgbClr val="757070"/>
              </a:buClr>
              <a:buSzPts val="1680"/>
              <a:buFont typeface="Noto Sans Symbols"/>
              <a:buChar char="⮚"/>
            </a:pPr>
            <a:r>
              <a:rPr lang="en-US"/>
              <a:t>ERM perspectives</a:t>
            </a:r>
            <a:endParaRPr/>
          </a:p>
          <a:p>
            <a:pPr marL="685800" lvl="1" indent="-228600" algn="l" rtl="0">
              <a:lnSpc>
                <a:spcPct val="100000"/>
              </a:lnSpc>
              <a:spcBef>
                <a:spcPts val="1100"/>
              </a:spcBef>
              <a:spcAft>
                <a:spcPts val="0"/>
              </a:spcAft>
              <a:buSzPts val="2000"/>
              <a:buChar char="•"/>
            </a:pPr>
            <a:r>
              <a:rPr lang="en-US"/>
              <a:t>Ensure business insurance covers specific risks</a:t>
            </a:r>
            <a:endParaRPr/>
          </a:p>
          <a:p>
            <a:pPr marL="685800" lvl="1" indent="-228600" algn="l" rtl="0">
              <a:lnSpc>
                <a:spcPct val="100000"/>
              </a:lnSpc>
              <a:spcBef>
                <a:spcPts val="1100"/>
              </a:spcBef>
              <a:spcAft>
                <a:spcPts val="0"/>
              </a:spcAft>
              <a:buSzPts val="2000"/>
              <a:buChar char="•"/>
            </a:pPr>
            <a:r>
              <a:rPr lang="en-US"/>
              <a:t>Self insure for residual risk</a:t>
            </a:r>
            <a:endParaRPr/>
          </a:p>
          <a:p>
            <a:pPr marL="685800" lvl="1" indent="-228600" algn="l" rtl="0">
              <a:lnSpc>
                <a:spcPct val="100000"/>
              </a:lnSpc>
              <a:spcBef>
                <a:spcPts val="1100"/>
              </a:spcBef>
              <a:spcAft>
                <a:spcPts val="0"/>
              </a:spcAft>
              <a:buSzPts val="2000"/>
              <a:buChar char="•"/>
            </a:pPr>
            <a:r>
              <a:rPr lang="en-US"/>
              <a:t>Have backup dates for shows </a:t>
            </a:r>
            <a:endParaRPr/>
          </a:p>
          <a:p>
            <a:pPr marL="685800" lvl="1" indent="-228600" algn="l" rtl="0">
              <a:lnSpc>
                <a:spcPct val="100000"/>
              </a:lnSpc>
              <a:spcBef>
                <a:spcPts val="1100"/>
              </a:spcBef>
              <a:spcAft>
                <a:spcPts val="0"/>
              </a:spcAft>
              <a:buSzPts val="2000"/>
              <a:buChar char="•"/>
            </a:pPr>
            <a:r>
              <a:rPr lang="en-US"/>
              <a:t>Have alternate methods for critical operations</a:t>
            </a:r>
            <a:endParaRPr/>
          </a:p>
          <a:p>
            <a:pPr marL="685800" lvl="1" indent="-228600" algn="l" rtl="0">
              <a:lnSpc>
                <a:spcPct val="100000"/>
              </a:lnSpc>
              <a:spcBef>
                <a:spcPts val="1100"/>
              </a:spcBef>
              <a:spcAft>
                <a:spcPts val="0"/>
              </a:spcAft>
              <a:buSzPts val="2000"/>
              <a:buChar char="•"/>
            </a:pPr>
            <a:r>
              <a:rPr lang="en-US"/>
              <a:t>Employees should be trained for emergencies</a:t>
            </a:r>
            <a:endParaRPr/>
          </a:p>
          <a:p>
            <a:pPr marL="228600" lvl="0" indent="-228600" algn="l" rtl="0">
              <a:lnSpc>
                <a:spcPct val="100000"/>
              </a:lnSpc>
              <a:spcBef>
                <a:spcPts val="1600"/>
              </a:spcBef>
              <a:spcAft>
                <a:spcPts val="0"/>
              </a:spcAft>
              <a:buClr>
                <a:srgbClr val="757070"/>
              </a:buClr>
              <a:buSzPts val="1680"/>
              <a:buFont typeface="Noto Sans Symbols"/>
              <a:buChar char="⮚"/>
            </a:pPr>
            <a:r>
              <a:rPr lang="en-US"/>
              <a:t>Lessons during the research </a:t>
            </a:r>
            <a:endParaRPr/>
          </a:p>
          <a:p>
            <a:pPr marL="685800" lvl="1" indent="-228600" algn="l" rtl="0">
              <a:lnSpc>
                <a:spcPct val="100000"/>
              </a:lnSpc>
              <a:spcBef>
                <a:spcPts val="1100"/>
              </a:spcBef>
              <a:spcAft>
                <a:spcPts val="0"/>
              </a:spcAft>
              <a:buSzPts val="2000"/>
              <a:buChar char="•"/>
            </a:pPr>
            <a:r>
              <a:rPr lang="en-US"/>
              <a:t>Risk management strategies can be long/ short term</a:t>
            </a:r>
            <a:endParaRPr/>
          </a:p>
          <a:p>
            <a:pPr marL="685800" lvl="1" indent="-228600" algn="l" rtl="0">
              <a:lnSpc>
                <a:spcPct val="100000"/>
              </a:lnSpc>
              <a:spcBef>
                <a:spcPts val="1100"/>
              </a:spcBef>
              <a:spcAft>
                <a:spcPts val="0"/>
              </a:spcAft>
              <a:buSzPts val="2000"/>
              <a:buChar char="•"/>
            </a:pPr>
            <a:r>
              <a:rPr lang="en-US"/>
              <a:t>People have different perspectives on risk management</a:t>
            </a:r>
            <a:endParaRPr/>
          </a:p>
          <a:p>
            <a:pPr marL="685800" lvl="1" indent="-228600" algn="l" rtl="0">
              <a:lnSpc>
                <a:spcPct val="100000"/>
              </a:lnSpc>
              <a:spcBef>
                <a:spcPts val="1100"/>
              </a:spcBef>
              <a:spcAft>
                <a:spcPts val="0"/>
              </a:spcAft>
              <a:buSzPts val="2000"/>
              <a:buChar char="•"/>
            </a:pPr>
            <a:r>
              <a:rPr lang="en-US"/>
              <a:t>Interviewer should uncover explicit and implicit risks</a:t>
            </a:r>
            <a:endParaRPr/>
          </a:p>
        </p:txBody>
      </p:sp>
      <p:sp>
        <p:nvSpPr>
          <p:cNvPr id="235" name="Google Shape;235;p16"/>
          <p:cNvSpPr txBox="1">
            <a:spLocks noGrp="1"/>
          </p:cNvSpPr>
          <p:nvPr>
            <p:ph type="sldNum" idx="12"/>
          </p:nvPr>
        </p:nvSpPr>
        <p:spPr>
          <a:xfrm>
            <a:off x="6912864"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171450" y="107536"/>
            <a:ext cx="8798814" cy="71256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Times New Roman"/>
              <a:buNone/>
            </a:pPr>
            <a:r>
              <a:rPr lang="en-US"/>
              <a:t>References</a:t>
            </a:r>
            <a:endParaRPr/>
          </a:p>
        </p:txBody>
      </p:sp>
      <p:sp>
        <p:nvSpPr>
          <p:cNvPr id="242" name="Google Shape;242;p17"/>
          <p:cNvSpPr txBox="1">
            <a:spLocks noGrp="1"/>
          </p:cNvSpPr>
          <p:nvPr>
            <p:ph type="body" idx="1"/>
          </p:nvPr>
        </p:nvSpPr>
        <p:spPr>
          <a:xfrm>
            <a:off x="402336" y="1170432"/>
            <a:ext cx="8339328" cy="5010309"/>
          </a:xfrm>
          <a:prstGeom prst="rect">
            <a:avLst/>
          </a:prstGeom>
          <a:noFill/>
          <a:ln>
            <a:noFill/>
          </a:ln>
        </p:spPr>
        <p:txBody>
          <a:bodyPr spcFirstLastPara="1" wrap="square" lIns="91425" tIns="45700" rIns="91425" bIns="45700" anchor="ctr" anchorCtr="0">
            <a:noAutofit/>
          </a:bodyPr>
          <a:lstStyle/>
          <a:p>
            <a:pPr marL="457200" lvl="0" indent="-444500" algn="l" rtl="0">
              <a:lnSpc>
                <a:spcPct val="100000"/>
              </a:lnSpc>
              <a:spcBef>
                <a:spcPts val="0"/>
              </a:spcBef>
              <a:spcAft>
                <a:spcPts val="0"/>
              </a:spcAft>
              <a:buSzPts val="1400"/>
              <a:buFont typeface="Times New Roman"/>
              <a:buAutoNum type="arabicPeriod"/>
            </a:pPr>
            <a:r>
              <a:rPr lang="en-US" sz="1400"/>
              <a:t>About the Westcott Theater. (n.d). Retrieved from https://thewestcotttheater.com/affiliates.cfm?searchurl=about</a:t>
            </a:r>
            <a:endParaRPr sz="1400"/>
          </a:p>
          <a:p>
            <a:pPr marL="457200" lvl="0" indent="-444500" algn="l" rtl="0">
              <a:lnSpc>
                <a:spcPct val="100000"/>
              </a:lnSpc>
              <a:spcBef>
                <a:spcPts val="1600"/>
              </a:spcBef>
              <a:spcAft>
                <a:spcPts val="0"/>
              </a:spcAft>
              <a:buSzPts val="1400"/>
              <a:buFont typeface="Times New Roman"/>
              <a:buAutoNum type="arabicPeriod"/>
            </a:pPr>
            <a:r>
              <a:rPr lang="en-US" sz="1400"/>
              <a:t>Avery, B. (2012). Event risk management - events and attractions safety services. Retrieved from      http://eventsafetyservices.com/event-risk-management-for-meeting-planners-and-venue-operators-forward-thinking/</a:t>
            </a:r>
            <a:endParaRPr sz="1400"/>
          </a:p>
          <a:p>
            <a:pPr marL="457200" lvl="0" indent="-444500" algn="l" rtl="0">
              <a:lnSpc>
                <a:spcPct val="100000"/>
              </a:lnSpc>
              <a:spcBef>
                <a:spcPts val="1600"/>
              </a:spcBef>
              <a:spcAft>
                <a:spcPts val="0"/>
              </a:spcAft>
              <a:buSzPts val="1400"/>
              <a:buFont typeface="Times New Roman"/>
              <a:buAutoNum type="arabicPeriod"/>
            </a:pPr>
            <a:r>
              <a:rPr lang="en-US" sz="1400"/>
              <a:t>Cinemapolis. (2020). Virtual cinema. Retrieved from https://cinemapolis.org/virtual-cinema/</a:t>
            </a:r>
            <a:endParaRPr sz="1400"/>
          </a:p>
          <a:p>
            <a:pPr marL="457200" lvl="0" indent="-444500" algn="l" rtl="0">
              <a:lnSpc>
                <a:spcPct val="100000"/>
              </a:lnSpc>
              <a:spcBef>
                <a:spcPts val="1600"/>
              </a:spcBef>
              <a:spcAft>
                <a:spcPts val="0"/>
              </a:spcAft>
              <a:buSzPts val="1400"/>
              <a:buFont typeface="Times New Roman"/>
              <a:buAutoNum type="arabicPeriod"/>
            </a:pPr>
            <a:r>
              <a:rPr lang="en-US" sz="1400"/>
              <a:t>Corporate. (2019). Concert risk management: establishing crowd control. Retrieved from https://www.usrisk.com/2019/02/concert-risk-management-establishing-crowd-control/</a:t>
            </a:r>
            <a:endParaRPr sz="1400"/>
          </a:p>
          <a:p>
            <a:pPr marL="457200" lvl="0" indent="-444500" algn="l" rtl="0">
              <a:lnSpc>
                <a:spcPct val="100000"/>
              </a:lnSpc>
              <a:spcBef>
                <a:spcPts val="1600"/>
              </a:spcBef>
              <a:spcAft>
                <a:spcPts val="0"/>
              </a:spcAft>
              <a:buSzPts val="1400"/>
              <a:buFont typeface="Times New Roman"/>
              <a:buAutoNum type="arabicPeriod"/>
            </a:pPr>
            <a:r>
              <a:rPr lang="en-US" sz="1400"/>
              <a:t>Duroe, L. (2019). Health and safety in the music events industry. Retrieved from https://www.airsweb.com/blog/health-and-safety-in-the-music-events-industry-2</a:t>
            </a:r>
            <a:endParaRPr sz="1400"/>
          </a:p>
          <a:p>
            <a:pPr marL="457200" lvl="0" indent="-444500" algn="l" rtl="0">
              <a:lnSpc>
                <a:spcPct val="100000"/>
              </a:lnSpc>
              <a:spcBef>
                <a:spcPts val="1600"/>
              </a:spcBef>
              <a:spcAft>
                <a:spcPts val="0"/>
              </a:spcAft>
              <a:buSzPts val="1400"/>
              <a:buFont typeface="Times New Roman"/>
              <a:buAutoNum type="arabicPeriod"/>
            </a:pPr>
            <a:r>
              <a:rPr lang="en-US" sz="1400"/>
              <a:t>Herbert, G. (2012). Part of ceiling falls at Westcott Theater during Dada Life show; injuries reported. Retrieved from https://www.syracuse.com/entertainment/2012/10/ceiling_falls_westcott_theater_dada_life_syracuse.html</a:t>
            </a:r>
            <a:endParaRPr sz="1400"/>
          </a:p>
          <a:p>
            <a:pPr marL="457200" lvl="0" indent="-444500" algn="l" rtl="0">
              <a:lnSpc>
                <a:spcPct val="100000"/>
              </a:lnSpc>
              <a:spcBef>
                <a:spcPts val="1600"/>
              </a:spcBef>
              <a:spcAft>
                <a:spcPts val="0"/>
              </a:spcAft>
              <a:buSzPts val="1400"/>
              <a:buFont typeface="Times New Roman"/>
              <a:buAutoNum type="arabicPeriod"/>
            </a:pPr>
            <a:r>
              <a:rPr lang="en-US" sz="1400"/>
              <a:t>IBISWorld. (2020). Live performance theaters in the US market size and so on. Retrieved from  https://my-ibisworld-com.libezproxy2.syr.edu/us/en/industry-specialized/od5359/about</a:t>
            </a:r>
            <a:endParaRPr sz="1400"/>
          </a:p>
        </p:txBody>
      </p:sp>
      <p:sp>
        <p:nvSpPr>
          <p:cNvPr id="243" name="Google Shape;243;p17"/>
          <p:cNvSpPr txBox="1">
            <a:spLocks noGrp="1"/>
          </p:cNvSpPr>
          <p:nvPr>
            <p:ph type="sldNum" idx="12"/>
          </p:nvPr>
        </p:nvSpPr>
        <p:spPr>
          <a:xfrm>
            <a:off x="6912864"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8"/>
          <p:cNvSpPr txBox="1">
            <a:spLocks noGrp="1"/>
          </p:cNvSpPr>
          <p:nvPr>
            <p:ph type="title"/>
          </p:nvPr>
        </p:nvSpPr>
        <p:spPr>
          <a:xfrm>
            <a:off x="171450" y="107536"/>
            <a:ext cx="8798814" cy="71256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Times New Roman"/>
              <a:buNone/>
            </a:pPr>
            <a:r>
              <a:rPr lang="en-US"/>
              <a:t>References </a:t>
            </a:r>
            <a:r>
              <a:rPr lang="en-US" i="1"/>
              <a:t>(continued)</a:t>
            </a:r>
            <a:endParaRPr/>
          </a:p>
        </p:txBody>
      </p:sp>
      <p:sp>
        <p:nvSpPr>
          <p:cNvPr id="250" name="Google Shape;250;p18"/>
          <p:cNvSpPr txBox="1">
            <a:spLocks noGrp="1"/>
          </p:cNvSpPr>
          <p:nvPr>
            <p:ph type="sldNum" idx="12"/>
          </p:nvPr>
        </p:nvSpPr>
        <p:spPr>
          <a:xfrm>
            <a:off x="6912864"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251" name="Google Shape;251;p18"/>
          <p:cNvSpPr txBox="1">
            <a:spLocks noGrp="1"/>
          </p:cNvSpPr>
          <p:nvPr>
            <p:ph type="body" idx="1"/>
          </p:nvPr>
        </p:nvSpPr>
        <p:spPr>
          <a:xfrm>
            <a:off x="402336" y="1170432"/>
            <a:ext cx="8339328" cy="5010309"/>
          </a:xfrm>
          <a:prstGeom prst="rect">
            <a:avLst/>
          </a:prstGeom>
          <a:noFill/>
          <a:ln>
            <a:noFill/>
          </a:ln>
        </p:spPr>
        <p:txBody>
          <a:bodyPr spcFirstLastPara="1" wrap="square" lIns="91425" tIns="45700" rIns="91425" bIns="45700" anchor="ctr" anchorCtr="0">
            <a:noAutofit/>
          </a:bodyPr>
          <a:lstStyle/>
          <a:p>
            <a:pPr marL="457200" lvl="0" indent="-444500" algn="l" rtl="0">
              <a:lnSpc>
                <a:spcPct val="100000"/>
              </a:lnSpc>
              <a:spcBef>
                <a:spcPts val="0"/>
              </a:spcBef>
              <a:spcAft>
                <a:spcPts val="0"/>
              </a:spcAft>
              <a:buSzPts val="1400"/>
              <a:buFont typeface="Times New Roman"/>
              <a:buAutoNum type="arabicPeriod" startAt="8"/>
            </a:pPr>
            <a:r>
              <a:rPr lang="en-US" sz="1400"/>
              <a:t>International ticketing yearbook 2019. (2019). Retrieved from https://www.iq-mag.net/publications/the-international-ticketing-yearbook</a:t>
            </a:r>
            <a:endParaRPr sz="1400"/>
          </a:p>
          <a:p>
            <a:pPr marL="457200" lvl="0" indent="-444500" algn="l" rtl="0">
              <a:lnSpc>
                <a:spcPct val="100000"/>
              </a:lnSpc>
              <a:spcBef>
                <a:spcPts val="1600"/>
              </a:spcBef>
              <a:spcAft>
                <a:spcPts val="0"/>
              </a:spcAft>
              <a:buSzPts val="1400"/>
              <a:buFont typeface="Times New Roman"/>
              <a:buAutoNum type="arabicPeriod" startAt="8"/>
            </a:pPr>
            <a:r>
              <a:rPr lang="en-US" sz="1400"/>
              <a:t>Marks, P. (2020). In the midst of the virus, theater migrates to the web. The results are spotty. Retrieved from https://www.washingtonpost.com/coronavirus/in-the-midst-of-the-virus-theater-migrates-to-the-web-the-results-are-spotty/2020/04/09/fdf81004-78d1-11ea-a130-df573469f094_story.html</a:t>
            </a:r>
            <a:endParaRPr sz="1400"/>
          </a:p>
          <a:p>
            <a:pPr marL="457200" lvl="0" indent="-444500" algn="l" rtl="0">
              <a:lnSpc>
                <a:spcPct val="100000"/>
              </a:lnSpc>
              <a:spcBef>
                <a:spcPts val="1600"/>
              </a:spcBef>
              <a:spcAft>
                <a:spcPts val="0"/>
              </a:spcAft>
              <a:buSzPts val="1400"/>
              <a:buFont typeface="Times New Roman"/>
              <a:buAutoNum type="arabicPeriod" startAt="8"/>
            </a:pPr>
            <a:r>
              <a:rPr lang="en-US" sz="1400"/>
              <a:t>McDonald, C., &amp; Jon, D. (2017). Large venues reviewing security. Retrieved from https://www.riskmanagementmonitor.com/large-venues-reviewing-security-m</a:t>
            </a:r>
            <a:endParaRPr sz="1400"/>
          </a:p>
          <a:p>
            <a:pPr marL="457200" lvl="0" indent="-444500" algn="l" rtl="0">
              <a:lnSpc>
                <a:spcPct val="100000"/>
              </a:lnSpc>
              <a:spcBef>
                <a:spcPts val="1600"/>
              </a:spcBef>
              <a:spcAft>
                <a:spcPts val="0"/>
              </a:spcAft>
              <a:buSzPts val="1400"/>
              <a:buFont typeface="Times New Roman"/>
              <a:buAutoNum type="arabicPeriod" startAt="8"/>
            </a:pPr>
            <a:r>
              <a:rPr lang="en-US" sz="1400"/>
              <a:t>Reilley, D. (2020). How coronavirus is affecting the global concert industry, including SXSW and Coachella. Retrieved from https://fortune.com/2020/03/09/coronavirus-impact-music-concert-tickets-industry-cancellations-sxsw-coachella/</a:t>
            </a:r>
            <a:endParaRPr sz="1400"/>
          </a:p>
          <a:p>
            <a:pPr marL="457200" lvl="0" indent="-444500" algn="l" rtl="0">
              <a:lnSpc>
                <a:spcPct val="100000"/>
              </a:lnSpc>
              <a:spcBef>
                <a:spcPts val="1600"/>
              </a:spcBef>
              <a:spcAft>
                <a:spcPts val="0"/>
              </a:spcAft>
              <a:buSzPts val="1400"/>
              <a:buFont typeface="Times New Roman"/>
              <a:buAutoNum type="arabicPeriod" startAt="8"/>
            </a:pPr>
            <a:r>
              <a:rPr lang="en-US" sz="1400"/>
              <a:t>SEC filing annual report form 10-K. (2020). Retrieved from https://www.sec.gov/ix?doc=/Archives/edgar/data/1335258/000133525820000028/lyv-20191231.htm</a:t>
            </a:r>
            <a:endParaRPr sz="1400"/>
          </a:p>
          <a:p>
            <a:pPr marL="457200" lvl="0" indent="-444500" algn="l" rtl="0">
              <a:lnSpc>
                <a:spcPct val="100000"/>
              </a:lnSpc>
              <a:spcBef>
                <a:spcPts val="1600"/>
              </a:spcBef>
              <a:spcAft>
                <a:spcPts val="0"/>
              </a:spcAft>
              <a:buSzPts val="1400"/>
              <a:buFont typeface="Times New Roman"/>
              <a:buAutoNum type="arabicPeriod" startAt="8"/>
            </a:pPr>
            <a:r>
              <a:rPr lang="en-US" sz="1400"/>
              <a:t>Young, C. (2020). Concert industry continues growth in 2020. Retrieved from https://www.prosoundnetwork.com/live/concert-industry-continues-growth-in-2020</a:t>
            </a:r>
            <a:endParaRPr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1"/>
                                        </p:tgtEl>
                                        <p:attrNameLst>
                                          <p:attrName>style.visibility</p:attrName>
                                        </p:attrNameLst>
                                      </p:cBhvr>
                                      <p:to>
                                        <p:strVal val="visible"/>
                                      </p:to>
                                    </p:set>
                                    <p:animEffect transition="in" filter="fade">
                                      <p:cBhvr>
                                        <p:cTn id="7" dur="1000"/>
                                        <p:tgtEl>
                                          <p:spTgt spid="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a:spLocks noGrp="1"/>
          </p:cNvSpPr>
          <p:nvPr>
            <p:ph type="body" idx="1"/>
          </p:nvPr>
        </p:nvSpPr>
        <p:spPr>
          <a:xfrm>
            <a:off x="3621024" y="429768"/>
            <a:ext cx="5120640" cy="5659883"/>
          </a:xfrm>
          <a:prstGeom prst="rect">
            <a:avLst/>
          </a:prstGeom>
          <a:noFill/>
          <a:ln>
            <a:noFill/>
          </a:ln>
        </p:spPr>
        <p:txBody>
          <a:bodyPr spcFirstLastPara="1" wrap="square" lIns="91425" tIns="45700" rIns="91425" bIns="45700" anchor="t" anchorCtr="0">
            <a:normAutofit/>
          </a:bodyPr>
          <a:lstStyle/>
          <a:p>
            <a:pPr marL="457200" lvl="0" indent="-457200" algn="l" rtl="0">
              <a:lnSpc>
                <a:spcPct val="100000"/>
              </a:lnSpc>
              <a:spcBef>
                <a:spcPts val="0"/>
              </a:spcBef>
              <a:spcAft>
                <a:spcPts val="0"/>
              </a:spcAft>
              <a:buClr>
                <a:schemeClr val="dk1"/>
              </a:buClr>
              <a:buSzPts val="2400"/>
              <a:buFont typeface="Times New Roman"/>
              <a:buAutoNum type="alphaUcPeriod"/>
            </a:pPr>
            <a:r>
              <a:rPr lang="en-US" b="1"/>
              <a:t>Introduction</a:t>
            </a:r>
            <a:endParaRPr/>
          </a:p>
          <a:p>
            <a:pPr marL="457200" lvl="1" indent="0" algn="l" rtl="0">
              <a:lnSpc>
                <a:spcPct val="100000"/>
              </a:lnSpc>
              <a:spcBef>
                <a:spcPts val="500"/>
              </a:spcBef>
              <a:spcAft>
                <a:spcPts val="0"/>
              </a:spcAft>
              <a:buClr>
                <a:srgbClr val="3A3838"/>
              </a:buClr>
              <a:buSzPts val="2000"/>
              <a:buNone/>
            </a:pPr>
            <a:r>
              <a:rPr lang="en-US">
                <a:solidFill>
                  <a:srgbClr val="3A3838"/>
                </a:solidFill>
                <a:latin typeface="Times New Roman"/>
                <a:ea typeface="Times New Roman"/>
                <a:cs typeface="Times New Roman"/>
                <a:sym typeface="Times New Roman"/>
              </a:rPr>
              <a:t>1.  Industry Overview</a:t>
            </a:r>
            <a:endParaRPr/>
          </a:p>
          <a:p>
            <a:pPr marL="457200" lvl="1" indent="0" algn="l" rtl="0">
              <a:lnSpc>
                <a:spcPct val="100000"/>
              </a:lnSpc>
              <a:spcBef>
                <a:spcPts val="500"/>
              </a:spcBef>
              <a:spcAft>
                <a:spcPts val="0"/>
              </a:spcAft>
              <a:buClr>
                <a:srgbClr val="3A3838"/>
              </a:buClr>
              <a:buSzPts val="2000"/>
              <a:buNone/>
            </a:pPr>
            <a:r>
              <a:rPr lang="en-US">
                <a:solidFill>
                  <a:srgbClr val="3A3838"/>
                </a:solidFill>
                <a:latin typeface="Times New Roman"/>
                <a:ea typeface="Times New Roman"/>
                <a:cs typeface="Times New Roman"/>
                <a:sym typeface="Times New Roman"/>
              </a:rPr>
              <a:t>2.  Company Overview</a:t>
            </a:r>
            <a:endParaRPr/>
          </a:p>
          <a:p>
            <a:pPr marL="457200" lvl="0" indent="-457200" algn="l" rtl="0">
              <a:lnSpc>
                <a:spcPct val="100000"/>
              </a:lnSpc>
              <a:spcBef>
                <a:spcPts val="1000"/>
              </a:spcBef>
              <a:spcAft>
                <a:spcPts val="0"/>
              </a:spcAft>
              <a:buClr>
                <a:schemeClr val="dk1"/>
              </a:buClr>
              <a:buSzPts val="2400"/>
              <a:buFont typeface="Times New Roman"/>
              <a:buAutoNum type="alphaUcPeriod"/>
            </a:pPr>
            <a:r>
              <a:rPr lang="en-US" b="1"/>
              <a:t>Research</a:t>
            </a:r>
            <a:r>
              <a:rPr lang="en-US"/>
              <a:t> </a:t>
            </a:r>
            <a:endParaRPr/>
          </a:p>
          <a:p>
            <a:pPr marL="457200" lvl="1" indent="0" algn="l" rtl="0">
              <a:lnSpc>
                <a:spcPct val="100000"/>
              </a:lnSpc>
              <a:spcBef>
                <a:spcPts val="500"/>
              </a:spcBef>
              <a:spcAft>
                <a:spcPts val="0"/>
              </a:spcAft>
              <a:buClr>
                <a:srgbClr val="3A3838"/>
              </a:buClr>
              <a:buSzPts val="2000"/>
              <a:buNone/>
            </a:pPr>
            <a:r>
              <a:rPr lang="en-US">
                <a:solidFill>
                  <a:srgbClr val="3A3838"/>
                </a:solidFill>
                <a:latin typeface="Times New Roman"/>
                <a:ea typeface="Times New Roman"/>
                <a:cs typeface="Times New Roman"/>
                <a:sym typeface="Times New Roman"/>
              </a:rPr>
              <a:t>3.  Research Methods</a:t>
            </a:r>
            <a:endParaRPr/>
          </a:p>
          <a:p>
            <a:pPr marL="457200" lvl="1" indent="0" algn="l" rtl="0">
              <a:lnSpc>
                <a:spcPct val="100000"/>
              </a:lnSpc>
              <a:spcBef>
                <a:spcPts val="500"/>
              </a:spcBef>
              <a:spcAft>
                <a:spcPts val="0"/>
              </a:spcAft>
              <a:buClr>
                <a:srgbClr val="3A3838"/>
              </a:buClr>
              <a:buSzPts val="2000"/>
              <a:buNone/>
            </a:pPr>
            <a:r>
              <a:rPr lang="en-US">
                <a:solidFill>
                  <a:srgbClr val="3A3838"/>
                </a:solidFill>
                <a:latin typeface="Times New Roman"/>
                <a:ea typeface="Times New Roman"/>
                <a:cs typeface="Times New Roman"/>
                <a:sym typeface="Times New Roman"/>
              </a:rPr>
              <a:t>4.  Interviews and Site Visits</a:t>
            </a:r>
            <a:endParaRPr/>
          </a:p>
          <a:p>
            <a:pPr marL="457200" lvl="0" indent="-457200" algn="l" rtl="0">
              <a:lnSpc>
                <a:spcPct val="100000"/>
              </a:lnSpc>
              <a:spcBef>
                <a:spcPts val="1000"/>
              </a:spcBef>
              <a:spcAft>
                <a:spcPts val="0"/>
              </a:spcAft>
              <a:buClr>
                <a:schemeClr val="dk1"/>
              </a:buClr>
              <a:buSzPts val="2400"/>
              <a:buFont typeface="Times New Roman"/>
              <a:buAutoNum type="alphaUcPeriod"/>
            </a:pPr>
            <a:r>
              <a:rPr lang="en-US" b="1"/>
              <a:t>Analysis</a:t>
            </a:r>
            <a:endParaRPr/>
          </a:p>
          <a:p>
            <a:pPr marL="457200" lvl="1" indent="0" algn="l" rtl="0">
              <a:lnSpc>
                <a:spcPct val="100000"/>
              </a:lnSpc>
              <a:spcBef>
                <a:spcPts val="500"/>
              </a:spcBef>
              <a:spcAft>
                <a:spcPts val="0"/>
              </a:spcAft>
              <a:buClr>
                <a:srgbClr val="3A3838"/>
              </a:buClr>
              <a:buSzPts val="2000"/>
              <a:buNone/>
            </a:pPr>
            <a:r>
              <a:rPr lang="en-US">
                <a:solidFill>
                  <a:srgbClr val="3A3838"/>
                </a:solidFill>
                <a:latin typeface="Times New Roman"/>
                <a:ea typeface="Times New Roman"/>
                <a:cs typeface="Times New Roman"/>
                <a:sym typeface="Times New Roman"/>
              </a:rPr>
              <a:t>5.  Swot Analysis</a:t>
            </a:r>
            <a:endParaRPr/>
          </a:p>
          <a:p>
            <a:pPr marL="457200" lvl="1" indent="0" algn="l" rtl="0">
              <a:lnSpc>
                <a:spcPct val="100000"/>
              </a:lnSpc>
              <a:spcBef>
                <a:spcPts val="500"/>
              </a:spcBef>
              <a:spcAft>
                <a:spcPts val="0"/>
              </a:spcAft>
              <a:buClr>
                <a:srgbClr val="3A3838"/>
              </a:buClr>
              <a:buSzPts val="2000"/>
              <a:buNone/>
            </a:pPr>
            <a:r>
              <a:rPr lang="en-US">
                <a:solidFill>
                  <a:srgbClr val="3A3838"/>
                </a:solidFill>
                <a:latin typeface="Times New Roman"/>
                <a:ea typeface="Times New Roman"/>
                <a:cs typeface="Times New Roman"/>
                <a:sym typeface="Times New Roman"/>
              </a:rPr>
              <a:t>6.  Risk Identification &amp; Measurement</a:t>
            </a:r>
            <a:endParaRPr/>
          </a:p>
          <a:p>
            <a:pPr marL="457200" lvl="1" indent="0" algn="l" rtl="0">
              <a:lnSpc>
                <a:spcPct val="100000"/>
              </a:lnSpc>
              <a:spcBef>
                <a:spcPts val="500"/>
              </a:spcBef>
              <a:spcAft>
                <a:spcPts val="0"/>
              </a:spcAft>
              <a:buClr>
                <a:srgbClr val="3A3838"/>
              </a:buClr>
              <a:buSzPts val="2000"/>
              <a:buNone/>
            </a:pPr>
            <a:r>
              <a:rPr lang="en-US">
                <a:solidFill>
                  <a:srgbClr val="3A3838"/>
                </a:solidFill>
                <a:latin typeface="Times New Roman"/>
                <a:ea typeface="Times New Roman"/>
                <a:cs typeface="Times New Roman"/>
                <a:sym typeface="Times New Roman"/>
              </a:rPr>
              <a:t>7.  Risk Heat Map</a:t>
            </a:r>
            <a:endParaRPr/>
          </a:p>
          <a:p>
            <a:pPr marL="457200" lvl="1" indent="0" algn="l" rtl="0">
              <a:lnSpc>
                <a:spcPct val="100000"/>
              </a:lnSpc>
              <a:spcBef>
                <a:spcPts val="500"/>
              </a:spcBef>
              <a:spcAft>
                <a:spcPts val="0"/>
              </a:spcAft>
              <a:buClr>
                <a:srgbClr val="3A3838"/>
              </a:buClr>
              <a:buSzPts val="2000"/>
              <a:buNone/>
            </a:pPr>
            <a:r>
              <a:rPr lang="en-US">
                <a:solidFill>
                  <a:srgbClr val="3A3838"/>
                </a:solidFill>
                <a:latin typeface="Times New Roman"/>
                <a:ea typeface="Times New Roman"/>
                <a:cs typeface="Times New Roman"/>
                <a:sym typeface="Times New Roman"/>
              </a:rPr>
              <a:t>8.  Top 3 Risks</a:t>
            </a:r>
            <a:endParaRPr/>
          </a:p>
          <a:p>
            <a:pPr marL="457200" lvl="0" indent="-457200" algn="l" rtl="0">
              <a:lnSpc>
                <a:spcPct val="100000"/>
              </a:lnSpc>
              <a:spcBef>
                <a:spcPts val="1000"/>
              </a:spcBef>
              <a:spcAft>
                <a:spcPts val="0"/>
              </a:spcAft>
              <a:buClr>
                <a:schemeClr val="dk1"/>
              </a:buClr>
              <a:buSzPts val="2400"/>
              <a:buFont typeface="Times New Roman"/>
              <a:buAutoNum type="alphaUcPeriod"/>
            </a:pPr>
            <a:r>
              <a:rPr lang="en-US" b="1"/>
              <a:t>Takeaways</a:t>
            </a:r>
            <a:endParaRPr/>
          </a:p>
          <a:p>
            <a:pPr marL="457200" lvl="1" indent="0" algn="l" rtl="0">
              <a:lnSpc>
                <a:spcPct val="100000"/>
              </a:lnSpc>
              <a:spcBef>
                <a:spcPts val="500"/>
              </a:spcBef>
              <a:spcAft>
                <a:spcPts val="0"/>
              </a:spcAft>
              <a:buClr>
                <a:srgbClr val="3A3838"/>
              </a:buClr>
              <a:buSzPts val="2000"/>
              <a:buNone/>
            </a:pPr>
            <a:r>
              <a:rPr lang="en-US">
                <a:solidFill>
                  <a:srgbClr val="3A3838"/>
                </a:solidFill>
                <a:latin typeface="Times New Roman"/>
                <a:ea typeface="Times New Roman"/>
                <a:cs typeface="Times New Roman"/>
                <a:sym typeface="Times New Roman"/>
              </a:rPr>
              <a:t>9.  Recommendations</a:t>
            </a:r>
            <a:endParaRPr/>
          </a:p>
          <a:p>
            <a:pPr marL="457200" lvl="1" indent="0" algn="l" rtl="0">
              <a:lnSpc>
                <a:spcPct val="100000"/>
              </a:lnSpc>
              <a:spcBef>
                <a:spcPts val="500"/>
              </a:spcBef>
              <a:spcAft>
                <a:spcPts val="0"/>
              </a:spcAft>
              <a:buClr>
                <a:srgbClr val="3A3838"/>
              </a:buClr>
              <a:buSzPts val="2000"/>
              <a:buNone/>
            </a:pPr>
            <a:r>
              <a:rPr lang="en-US">
                <a:solidFill>
                  <a:srgbClr val="3A3838"/>
                </a:solidFill>
                <a:latin typeface="Times New Roman"/>
                <a:ea typeface="Times New Roman"/>
                <a:cs typeface="Times New Roman"/>
                <a:sym typeface="Times New Roman"/>
              </a:rPr>
              <a:t>10.  Lessons Learned</a:t>
            </a:r>
            <a:endParaRPr/>
          </a:p>
        </p:txBody>
      </p:sp>
      <p:sp>
        <p:nvSpPr>
          <p:cNvPr id="102" name="Google Shape;102;p2"/>
          <p:cNvSpPr txBox="1">
            <a:spLocks noGrp="1"/>
          </p:cNvSpPr>
          <p:nvPr>
            <p:ph type="sldNum" idx="12"/>
          </p:nvPr>
        </p:nvSpPr>
        <p:spPr>
          <a:xfrm>
            <a:off x="6684264"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03" name="Google Shape;103;p2"/>
          <p:cNvSpPr txBox="1">
            <a:spLocks noGrp="1"/>
          </p:cNvSpPr>
          <p:nvPr>
            <p:ph type="title"/>
          </p:nvPr>
        </p:nvSpPr>
        <p:spPr>
          <a:xfrm>
            <a:off x="301752" y="1655064"/>
            <a:ext cx="2523744" cy="1881791"/>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4000"/>
              <a:buFont typeface="Times New Roman"/>
              <a:buNone/>
            </a:pPr>
            <a:r>
              <a:rPr lang="en-US"/>
              <a:t>Agenda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171450" y="107536"/>
            <a:ext cx="8798814" cy="71256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Times New Roman"/>
              <a:buNone/>
            </a:pPr>
            <a:r>
              <a:rPr lang="en-US"/>
              <a:t>1. Industry Overview</a:t>
            </a:r>
            <a:endParaRPr/>
          </a:p>
        </p:txBody>
      </p:sp>
      <p:sp>
        <p:nvSpPr>
          <p:cNvPr id="110" name="Google Shape;110;p3"/>
          <p:cNvSpPr txBox="1">
            <a:spLocks noGrp="1"/>
          </p:cNvSpPr>
          <p:nvPr>
            <p:ph type="body" idx="1"/>
          </p:nvPr>
        </p:nvSpPr>
        <p:spPr>
          <a:xfrm>
            <a:off x="402325" y="1170425"/>
            <a:ext cx="8622300" cy="5010300"/>
          </a:xfrm>
          <a:prstGeom prst="rect">
            <a:avLst/>
          </a:prstGeom>
          <a:noFill/>
          <a:ln>
            <a:noFill/>
          </a:ln>
        </p:spPr>
        <p:txBody>
          <a:bodyPr spcFirstLastPara="1" wrap="square" lIns="91425" tIns="45700" rIns="91425" bIns="45700" anchor="ctr" anchorCtr="0">
            <a:normAutofit/>
          </a:bodyPr>
          <a:lstStyle/>
          <a:p>
            <a:pPr marL="228600" lvl="0" indent="-228600" algn="l" rtl="0">
              <a:lnSpc>
                <a:spcPct val="100000"/>
              </a:lnSpc>
              <a:spcBef>
                <a:spcPts val="0"/>
              </a:spcBef>
              <a:spcAft>
                <a:spcPts val="0"/>
              </a:spcAft>
              <a:buClr>
                <a:srgbClr val="757070"/>
              </a:buClr>
              <a:buSzPts val="1680"/>
              <a:buFont typeface="Noto Sans Symbols"/>
              <a:buChar char="⮚"/>
            </a:pPr>
            <a:r>
              <a:rPr lang="en-US"/>
              <a:t> </a:t>
            </a:r>
            <a:r>
              <a:rPr lang="en-US" b="1"/>
              <a:t>Overview of the Industry (US Live performance theaters)</a:t>
            </a:r>
            <a:endParaRPr b="1"/>
          </a:p>
          <a:p>
            <a:pPr marL="685800" lvl="1" indent="-228600" algn="l" rtl="0">
              <a:lnSpc>
                <a:spcPct val="100000"/>
              </a:lnSpc>
              <a:spcBef>
                <a:spcPts val="1100"/>
              </a:spcBef>
              <a:spcAft>
                <a:spcPts val="0"/>
              </a:spcAft>
              <a:buSzPts val="2000"/>
              <a:buChar char="•"/>
            </a:pPr>
            <a:r>
              <a:rPr lang="en-US"/>
              <a:t>2019 statistics [7] - Revenue: $9,492M, # of business: 3,377, </a:t>
            </a:r>
            <a:br>
              <a:rPr lang="en-US"/>
            </a:br>
            <a:r>
              <a:rPr lang="en-US"/>
              <a:t>Employment: 76,145, Avg wage: $34,848 </a:t>
            </a:r>
            <a:endParaRPr/>
          </a:p>
          <a:p>
            <a:pPr marL="1143000" lvl="2" indent="-228600" algn="l" rtl="0">
              <a:lnSpc>
                <a:spcPct val="100000"/>
              </a:lnSpc>
              <a:spcBef>
                <a:spcPts val="1100"/>
              </a:spcBef>
              <a:spcAft>
                <a:spcPts val="0"/>
              </a:spcAft>
              <a:buSzPts val="1800"/>
              <a:buChar char="‐"/>
            </a:pPr>
            <a:r>
              <a:rPr lang="en-US"/>
              <a:t>2010: $8,228M (15.4%↑), 3,168 (6.6%↑), 62,191 (22.4%↑), $37,262 (6.5%↓))</a:t>
            </a:r>
            <a:endParaRPr/>
          </a:p>
          <a:p>
            <a:pPr marL="685800" lvl="1" indent="-228600" algn="l" rtl="0">
              <a:lnSpc>
                <a:spcPct val="100000"/>
              </a:lnSpc>
              <a:spcBef>
                <a:spcPts val="1100"/>
              </a:spcBef>
              <a:spcAft>
                <a:spcPts val="0"/>
              </a:spcAft>
              <a:buSzPts val="2000"/>
              <a:buChar char="•"/>
            </a:pPr>
            <a:r>
              <a:rPr lang="en-US"/>
              <a:t>US live music ticket sales [8] - 2019: $8,621M, 2023</a:t>
            </a:r>
            <a:r>
              <a:rPr lang="en-US" sz="1800"/>
              <a:t>(forecast)</a:t>
            </a:r>
            <a:r>
              <a:rPr lang="en-US"/>
              <a:t>: $10,095M</a:t>
            </a:r>
            <a:endParaRPr/>
          </a:p>
          <a:p>
            <a:pPr marL="1143000" lvl="2" indent="-228600" algn="l" rtl="0">
              <a:lnSpc>
                <a:spcPct val="100000"/>
              </a:lnSpc>
              <a:spcBef>
                <a:spcPts val="1100"/>
              </a:spcBef>
              <a:spcAft>
                <a:spcPts val="0"/>
              </a:spcAft>
              <a:buSzPts val="1800"/>
              <a:buChar char="‐"/>
            </a:pPr>
            <a:r>
              <a:rPr lang="en-US"/>
              <a:t>2019 world #1 country, Germany (#2): $1,873M</a:t>
            </a:r>
            <a:endParaRPr/>
          </a:p>
          <a:p>
            <a:pPr marL="685800" lvl="1" indent="-228600" algn="l" rtl="0">
              <a:lnSpc>
                <a:spcPct val="100000"/>
              </a:lnSpc>
              <a:spcBef>
                <a:spcPts val="1100"/>
              </a:spcBef>
              <a:spcAft>
                <a:spcPts val="0"/>
              </a:spcAft>
              <a:buSzPts val="2000"/>
              <a:buChar char="•"/>
            </a:pPr>
            <a:r>
              <a:rPr lang="en-US"/>
              <a:t>Mature industry, moderate technology change</a:t>
            </a:r>
            <a:endParaRPr/>
          </a:p>
          <a:p>
            <a:pPr marL="685800" lvl="1" indent="-228600" algn="l" rtl="0">
              <a:lnSpc>
                <a:spcPct val="100000"/>
              </a:lnSpc>
              <a:spcBef>
                <a:spcPts val="1100"/>
              </a:spcBef>
              <a:spcAft>
                <a:spcPts val="0"/>
              </a:spcAft>
              <a:buSzPts val="2000"/>
              <a:buChar char="•"/>
            </a:pPr>
            <a:r>
              <a:rPr lang="en-US"/>
              <a:t>Low volatility, low concentration</a:t>
            </a:r>
            <a:endParaRPr/>
          </a:p>
          <a:p>
            <a:pPr marL="685800" lvl="1" indent="-228600" algn="l" rtl="0">
              <a:lnSpc>
                <a:spcPct val="100000"/>
              </a:lnSpc>
              <a:spcBef>
                <a:spcPts val="1100"/>
              </a:spcBef>
              <a:spcAft>
                <a:spcPts val="0"/>
              </a:spcAft>
              <a:buSzPts val="2000"/>
              <a:buChar char="•"/>
            </a:pPr>
            <a:r>
              <a:rPr lang="en-US"/>
              <a:t>21.2% of the venues are in NY state </a:t>
            </a:r>
            <a:endParaRPr/>
          </a:p>
        </p:txBody>
      </p:sp>
      <p:sp>
        <p:nvSpPr>
          <p:cNvPr id="111" name="Google Shape;111;p3"/>
          <p:cNvSpPr txBox="1">
            <a:spLocks noGrp="1"/>
          </p:cNvSpPr>
          <p:nvPr>
            <p:ph type="sldNum" idx="12"/>
          </p:nvPr>
        </p:nvSpPr>
        <p:spPr>
          <a:xfrm>
            <a:off x="6912864"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title"/>
          </p:nvPr>
        </p:nvSpPr>
        <p:spPr>
          <a:xfrm>
            <a:off x="171450" y="107536"/>
            <a:ext cx="8798814" cy="71256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Times New Roman"/>
              <a:buNone/>
            </a:pPr>
            <a:r>
              <a:rPr lang="en-US"/>
              <a:t>1. Industry Overview </a:t>
            </a:r>
            <a:r>
              <a:rPr lang="en-US" sz="2800" i="1"/>
              <a:t>(continued)</a:t>
            </a:r>
            <a:endParaRPr i="1"/>
          </a:p>
        </p:txBody>
      </p:sp>
      <p:sp>
        <p:nvSpPr>
          <p:cNvPr id="118" name="Google Shape;118;p4"/>
          <p:cNvSpPr txBox="1">
            <a:spLocks noGrp="1"/>
          </p:cNvSpPr>
          <p:nvPr>
            <p:ph type="body" idx="1"/>
          </p:nvPr>
        </p:nvSpPr>
        <p:spPr>
          <a:xfrm>
            <a:off x="402336" y="1170432"/>
            <a:ext cx="8339328" cy="5010309"/>
          </a:xfrm>
          <a:prstGeom prst="rect">
            <a:avLst/>
          </a:prstGeom>
          <a:noFill/>
          <a:ln>
            <a:noFill/>
          </a:ln>
        </p:spPr>
        <p:txBody>
          <a:bodyPr spcFirstLastPara="1" wrap="square" lIns="91425" tIns="45700" rIns="91425" bIns="45700" anchor="ctr" anchorCtr="0">
            <a:normAutofit/>
          </a:bodyPr>
          <a:lstStyle/>
          <a:p>
            <a:pPr marL="228600" lvl="0" indent="-228600" algn="l" rtl="0">
              <a:lnSpc>
                <a:spcPct val="100000"/>
              </a:lnSpc>
              <a:spcBef>
                <a:spcPts val="0"/>
              </a:spcBef>
              <a:spcAft>
                <a:spcPts val="0"/>
              </a:spcAft>
              <a:buClr>
                <a:srgbClr val="757070"/>
              </a:buClr>
              <a:buSzPts val="1680"/>
              <a:buChar char="⮚"/>
            </a:pPr>
            <a:r>
              <a:rPr lang="en-US" b="1"/>
              <a:t>Traditional risks </a:t>
            </a:r>
            <a:r>
              <a:rPr lang="en-US"/>
              <a:t>[12]</a:t>
            </a:r>
            <a:endParaRPr/>
          </a:p>
          <a:p>
            <a:pPr marL="685800" lvl="1" indent="-228600" algn="l" rtl="0">
              <a:lnSpc>
                <a:spcPct val="100000"/>
              </a:lnSpc>
              <a:spcBef>
                <a:spcPts val="1100"/>
              </a:spcBef>
              <a:spcAft>
                <a:spcPts val="0"/>
              </a:spcAft>
              <a:buSzPts val="2000"/>
              <a:buChar char="•"/>
            </a:pPr>
            <a:r>
              <a:rPr lang="en-US"/>
              <a:t>Business: Acquiring &amp; managing musicians, economic crisis, </a:t>
            </a:r>
            <a:br>
              <a:rPr lang="en-US"/>
            </a:br>
            <a:r>
              <a:rPr lang="en-US"/>
              <a:t>natural disasters (infectious diseases, poor weather), </a:t>
            </a:r>
            <a:br>
              <a:rPr lang="en-US"/>
            </a:br>
            <a:r>
              <a:rPr lang="en-US"/>
              <a:t>personal injuries &amp; lawsuits, flooding, damage to property</a:t>
            </a:r>
            <a:endParaRPr/>
          </a:p>
          <a:p>
            <a:pPr marL="685800" lvl="1" indent="-228600" algn="l" rtl="0">
              <a:lnSpc>
                <a:spcPct val="100000"/>
              </a:lnSpc>
              <a:spcBef>
                <a:spcPts val="1100"/>
              </a:spcBef>
              <a:spcAft>
                <a:spcPts val="0"/>
              </a:spcAft>
              <a:buSzPts val="2000"/>
              <a:buChar char="•"/>
            </a:pPr>
            <a:r>
              <a:rPr lang="en-US"/>
              <a:t>Financial: Insufficient financial performance for a specific period</a:t>
            </a:r>
            <a:endParaRPr/>
          </a:p>
          <a:p>
            <a:pPr marL="685800" lvl="1" indent="-228600" algn="l" rtl="0">
              <a:lnSpc>
                <a:spcPct val="100000"/>
              </a:lnSpc>
              <a:spcBef>
                <a:spcPts val="1100"/>
              </a:spcBef>
              <a:spcAft>
                <a:spcPts val="0"/>
              </a:spcAft>
              <a:buSzPts val="2000"/>
              <a:buChar char="•"/>
            </a:pPr>
            <a:r>
              <a:rPr lang="en-US"/>
              <a:t>Operational: ticketing system (system/scanner malfunction, data loss),  building safety</a:t>
            </a:r>
            <a:endParaRPr/>
          </a:p>
          <a:p>
            <a:pPr marL="685800" lvl="1" indent="-228600" algn="l" rtl="0">
              <a:lnSpc>
                <a:spcPct val="100000"/>
              </a:lnSpc>
              <a:spcBef>
                <a:spcPts val="1100"/>
              </a:spcBef>
              <a:spcAft>
                <a:spcPts val="0"/>
              </a:spcAft>
              <a:buSzPts val="2000"/>
              <a:buChar char="•"/>
            </a:pPr>
            <a:r>
              <a:rPr lang="en-US"/>
              <a:t>Security: Mass shootings, theft</a:t>
            </a:r>
            <a:endParaRPr/>
          </a:p>
          <a:p>
            <a:pPr marL="685800" lvl="1" indent="-228600" algn="l" rtl="0">
              <a:lnSpc>
                <a:spcPct val="100000"/>
              </a:lnSpc>
              <a:spcBef>
                <a:spcPts val="1100"/>
              </a:spcBef>
              <a:spcAft>
                <a:spcPts val="0"/>
              </a:spcAft>
              <a:buSzPts val="2000"/>
              <a:buChar char="•"/>
            </a:pPr>
            <a:r>
              <a:rPr lang="en-US"/>
              <a:t>Safety: Fire and smoke, heat exhaustion and dehydration, intoxication</a:t>
            </a:r>
            <a:endParaRPr/>
          </a:p>
        </p:txBody>
      </p:sp>
      <p:sp>
        <p:nvSpPr>
          <p:cNvPr id="119" name="Google Shape;119;p4"/>
          <p:cNvSpPr txBox="1">
            <a:spLocks noGrp="1"/>
          </p:cNvSpPr>
          <p:nvPr>
            <p:ph type="sldNum" idx="12"/>
          </p:nvPr>
        </p:nvSpPr>
        <p:spPr>
          <a:xfrm>
            <a:off x="6912864"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171450" y="107536"/>
            <a:ext cx="8798814" cy="71256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Times New Roman"/>
              <a:buNone/>
            </a:pPr>
            <a:r>
              <a:rPr lang="en-US"/>
              <a:t>2. Company Overview</a:t>
            </a:r>
            <a:endParaRPr/>
          </a:p>
        </p:txBody>
      </p:sp>
      <p:sp>
        <p:nvSpPr>
          <p:cNvPr id="126" name="Google Shape;126;p5"/>
          <p:cNvSpPr txBox="1">
            <a:spLocks noGrp="1"/>
          </p:cNvSpPr>
          <p:nvPr>
            <p:ph type="body" idx="1"/>
          </p:nvPr>
        </p:nvSpPr>
        <p:spPr>
          <a:xfrm>
            <a:off x="402336" y="1170432"/>
            <a:ext cx="8339328" cy="5185919"/>
          </a:xfrm>
          <a:prstGeom prst="rect">
            <a:avLst/>
          </a:prstGeom>
          <a:noFill/>
          <a:ln>
            <a:noFill/>
          </a:ln>
        </p:spPr>
        <p:txBody>
          <a:bodyPr spcFirstLastPara="1" wrap="square" lIns="91425" tIns="45700" rIns="91425" bIns="45700" anchor="ctr" anchorCtr="0">
            <a:normAutofit/>
          </a:bodyPr>
          <a:lstStyle/>
          <a:p>
            <a:pPr marL="228600" lvl="0" indent="-228600" algn="l" rtl="0">
              <a:lnSpc>
                <a:spcPct val="100000"/>
              </a:lnSpc>
              <a:spcBef>
                <a:spcPts val="0"/>
              </a:spcBef>
              <a:spcAft>
                <a:spcPts val="0"/>
              </a:spcAft>
              <a:buClr>
                <a:srgbClr val="757070"/>
              </a:buClr>
              <a:buSzPts val="1680"/>
              <a:buFont typeface="Noto Sans Symbols"/>
              <a:buChar char="⮚"/>
            </a:pPr>
            <a:r>
              <a:rPr lang="en-US" dirty="0"/>
              <a:t>700-person multi-purpose, cinema-style concert venue [1]</a:t>
            </a:r>
            <a:endParaRPr dirty="0"/>
          </a:p>
          <a:p>
            <a:pPr marL="228600" lvl="0" indent="-228600" algn="l" rtl="0">
              <a:lnSpc>
                <a:spcPct val="100000"/>
              </a:lnSpc>
              <a:spcBef>
                <a:spcPts val="1600"/>
              </a:spcBef>
              <a:spcAft>
                <a:spcPts val="0"/>
              </a:spcAft>
              <a:buClr>
                <a:srgbClr val="757070"/>
              </a:buClr>
              <a:buSzPts val="1680"/>
              <a:buFont typeface="Noto Sans Symbols"/>
              <a:buChar char="⮚"/>
            </a:pPr>
            <a:r>
              <a:rPr lang="en-US" dirty="0"/>
              <a:t>Formerly known as the Westcott Cinema, </a:t>
            </a:r>
            <a:br>
              <a:rPr lang="en-US" dirty="0"/>
            </a:br>
            <a:r>
              <a:rPr lang="en-US" dirty="0"/>
              <a:t>re-purposed in Oct. 18, 2007 as concert venue [1]</a:t>
            </a:r>
            <a:endParaRPr dirty="0"/>
          </a:p>
          <a:p>
            <a:pPr marL="228600" lvl="0" indent="-228600" algn="l" rtl="0">
              <a:lnSpc>
                <a:spcPct val="100000"/>
              </a:lnSpc>
              <a:spcBef>
                <a:spcPts val="1600"/>
              </a:spcBef>
              <a:spcAft>
                <a:spcPts val="0"/>
              </a:spcAft>
              <a:buClr>
                <a:srgbClr val="757070"/>
              </a:buClr>
              <a:buSzPts val="1680"/>
              <a:buFont typeface="Noto Sans Symbols"/>
              <a:buChar char="⮚"/>
            </a:pPr>
            <a:r>
              <a:rPr lang="en-US" dirty="0"/>
              <a:t>Two full bars which serves a few food options</a:t>
            </a:r>
            <a:endParaRPr dirty="0"/>
          </a:p>
          <a:p>
            <a:pPr marL="228600" lvl="0" indent="-228600" algn="l" rtl="0">
              <a:lnSpc>
                <a:spcPct val="100000"/>
              </a:lnSpc>
              <a:spcBef>
                <a:spcPts val="1600"/>
              </a:spcBef>
              <a:spcAft>
                <a:spcPts val="0"/>
              </a:spcAft>
              <a:buClr>
                <a:srgbClr val="757070"/>
              </a:buClr>
              <a:buSzPts val="1680"/>
              <a:buFont typeface="Noto Sans Symbols"/>
              <a:buChar char="⮚"/>
            </a:pPr>
            <a:r>
              <a:rPr lang="en-US" dirty="0"/>
              <a:t>Offers all age events and 18+ events</a:t>
            </a:r>
            <a:endParaRPr dirty="0"/>
          </a:p>
          <a:p>
            <a:pPr marL="228600" lvl="0" indent="-228600" algn="l" rtl="0">
              <a:lnSpc>
                <a:spcPct val="100000"/>
              </a:lnSpc>
              <a:spcBef>
                <a:spcPts val="1600"/>
              </a:spcBef>
              <a:spcAft>
                <a:spcPts val="0"/>
              </a:spcAft>
              <a:buClr>
                <a:srgbClr val="757070"/>
              </a:buClr>
              <a:buSzPts val="1680"/>
              <a:buFont typeface="Noto Sans Symbols"/>
              <a:buChar char="⮚"/>
            </a:pPr>
            <a:r>
              <a:rPr lang="en-US" dirty="0"/>
              <a:t>Believed to be the most consistent midsize venue in Syracuse with about 120 shows annually [1]</a:t>
            </a:r>
            <a:endParaRPr dirty="0"/>
          </a:p>
          <a:p>
            <a:pPr marL="228600" lvl="0" indent="-228600" algn="l" rtl="0">
              <a:lnSpc>
                <a:spcPct val="100000"/>
              </a:lnSpc>
              <a:spcBef>
                <a:spcPts val="1600"/>
              </a:spcBef>
              <a:spcAft>
                <a:spcPts val="0"/>
              </a:spcAft>
              <a:buClr>
                <a:srgbClr val="757070"/>
              </a:buClr>
              <a:buSzPts val="1680"/>
              <a:buFont typeface="Noto Sans Symbols"/>
              <a:buChar char="⮚"/>
            </a:pPr>
            <a:r>
              <a:rPr lang="en-US" dirty="0"/>
              <a:t>Hosts entertainment of all genres</a:t>
            </a:r>
            <a:endParaRPr dirty="0"/>
          </a:p>
          <a:p>
            <a:pPr marL="685800" lvl="1" indent="-228600" algn="l" rtl="0">
              <a:lnSpc>
                <a:spcPct val="100000"/>
              </a:lnSpc>
              <a:spcBef>
                <a:spcPts val="1100"/>
              </a:spcBef>
              <a:spcAft>
                <a:spcPts val="0"/>
              </a:spcAft>
              <a:buSzPts val="2000"/>
              <a:buChar char="•"/>
            </a:pPr>
            <a:r>
              <a:rPr lang="en-US" dirty="0"/>
              <a:t>From Skrillex to Grace Potter, local talent, cover bands, </a:t>
            </a:r>
            <a:br>
              <a:rPr lang="en-US" dirty="0"/>
            </a:br>
            <a:r>
              <a:rPr lang="en-US" dirty="0"/>
              <a:t>magic shows, burlesque shows, and comedians</a:t>
            </a:r>
            <a:endParaRPr dirty="0"/>
          </a:p>
        </p:txBody>
      </p:sp>
      <p:sp>
        <p:nvSpPr>
          <p:cNvPr id="127" name="Google Shape;127;p5"/>
          <p:cNvSpPr txBox="1">
            <a:spLocks noGrp="1"/>
          </p:cNvSpPr>
          <p:nvPr>
            <p:ph type="sldNum" idx="12"/>
          </p:nvPr>
        </p:nvSpPr>
        <p:spPr>
          <a:xfrm>
            <a:off x="6912864"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6"/>
          <p:cNvSpPr txBox="1">
            <a:spLocks noGrp="1"/>
          </p:cNvSpPr>
          <p:nvPr>
            <p:ph type="title"/>
          </p:nvPr>
        </p:nvSpPr>
        <p:spPr>
          <a:xfrm>
            <a:off x="171450" y="107536"/>
            <a:ext cx="8798814" cy="71256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Times New Roman"/>
              <a:buNone/>
            </a:pPr>
            <a:r>
              <a:rPr lang="en-US"/>
              <a:t>3. Research Methods</a:t>
            </a:r>
            <a:endParaRPr/>
          </a:p>
        </p:txBody>
      </p:sp>
      <p:sp>
        <p:nvSpPr>
          <p:cNvPr id="134" name="Google Shape;134;p6"/>
          <p:cNvSpPr txBox="1">
            <a:spLocks noGrp="1"/>
          </p:cNvSpPr>
          <p:nvPr>
            <p:ph type="body" idx="1"/>
          </p:nvPr>
        </p:nvSpPr>
        <p:spPr>
          <a:xfrm>
            <a:off x="402336" y="1170432"/>
            <a:ext cx="8339328" cy="5185920"/>
          </a:xfrm>
          <a:prstGeom prst="rect">
            <a:avLst/>
          </a:prstGeom>
          <a:noFill/>
          <a:ln>
            <a:noFill/>
          </a:ln>
        </p:spPr>
        <p:txBody>
          <a:bodyPr spcFirstLastPara="1" wrap="square" lIns="91425" tIns="45700" rIns="91425" bIns="45700" anchor="ctr" anchorCtr="0">
            <a:normAutofit/>
          </a:bodyPr>
          <a:lstStyle/>
          <a:p>
            <a:pPr marL="228600" lvl="0" indent="-228600" algn="l" rtl="0">
              <a:lnSpc>
                <a:spcPct val="100000"/>
              </a:lnSpc>
              <a:spcBef>
                <a:spcPts val="0"/>
              </a:spcBef>
              <a:spcAft>
                <a:spcPts val="0"/>
              </a:spcAft>
              <a:buClr>
                <a:srgbClr val="757070"/>
              </a:buClr>
              <a:buSzPts val="1680"/>
              <a:buChar char="⮚"/>
            </a:pPr>
            <a:r>
              <a:rPr lang="en-US" b="1"/>
              <a:t>Interviews</a:t>
            </a:r>
            <a:endParaRPr b="1"/>
          </a:p>
          <a:p>
            <a:pPr marL="685800" lvl="1" indent="-228600" algn="l" rtl="0">
              <a:lnSpc>
                <a:spcPct val="100000"/>
              </a:lnSpc>
              <a:spcBef>
                <a:spcPts val="1100"/>
              </a:spcBef>
              <a:spcAft>
                <a:spcPts val="0"/>
              </a:spcAft>
              <a:buSzPts val="2000"/>
              <a:buChar char="•"/>
            </a:pPr>
            <a:r>
              <a:rPr lang="en-US"/>
              <a:t>Wes Johnson- Manager of the theater (audio recorded in person)</a:t>
            </a:r>
            <a:endParaRPr/>
          </a:p>
          <a:p>
            <a:pPr marL="685800" lvl="1" indent="-228600" algn="l" rtl="0">
              <a:lnSpc>
                <a:spcPct val="100000"/>
              </a:lnSpc>
              <a:spcBef>
                <a:spcPts val="1100"/>
              </a:spcBef>
              <a:spcAft>
                <a:spcPts val="0"/>
              </a:spcAft>
              <a:buSzPts val="2000"/>
              <a:buChar char="•"/>
            </a:pPr>
            <a:r>
              <a:rPr lang="en-US"/>
              <a:t>Sophie Teitel - an employee of the theater (audio recorded virtually)</a:t>
            </a:r>
            <a:endParaRPr/>
          </a:p>
          <a:p>
            <a:pPr marL="685800" lvl="1" indent="-228600" algn="l" rtl="0">
              <a:lnSpc>
                <a:spcPct val="100000"/>
              </a:lnSpc>
              <a:spcBef>
                <a:spcPts val="1100"/>
              </a:spcBef>
              <a:spcAft>
                <a:spcPts val="0"/>
              </a:spcAft>
              <a:buSzPts val="2000"/>
              <a:buChar char="•"/>
            </a:pPr>
            <a:r>
              <a:rPr lang="en-US"/>
              <a:t>Colin Hozza - a local artist for the theater (virtual not recorded)</a:t>
            </a:r>
            <a:endParaRPr/>
          </a:p>
          <a:p>
            <a:pPr marL="228600" lvl="0" indent="-228600" algn="l" rtl="0">
              <a:lnSpc>
                <a:spcPct val="100000"/>
              </a:lnSpc>
              <a:spcBef>
                <a:spcPts val="1600"/>
              </a:spcBef>
              <a:spcAft>
                <a:spcPts val="0"/>
              </a:spcAft>
              <a:buClr>
                <a:srgbClr val="757070"/>
              </a:buClr>
              <a:buSzPts val="1680"/>
              <a:buChar char="⮚"/>
            </a:pPr>
            <a:r>
              <a:rPr lang="en-US" b="1"/>
              <a:t>Site Visits</a:t>
            </a:r>
            <a:endParaRPr b="1"/>
          </a:p>
          <a:p>
            <a:pPr marL="685800" lvl="1" indent="-228600" algn="l" rtl="0">
              <a:lnSpc>
                <a:spcPct val="100000"/>
              </a:lnSpc>
              <a:spcBef>
                <a:spcPts val="1100"/>
              </a:spcBef>
              <a:spcAft>
                <a:spcPts val="0"/>
              </a:spcAft>
              <a:buSzPts val="2000"/>
              <a:buChar char="•"/>
            </a:pPr>
            <a:r>
              <a:rPr lang="en-US"/>
              <a:t>One visit during closed hours to inspect while theater is empty</a:t>
            </a:r>
            <a:endParaRPr/>
          </a:p>
          <a:p>
            <a:pPr marL="685800" lvl="1" indent="-228600" algn="l" rtl="0">
              <a:lnSpc>
                <a:spcPct val="100000"/>
              </a:lnSpc>
              <a:spcBef>
                <a:spcPts val="1100"/>
              </a:spcBef>
              <a:spcAft>
                <a:spcPts val="0"/>
              </a:spcAft>
              <a:buSzPts val="2000"/>
              <a:buChar char="•"/>
            </a:pPr>
            <a:r>
              <a:rPr lang="en-US"/>
              <a:t>Second visit while the theater is full during an event </a:t>
            </a:r>
            <a:endParaRPr/>
          </a:p>
          <a:p>
            <a:pPr marL="228600" lvl="0" indent="-228600" algn="l" rtl="0">
              <a:lnSpc>
                <a:spcPct val="100000"/>
              </a:lnSpc>
              <a:spcBef>
                <a:spcPts val="1600"/>
              </a:spcBef>
              <a:spcAft>
                <a:spcPts val="0"/>
              </a:spcAft>
              <a:buClr>
                <a:srgbClr val="757070"/>
              </a:buClr>
              <a:buSzPts val="1680"/>
              <a:buChar char="⮚"/>
            </a:pPr>
            <a:r>
              <a:rPr lang="en-US" b="1"/>
              <a:t>Articles</a:t>
            </a:r>
            <a:endParaRPr b="1"/>
          </a:p>
          <a:p>
            <a:pPr marL="685800" lvl="1" indent="-228600" algn="l" rtl="0">
              <a:lnSpc>
                <a:spcPct val="100000"/>
              </a:lnSpc>
              <a:spcBef>
                <a:spcPts val="1100"/>
              </a:spcBef>
              <a:spcAft>
                <a:spcPts val="0"/>
              </a:spcAft>
              <a:buSzPts val="2000"/>
              <a:buChar char="•"/>
            </a:pPr>
            <a:r>
              <a:rPr lang="en-US"/>
              <a:t>Go Westcott, Young Men: Syracuse New Times (2008)</a:t>
            </a:r>
            <a:endParaRPr/>
          </a:p>
          <a:p>
            <a:pPr marL="685800" lvl="1" indent="-228600" algn="l" rtl="0">
              <a:lnSpc>
                <a:spcPct val="100000"/>
              </a:lnSpc>
              <a:spcBef>
                <a:spcPts val="1100"/>
              </a:spcBef>
              <a:spcAft>
                <a:spcPts val="0"/>
              </a:spcAft>
              <a:buSzPts val="2000"/>
              <a:buChar char="•"/>
            </a:pPr>
            <a:r>
              <a:rPr lang="en-US"/>
              <a:t>Battling the odds, Westcott Theater celebrates 10 years as a music venue: Syracuse New Times (2018) etc. </a:t>
            </a:r>
            <a:endParaRPr/>
          </a:p>
        </p:txBody>
      </p:sp>
      <p:sp>
        <p:nvSpPr>
          <p:cNvPr id="135" name="Google Shape;135;p6"/>
          <p:cNvSpPr txBox="1">
            <a:spLocks noGrp="1"/>
          </p:cNvSpPr>
          <p:nvPr>
            <p:ph type="sldNum" idx="12"/>
          </p:nvPr>
        </p:nvSpPr>
        <p:spPr>
          <a:xfrm>
            <a:off x="6912864"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7"/>
          <p:cNvSpPr txBox="1">
            <a:spLocks noGrp="1"/>
          </p:cNvSpPr>
          <p:nvPr>
            <p:ph type="title"/>
          </p:nvPr>
        </p:nvSpPr>
        <p:spPr>
          <a:xfrm>
            <a:off x="171450" y="107536"/>
            <a:ext cx="8798814" cy="71256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Times New Roman"/>
              <a:buNone/>
            </a:pPr>
            <a:r>
              <a:rPr lang="en-US"/>
              <a:t>4. Interviews and Site Visits</a:t>
            </a:r>
            <a:endParaRPr/>
          </a:p>
        </p:txBody>
      </p:sp>
      <p:sp>
        <p:nvSpPr>
          <p:cNvPr id="142" name="Google Shape;142;p7"/>
          <p:cNvSpPr txBox="1">
            <a:spLocks noGrp="1"/>
          </p:cNvSpPr>
          <p:nvPr>
            <p:ph type="body" idx="1"/>
          </p:nvPr>
        </p:nvSpPr>
        <p:spPr>
          <a:xfrm>
            <a:off x="402336" y="1170432"/>
            <a:ext cx="8339328" cy="5185919"/>
          </a:xfrm>
          <a:prstGeom prst="rect">
            <a:avLst/>
          </a:prstGeom>
          <a:noFill/>
          <a:ln>
            <a:noFill/>
          </a:ln>
        </p:spPr>
        <p:txBody>
          <a:bodyPr spcFirstLastPara="1" wrap="square" lIns="91425" tIns="45700" rIns="91425" bIns="45700" anchor="ctr" anchorCtr="0">
            <a:normAutofit/>
          </a:bodyPr>
          <a:lstStyle/>
          <a:p>
            <a:pPr marL="228600" lvl="0" indent="-228600" algn="l" rtl="0">
              <a:lnSpc>
                <a:spcPct val="100000"/>
              </a:lnSpc>
              <a:spcBef>
                <a:spcPts val="0"/>
              </a:spcBef>
              <a:spcAft>
                <a:spcPts val="0"/>
              </a:spcAft>
              <a:buClr>
                <a:srgbClr val="757070"/>
              </a:buClr>
              <a:buSzPts val="1680"/>
              <a:buChar char="⮚"/>
            </a:pPr>
            <a:r>
              <a:rPr lang="en-US" b="1"/>
              <a:t>Site visit at Westcott Theater</a:t>
            </a:r>
            <a:endParaRPr b="1"/>
          </a:p>
          <a:p>
            <a:pPr marL="685800" lvl="1" indent="-228600" algn="l" rtl="0">
              <a:lnSpc>
                <a:spcPct val="100000"/>
              </a:lnSpc>
              <a:spcBef>
                <a:spcPts val="1100"/>
              </a:spcBef>
              <a:spcAft>
                <a:spcPts val="0"/>
              </a:spcAft>
              <a:buSzPts val="2000"/>
              <a:buChar char="•"/>
            </a:pPr>
            <a:r>
              <a:rPr lang="en-US"/>
              <a:t>March 11, 2020 - Observation of theater, staff, and attendees during live event (3 hours - Sophie)</a:t>
            </a:r>
            <a:endParaRPr/>
          </a:p>
          <a:p>
            <a:pPr marL="685800" lvl="1" indent="-228600" algn="l" rtl="0">
              <a:lnSpc>
                <a:spcPct val="100000"/>
              </a:lnSpc>
              <a:spcBef>
                <a:spcPts val="1100"/>
              </a:spcBef>
              <a:spcAft>
                <a:spcPts val="0"/>
              </a:spcAft>
              <a:buSzPts val="2000"/>
              <a:buChar char="•"/>
            </a:pPr>
            <a:r>
              <a:rPr lang="en-US"/>
              <a:t>March 12, 2020 - Observation/ inspection of apparent risk of theater </a:t>
            </a:r>
            <a:br>
              <a:rPr lang="en-US"/>
            </a:br>
            <a:r>
              <a:rPr lang="en-US"/>
              <a:t>(30 minutes - Sophie, Tanya, Lalit, Seongil)</a:t>
            </a:r>
            <a:endParaRPr/>
          </a:p>
          <a:p>
            <a:pPr marL="228600" lvl="0" indent="-228600" algn="l" rtl="0">
              <a:lnSpc>
                <a:spcPct val="100000"/>
              </a:lnSpc>
              <a:spcBef>
                <a:spcPts val="1600"/>
              </a:spcBef>
              <a:spcAft>
                <a:spcPts val="0"/>
              </a:spcAft>
              <a:buClr>
                <a:srgbClr val="757070"/>
              </a:buClr>
              <a:buSzPts val="1680"/>
              <a:buChar char="⮚"/>
            </a:pPr>
            <a:r>
              <a:rPr lang="en-US" b="1"/>
              <a:t>Interview</a:t>
            </a:r>
            <a:endParaRPr b="1"/>
          </a:p>
          <a:p>
            <a:pPr marL="685800" lvl="1" indent="-228600" algn="l" rtl="0">
              <a:lnSpc>
                <a:spcPct val="100000"/>
              </a:lnSpc>
              <a:spcBef>
                <a:spcPts val="1100"/>
              </a:spcBef>
              <a:spcAft>
                <a:spcPts val="0"/>
              </a:spcAft>
              <a:buSzPts val="2000"/>
              <a:buChar char="•"/>
            </a:pPr>
            <a:r>
              <a:rPr lang="en-US"/>
              <a:t>March 12, 2020 - Wes Johnson (manager) at Westcott Theater </a:t>
            </a:r>
            <a:br>
              <a:rPr lang="en-US"/>
            </a:br>
            <a:r>
              <a:rPr lang="en-US"/>
              <a:t>(30 minutes - Sophie, Tanya, Lalit, Seongil)</a:t>
            </a:r>
            <a:endParaRPr/>
          </a:p>
          <a:p>
            <a:pPr marL="685800" lvl="1" indent="-228600" algn="l" rtl="0">
              <a:lnSpc>
                <a:spcPct val="100000"/>
              </a:lnSpc>
              <a:spcBef>
                <a:spcPts val="1100"/>
              </a:spcBef>
              <a:spcAft>
                <a:spcPts val="0"/>
              </a:spcAft>
              <a:buSzPts val="2000"/>
              <a:buChar char="•"/>
            </a:pPr>
            <a:r>
              <a:rPr lang="en-US"/>
              <a:t>March 30, 2020 - Sophie Teitel (employee) via Zoom  </a:t>
            </a:r>
            <a:br>
              <a:rPr lang="en-US"/>
            </a:br>
            <a:r>
              <a:rPr lang="en-US"/>
              <a:t>(30  minutes - Tanya, Lalit, Seongil)</a:t>
            </a:r>
            <a:endParaRPr/>
          </a:p>
          <a:p>
            <a:pPr marL="685800" lvl="1" indent="-228600" algn="l" rtl="0">
              <a:lnSpc>
                <a:spcPct val="100000"/>
              </a:lnSpc>
              <a:spcBef>
                <a:spcPts val="1100"/>
              </a:spcBef>
              <a:spcAft>
                <a:spcPts val="0"/>
              </a:spcAft>
              <a:buSzPts val="2000"/>
              <a:buChar char="•"/>
            </a:pPr>
            <a:r>
              <a:rPr lang="en-US"/>
              <a:t>March 31, 2020 - Colin Hozza (local artist for theater) via Zoom  </a:t>
            </a:r>
            <a:br>
              <a:rPr lang="en-US"/>
            </a:br>
            <a:r>
              <a:rPr lang="en-US"/>
              <a:t>(30  minutes - Sophie)</a:t>
            </a:r>
            <a:endParaRPr/>
          </a:p>
        </p:txBody>
      </p:sp>
      <p:sp>
        <p:nvSpPr>
          <p:cNvPr id="143" name="Google Shape;143;p7"/>
          <p:cNvSpPr txBox="1">
            <a:spLocks noGrp="1"/>
          </p:cNvSpPr>
          <p:nvPr>
            <p:ph type="sldNum" idx="12"/>
          </p:nvPr>
        </p:nvSpPr>
        <p:spPr>
          <a:xfrm>
            <a:off x="6912864"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8"/>
          <p:cNvSpPr txBox="1">
            <a:spLocks noGrp="1"/>
          </p:cNvSpPr>
          <p:nvPr>
            <p:ph type="title"/>
          </p:nvPr>
        </p:nvSpPr>
        <p:spPr>
          <a:xfrm>
            <a:off x="171450" y="107536"/>
            <a:ext cx="8798814" cy="71256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Times New Roman"/>
              <a:buNone/>
            </a:pPr>
            <a:r>
              <a:rPr lang="en-US"/>
              <a:t>5. SWOT Analysis</a:t>
            </a:r>
            <a:endParaRPr/>
          </a:p>
        </p:txBody>
      </p:sp>
      <p:sp>
        <p:nvSpPr>
          <p:cNvPr id="150" name="Google Shape;150;p8"/>
          <p:cNvSpPr/>
          <p:nvPr/>
        </p:nvSpPr>
        <p:spPr>
          <a:xfrm>
            <a:off x="720479" y="1295461"/>
            <a:ext cx="3744600" cy="380700"/>
          </a:xfrm>
          <a:prstGeom prst="roundRect">
            <a:avLst>
              <a:gd name="adj" fmla="val 16667"/>
            </a:avLst>
          </a:prstGeom>
          <a:solidFill>
            <a:schemeClr val="accent4"/>
          </a:solid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r>
              <a:rPr lang="en-US" sz="2000" b="1">
                <a:solidFill>
                  <a:srgbClr val="3F3F3F"/>
                </a:solidFill>
                <a:latin typeface="Times New Roman"/>
                <a:ea typeface="Times New Roman"/>
                <a:cs typeface="Times New Roman"/>
                <a:sym typeface="Times New Roman"/>
              </a:rPr>
              <a:t>STRENGTH</a:t>
            </a:r>
            <a:endParaRPr/>
          </a:p>
        </p:txBody>
      </p:sp>
      <p:sp>
        <p:nvSpPr>
          <p:cNvPr id="151" name="Google Shape;151;p8"/>
          <p:cNvSpPr/>
          <p:nvPr/>
        </p:nvSpPr>
        <p:spPr>
          <a:xfrm>
            <a:off x="4959427" y="1295522"/>
            <a:ext cx="3744600" cy="380700"/>
          </a:xfrm>
          <a:prstGeom prst="roundRect">
            <a:avLst>
              <a:gd name="adj" fmla="val 16667"/>
            </a:avLst>
          </a:prstGeom>
          <a:solidFill>
            <a:srgbClr val="CD5C5C"/>
          </a:solid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r>
              <a:rPr lang="en-US" sz="2000" b="1">
                <a:solidFill>
                  <a:srgbClr val="3F3F3F"/>
                </a:solidFill>
                <a:latin typeface="Times New Roman"/>
                <a:ea typeface="Times New Roman"/>
                <a:cs typeface="Times New Roman"/>
                <a:sym typeface="Times New Roman"/>
              </a:rPr>
              <a:t>WEAKNESS</a:t>
            </a:r>
            <a:endParaRPr/>
          </a:p>
        </p:txBody>
      </p:sp>
      <p:sp>
        <p:nvSpPr>
          <p:cNvPr id="152" name="Google Shape;152;p8"/>
          <p:cNvSpPr/>
          <p:nvPr/>
        </p:nvSpPr>
        <p:spPr>
          <a:xfrm>
            <a:off x="720474" y="3802550"/>
            <a:ext cx="3744600" cy="454200"/>
          </a:xfrm>
          <a:prstGeom prst="roundRect">
            <a:avLst>
              <a:gd name="adj" fmla="val 16667"/>
            </a:avLst>
          </a:prstGeom>
          <a:solidFill>
            <a:srgbClr val="008000"/>
          </a:solid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r>
              <a:rPr lang="en-US" sz="2000" b="1">
                <a:solidFill>
                  <a:srgbClr val="3F3F3F"/>
                </a:solidFill>
                <a:latin typeface="Times New Roman"/>
                <a:ea typeface="Times New Roman"/>
                <a:cs typeface="Times New Roman"/>
                <a:sym typeface="Times New Roman"/>
              </a:rPr>
              <a:t>OPPORTUNITY</a:t>
            </a:r>
            <a:endParaRPr>
              <a:solidFill>
                <a:schemeClr val="dk1"/>
              </a:solidFill>
            </a:endParaRPr>
          </a:p>
        </p:txBody>
      </p:sp>
      <p:sp>
        <p:nvSpPr>
          <p:cNvPr id="153" name="Google Shape;153;p8"/>
          <p:cNvSpPr/>
          <p:nvPr/>
        </p:nvSpPr>
        <p:spPr>
          <a:xfrm>
            <a:off x="5002535" y="3802550"/>
            <a:ext cx="3701400" cy="454200"/>
          </a:xfrm>
          <a:prstGeom prst="roundRect">
            <a:avLst>
              <a:gd name="adj" fmla="val 16667"/>
            </a:avLst>
          </a:prstGeom>
          <a:solidFill>
            <a:schemeClr val="accent5"/>
          </a:solid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r>
              <a:rPr lang="en-US" sz="2000" b="1">
                <a:solidFill>
                  <a:srgbClr val="3F3F3F"/>
                </a:solidFill>
                <a:latin typeface="Times New Roman"/>
                <a:ea typeface="Times New Roman"/>
                <a:cs typeface="Times New Roman"/>
                <a:sym typeface="Times New Roman"/>
              </a:rPr>
              <a:t>THREAT</a:t>
            </a:r>
            <a:endParaRPr/>
          </a:p>
        </p:txBody>
      </p:sp>
      <p:cxnSp>
        <p:nvCxnSpPr>
          <p:cNvPr id="154" name="Google Shape;154;p8"/>
          <p:cNvCxnSpPr/>
          <p:nvPr/>
        </p:nvCxnSpPr>
        <p:spPr>
          <a:xfrm>
            <a:off x="640079" y="3629934"/>
            <a:ext cx="8107200" cy="0"/>
          </a:xfrm>
          <a:prstGeom prst="straightConnector1">
            <a:avLst/>
          </a:prstGeom>
          <a:noFill/>
          <a:ln w="9525" cap="flat" cmpd="sng">
            <a:solidFill>
              <a:schemeClr val="dk2"/>
            </a:solidFill>
            <a:prstDash val="solid"/>
            <a:miter lim="800000"/>
            <a:headEnd type="none" w="sm" len="sm"/>
            <a:tailEnd type="none" w="sm" len="sm"/>
          </a:ln>
        </p:spPr>
      </p:cxnSp>
      <p:cxnSp>
        <p:nvCxnSpPr>
          <p:cNvPr id="155" name="Google Shape;155;p8"/>
          <p:cNvCxnSpPr/>
          <p:nvPr/>
        </p:nvCxnSpPr>
        <p:spPr>
          <a:xfrm>
            <a:off x="4712241" y="1484249"/>
            <a:ext cx="0" cy="4624200"/>
          </a:xfrm>
          <a:prstGeom prst="straightConnector1">
            <a:avLst/>
          </a:prstGeom>
          <a:noFill/>
          <a:ln w="9525" cap="flat" cmpd="sng">
            <a:solidFill>
              <a:schemeClr val="dk2"/>
            </a:solidFill>
            <a:prstDash val="solid"/>
            <a:miter lim="800000"/>
            <a:headEnd type="none" w="sm" len="sm"/>
            <a:tailEnd type="none" w="sm" len="sm"/>
          </a:ln>
        </p:spPr>
      </p:cxnSp>
      <p:sp>
        <p:nvSpPr>
          <p:cNvPr id="156" name="Google Shape;156;p8"/>
          <p:cNvSpPr/>
          <p:nvPr/>
        </p:nvSpPr>
        <p:spPr>
          <a:xfrm>
            <a:off x="789307" y="1770524"/>
            <a:ext cx="3744600" cy="1641600"/>
          </a:xfrm>
          <a:prstGeom prst="rect">
            <a:avLst/>
          </a:prstGeom>
          <a:noFill/>
          <a:ln>
            <a:noFill/>
          </a:ln>
        </p:spPr>
        <p:txBody>
          <a:bodyPr spcFirstLastPara="1" wrap="square" lIns="0" tIns="0" rIns="0" bIns="0" anchor="t" anchorCtr="0">
            <a:spAutoFit/>
          </a:bodyPr>
          <a:lstStyle/>
          <a:p>
            <a:pPr marL="171450" marR="0" lvl="0" indent="-171450" algn="l" rtl="0">
              <a:spcBef>
                <a:spcPts val="0"/>
              </a:spcBef>
              <a:spcAft>
                <a:spcPts val="0"/>
              </a:spcAft>
              <a:buClr>
                <a:schemeClr val="dk2"/>
              </a:buClr>
              <a:buSzPts val="1800"/>
              <a:buFont typeface="Quattrocento Sans"/>
              <a:buChar char="›"/>
            </a:pPr>
            <a:r>
              <a:rPr lang="en-US" sz="1800" b="0" i="0" u="none" strike="noStrike" cap="none" dirty="0">
                <a:solidFill>
                  <a:srgbClr val="3F3F3F"/>
                </a:solidFill>
                <a:latin typeface="Times New Roman"/>
                <a:ea typeface="Times New Roman"/>
                <a:cs typeface="Times New Roman"/>
                <a:sym typeface="Times New Roman"/>
              </a:rPr>
              <a:t>Most consistent mid-size venue</a:t>
            </a:r>
            <a:endParaRPr dirty="0"/>
          </a:p>
          <a:p>
            <a:pPr marL="171450" marR="0" lvl="0" indent="-171450" algn="l" rtl="0">
              <a:spcBef>
                <a:spcPts val="500"/>
              </a:spcBef>
              <a:spcAft>
                <a:spcPts val="0"/>
              </a:spcAft>
              <a:buClr>
                <a:schemeClr val="dk2"/>
              </a:buClr>
              <a:buSzPts val="1800"/>
              <a:buFont typeface="Quattrocento Sans"/>
              <a:buChar char="›"/>
            </a:pPr>
            <a:r>
              <a:rPr lang="en-US" sz="1800" b="0" i="0" u="none" strike="noStrike" cap="none" dirty="0">
                <a:solidFill>
                  <a:srgbClr val="3F3F3F"/>
                </a:solidFill>
                <a:latin typeface="Times New Roman"/>
                <a:ea typeface="Times New Roman"/>
                <a:cs typeface="Times New Roman"/>
                <a:sym typeface="Times New Roman"/>
              </a:rPr>
              <a:t>Performs various genres</a:t>
            </a:r>
            <a:endParaRPr dirty="0"/>
          </a:p>
          <a:p>
            <a:pPr marL="171450" marR="0" lvl="0" indent="-171450" algn="l" rtl="0">
              <a:spcBef>
                <a:spcPts val="500"/>
              </a:spcBef>
              <a:spcAft>
                <a:spcPts val="0"/>
              </a:spcAft>
              <a:buClr>
                <a:schemeClr val="dk2"/>
              </a:buClr>
              <a:buSzPts val="1800"/>
              <a:buFont typeface="Quattrocento Sans"/>
              <a:buChar char="›"/>
            </a:pPr>
            <a:r>
              <a:rPr lang="en-US" sz="1800" b="0" i="0" u="none" strike="noStrike" cap="none" dirty="0">
                <a:solidFill>
                  <a:srgbClr val="3F3F3F"/>
                </a:solidFill>
                <a:latin typeface="Times New Roman"/>
                <a:ea typeface="Times New Roman"/>
                <a:cs typeface="Times New Roman"/>
                <a:sym typeface="Times New Roman"/>
              </a:rPr>
              <a:t>Good relationships with other venues</a:t>
            </a:r>
            <a:endParaRPr dirty="0"/>
          </a:p>
          <a:p>
            <a:pPr marL="171450" marR="0" lvl="0" indent="-171450" algn="l" rtl="0">
              <a:spcBef>
                <a:spcPts val="500"/>
              </a:spcBef>
              <a:spcAft>
                <a:spcPts val="0"/>
              </a:spcAft>
              <a:buClr>
                <a:schemeClr val="dk2"/>
              </a:buClr>
              <a:buSzPts val="1800"/>
              <a:buFont typeface="Quattrocento Sans"/>
              <a:buChar char="›"/>
            </a:pPr>
            <a:r>
              <a:rPr lang="en-US" sz="1800" b="0" i="0" u="none" strike="noStrike" cap="none" dirty="0">
                <a:solidFill>
                  <a:srgbClr val="3F3F3F"/>
                </a:solidFill>
                <a:latin typeface="Times New Roman"/>
                <a:ea typeface="Times New Roman"/>
                <a:cs typeface="Times New Roman"/>
                <a:sym typeface="Times New Roman"/>
              </a:rPr>
              <a:t>Loyal customer base</a:t>
            </a:r>
            <a:endParaRPr dirty="0"/>
          </a:p>
          <a:p>
            <a:pPr marL="171450" marR="0" lvl="0" indent="-171450" algn="l" rtl="0">
              <a:spcBef>
                <a:spcPts val="500"/>
              </a:spcBef>
              <a:spcAft>
                <a:spcPts val="0"/>
              </a:spcAft>
              <a:buClr>
                <a:schemeClr val="dk2"/>
              </a:buClr>
              <a:buSzPts val="1800"/>
              <a:buFont typeface="Quattrocento Sans"/>
              <a:buChar char="›"/>
            </a:pPr>
            <a:r>
              <a:rPr lang="en-US" sz="1800" dirty="0">
                <a:solidFill>
                  <a:srgbClr val="3F3F3F"/>
                </a:solidFill>
                <a:latin typeface="Times New Roman"/>
                <a:ea typeface="Times New Roman"/>
                <a:cs typeface="Times New Roman"/>
                <a:sym typeface="Times New Roman"/>
              </a:rPr>
              <a:t>S</a:t>
            </a:r>
            <a:r>
              <a:rPr lang="en-US" sz="1800" b="0" i="0" u="none" strike="noStrike" cap="none" dirty="0">
                <a:solidFill>
                  <a:srgbClr val="3F3F3F"/>
                </a:solidFill>
                <a:latin typeface="Times New Roman"/>
                <a:ea typeface="Times New Roman"/>
                <a:cs typeface="Times New Roman"/>
                <a:sym typeface="Times New Roman"/>
              </a:rPr>
              <a:t>afer than other venues </a:t>
            </a:r>
            <a:endParaRPr dirty="0"/>
          </a:p>
        </p:txBody>
      </p:sp>
      <p:sp>
        <p:nvSpPr>
          <p:cNvPr id="157" name="Google Shape;157;p8"/>
          <p:cNvSpPr/>
          <p:nvPr/>
        </p:nvSpPr>
        <p:spPr>
          <a:xfrm>
            <a:off x="5002527" y="1766721"/>
            <a:ext cx="3815400" cy="1641600"/>
          </a:xfrm>
          <a:prstGeom prst="rect">
            <a:avLst/>
          </a:prstGeom>
          <a:noFill/>
          <a:ln>
            <a:noFill/>
          </a:ln>
        </p:spPr>
        <p:txBody>
          <a:bodyPr spcFirstLastPara="1" wrap="square" lIns="0" tIns="0" rIns="0" bIns="0" anchor="t" anchorCtr="0">
            <a:spAutoFit/>
          </a:bodyPr>
          <a:lstStyle/>
          <a:p>
            <a:pPr marL="171450" marR="0" lvl="0" indent="-171450" algn="l" rtl="0">
              <a:spcBef>
                <a:spcPts val="0"/>
              </a:spcBef>
              <a:spcAft>
                <a:spcPts val="0"/>
              </a:spcAft>
              <a:buClr>
                <a:schemeClr val="dk2"/>
              </a:buClr>
              <a:buSzPts val="1800"/>
              <a:buFont typeface="Quattrocento Sans"/>
              <a:buChar char="›"/>
            </a:pPr>
            <a:r>
              <a:rPr lang="en-US" sz="1800" b="0" i="0" u="none" strike="noStrike" cap="none" dirty="0">
                <a:solidFill>
                  <a:srgbClr val="3F3F3F"/>
                </a:solidFill>
                <a:latin typeface="Times New Roman"/>
                <a:ea typeface="Times New Roman"/>
                <a:cs typeface="Times New Roman"/>
                <a:sym typeface="Times New Roman"/>
              </a:rPr>
              <a:t>Staff not aware of safety procedures</a:t>
            </a:r>
            <a:endParaRPr dirty="0"/>
          </a:p>
          <a:p>
            <a:pPr marL="171450" marR="0" lvl="0" indent="-171450" algn="l" rtl="0">
              <a:spcBef>
                <a:spcPts val="500"/>
              </a:spcBef>
              <a:spcAft>
                <a:spcPts val="0"/>
              </a:spcAft>
              <a:buClr>
                <a:schemeClr val="dk2"/>
              </a:buClr>
              <a:buSzPts val="1800"/>
              <a:buFont typeface="Quattrocento Sans"/>
              <a:buChar char="›"/>
            </a:pPr>
            <a:r>
              <a:rPr lang="en-US" sz="1800" b="0" i="0" u="none" strike="noStrike" cap="none" dirty="0">
                <a:solidFill>
                  <a:srgbClr val="3F3F3F"/>
                </a:solidFill>
                <a:latin typeface="Times New Roman"/>
                <a:ea typeface="Times New Roman"/>
                <a:cs typeface="Times New Roman"/>
                <a:sym typeface="Times New Roman"/>
              </a:rPr>
              <a:t>Very old building, one emergency exit </a:t>
            </a:r>
            <a:endParaRPr sz="1800" b="0" i="0" u="none" strike="noStrike" cap="none" dirty="0">
              <a:solidFill>
                <a:srgbClr val="3F3F3F"/>
              </a:solidFill>
              <a:latin typeface="Times New Roman"/>
              <a:ea typeface="Times New Roman"/>
              <a:cs typeface="Times New Roman"/>
              <a:sym typeface="Times New Roman"/>
            </a:endParaRPr>
          </a:p>
          <a:p>
            <a:pPr marL="171450" marR="0" lvl="0" indent="-171450" algn="l" rtl="0">
              <a:spcBef>
                <a:spcPts val="500"/>
              </a:spcBef>
              <a:spcAft>
                <a:spcPts val="0"/>
              </a:spcAft>
              <a:buClr>
                <a:schemeClr val="dk2"/>
              </a:buClr>
              <a:buSzPts val="1800"/>
              <a:buFont typeface="Quattrocento Sans"/>
              <a:buChar char="›"/>
            </a:pPr>
            <a:r>
              <a:rPr lang="en-US" sz="1800" b="0" i="0" u="none" strike="noStrike" cap="none" dirty="0">
                <a:solidFill>
                  <a:srgbClr val="3F3F3F"/>
                </a:solidFill>
                <a:latin typeface="Times New Roman"/>
                <a:ea typeface="Times New Roman"/>
                <a:cs typeface="Times New Roman"/>
                <a:sym typeface="Times New Roman"/>
              </a:rPr>
              <a:t>Lack of preparedness for recession</a:t>
            </a:r>
            <a:endParaRPr dirty="0"/>
          </a:p>
          <a:p>
            <a:pPr marL="171450" marR="0" lvl="0" indent="-171450" algn="l" rtl="0">
              <a:spcBef>
                <a:spcPts val="500"/>
              </a:spcBef>
              <a:spcAft>
                <a:spcPts val="0"/>
              </a:spcAft>
              <a:buClr>
                <a:schemeClr val="dk2"/>
              </a:buClr>
              <a:buSzPts val="1800"/>
              <a:buFont typeface="Quattrocento Sans"/>
              <a:buChar char="›"/>
            </a:pPr>
            <a:r>
              <a:rPr lang="en-US" sz="1800" b="0" i="0" u="none" strike="noStrike" cap="none" dirty="0">
                <a:solidFill>
                  <a:srgbClr val="3F3F3F"/>
                </a:solidFill>
                <a:latin typeface="Times New Roman"/>
                <a:ea typeface="Times New Roman"/>
                <a:cs typeface="Times New Roman"/>
                <a:sym typeface="Times New Roman"/>
              </a:rPr>
              <a:t>Artists have to walk through crowd </a:t>
            </a:r>
            <a:endParaRPr dirty="0"/>
          </a:p>
          <a:p>
            <a:pPr marL="171450" marR="0" lvl="0" indent="-171450" algn="l" rtl="0">
              <a:spcBef>
                <a:spcPts val="500"/>
              </a:spcBef>
              <a:spcAft>
                <a:spcPts val="0"/>
              </a:spcAft>
              <a:buClr>
                <a:schemeClr val="dk2"/>
              </a:buClr>
              <a:buSzPts val="1800"/>
              <a:buFont typeface="Quattrocento Sans"/>
              <a:buChar char="›"/>
            </a:pPr>
            <a:r>
              <a:rPr lang="en-US" sz="1800" b="0" i="0" u="none" strike="noStrike" cap="none" dirty="0">
                <a:solidFill>
                  <a:srgbClr val="3F3F3F"/>
                </a:solidFill>
                <a:latin typeface="Times New Roman"/>
                <a:ea typeface="Times New Roman"/>
                <a:cs typeface="Times New Roman"/>
                <a:sym typeface="Times New Roman"/>
              </a:rPr>
              <a:t>No contingency plan</a:t>
            </a:r>
            <a:endParaRPr dirty="0"/>
          </a:p>
        </p:txBody>
      </p:sp>
      <p:sp>
        <p:nvSpPr>
          <p:cNvPr id="158" name="Google Shape;158;p8"/>
          <p:cNvSpPr/>
          <p:nvPr/>
        </p:nvSpPr>
        <p:spPr>
          <a:xfrm>
            <a:off x="789307" y="4314426"/>
            <a:ext cx="3744600" cy="1790100"/>
          </a:xfrm>
          <a:prstGeom prst="rect">
            <a:avLst/>
          </a:prstGeom>
          <a:noFill/>
          <a:ln>
            <a:noFill/>
          </a:ln>
        </p:spPr>
        <p:txBody>
          <a:bodyPr spcFirstLastPara="1" wrap="square" lIns="0" tIns="0" rIns="0" bIns="0" anchor="t" anchorCtr="0">
            <a:spAutoFit/>
          </a:bodyPr>
          <a:lstStyle/>
          <a:p>
            <a:pPr marL="171450" marR="0" lvl="0" indent="-171450" algn="l" rtl="0">
              <a:spcBef>
                <a:spcPts val="0"/>
              </a:spcBef>
              <a:spcAft>
                <a:spcPts val="0"/>
              </a:spcAft>
              <a:buClr>
                <a:schemeClr val="dk2"/>
              </a:buClr>
              <a:buSzPts val="1800"/>
              <a:buFont typeface="Quattrocento Sans"/>
              <a:buChar char="›"/>
            </a:pPr>
            <a:r>
              <a:rPr lang="en-US" sz="1800" b="0" i="0" u="none" strike="noStrike" cap="none">
                <a:solidFill>
                  <a:srgbClr val="3F3F3F"/>
                </a:solidFill>
                <a:latin typeface="Times New Roman"/>
                <a:ea typeface="Times New Roman"/>
                <a:cs typeface="Times New Roman"/>
                <a:sym typeface="Times New Roman"/>
              </a:rPr>
              <a:t>City population growth </a:t>
            </a:r>
            <a:br>
              <a:rPr lang="en-US" sz="1800" b="0" i="0" u="none" strike="noStrike" cap="none">
                <a:solidFill>
                  <a:srgbClr val="3F3F3F"/>
                </a:solidFill>
                <a:latin typeface="Times New Roman"/>
                <a:ea typeface="Times New Roman"/>
                <a:cs typeface="Times New Roman"/>
                <a:sym typeface="Times New Roman"/>
              </a:rPr>
            </a:br>
            <a:r>
              <a:rPr lang="en-US" sz="1800" b="0" i="0" u="none" strike="noStrike" cap="none">
                <a:solidFill>
                  <a:srgbClr val="3F3F3F"/>
                </a:solidFill>
                <a:latin typeface="Times New Roman"/>
                <a:ea typeface="Times New Roman"/>
                <a:cs typeface="Times New Roman"/>
                <a:sym typeface="Times New Roman"/>
              </a:rPr>
              <a:t>(due to a new Amazon center)</a:t>
            </a:r>
            <a:endParaRPr/>
          </a:p>
          <a:p>
            <a:pPr marL="171450" marR="0" lvl="0" indent="-171450" algn="l" rtl="0">
              <a:spcBef>
                <a:spcPts val="500"/>
              </a:spcBef>
              <a:spcAft>
                <a:spcPts val="0"/>
              </a:spcAft>
              <a:buClr>
                <a:schemeClr val="dk2"/>
              </a:buClr>
              <a:buSzPts val="1800"/>
              <a:buFont typeface="Quattrocento Sans"/>
              <a:buChar char="›"/>
            </a:pPr>
            <a:r>
              <a:rPr lang="en-US" sz="1800" b="0" i="0" u="none" strike="noStrike" cap="none">
                <a:solidFill>
                  <a:srgbClr val="3F3F3F"/>
                </a:solidFill>
                <a:latin typeface="Times New Roman"/>
                <a:ea typeface="Times New Roman"/>
                <a:cs typeface="Times New Roman"/>
                <a:sym typeface="Times New Roman"/>
              </a:rPr>
              <a:t>Multiple nearby colleges </a:t>
            </a:r>
            <a:endParaRPr/>
          </a:p>
          <a:p>
            <a:pPr marL="171450" marR="0" lvl="0" indent="-171450" algn="l" rtl="0">
              <a:spcBef>
                <a:spcPts val="500"/>
              </a:spcBef>
              <a:spcAft>
                <a:spcPts val="0"/>
              </a:spcAft>
              <a:buClr>
                <a:schemeClr val="dk2"/>
              </a:buClr>
              <a:buSzPts val="1800"/>
              <a:buFont typeface="Quattrocento Sans"/>
              <a:buChar char="›"/>
            </a:pPr>
            <a:r>
              <a:rPr lang="en-US" sz="1800" b="0" i="0" u="none" strike="noStrike" cap="none">
                <a:solidFill>
                  <a:srgbClr val="3F3F3F"/>
                </a:solidFill>
                <a:latin typeface="Times New Roman"/>
                <a:ea typeface="Times New Roman"/>
                <a:cs typeface="Times New Roman"/>
                <a:sym typeface="Times New Roman"/>
              </a:rPr>
              <a:t>Big wave </a:t>
            </a:r>
            <a:r>
              <a:rPr lang="en-US" sz="1800">
                <a:solidFill>
                  <a:srgbClr val="3F3F3F"/>
                </a:solidFill>
                <a:latin typeface="Times New Roman"/>
                <a:ea typeface="Times New Roman"/>
                <a:cs typeface="Times New Roman"/>
                <a:sym typeface="Times New Roman"/>
              </a:rPr>
              <a:t>of people </a:t>
            </a:r>
            <a:r>
              <a:rPr lang="en-US" sz="1800" b="0" i="0" u="none" strike="noStrike" cap="none">
                <a:solidFill>
                  <a:srgbClr val="3F3F3F"/>
                </a:solidFill>
                <a:latin typeface="Times New Roman"/>
                <a:ea typeface="Times New Roman"/>
                <a:cs typeface="Times New Roman"/>
                <a:sym typeface="Times New Roman"/>
              </a:rPr>
              <a:t>after pandemic</a:t>
            </a:r>
            <a:endParaRPr/>
          </a:p>
        </p:txBody>
      </p:sp>
      <p:sp>
        <p:nvSpPr>
          <p:cNvPr id="159" name="Google Shape;159;p8"/>
          <p:cNvSpPr/>
          <p:nvPr/>
        </p:nvSpPr>
        <p:spPr>
          <a:xfrm>
            <a:off x="5002527" y="4310623"/>
            <a:ext cx="3563700" cy="1641600"/>
          </a:xfrm>
          <a:prstGeom prst="rect">
            <a:avLst/>
          </a:prstGeom>
          <a:noFill/>
          <a:ln>
            <a:noFill/>
          </a:ln>
        </p:spPr>
        <p:txBody>
          <a:bodyPr spcFirstLastPara="1" wrap="square" lIns="0" tIns="0" rIns="0" bIns="0" anchor="t" anchorCtr="0">
            <a:spAutoFit/>
          </a:bodyPr>
          <a:lstStyle/>
          <a:p>
            <a:pPr marL="171450" marR="0" lvl="0" indent="-171450" algn="l" rtl="0">
              <a:spcBef>
                <a:spcPts val="0"/>
              </a:spcBef>
              <a:spcAft>
                <a:spcPts val="0"/>
              </a:spcAft>
              <a:buClr>
                <a:schemeClr val="dk2"/>
              </a:buClr>
              <a:buSzPts val="1800"/>
              <a:buFont typeface="Quattrocento Sans"/>
              <a:buChar char="›"/>
            </a:pPr>
            <a:r>
              <a:rPr lang="en-US" sz="1800" b="0" i="0" u="none" strike="noStrike" cap="none">
                <a:solidFill>
                  <a:srgbClr val="3F3F3F"/>
                </a:solidFill>
                <a:latin typeface="Times New Roman"/>
                <a:ea typeface="Times New Roman"/>
                <a:cs typeface="Times New Roman"/>
                <a:sym typeface="Times New Roman"/>
              </a:rPr>
              <a:t>Corona pandemic</a:t>
            </a:r>
            <a:endParaRPr/>
          </a:p>
          <a:p>
            <a:pPr marL="171450" marR="0" lvl="0" indent="-171450" algn="l" rtl="0">
              <a:spcBef>
                <a:spcPts val="500"/>
              </a:spcBef>
              <a:spcAft>
                <a:spcPts val="0"/>
              </a:spcAft>
              <a:buClr>
                <a:schemeClr val="dk2"/>
              </a:buClr>
              <a:buSzPts val="1800"/>
              <a:buFont typeface="Quattrocento Sans"/>
              <a:buChar char="›"/>
            </a:pPr>
            <a:r>
              <a:rPr lang="en-US" sz="1800" b="0" i="0" u="none" strike="noStrike" cap="none">
                <a:solidFill>
                  <a:srgbClr val="3F3F3F"/>
                </a:solidFill>
                <a:latin typeface="Times New Roman"/>
                <a:ea typeface="Times New Roman"/>
                <a:cs typeface="Times New Roman"/>
                <a:sym typeface="Times New Roman"/>
              </a:rPr>
              <a:t>Natural disaster, </a:t>
            </a:r>
            <a:r>
              <a:rPr lang="en-US" sz="1800">
                <a:solidFill>
                  <a:srgbClr val="3F3F3F"/>
                </a:solidFill>
                <a:latin typeface="Times New Roman"/>
                <a:ea typeface="Times New Roman"/>
                <a:cs typeface="Times New Roman"/>
                <a:sym typeface="Times New Roman"/>
              </a:rPr>
              <a:t>f</a:t>
            </a:r>
            <a:r>
              <a:rPr lang="en-US" sz="1800" b="0" i="0" u="none" strike="noStrike" cap="none">
                <a:solidFill>
                  <a:srgbClr val="3F3F3F"/>
                </a:solidFill>
                <a:latin typeface="Times New Roman"/>
                <a:ea typeface="Times New Roman"/>
                <a:cs typeface="Times New Roman"/>
                <a:sym typeface="Times New Roman"/>
              </a:rPr>
              <a:t>ire</a:t>
            </a:r>
            <a:endParaRPr/>
          </a:p>
          <a:p>
            <a:pPr marL="171450" marR="0" lvl="0" indent="-171450" algn="l" rtl="0">
              <a:spcBef>
                <a:spcPts val="500"/>
              </a:spcBef>
              <a:spcAft>
                <a:spcPts val="0"/>
              </a:spcAft>
              <a:buClr>
                <a:schemeClr val="dk2"/>
              </a:buClr>
              <a:buSzPts val="1800"/>
              <a:buFont typeface="Quattrocento Sans"/>
              <a:buChar char="›"/>
            </a:pPr>
            <a:r>
              <a:rPr lang="en-US" sz="1800" b="0" i="0" u="none" strike="noStrike" cap="none">
                <a:solidFill>
                  <a:srgbClr val="3F3F3F"/>
                </a:solidFill>
                <a:latin typeface="Times New Roman"/>
                <a:ea typeface="Times New Roman"/>
                <a:cs typeface="Times New Roman"/>
                <a:sym typeface="Times New Roman"/>
              </a:rPr>
              <a:t>Injuries</a:t>
            </a:r>
            <a:endParaRPr/>
          </a:p>
          <a:p>
            <a:pPr marL="171450" marR="0" lvl="0" indent="-171450" algn="l" rtl="0">
              <a:spcBef>
                <a:spcPts val="500"/>
              </a:spcBef>
              <a:spcAft>
                <a:spcPts val="0"/>
              </a:spcAft>
              <a:buClr>
                <a:schemeClr val="dk2"/>
              </a:buClr>
              <a:buSzPts val="1800"/>
              <a:buFont typeface="Quattrocento Sans"/>
              <a:buChar char="›"/>
            </a:pPr>
            <a:r>
              <a:rPr lang="en-US" sz="1800" b="0" i="0" u="none" strike="noStrike" cap="none">
                <a:solidFill>
                  <a:srgbClr val="3F3F3F"/>
                </a:solidFill>
                <a:latin typeface="Times New Roman"/>
                <a:ea typeface="Times New Roman"/>
                <a:cs typeface="Times New Roman"/>
                <a:sym typeface="Times New Roman"/>
              </a:rPr>
              <a:t>Faulty equipment </a:t>
            </a:r>
            <a:endParaRPr/>
          </a:p>
          <a:p>
            <a:pPr marL="171450" marR="0" lvl="0" indent="-171450" algn="l" rtl="0">
              <a:spcBef>
                <a:spcPts val="500"/>
              </a:spcBef>
              <a:spcAft>
                <a:spcPts val="0"/>
              </a:spcAft>
              <a:buClr>
                <a:schemeClr val="dk2"/>
              </a:buClr>
              <a:buSzPts val="1800"/>
              <a:buFont typeface="Quattrocento Sans"/>
              <a:buChar char="›"/>
            </a:pPr>
            <a:r>
              <a:rPr lang="en-US" sz="1800" b="0" i="0" u="none" strike="noStrike" cap="none">
                <a:solidFill>
                  <a:srgbClr val="3F3F3F"/>
                </a:solidFill>
                <a:latin typeface="Times New Roman"/>
                <a:ea typeface="Times New Roman"/>
                <a:cs typeface="Times New Roman"/>
                <a:sym typeface="Times New Roman"/>
              </a:rPr>
              <a:t>Lawsuits</a:t>
            </a:r>
            <a:endParaRPr/>
          </a:p>
        </p:txBody>
      </p:sp>
      <p:sp>
        <p:nvSpPr>
          <p:cNvPr id="160" name="Google Shape;160;p8"/>
          <p:cNvSpPr txBox="1">
            <a:spLocks noGrp="1"/>
          </p:cNvSpPr>
          <p:nvPr>
            <p:ph type="sldNum" idx="12"/>
          </p:nvPr>
        </p:nvSpPr>
        <p:spPr>
          <a:xfrm>
            <a:off x="6684264"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9"/>
          <p:cNvSpPr txBox="1">
            <a:spLocks noGrp="1"/>
          </p:cNvSpPr>
          <p:nvPr>
            <p:ph type="title"/>
          </p:nvPr>
        </p:nvSpPr>
        <p:spPr>
          <a:xfrm>
            <a:off x="171450" y="107536"/>
            <a:ext cx="8798814" cy="71256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Times New Roman"/>
              <a:buNone/>
            </a:pPr>
            <a:r>
              <a:rPr lang="en-US"/>
              <a:t>6. Risk Identification &amp; Measurement</a:t>
            </a:r>
            <a:endParaRPr sz="2800"/>
          </a:p>
        </p:txBody>
      </p:sp>
      <p:graphicFrame>
        <p:nvGraphicFramePr>
          <p:cNvPr id="167" name="Google Shape;167;p9"/>
          <p:cNvGraphicFramePr/>
          <p:nvPr>
            <p:extLst>
              <p:ext uri="{D42A27DB-BD31-4B8C-83A1-F6EECF244321}">
                <p14:modId xmlns:p14="http://schemas.microsoft.com/office/powerpoint/2010/main" val="882941031"/>
              </p:ext>
            </p:extLst>
          </p:nvPr>
        </p:nvGraphicFramePr>
        <p:xfrm>
          <a:off x="173736" y="1169988"/>
          <a:ext cx="8852375" cy="4885250"/>
        </p:xfrm>
        <a:graphic>
          <a:graphicData uri="http://schemas.openxmlformats.org/drawingml/2006/table">
            <a:tbl>
              <a:tblPr firstRow="1" bandRow="1">
                <a:noFill/>
                <a:tableStyleId>{D47CB524-7503-40BA-8055-CFD74EB3B540}</a:tableStyleId>
              </a:tblPr>
              <a:tblGrid>
                <a:gridCol w="2322800">
                  <a:extLst>
                    <a:ext uri="{9D8B030D-6E8A-4147-A177-3AD203B41FA5}">
                      <a16:colId xmlns:a16="http://schemas.microsoft.com/office/drawing/2014/main" val="20000"/>
                    </a:ext>
                  </a:extLst>
                </a:gridCol>
                <a:gridCol w="3235725">
                  <a:extLst>
                    <a:ext uri="{9D8B030D-6E8A-4147-A177-3AD203B41FA5}">
                      <a16:colId xmlns:a16="http://schemas.microsoft.com/office/drawing/2014/main" val="20001"/>
                    </a:ext>
                  </a:extLst>
                </a:gridCol>
                <a:gridCol w="3293850">
                  <a:extLst>
                    <a:ext uri="{9D8B030D-6E8A-4147-A177-3AD203B41FA5}">
                      <a16:colId xmlns:a16="http://schemas.microsoft.com/office/drawing/2014/main" val="20002"/>
                    </a:ext>
                  </a:extLst>
                </a:gridCol>
              </a:tblGrid>
              <a:tr h="496825">
                <a:tc>
                  <a:txBody>
                    <a:bodyPr/>
                    <a:lstStyle/>
                    <a:p>
                      <a:pPr marL="0" marR="0" lvl="0" indent="0" algn="ctr" rtl="0">
                        <a:spcBef>
                          <a:spcPts val="0"/>
                        </a:spcBef>
                        <a:spcAft>
                          <a:spcPts val="0"/>
                        </a:spcAft>
                        <a:buClr>
                          <a:srgbClr val="262626"/>
                        </a:buClr>
                        <a:buSzPts val="1800"/>
                        <a:buFont typeface="Times New Roman"/>
                        <a:buNone/>
                      </a:pPr>
                      <a:r>
                        <a:rPr lang="en-US" sz="1800" b="1" u="none" strike="noStrike" cap="none">
                          <a:solidFill>
                            <a:srgbClr val="262626"/>
                          </a:solidFill>
                          <a:latin typeface="Times New Roman"/>
                          <a:ea typeface="Times New Roman"/>
                          <a:cs typeface="Times New Roman"/>
                          <a:sym typeface="Times New Roman"/>
                        </a:rPr>
                        <a:t>Risk </a:t>
                      </a:r>
                      <a:endParaRPr sz="1800" b="1" u="none" strike="noStrike" cap="none">
                        <a:solidFill>
                          <a:srgbClr val="262626"/>
                        </a:solidFill>
                        <a:latin typeface="Times New Roman"/>
                        <a:ea typeface="Times New Roman"/>
                        <a:cs typeface="Times New Roman"/>
                        <a:sym typeface="Times New Roman"/>
                      </a:endParaRPr>
                    </a:p>
                  </a:txBody>
                  <a:tcPr marL="91425" marR="91425" marT="91425" marB="91425"/>
                </a:tc>
                <a:tc>
                  <a:txBody>
                    <a:bodyPr/>
                    <a:lstStyle/>
                    <a:p>
                      <a:pPr marL="0" marR="0" lvl="0" indent="0" algn="ctr" rtl="0">
                        <a:spcBef>
                          <a:spcPts val="0"/>
                        </a:spcBef>
                        <a:spcAft>
                          <a:spcPts val="0"/>
                        </a:spcAft>
                        <a:buClr>
                          <a:srgbClr val="262626"/>
                        </a:buClr>
                        <a:buSzPts val="1800"/>
                        <a:buFont typeface="Times New Roman"/>
                        <a:buNone/>
                      </a:pPr>
                      <a:r>
                        <a:rPr lang="en-US" sz="1800" b="1" u="none" strike="noStrike" cap="none">
                          <a:solidFill>
                            <a:srgbClr val="262626"/>
                          </a:solidFill>
                          <a:latin typeface="Times New Roman"/>
                          <a:ea typeface="Times New Roman"/>
                          <a:cs typeface="Times New Roman"/>
                          <a:sym typeface="Times New Roman"/>
                        </a:rPr>
                        <a:t>Measurement &amp; Metrics Used</a:t>
                      </a:r>
                      <a:endParaRPr sz="1800" b="1" u="none" strike="noStrike" cap="none">
                        <a:solidFill>
                          <a:srgbClr val="262626"/>
                        </a:solidFill>
                        <a:latin typeface="Times New Roman"/>
                        <a:ea typeface="Times New Roman"/>
                        <a:cs typeface="Times New Roman"/>
                        <a:sym typeface="Times New Roman"/>
                      </a:endParaRPr>
                    </a:p>
                  </a:txBody>
                  <a:tcPr marL="91425" marR="91425" marT="91425" marB="91425"/>
                </a:tc>
                <a:tc>
                  <a:txBody>
                    <a:bodyPr/>
                    <a:lstStyle/>
                    <a:p>
                      <a:pPr marL="0" marR="0" lvl="0" indent="0" algn="ctr" rtl="0">
                        <a:spcBef>
                          <a:spcPts val="0"/>
                        </a:spcBef>
                        <a:spcAft>
                          <a:spcPts val="0"/>
                        </a:spcAft>
                        <a:buClr>
                          <a:srgbClr val="262626"/>
                        </a:buClr>
                        <a:buSzPts val="1800"/>
                        <a:buFont typeface="Times New Roman"/>
                        <a:buNone/>
                      </a:pPr>
                      <a:r>
                        <a:rPr lang="en-US" sz="1800" b="1" u="none" strike="noStrike" cap="none">
                          <a:solidFill>
                            <a:srgbClr val="262626"/>
                          </a:solidFill>
                          <a:latin typeface="Times New Roman"/>
                          <a:ea typeface="Times New Roman"/>
                          <a:cs typeface="Times New Roman"/>
                          <a:sym typeface="Times New Roman"/>
                        </a:rPr>
                        <a:t>Management Strategy Applied</a:t>
                      </a:r>
                      <a:endParaRPr sz="1800" b="1" u="none" strike="noStrike" cap="none">
                        <a:solidFill>
                          <a:srgbClr val="262626"/>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1094675">
                <a:tc>
                  <a:txBody>
                    <a:bodyPr/>
                    <a:lstStyle/>
                    <a:p>
                      <a:pPr marL="0" marR="0" lvl="0" indent="0" algn="l" rtl="0">
                        <a:spcBef>
                          <a:spcPts val="0"/>
                        </a:spcBef>
                        <a:spcAft>
                          <a:spcPts val="0"/>
                        </a:spcAft>
                        <a:buClr>
                          <a:schemeClr val="dk1"/>
                        </a:buClr>
                        <a:buSzPts val="1800"/>
                        <a:buFont typeface="Times New Roman"/>
                        <a:buNone/>
                      </a:pPr>
                      <a:r>
                        <a:rPr lang="en-US" sz="1800" b="1" u="none" strike="noStrike" cap="none">
                          <a:latin typeface="Times New Roman"/>
                          <a:ea typeface="Times New Roman"/>
                          <a:cs typeface="Times New Roman"/>
                          <a:sym typeface="Times New Roman"/>
                        </a:rPr>
                        <a:t>Fire</a:t>
                      </a:r>
                      <a:r>
                        <a:rPr lang="en-US" sz="1800" u="none" strike="noStrike" cap="none">
                          <a:latin typeface="Times New Roman"/>
                          <a:ea typeface="Times New Roman"/>
                          <a:cs typeface="Times New Roman"/>
                          <a:sym typeface="Times New Roman"/>
                        </a:rPr>
                        <a:t>: damage to </a:t>
                      </a:r>
                      <a:endParaRPr/>
                    </a:p>
                    <a:p>
                      <a:pPr marL="0" marR="0" lvl="0" indent="0" algn="l" rtl="0">
                        <a:spcBef>
                          <a:spcPts val="0"/>
                        </a:spcBef>
                        <a:spcAft>
                          <a:spcPts val="0"/>
                        </a:spcAft>
                        <a:buClr>
                          <a:schemeClr val="dk1"/>
                        </a:buClr>
                        <a:buSzPts val="1800"/>
                        <a:buFont typeface="Times New Roman"/>
                        <a:buNone/>
                      </a:pPr>
                      <a:r>
                        <a:rPr lang="en-US" sz="1800" u="none" strike="noStrike" cap="none">
                          <a:latin typeface="Times New Roman"/>
                          <a:ea typeface="Times New Roman"/>
                          <a:cs typeface="Times New Roman"/>
                          <a:sym typeface="Times New Roman"/>
                        </a:rPr>
                        <a:t>property and/or people</a:t>
                      </a:r>
                      <a:endParaRPr sz="18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spcBef>
                          <a:spcPts val="0"/>
                        </a:spcBef>
                        <a:spcAft>
                          <a:spcPts val="0"/>
                        </a:spcAft>
                        <a:buClr>
                          <a:schemeClr val="dk1"/>
                        </a:buClr>
                        <a:buSzPts val="1800"/>
                        <a:buFont typeface="Times New Roman"/>
                        <a:buNone/>
                      </a:pPr>
                      <a:r>
                        <a:rPr lang="en-US" sz="1800" u="none" strike="noStrike" cap="none" dirty="0">
                          <a:latin typeface="Times New Roman"/>
                          <a:ea typeface="Times New Roman"/>
                          <a:cs typeface="Times New Roman"/>
                          <a:sym typeface="Times New Roman"/>
                        </a:rPr>
                        <a:t>number of sprinklers and fire </a:t>
                      </a:r>
                      <a:br>
                        <a:rPr lang="en-US" sz="1800" u="none" strike="noStrike" cap="none" dirty="0">
                          <a:latin typeface="Times New Roman"/>
                          <a:ea typeface="Times New Roman"/>
                          <a:cs typeface="Times New Roman"/>
                          <a:sym typeface="Times New Roman"/>
                        </a:rPr>
                      </a:br>
                      <a:r>
                        <a:rPr lang="en-US" sz="1800" u="none" strike="noStrike" cap="none" dirty="0">
                          <a:latin typeface="Times New Roman"/>
                          <a:ea typeface="Times New Roman"/>
                          <a:cs typeface="Times New Roman"/>
                          <a:sym typeface="Times New Roman"/>
                        </a:rPr>
                        <a:t>extinguisher; </a:t>
                      </a:r>
                      <a:br>
                        <a:rPr lang="en-US" sz="1800" u="none" strike="noStrike" cap="none" dirty="0">
                          <a:latin typeface="Times New Roman"/>
                          <a:ea typeface="Times New Roman"/>
                          <a:cs typeface="Times New Roman"/>
                          <a:sym typeface="Times New Roman"/>
                        </a:rPr>
                      </a:br>
                      <a:r>
                        <a:rPr lang="en-US" sz="1800" u="none" strike="noStrike" cap="none" dirty="0">
                          <a:latin typeface="Times New Roman"/>
                          <a:ea typeface="Times New Roman"/>
                          <a:cs typeface="Times New Roman"/>
                          <a:sym typeface="Times New Roman"/>
                        </a:rPr>
                        <a:t>frequency of fire drills</a:t>
                      </a:r>
                      <a:endParaRPr sz="180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rtl="0">
                        <a:spcBef>
                          <a:spcPts val="0"/>
                        </a:spcBef>
                        <a:spcAft>
                          <a:spcPts val="0"/>
                        </a:spcAft>
                        <a:buClr>
                          <a:schemeClr val="dk1"/>
                        </a:buClr>
                        <a:buSzPts val="1800"/>
                        <a:buFont typeface="Times New Roman"/>
                        <a:buNone/>
                      </a:pPr>
                      <a:r>
                        <a:rPr lang="en-US" sz="1800" b="1" u="none" strike="noStrike" cap="none">
                          <a:latin typeface="Times New Roman"/>
                          <a:ea typeface="Times New Roman"/>
                          <a:cs typeface="Times New Roman"/>
                          <a:sym typeface="Times New Roman"/>
                        </a:rPr>
                        <a:t>Transference</a:t>
                      </a:r>
                      <a:r>
                        <a:rPr lang="en-US" sz="1800" u="none" strike="noStrike" cap="none">
                          <a:latin typeface="Times New Roman"/>
                          <a:ea typeface="Times New Roman"/>
                          <a:cs typeface="Times New Roman"/>
                          <a:sym typeface="Times New Roman"/>
                        </a:rPr>
                        <a:t>: insurance, </a:t>
                      </a:r>
                      <a:br>
                        <a:rPr lang="en-US" sz="1800" u="none" strike="noStrike" cap="none">
                          <a:latin typeface="Times New Roman"/>
                          <a:ea typeface="Times New Roman"/>
                          <a:cs typeface="Times New Roman"/>
                          <a:sym typeface="Times New Roman"/>
                        </a:rPr>
                      </a:br>
                      <a:r>
                        <a:rPr lang="en-US" sz="1800" b="1" u="none" strike="noStrike" cap="none">
                          <a:latin typeface="Times New Roman"/>
                          <a:ea typeface="Times New Roman"/>
                          <a:cs typeface="Times New Roman"/>
                          <a:sym typeface="Times New Roman"/>
                        </a:rPr>
                        <a:t>Mitigation</a:t>
                      </a:r>
                      <a:r>
                        <a:rPr lang="en-US" sz="1800" u="none" strike="noStrike" cap="none">
                          <a:latin typeface="Times New Roman"/>
                          <a:ea typeface="Times New Roman"/>
                          <a:cs typeface="Times New Roman"/>
                          <a:sym typeface="Times New Roman"/>
                        </a:rPr>
                        <a:t>: regular inspection </a:t>
                      </a:r>
                      <a:br>
                        <a:rPr lang="en-US" sz="1800" u="none" strike="noStrike" cap="none">
                          <a:latin typeface="Times New Roman"/>
                          <a:ea typeface="Times New Roman"/>
                          <a:cs typeface="Times New Roman"/>
                          <a:sym typeface="Times New Roman"/>
                        </a:rPr>
                      </a:br>
                      <a:r>
                        <a:rPr lang="en-US" sz="1800" u="none" strike="noStrike" cap="none">
                          <a:latin typeface="Times New Roman"/>
                          <a:ea typeface="Times New Roman"/>
                          <a:cs typeface="Times New Roman"/>
                          <a:sym typeface="Times New Roman"/>
                        </a:rPr>
                        <a:t>and fire drill</a:t>
                      </a:r>
                      <a:endParaRPr sz="18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1094675">
                <a:tc>
                  <a:txBody>
                    <a:bodyPr/>
                    <a:lstStyle/>
                    <a:p>
                      <a:pPr marL="0" marR="0" lvl="0" indent="0" algn="l" rtl="0">
                        <a:spcBef>
                          <a:spcPts val="0"/>
                        </a:spcBef>
                        <a:spcAft>
                          <a:spcPts val="0"/>
                        </a:spcAft>
                        <a:buClr>
                          <a:schemeClr val="dk1"/>
                        </a:buClr>
                        <a:buSzPts val="1800"/>
                        <a:buFont typeface="Times New Roman"/>
                        <a:buNone/>
                      </a:pPr>
                      <a:r>
                        <a:rPr lang="en-US" sz="1800" b="1" u="none" strike="noStrike" cap="none">
                          <a:latin typeface="Times New Roman"/>
                          <a:ea typeface="Times New Roman"/>
                          <a:cs typeface="Times New Roman"/>
                          <a:sym typeface="Times New Roman"/>
                        </a:rPr>
                        <a:t>Drinking</a:t>
                      </a:r>
                      <a:r>
                        <a:rPr lang="en-US" sz="1800" u="none" strike="noStrike" cap="none">
                          <a:latin typeface="Times New Roman"/>
                          <a:ea typeface="Times New Roman"/>
                          <a:cs typeface="Times New Roman"/>
                          <a:sym typeface="Times New Roman"/>
                        </a:rPr>
                        <a:t>: underage </a:t>
                      </a:r>
                      <a:endParaRPr/>
                    </a:p>
                    <a:p>
                      <a:pPr marL="0" marR="0" lvl="0" indent="0" algn="l" rtl="0">
                        <a:spcBef>
                          <a:spcPts val="0"/>
                        </a:spcBef>
                        <a:spcAft>
                          <a:spcPts val="0"/>
                        </a:spcAft>
                        <a:buClr>
                          <a:schemeClr val="dk1"/>
                        </a:buClr>
                        <a:buSzPts val="1800"/>
                        <a:buFont typeface="Times New Roman"/>
                        <a:buNone/>
                      </a:pPr>
                      <a:r>
                        <a:rPr lang="en-US" sz="1800" u="none" strike="noStrike" cap="none">
                          <a:latin typeface="Times New Roman"/>
                          <a:ea typeface="Times New Roman"/>
                          <a:cs typeface="Times New Roman"/>
                          <a:sym typeface="Times New Roman"/>
                        </a:rPr>
                        <a:t>drinkers / intoxication</a:t>
                      </a:r>
                      <a:endParaRPr sz="18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spcBef>
                          <a:spcPts val="0"/>
                        </a:spcBef>
                        <a:spcAft>
                          <a:spcPts val="0"/>
                        </a:spcAft>
                        <a:buClr>
                          <a:schemeClr val="dk1"/>
                        </a:buClr>
                        <a:buSzPts val="1800"/>
                        <a:buFont typeface="Times New Roman"/>
                        <a:buNone/>
                      </a:pPr>
                      <a:r>
                        <a:rPr lang="en-US" sz="1800" u="none" strike="noStrike" cap="none">
                          <a:latin typeface="Times New Roman"/>
                          <a:ea typeface="Times New Roman"/>
                          <a:cs typeface="Times New Roman"/>
                          <a:sym typeface="Times New Roman"/>
                        </a:rPr>
                        <a:t>age of attendee; </a:t>
                      </a:r>
                      <a:br>
                        <a:rPr lang="en-US" sz="1800" u="none" strike="noStrike" cap="none">
                          <a:latin typeface="Times New Roman"/>
                          <a:ea typeface="Times New Roman"/>
                          <a:cs typeface="Times New Roman"/>
                          <a:sym typeface="Times New Roman"/>
                        </a:rPr>
                      </a:br>
                      <a:r>
                        <a:rPr lang="en-US" sz="1800" u="none" strike="noStrike" cap="none">
                          <a:latin typeface="Times New Roman"/>
                          <a:ea typeface="Times New Roman"/>
                          <a:cs typeface="Times New Roman"/>
                          <a:sym typeface="Times New Roman"/>
                        </a:rPr>
                        <a:t>frequency of incidents</a:t>
                      </a:r>
                      <a:endParaRPr sz="18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spcBef>
                          <a:spcPts val="0"/>
                        </a:spcBef>
                        <a:spcAft>
                          <a:spcPts val="0"/>
                        </a:spcAft>
                        <a:buClr>
                          <a:schemeClr val="dk1"/>
                        </a:buClr>
                        <a:buSzPts val="1800"/>
                        <a:buFont typeface="Times New Roman"/>
                        <a:buNone/>
                      </a:pPr>
                      <a:r>
                        <a:rPr lang="en-US" sz="1800" b="1" u="none" strike="noStrike" cap="none" dirty="0">
                          <a:latin typeface="Times New Roman"/>
                          <a:ea typeface="Times New Roman"/>
                          <a:cs typeface="Times New Roman"/>
                          <a:sym typeface="Times New Roman"/>
                        </a:rPr>
                        <a:t>Mitigation</a:t>
                      </a:r>
                      <a:r>
                        <a:rPr lang="en-US" sz="1800" u="none" strike="noStrike" cap="none" dirty="0">
                          <a:latin typeface="Times New Roman"/>
                          <a:ea typeface="Times New Roman"/>
                          <a:cs typeface="Times New Roman"/>
                          <a:sym typeface="Times New Roman"/>
                        </a:rPr>
                        <a:t>: right to refuse drink,  removal of </a:t>
                      </a:r>
                      <a:r>
                        <a:rPr lang="en-US" sz="1800" dirty="0">
                          <a:latin typeface="Times New Roman"/>
                          <a:ea typeface="Times New Roman"/>
                          <a:cs typeface="Times New Roman"/>
                          <a:sym typeface="Times New Roman"/>
                        </a:rPr>
                        <a:t>intoxicated </a:t>
                      </a:r>
                      <a:r>
                        <a:rPr lang="en-US" sz="1800" u="none" strike="noStrike" cap="none" dirty="0">
                          <a:latin typeface="Times New Roman"/>
                          <a:ea typeface="Times New Roman"/>
                          <a:cs typeface="Times New Roman"/>
                          <a:sym typeface="Times New Roman"/>
                        </a:rPr>
                        <a:t>people, </a:t>
                      </a:r>
                      <a:br>
                        <a:rPr lang="en-US" sz="1800" u="none" strike="noStrike" cap="none" dirty="0">
                          <a:latin typeface="Times New Roman"/>
                          <a:ea typeface="Times New Roman"/>
                          <a:cs typeface="Times New Roman"/>
                          <a:sym typeface="Times New Roman"/>
                        </a:rPr>
                      </a:br>
                      <a:r>
                        <a:rPr lang="en-US" sz="1800" u="none" strike="noStrike" cap="none" dirty="0">
                          <a:latin typeface="Times New Roman"/>
                          <a:ea typeface="Times New Roman"/>
                          <a:cs typeface="Times New Roman"/>
                          <a:sym typeface="Times New Roman"/>
                        </a:rPr>
                        <a:t>wristbands for under 21 </a:t>
                      </a:r>
                      <a:endParaRPr sz="1800" u="none" strike="noStrike" cap="none"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805450">
                <a:tc>
                  <a:txBody>
                    <a:bodyPr/>
                    <a:lstStyle/>
                    <a:p>
                      <a:pPr marL="0" marR="0" lvl="0" indent="0" algn="l" rtl="0">
                        <a:spcBef>
                          <a:spcPts val="0"/>
                        </a:spcBef>
                        <a:spcAft>
                          <a:spcPts val="0"/>
                        </a:spcAft>
                        <a:buClr>
                          <a:schemeClr val="dk1"/>
                        </a:buClr>
                        <a:buSzPts val="1800"/>
                        <a:buFont typeface="Times New Roman"/>
                        <a:buNone/>
                      </a:pPr>
                      <a:r>
                        <a:rPr lang="en-US" sz="1800" b="1" u="none" strike="noStrike" cap="none">
                          <a:latin typeface="Times New Roman"/>
                          <a:ea typeface="Times New Roman"/>
                          <a:cs typeface="Times New Roman"/>
                          <a:sym typeface="Times New Roman"/>
                        </a:rPr>
                        <a:t>Artist cancelation </a:t>
                      </a:r>
                      <a:br>
                        <a:rPr lang="en-US" sz="1800" b="1" u="none" strike="noStrike" cap="none">
                          <a:latin typeface="Times New Roman"/>
                          <a:ea typeface="Times New Roman"/>
                          <a:cs typeface="Times New Roman"/>
                          <a:sym typeface="Times New Roman"/>
                        </a:rPr>
                      </a:br>
                      <a:r>
                        <a:rPr lang="en-US" sz="1800" b="1" u="none" strike="noStrike" cap="none">
                          <a:latin typeface="Times New Roman"/>
                          <a:ea typeface="Times New Roman"/>
                          <a:cs typeface="Times New Roman"/>
                          <a:sym typeface="Times New Roman"/>
                        </a:rPr>
                        <a:t>or no show</a:t>
                      </a:r>
                      <a:endParaRPr sz="1800" b="1"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spcBef>
                          <a:spcPts val="0"/>
                        </a:spcBef>
                        <a:spcAft>
                          <a:spcPts val="0"/>
                        </a:spcAft>
                        <a:buClr>
                          <a:schemeClr val="dk1"/>
                        </a:buClr>
                        <a:buSzPts val="1800"/>
                        <a:buFont typeface="Times New Roman"/>
                        <a:buNone/>
                      </a:pPr>
                      <a:r>
                        <a:rPr lang="en-US" sz="1800" u="none" strike="noStrike" cap="none">
                          <a:latin typeface="Times New Roman"/>
                          <a:ea typeface="Times New Roman"/>
                          <a:cs typeface="Times New Roman"/>
                          <a:sym typeface="Times New Roman"/>
                        </a:rPr>
                        <a:t>frequency of cancellation; </a:t>
                      </a:r>
                      <a:br>
                        <a:rPr lang="en-US" sz="1800" u="none" strike="noStrike" cap="none">
                          <a:latin typeface="Times New Roman"/>
                          <a:ea typeface="Times New Roman"/>
                          <a:cs typeface="Times New Roman"/>
                          <a:sym typeface="Times New Roman"/>
                        </a:rPr>
                      </a:br>
                      <a:r>
                        <a:rPr lang="en-US" sz="1800" u="none" strike="noStrike" cap="none">
                          <a:latin typeface="Times New Roman"/>
                          <a:ea typeface="Times New Roman"/>
                          <a:cs typeface="Times New Roman"/>
                          <a:sym typeface="Times New Roman"/>
                        </a:rPr>
                        <a:t>notice before cancellation </a:t>
                      </a:r>
                      <a:endParaRPr sz="18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spcBef>
                          <a:spcPts val="0"/>
                        </a:spcBef>
                        <a:spcAft>
                          <a:spcPts val="0"/>
                        </a:spcAft>
                        <a:buClr>
                          <a:schemeClr val="dk1"/>
                        </a:buClr>
                        <a:buSzPts val="1800"/>
                        <a:buFont typeface="Times New Roman"/>
                        <a:buNone/>
                      </a:pPr>
                      <a:r>
                        <a:rPr lang="en-US" sz="1800" b="1" u="none" strike="noStrike" cap="none">
                          <a:latin typeface="Times New Roman"/>
                          <a:ea typeface="Times New Roman"/>
                          <a:cs typeface="Times New Roman"/>
                          <a:sym typeface="Times New Roman"/>
                        </a:rPr>
                        <a:t>Mitigation</a:t>
                      </a:r>
                      <a:r>
                        <a:rPr lang="en-US" sz="1800" u="none" strike="noStrike" cap="none">
                          <a:latin typeface="Times New Roman"/>
                          <a:ea typeface="Times New Roman"/>
                          <a:cs typeface="Times New Roman"/>
                          <a:sym typeface="Times New Roman"/>
                        </a:rPr>
                        <a:t>: refunds or rescheduling</a:t>
                      </a:r>
                      <a:endParaRPr sz="18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1393625">
                <a:tc>
                  <a:txBody>
                    <a:bodyPr/>
                    <a:lstStyle/>
                    <a:p>
                      <a:pPr marL="0" marR="0" lvl="0" indent="0" algn="l" rtl="0">
                        <a:spcBef>
                          <a:spcPts val="0"/>
                        </a:spcBef>
                        <a:spcAft>
                          <a:spcPts val="0"/>
                        </a:spcAft>
                        <a:buClr>
                          <a:schemeClr val="dk1"/>
                        </a:buClr>
                        <a:buSzPts val="1800"/>
                        <a:buFont typeface="Times New Roman"/>
                        <a:buNone/>
                      </a:pPr>
                      <a:r>
                        <a:rPr lang="en-US" sz="1800" b="1" u="none" strike="noStrike" cap="none" dirty="0">
                          <a:latin typeface="Times New Roman"/>
                          <a:ea typeface="Times New Roman"/>
                          <a:cs typeface="Times New Roman"/>
                          <a:sym typeface="Times New Roman"/>
                        </a:rPr>
                        <a:t>Structural faults</a:t>
                      </a:r>
                      <a:r>
                        <a:rPr lang="en-US" sz="1800" u="none" strike="noStrike" cap="none" dirty="0">
                          <a:latin typeface="Times New Roman"/>
                          <a:ea typeface="Times New Roman"/>
                          <a:cs typeface="Times New Roman"/>
                          <a:sym typeface="Times New Roman"/>
                        </a:rPr>
                        <a:t>: </a:t>
                      </a:r>
                      <a:br>
                        <a:rPr lang="en-US" sz="1800" u="none" strike="noStrike" cap="none" dirty="0">
                          <a:latin typeface="Times New Roman"/>
                          <a:ea typeface="Times New Roman"/>
                          <a:cs typeface="Times New Roman"/>
                          <a:sym typeface="Times New Roman"/>
                        </a:rPr>
                      </a:br>
                      <a:r>
                        <a:rPr lang="en-US" sz="1800" u="none" strike="noStrike" cap="none" dirty="0">
                          <a:latin typeface="Times New Roman"/>
                          <a:ea typeface="Times New Roman"/>
                          <a:cs typeface="Times New Roman"/>
                          <a:sym typeface="Times New Roman"/>
                        </a:rPr>
                        <a:t>sloped floor, </a:t>
                      </a:r>
                      <a:br>
                        <a:rPr lang="en-US" sz="1800" u="none" strike="noStrike" cap="none" dirty="0">
                          <a:latin typeface="Times New Roman"/>
                          <a:ea typeface="Times New Roman"/>
                          <a:cs typeface="Times New Roman"/>
                          <a:sym typeface="Times New Roman"/>
                        </a:rPr>
                      </a:br>
                      <a:r>
                        <a:rPr lang="en-US" sz="1800" u="none" strike="noStrike" cap="none" dirty="0">
                          <a:latin typeface="Times New Roman"/>
                          <a:ea typeface="Times New Roman"/>
                          <a:cs typeface="Times New Roman"/>
                          <a:sym typeface="Times New Roman"/>
                        </a:rPr>
                        <a:t>narrow stairway, </a:t>
                      </a:r>
                      <a:endParaRPr sz="1800" dirty="0">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Times New Roman"/>
                        <a:buNone/>
                      </a:pPr>
                      <a:r>
                        <a:rPr lang="en-US" sz="1800" u="none" strike="noStrike" cap="none" dirty="0">
                          <a:latin typeface="Times New Roman"/>
                          <a:ea typeface="Times New Roman"/>
                          <a:cs typeface="Times New Roman"/>
                          <a:sym typeface="Times New Roman"/>
                        </a:rPr>
                        <a:t>one emergency exit</a:t>
                      </a:r>
                      <a:endParaRPr sz="180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rtl="0">
                        <a:spcBef>
                          <a:spcPts val="0"/>
                        </a:spcBef>
                        <a:spcAft>
                          <a:spcPts val="0"/>
                        </a:spcAft>
                        <a:buClr>
                          <a:schemeClr val="dk1"/>
                        </a:buClr>
                        <a:buSzPts val="1800"/>
                        <a:buFont typeface="Times New Roman"/>
                        <a:buNone/>
                      </a:pPr>
                      <a:r>
                        <a:rPr lang="en-US" sz="1800" u="none" strike="noStrike" cap="none" dirty="0">
                          <a:latin typeface="Times New Roman"/>
                          <a:ea typeface="Times New Roman"/>
                          <a:cs typeface="Times New Roman"/>
                          <a:sym typeface="Times New Roman"/>
                        </a:rPr>
                        <a:t>structural integrity ratings; </a:t>
                      </a:r>
                      <a:br>
                        <a:rPr lang="en-US" sz="1800" u="none" strike="noStrike" cap="none" dirty="0">
                          <a:latin typeface="Times New Roman"/>
                          <a:ea typeface="Times New Roman"/>
                          <a:cs typeface="Times New Roman"/>
                          <a:sym typeface="Times New Roman"/>
                        </a:rPr>
                      </a:br>
                      <a:r>
                        <a:rPr lang="en-US" sz="1800" u="none" strike="noStrike" cap="none" dirty="0">
                          <a:latin typeface="Times New Roman"/>
                          <a:ea typeface="Times New Roman"/>
                          <a:cs typeface="Times New Roman"/>
                          <a:sym typeface="Times New Roman"/>
                        </a:rPr>
                        <a:t>regulatory standards</a:t>
                      </a:r>
                      <a:endParaRPr sz="180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rtl="0">
                        <a:spcBef>
                          <a:spcPts val="0"/>
                        </a:spcBef>
                        <a:spcAft>
                          <a:spcPts val="0"/>
                        </a:spcAft>
                        <a:buClr>
                          <a:schemeClr val="dk1"/>
                        </a:buClr>
                        <a:buSzPts val="1800"/>
                        <a:buFont typeface="Times New Roman"/>
                        <a:buNone/>
                      </a:pPr>
                      <a:r>
                        <a:rPr lang="en-US" sz="1800" b="1" u="none" strike="noStrike" cap="none" dirty="0">
                          <a:latin typeface="Times New Roman"/>
                          <a:ea typeface="Times New Roman"/>
                          <a:cs typeface="Times New Roman"/>
                          <a:sym typeface="Times New Roman"/>
                        </a:rPr>
                        <a:t>Transference</a:t>
                      </a:r>
                      <a:r>
                        <a:rPr lang="en-US" sz="1800" u="none" strike="noStrike" cap="none" dirty="0">
                          <a:latin typeface="Times New Roman"/>
                          <a:ea typeface="Times New Roman"/>
                          <a:cs typeface="Times New Roman"/>
                          <a:sym typeface="Times New Roman"/>
                        </a:rPr>
                        <a:t>: insurance </a:t>
                      </a:r>
                      <a:br>
                        <a:rPr lang="en-US" sz="1800" u="none" strike="noStrike" cap="none" dirty="0">
                          <a:latin typeface="Times New Roman"/>
                          <a:ea typeface="Times New Roman"/>
                          <a:cs typeface="Times New Roman"/>
                          <a:sym typeface="Times New Roman"/>
                        </a:rPr>
                      </a:br>
                      <a:r>
                        <a:rPr lang="en-US" sz="1800" u="none" strike="noStrike" cap="none" dirty="0">
                          <a:latin typeface="Times New Roman"/>
                          <a:ea typeface="Times New Roman"/>
                          <a:cs typeface="Times New Roman"/>
                          <a:sym typeface="Times New Roman"/>
                        </a:rPr>
                        <a:t>(in case of an accident)</a:t>
                      </a:r>
                      <a:endParaRPr sz="1800" u="none" strike="noStrike" cap="none"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
        <p:nvSpPr>
          <p:cNvPr id="168" name="Google Shape;168;p9"/>
          <p:cNvSpPr txBox="1">
            <a:spLocks noGrp="1"/>
          </p:cNvSpPr>
          <p:nvPr>
            <p:ph type="sldNum" idx="12"/>
          </p:nvPr>
        </p:nvSpPr>
        <p:spPr>
          <a:xfrm>
            <a:off x="6912864"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409</TotalTime>
  <Words>2996</Words>
  <Application>Microsoft Office PowerPoint</Application>
  <PresentationFormat>On-screen Show (4:3)</PresentationFormat>
  <Paragraphs>304</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Noto Sans Symbols</vt:lpstr>
      <vt:lpstr>Quattrocento Sans</vt:lpstr>
      <vt:lpstr>Malgun Gothic</vt:lpstr>
      <vt:lpstr>Arial</vt:lpstr>
      <vt:lpstr>Calibri</vt:lpstr>
      <vt:lpstr>Times New Roman</vt:lpstr>
      <vt:lpstr>Office Theme</vt:lpstr>
      <vt:lpstr>IST625 Enterprise Risk Management Field Project : The Westcott Theater  Part 5: Final Presentation</vt:lpstr>
      <vt:lpstr>Agenda</vt:lpstr>
      <vt:lpstr>1. Industry Overview</vt:lpstr>
      <vt:lpstr>1. Industry Overview (continued)</vt:lpstr>
      <vt:lpstr>2. Company Overview</vt:lpstr>
      <vt:lpstr>3. Research Methods</vt:lpstr>
      <vt:lpstr>4. Interviews and Site Visits</vt:lpstr>
      <vt:lpstr>5. SWOT Analysis</vt:lpstr>
      <vt:lpstr>6. Risk Identification &amp; Measurement</vt:lpstr>
      <vt:lpstr>6. Risk Identification &amp; Measurement (continued)</vt:lpstr>
      <vt:lpstr>7. Risk Heat Map</vt:lpstr>
      <vt:lpstr>7. Risk Heat Map (continued)</vt:lpstr>
      <vt:lpstr>7. Risk Heat Map (continued)</vt:lpstr>
      <vt:lpstr>8. Top 3 Risks</vt:lpstr>
      <vt:lpstr>9. Recommendations</vt:lpstr>
      <vt:lpstr>10. Lessons Learned</vt:lpstr>
      <vt:lpstr>References</vt:lpstr>
      <vt:lpstr>References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IST625 Enterprise Risk Management Field Project : The Westcott Theater  Part 5: Final Presentation</dc:title>
  <dc:creator>seong-il</dc:creator>
  <cp:lastModifiedBy>seong-il</cp:lastModifiedBy>
  <cp:revision>5</cp:revision>
  <dcterms:created xsi:type="dcterms:W3CDTF">2020-04-09T18:18:34Z</dcterms:created>
  <dcterms:modified xsi:type="dcterms:W3CDTF">2020-04-16T01:34:30Z</dcterms:modified>
</cp:coreProperties>
</file>