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Lo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iti Nagardeolek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Nuni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aven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4.xml"/><Relationship Id="rId33" Type="http://schemas.openxmlformats.org/officeDocument/2006/relationships/font" Target="fonts/Lora-boldItalic.fntdata"/><Relationship Id="rId10" Type="http://schemas.openxmlformats.org/officeDocument/2006/relationships/slide" Target="slides/slide3.xml"/><Relationship Id="rId32" Type="http://schemas.openxmlformats.org/officeDocument/2006/relationships/font" Target="fonts/Lor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12-06T03:58:54.811">
    <p:pos x="6000" y="0"/>
    <p:text>Slides #7 and 8 (and also #6 if needed) can be cut / moved down for additional info in case we get a question.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c0185c13f_6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6c0185c13f_6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c0185c13f_6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6c0185c13f_6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c0185c13f_6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6c0185c13f_6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c0185c13f_6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6c0185c13f_6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c0185c13f_6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6c0185c13f_6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c1937111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c1937111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c1937111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c1937111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c1937111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c1937111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193711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193711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c193711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c193711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c1937111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c1937111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c193711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c19371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c193711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c193711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c1937111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c1937111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c0185c13f_6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6c0185c13f_6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79" name="Google Shape;279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86" name="Google Shape;28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87" name="Google Shape;28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90" name="Google Shape;29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94" name="Google Shape;29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8" name="Google Shape;298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99" name="Google Shape;29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03" name="Google Shape;30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12" name="Google Shape;31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7" name="Google Shape;31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21" name="Google Shape;32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6" name="Google Shape;32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29" name="Google Shape;32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35" name="Google Shape;335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9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342" name="Google Shape;342;p1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343" name="Google Shape;343;p1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1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47" name="Google Shape;347;p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1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51" name="Google Shape;351;p1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1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7" name="Google Shape;3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2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2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1" name="Google Shape;361;p2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2" name="Google Shape;36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365" name="Google Shape;3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68" name="Google Shape;36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71" name="Google Shape;371;p2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72" name="Google Shape;372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6" name="Google Shape;376;p2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77" name="Google Shape;377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2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383" name="Google Shape;383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388" name="Google Shape;388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392" name="Google Shape;392;p2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2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398" name="Google Shape;398;p2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2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03" name="Google Shape;403;p2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6" name="Google Shape;406;p2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07" name="Google Shape;407;p2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13" name="Google Shape;413;p2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2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18" name="Google Shape;418;p2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23" name="Google Shape;423;p2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2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27" name="Google Shape;427;p2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32" name="Google Shape;432;p2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37" name="Google Shape;437;p2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" name="Google Shape;442;p2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43" name="Google Shape;443;p2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2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48" name="Google Shape;448;p2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1" name="Google Shape;451;p2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52" name="Google Shape;452;p2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6" name="Google Shape;456;p2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57" name="Google Shape;457;p2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2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463" name="Google Shape;463;p2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2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468" name="Google Shape;468;p2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472" name="Google Shape;472;p2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478" name="Google Shape;478;p2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2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483" name="Google Shape;483;p2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2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488" name="Google Shape;488;p2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492" name="Google Shape;492;p2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6" name="Google Shape;496;p2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12.jpg"/><Relationship Id="rId6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23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ctrTitle"/>
          </p:nvPr>
        </p:nvSpPr>
        <p:spPr>
          <a:xfrm>
            <a:off x="0" y="1180213"/>
            <a:ext cx="434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Customer Churn in Airline Industry</a:t>
            </a:r>
            <a:endParaRPr sz="24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06" name="Google Shape;5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050" y="204575"/>
            <a:ext cx="4954550" cy="47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 txBox="1"/>
          <p:nvPr/>
        </p:nvSpPr>
        <p:spPr>
          <a:xfrm>
            <a:off x="1308325" y="2673125"/>
            <a:ext cx="2661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By  Adit Kaneria,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Aditi Nagardeolekar,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Ian Ustanik,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Lalit Mohan,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Shriya Samant 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2. Origin State and City:</a:t>
            </a:r>
            <a:endParaRPr/>
          </a:p>
        </p:txBody>
      </p:sp>
      <p:sp>
        <p:nvSpPr>
          <p:cNvPr id="570" name="Google Shape;570;p33"/>
          <p:cNvSpPr txBox="1"/>
          <p:nvPr>
            <p:ph idx="1" type="body"/>
          </p:nvPr>
        </p:nvSpPr>
        <p:spPr>
          <a:xfrm>
            <a:off x="1197664" y="4125593"/>
            <a:ext cx="7030500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Provide staff training to TX crew, improve facilities in the airport – use CA, OR, WA as reference points</a:t>
            </a:r>
            <a:endParaRPr/>
          </a:p>
        </p:txBody>
      </p:sp>
      <p:pic>
        <p:nvPicPr>
          <p:cNvPr descr="A screenshot of a cell phone&#10;&#10;Description automatically generated" id="571" name="Google Shape;571;p33"/>
          <p:cNvPicPr preferRelativeResize="0"/>
          <p:nvPr/>
        </p:nvPicPr>
        <p:blipFill rotWithShape="1">
          <a:blip r:embed="rId3">
            <a:alphaModFix/>
          </a:blip>
          <a:srcRect b="60793" l="0" r="0" t="5178"/>
          <a:stretch/>
        </p:blipFill>
        <p:spPr>
          <a:xfrm>
            <a:off x="612320" y="742950"/>
            <a:ext cx="7919358" cy="14307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572" name="Google Shape;572;p33"/>
          <p:cNvPicPr preferRelativeResize="0"/>
          <p:nvPr/>
        </p:nvPicPr>
        <p:blipFill rotWithShape="1">
          <a:blip r:embed="rId4">
            <a:alphaModFix/>
          </a:blip>
          <a:srcRect b="60978" l="0" r="0" t="5360"/>
          <a:stretch/>
        </p:blipFill>
        <p:spPr>
          <a:xfrm>
            <a:off x="612320" y="2398556"/>
            <a:ext cx="7919358" cy="15022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573" name="Google Shape;573;p33"/>
          <p:cNvPicPr preferRelativeResize="0"/>
          <p:nvPr/>
        </p:nvPicPr>
        <p:blipFill rotWithShape="1">
          <a:blip r:embed="rId5">
            <a:alphaModFix/>
          </a:blip>
          <a:srcRect b="60793" l="0" r="0" t="5544"/>
          <a:stretch/>
        </p:blipFill>
        <p:spPr>
          <a:xfrm>
            <a:off x="612320" y="671519"/>
            <a:ext cx="7919358" cy="15022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clock&#10;&#10;Description automatically generated" id="574" name="Google Shape;57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320" y="659126"/>
            <a:ext cx="7919358" cy="348640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4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 Airline status:</a:t>
            </a:r>
            <a:endParaRPr/>
          </a:p>
        </p:txBody>
      </p:sp>
      <p:sp>
        <p:nvSpPr>
          <p:cNvPr id="580" name="Google Shape;580;p34"/>
          <p:cNvSpPr txBox="1"/>
          <p:nvPr>
            <p:ph idx="1" type="body"/>
          </p:nvPr>
        </p:nvSpPr>
        <p:spPr>
          <a:xfrm>
            <a:off x="1197664" y="4125593"/>
            <a:ext cx="7030500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Overhaul services offered under Blue status. Use services offered under Silver status as a reference.</a:t>
            </a:r>
            <a:endParaRPr/>
          </a:p>
        </p:txBody>
      </p:sp>
      <p:pic>
        <p:nvPicPr>
          <p:cNvPr descr="A screenshot of a cell phone&#10;&#10;Description automatically generated" id="581" name="Google Shape;581;p34"/>
          <p:cNvPicPr preferRelativeResize="0"/>
          <p:nvPr/>
        </p:nvPicPr>
        <p:blipFill rotWithShape="1">
          <a:blip r:embed="rId3">
            <a:alphaModFix/>
          </a:blip>
          <a:srcRect b="64265" l="0" r="0" t="5238"/>
          <a:stretch/>
        </p:blipFill>
        <p:spPr>
          <a:xfrm>
            <a:off x="612320" y="783924"/>
            <a:ext cx="7919358" cy="1502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582" name="Google Shape;582;p34"/>
          <p:cNvPicPr preferRelativeResize="0"/>
          <p:nvPr/>
        </p:nvPicPr>
        <p:blipFill rotWithShape="1">
          <a:blip r:embed="rId4">
            <a:alphaModFix/>
          </a:blip>
          <a:srcRect b="59222" l="0" r="0" t="5238"/>
          <a:stretch/>
        </p:blipFill>
        <p:spPr>
          <a:xfrm>
            <a:off x="612320" y="2467074"/>
            <a:ext cx="7919358" cy="15860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creenshot, drawing&#10;&#10;Description automatically generated" id="583" name="Google Shape;5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320" y="589143"/>
            <a:ext cx="7919358" cy="3536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4. Type of travel:</a:t>
            </a:r>
            <a:endParaRPr/>
          </a:p>
        </p:txBody>
      </p:sp>
      <p:sp>
        <p:nvSpPr>
          <p:cNvPr id="589" name="Google Shape;589;p35"/>
          <p:cNvSpPr txBox="1"/>
          <p:nvPr>
            <p:ph idx="1" type="body"/>
          </p:nvPr>
        </p:nvSpPr>
        <p:spPr>
          <a:xfrm>
            <a:off x="622004" y="4125593"/>
            <a:ext cx="7798982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Market more to businesses, than personal travelers – form contracts to provide flight services to businesses at discounted rates</a:t>
            </a:r>
            <a:endParaRPr/>
          </a:p>
        </p:txBody>
      </p:sp>
      <p:pic>
        <p:nvPicPr>
          <p:cNvPr descr="A screenshot of a cell phone&#10;&#10;Description automatically generated" id="590" name="Google Shape;590;p35"/>
          <p:cNvPicPr preferRelativeResize="0"/>
          <p:nvPr/>
        </p:nvPicPr>
        <p:blipFill rotWithShape="1">
          <a:blip r:embed="rId3">
            <a:alphaModFix/>
          </a:blip>
          <a:srcRect b="64741" l="0" r="0" t="4999"/>
          <a:stretch/>
        </p:blipFill>
        <p:spPr>
          <a:xfrm>
            <a:off x="622004" y="776177"/>
            <a:ext cx="7899992" cy="148855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social media post&#10;&#10;Description automatically generated" id="591" name="Google Shape;591;p35"/>
          <p:cNvPicPr preferRelativeResize="0"/>
          <p:nvPr/>
        </p:nvPicPr>
        <p:blipFill rotWithShape="1">
          <a:blip r:embed="rId4">
            <a:alphaModFix/>
          </a:blip>
          <a:srcRect b="74034" l="0" r="0" t="5952"/>
          <a:stretch/>
        </p:blipFill>
        <p:spPr>
          <a:xfrm>
            <a:off x="622004" y="2571750"/>
            <a:ext cx="7899992" cy="11694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592" name="Google Shape;59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363" y="691116"/>
            <a:ext cx="8011634" cy="33492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5. Travel class:</a:t>
            </a:r>
            <a:endParaRPr/>
          </a:p>
        </p:txBody>
      </p:sp>
      <p:sp>
        <p:nvSpPr>
          <p:cNvPr id="598" name="Google Shape;598;p36"/>
          <p:cNvSpPr txBox="1"/>
          <p:nvPr>
            <p:ph idx="1" type="body"/>
          </p:nvPr>
        </p:nvSpPr>
        <p:spPr>
          <a:xfrm>
            <a:off x="622004" y="4125593"/>
            <a:ext cx="7798982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Improve services offered in Eco Plus class.</a:t>
            </a:r>
            <a:endParaRPr/>
          </a:p>
        </p:txBody>
      </p:sp>
      <p:pic>
        <p:nvPicPr>
          <p:cNvPr descr="A screenshot of a social media post&#10;&#10;Description automatically generated" id="599" name="Google Shape;599;p36"/>
          <p:cNvPicPr preferRelativeResize="0"/>
          <p:nvPr/>
        </p:nvPicPr>
        <p:blipFill rotWithShape="1">
          <a:blip r:embed="rId3">
            <a:alphaModFix/>
          </a:blip>
          <a:srcRect b="73081" l="0" r="0" t="6429"/>
          <a:stretch/>
        </p:blipFill>
        <p:spPr>
          <a:xfrm>
            <a:off x="629978" y="723014"/>
            <a:ext cx="7884043" cy="11483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creenshot&#10;&#10;Description automatically generated" id="600" name="Google Shape;6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004" y="632076"/>
            <a:ext cx="7899992" cy="349351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7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6. Total delay: Arrival delay + Departure delay</a:t>
            </a:r>
            <a:br>
              <a:rPr lang="en"/>
            </a:br>
            <a:r>
              <a:rPr lang="en"/>
              <a:t>7. Flight cancellation</a:t>
            </a:r>
            <a:endParaRPr/>
          </a:p>
        </p:txBody>
      </p:sp>
      <p:sp>
        <p:nvSpPr>
          <p:cNvPr id="606" name="Google Shape;606;p37"/>
          <p:cNvSpPr txBox="1"/>
          <p:nvPr>
            <p:ph idx="1" type="body"/>
          </p:nvPr>
        </p:nvSpPr>
        <p:spPr>
          <a:xfrm>
            <a:off x="622004" y="4125593"/>
            <a:ext cx="7798982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Avoid delays longer than 10 minutes. Avoid flight cancellations.</a:t>
            </a:r>
            <a:endParaRPr/>
          </a:p>
        </p:txBody>
      </p:sp>
      <p:pic>
        <p:nvPicPr>
          <p:cNvPr descr="A picture containing clock, drawing&#10;&#10;Description automatically generated" id="607" name="Google Shape;6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32" y="1232234"/>
            <a:ext cx="4167963" cy="266042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creenshot&#10;&#10;Description automatically generated" id="608" name="Google Shape;6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212" y="1232234"/>
            <a:ext cx="4167963" cy="266042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4" name="Google Shape;614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Focus on keeping well-performing partner airlines, providing staff training and improving airport facilities in selected cities and target businesses, in order to reduce customer churn.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20" name="Google Shape;620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3" name="Google Shape;51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Overview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Approach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Questions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Descriptive Statistics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Modeling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Results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Actionable Insight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514" name="Google Shape;5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200" y="1910200"/>
            <a:ext cx="6312800" cy="2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1303800" y="591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20" name="Google Shape;520;p26"/>
          <p:cNvSpPr txBox="1"/>
          <p:nvPr>
            <p:ph idx="1" type="body"/>
          </p:nvPr>
        </p:nvSpPr>
        <p:spPr>
          <a:xfrm>
            <a:off x="1303800" y="1412975"/>
            <a:ext cx="50358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SouthEast Airlines is Facing a Problem with Customer Churn.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A data set containing Survey data is used to calculate NPS.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Net Promoter Score(NPS) asks customer to response on a scale of 1-10. 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Scores: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                  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                     Below 7            : Detractors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                     Between  7-8   : Passive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                     Above 8            : Promoter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521" name="Google Shape;5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800" y="1022250"/>
            <a:ext cx="2498975" cy="35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527" name="Google Shape;527;p27"/>
          <p:cNvSpPr txBox="1"/>
          <p:nvPr>
            <p:ph idx="1" type="body"/>
          </p:nvPr>
        </p:nvSpPr>
        <p:spPr>
          <a:xfrm>
            <a:off x="922525" y="1997525"/>
            <a:ext cx="442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b="1" lang="en">
                <a:solidFill>
                  <a:srgbClr val="434343"/>
                </a:solidFill>
              </a:rPr>
              <a:t>We have used </a:t>
            </a:r>
            <a:r>
              <a:rPr b="1" lang="en">
                <a:solidFill>
                  <a:srgbClr val="434343"/>
                </a:solidFill>
              </a:rPr>
              <a:t>visualization</a:t>
            </a:r>
            <a:r>
              <a:rPr b="1" lang="en">
                <a:solidFill>
                  <a:srgbClr val="434343"/>
                </a:solidFill>
              </a:rPr>
              <a:t> to explain our models.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b="1" lang="en">
                <a:solidFill>
                  <a:srgbClr val="434343"/>
                </a:solidFill>
              </a:rPr>
              <a:t>We have used sentiment analysis to analyze the sentiment the of the customer.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b="1" lang="en">
                <a:solidFill>
                  <a:srgbClr val="434343"/>
                </a:solidFill>
              </a:rPr>
              <a:t>The three Models we used for our analyses: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>
                <a:solidFill>
                  <a:srgbClr val="434343"/>
                </a:solidFill>
              </a:rPr>
              <a:t>Association Rule Mining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>
                <a:solidFill>
                  <a:srgbClr val="434343"/>
                </a:solidFill>
              </a:rPr>
              <a:t>Linear Regression 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>
                <a:solidFill>
                  <a:srgbClr val="434343"/>
                </a:solidFill>
              </a:rPr>
              <a:t>Deep Learning (Sequential Modeling)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 txBox="1"/>
          <p:nvPr/>
        </p:nvSpPr>
        <p:spPr>
          <a:xfrm>
            <a:off x="6197600" y="4641000"/>
            <a:ext cx="1569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Partner</a:t>
            </a:r>
            <a:r>
              <a:rPr b="1" lang="en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 Airlines</a:t>
            </a:r>
            <a:endParaRPr b="1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9" name="Google Shape;5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25" y="941975"/>
            <a:ext cx="3948175" cy="3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How does SouthEast Airlines reduce Customer Churn?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Who is the average customer?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What is the correlation between NPS and customer experiences and their attributes?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Who are Detractors?</a:t>
            </a:r>
            <a:endParaRPr b="1">
              <a:solidFill>
                <a:srgbClr val="274E13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100">
                <a:solidFill>
                  <a:srgbClr val="274E13"/>
                </a:solidFill>
              </a:rPr>
              <a:t>What can be don</a:t>
            </a:r>
            <a:r>
              <a:rPr b="1" lang="en">
                <a:solidFill>
                  <a:srgbClr val="274E13"/>
                </a:solidFill>
              </a:rPr>
              <a:t>e to limit the number of customers who become detractors?</a:t>
            </a:r>
            <a:endParaRPr b="1">
              <a:solidFill>
                <a:srgbClr val="274E1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Who are Promoters?</a:t>
            </a:r>
            <a:endParaRPr b="1">
              <a:solidFill>
                <a:srgbClr val="274E1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>
                <a:solidFill>
                  <a:srgbClr val="274E13"/>
                </a:solidFill>
              </a:rPr>
              <a:t>What can be done to invest more in experiences and products that turn customers into promoters?</a:t>
            </a:r>
            <a:endParaRPr b="1">
              <a:solidFill>
                <a:srgbClr val="274E13"/>
              </a:solidFill>
            </a:endParaRPr>
          </a:p>
        </p:txBody>
      </p:sp>
      <p:pic>
        <p:nvPicPr>
          <p:cNvPr id="536" name="Google Shape;5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00" y="216575"/>
            <a:ext cx="2485750" cy="19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542" name="Google Shape;54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All 10,282 records with 28 attributes in the dataset were evaluated.</a:t>
            </a:r>
            <a:endParaRPr b="1">
              <a:solidFill>
                <a:srgbClr val="274E1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The averag</a:t>
            </a:r>
            <a:r>
              <a:rPr b="1" lang="en">
                <a:solidFill>
                  <a:srgbClr val="434343"/>
                </a:solidFill>
              </a:rPr>
              <a:t>e custom</a:t>
            </a:r>
            <a:r>
              <a:rPr b="1" lang="en">
                <a:solidFill>
                  <a:srgbClr val="274E13"/>
                </a:solidFill>
              </a:rPr>
              <a:t>er:</a:t>
            </a:r>
            <a:endParaRPr b="1">
              <a:solidFill>
                <a:srgbClr val="274E1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300">
                <a:solidFill>
                  <a:srgbClr val="274E13"/>
                </a:solidFill>
              </a:rPr>
              <a:t>46 years old</a:t>
            </a:r>
            <a:endParaRPr b="1" sz="1300">
              <a:solidFill>
                <a:srgbClr val="43434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300">
                <a:solidFill>
                  <a:srgbClr val="274E13"/>
                </a:solidFill>
              </a:rPr>
              <a:t>Has been flying with SouthEast since 2007</a:t>
            </a:r>
            <a:endParaRPr b="1" sz="1300">
              <a:solidFill>
                <a:srgbClr val="274E1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300">
                <a:solidFill>
                  <a:srgbClr val="274E13"/>
                </a:solidFill>
              </a:rPr>
              <a:t>Flies nearly 20 times per year</a:t>
            </a:r>
            <a:endParaRPr b="1" sz="1300">
              <a:solidFill>
                <a:srgbClr val="274E1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300">
                <a:solidFill>
                  <a:srgbClr val="274E13"/>
                </a:solidFill>
              </a:rPr>
              <a:t>Spends almost $95 on average per airport visit</a:t>
            </a:r>
            <a:endParaRPr b="1" sz="1300">
              <a:solidFill>
                <a:srgbClr val="274E13"/>
              </a:solidFill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Char char="○"/>
            </a:pPr>
            <a:r>
              <a:rPr b="1" lang="en" sz="1300">
                <a:solidFill>
                  <a:srgbClr val="274E13"/>
                </a:solidFill>
              </a:rPr>
              <a:t>Is a frequent flyer</a:t>
            </a:r>
            <a:endParaRPr b="1" sz="1300">
              <a:solidFill>
                <a:srgbClr val="274E1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Most significant attributes led to a decrease in NPS as they increased (Age, Price Sensitivity, Flights Per Year, Delay Times).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543" name="Google Shape;5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113" y="808213"/>
            <a:ext cx="174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/>
          <p:nvPr>
            <p:ph type="title"/>
          </p:nvPr>
        </p:nvSpPr>
        <p:spPr>
          <a:xfrm>
            <a:off x="1303800" y="598575"/>
            <a:ext cx="7453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Sentiment Analysis of Customer Reviews</a:t>
            </a:r>
            <a:endParaRPr/>
          </a:p>
        </p:txBody>
      </p:sp>
      <p:pic>
        <p:nvPicPr>
          <p:cNvPr id="549" name="Google Shape;5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55900"/>
            <a:ext cx="6912350" cy="31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Number of customer who have a positive sentiment towards the airline - 172</a:t>
            </a:r>
            <a:endParaRPr b="1">
              <a:solidFill>
                <a:srgbClr val="274E1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Number of customers who have a negative sentiment towards the airline - 115</a:t>
            </a:r>
            <a:endParaRPr b="1">
              <a:solidFill>
                <a:srgbClr val="274E1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➢"/>
            </a:pPr>
            <a:r>
              <a:rPr b="1" lang="en">
                <a:solidFill>
                  <a:srgbClr val="274E13"/>
                </a:solidFill>
              </a:rPr>
              <a:t>Likelihood to recommend metric is closely related to reviews customers have given.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274E13"/>
                </a:solidFill>
              </a:rPr>
              <a:t>Last 294 entries were used for sentiment analysis</a:t>
            </a:r>
            <a:endParaRPr/>
          </a:p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1251225" y="731450"/>
            <a:ext cx="7453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Sentiment Analysis of Customer Reviews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/>
          <p:nvPr>
            <p:ph type="title"/>
          </p:nvPr>
        </p:nvSpPr>
        <p:spPr>
          <a:xfrm>
            <a:off x="220435" y="0"/>
            <a:ext cx="8711293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Associated rules mining/ NPS: 1. Partner airline:</a:t>
            </a:r>
            <a:endParaRPr/>
          </a:p>
        </p:txBody>
      </p:sp>
      <p:sp>
        <p:nvSpPr>
          <p:cNvPr id="561" name="Google Shape;561;p32"/>
          <p:cNvSpPr txBox="1"/>
          <p:nvPr>
            <p:ph idx="1" type="body"/>
          </p:nvPr>
        </p:nvSpPr>
        <p:spPr>
          <a:xfrm>
            <a:off x="1197664" y="4125593"/>
            <a:ext cx="7030500" cy="7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chemeClr val="accent1"/>
                </a:solidFill>
              </a:rPr>
              <a:t>Business recommendation: Terminate partnership with EV, increase partnership with AS, OO, FL, F9</a:t>
            </a:r>
            <a:endParaRPr/>
          </a:p>
        </p:txBody>
      </p:sp>
      <p:pic>
        <p:nvPicPr>
          <p:cNvPr descr="A screenshot of a cell phone&#10;&#10;Description automatically generated" id="562" name="Google Shape;562;p32"/>
          <p:cNvPicPr preferRelativeResize="0"/>
          <p:nvPr/>
        </p:nvPicPr>
        <p:blipFill rotWithShape="1">
          <a:blip r:embed="rId4">
            <a:alphaModFix/>
          </a:blip>
          <a:srcRect b="61159" l="0" r="0" t="6082"/>
          <a:stretch/>
        </p:blipFill>
        <p:spPr>
          <a:xfrm>
            <a:off x="612321" y="820890"/>
            <a:ext cx="7919357" cy="12660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563" name="Google Shape;563;p32"/>
          <p:cNvPicPr preferRelativeResize="0"/>
          <p:nvPr/>
        </p:nvPicPr>
        <p:blipFill rotWithShape="1">
          <a:blip r:embed="rId5">
            <a:alphaModFix/>
          </a:blip>
          <a:srcRect b="61427" l="0" r="0" t="6081"/>
          <a:stretch/>
        </p:blipFill>
        <p:spPr>
          <a:xfrm>
            <a:off x="612321" y="2608876"/>
            <a:ext cx="7919357" cy="13528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drawing&#10;&#10;Description automatically generated" id="564" name="Google Shape;56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321" y="645156"/>
            <a:ext cx="7919357" cy="34565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