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1" r:id="rId6"/>
    <p:sldId id="262" r:id="rId7"/>
    <p:sldId id="268" r:id="rId8"/>
    <p:sldId id="264" r:id="rId9"/>
    <p:sldId id="265" r:id="rId10"/>
    <p:sldId id="266" r:id="rId11"/>
    <p:sldId id="267" r:id="rId12"/>
    <p:sldId id="260"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p:normalViewPr>
  <p:slideViewPr>
    <p:cSldViewPr snapToGrid="0">
      <p:cViewPr varScale="1">
        <p:scale>
          <a:sx n="46" d="100"/>
          <a:sy n="46" d="100"/>
        </p:scale>
        <p:origin x="58" y="8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2880DD7-6E0B-41B8-814A-B6F406585D23}" type="datetimeFigureOut">
              <a:rPr lang="fr-FR" smtClean="0"/>
              <a:t>03/07/2023</a:t>
            </a:fld>
            <a:endParaRPr lang="fr-FR"/>
          </a:p>
        </p:txBody>
      </p:sp>
      <p:sp>
        <p:nvSpPr>
          <p:cNvPr id="5" name="Footer Placeholder 4"/>
          <p:cNvSpPr>
            <a:spLocks noGrp="1"/>
          </p:cNvSpPr>
          <p:nvPr>
            <p:ph type="ftr" sz="quarter" idx="11"/>
          </p:nvPr>
        </p:nvSpPr>
        <p:spPr>
          <a:xfrm>
            <a:off x="1451579" y="329307"/>
            <a:ext cx="5626774" cy="309201"/>
          </a:xfrm>
        </p:spPr>
        <p:txBody>
          <a:bodyPr/>
          <a:lstStyle/>
          <a:p>
            <a:endParaRPr lang="fr-FR"/>
          </a:p>
        </p:txBody>
      </p:sp>
      <p:sp>
        <p:nvSpPr>
          <p:cNvPr id="6" name="Slide Number Placeholder 5"/>
          <p:cNvSpPr>
            <a:spLocks noGrp="1"/>
          </p:cNvSpPr>
          <p:nvPr>
            <p:ph type="sldNum" sz="quarter" idx="12"/>
          </p:nvPr>
        </p:nvSpPr>
        <p:spPr>
          <a:xfrm>
            <a:off x="476834" y="798973"/>
            <a:ext cx="811019" cy="503578"/>
          </a:xfrm>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209819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880DD7-6E0B-41B8-814A-B6F406585D23}"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220248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880DD7-6E0B-41B8-814A-B6F406585D23}"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248703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880DD7-6E0B-41B8-814A-B6F406585D23}"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116439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880DD7-6E0B-41B8-814A-B6F406585D23}"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371730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2880DD7-6E0B-41B8-814A-B6F406585D23}"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68346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2880DD7-6E0B-41B8-814A-B6F406585D23}" type="datetimeFigureOut">
              <a:rPr lang="fr-FR" smtClean="0"/>
              <a:t>03/07/2023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274962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2880DD7-6E0B-41B8-814A-B6F406585D23}" type="datetimeFigureOut">
              <a:rPr lang="fr-FR" smtClean="0"/>
              <a:t>03/07/2023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143919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80DD7-6E0B-41B8-814A-B6F406585D23}" type="datetimeFigureOut">
              <a:rPr lang="fr-FR" smtClean="0"/>
              <a:t>03/07/2023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243607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880DD7-6E0B-41B8-814A-B6F406585D23}"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383988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880DD7-6E0B-41B8-814A-B6F406585D23}" type="datetimeFigureOut">
              <a:rPr lang="fr-FR" smtClean="0"/>
              <a:t>03/07/2023</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2EF7F7B0-9A39-47BA-B6E1-E6AC101D092B}" type="slidenum">
              <a:rPr lang="fr-FR" smtClean="0"/>
              <a:t>‹N°›</a:t>
            </a:fld>
            <a:endParaRPr lang="fr-FR"/>
          </a:p>
        </p:txBody>
      </p:sp>
    </p:spTree>
    <p:extLst>
      <p:ext uri="{BB962C8B-B14F-4D97-AF65-F5344CB8AC3E}">
        <p14:creationId xmlns:p14="http://schemas.microsoft.com/office/powerpoint/2010/main" val="359473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880DD7-6E0B-41B8-814A-B6F406585D23}" type="datetimeFigureOut">
              <a:rPr lang="fr-FR" smtClean="0"/>
              <a:t>03/07/2023</a:t>
            </a:fld>
            <a:endParaRPr lang="fr-F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F7F7B0-9A39-47BA-B6E1-E6AC101D092B}" type="slidenum">
              <a:rPr lang="fr-FR" smtClean="0"/>
              <a:t>‹N°›</a:t>
            </a:fld>
            <a:endParaRPr lang="fr-FR"/>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01366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F5CEE-624B-C313-D57C-14CC06575154}"/>
              </a:ext>
            </a:extLst>
          </p:cNvPr>
          <p:cNvSpPr>
            <a:spLocks noGrp="1"/>
          </p:cNvSpPr>
          <p:nvPr>
            <p:ph type="ctrTitle"/>
          </p:nvPr>
        </p:nvSpPr>
        <p:spPr/>
        <p:txBody>
          <a:bodyPr/>
          <a:lstStyle/>
          <a:p>
            <a:r>
              <a:rPr lang="fr-FR" dirty="0"/>
              <a:t>BAKELI TRAINING</a:t>
            </a:r>
            <a:br>
              <a:rPr lang="fr-FR" dirty="0"/>
            </a:br>
            <a:r>
              <a:rPr lang="fr-FR" dirty="0"/>
              <a:t>QUIZZ</a:t>
            </a:r>
          </a:p>
        </p:txBody>
      </p:sp>
      <p:sp>
        <p:nvSpPr>
          <p:cNvPr id="3" name="Sous-titre 2">
            <a:extLst>
              <a:ext uri="{FF2B5EF4-FFF2-40B4-BE49-F238E27FC236}">
                <a16:creationId xmlns:a16="http://schemas.microsoft.com/office/drawing/2014/main" id="{80A22389-A84E-5515-3B92-422518E2307B}"/>
              </a:ext>
            </a:extLst>
          </p:cNvPr>
          <p:cNvSpPr>
            <a:spLocks noGrp="1"/>
          </p:cNvSpPr>
          <p:nvPr>
            <p:ph type="subTitle" idx="1"/>
          </p:nvPr>
        </p:nvSpPr>
        <p:spPr/>
        <p:txBody>
          <a:bodyPr/>
          <a:lstStyle/>
          <a:p>
            <a:r>
              <a:rPr lang="fr-FR" dirty="0"/>
              <a:t>Projet: Django </a:t>
            </a:r>
            <a:r>
              <a:rPr lang="fr-FR" cap="none" dirty="0" err="1"/>
              <a:t>with</a:t>
            </a:r>
            <a:r>
              <a:rPr lang="fr-FR" cap="none" dirty="0"/>
              <a:t> Machine Learning for </a:t>
            </a:r>
            <a:r>
              <a:rPr lang="fr-FR" cap="none" dirty="0" err="1"/>
              <a:t>recommendation</a:t>
            </a:r>
            <a:endParaRPr lang="fr-FR" dirty="0"/>
          </a:p>
        </p:txBody>
      </p:sp>
    </p:spTree>
    <p:extLst>
      <p:ext uri="{BB962C8B-B14F-4D97-AF65-F5344CB8AC3E}">
        <p14:creationId xmlns:p14="http://schemas.microsoft.com/office/powerpoint/2010/main" val="355248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C6E77-AA91-838F-A251-5E824B39AACE}"/>
              </a:ext>
            </a:extLst>
          </p:cNvPr>
          <p:cNvSpPr>
            <a:spLocks noGrp="1"/>
          </p:cNvSpPr>
          <p:nvPr>
            <p:ph type="title"/>
          </p:nvPr>
        </p:nvSpPr>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A7C204E-4975-20B4-CB60-E27DC325D11C}"/>
              </a:ext>
            </a:extLst>
          </p:cNvPr>
          <p:cNvSpPr>
            <a:spLocks noGrp="1"/>
          </p:cNvSpPr>
          <p:nvPr>
            <p:ph idx="1"/>
          </p:nvPr>
        </p:nvSpPr>
        <p:spPr/>
        <p:txBody>
          <a:bodyPr/>
          <a:lstStyle/>
          <a:p>
            <a:r>
              <a:rPr lang="fr-FR" dirty="0" err="1"/>
              <a:t>AttemptedQuestion</a:t>
            </a:r>
            <a:endParaRPr lang="fr-FR" dirty="0"/>
          </a:p>
          <a:p>
            <a:pPr lvl="1"/>
            <a:r>
              <a:rPr lang="fr-FR" dirty="0"/>
              <a:t>Cet objet représente le choix à proprement dit de la réponse</a:t>
            </a:r>
          </a:p>
          <a:p>
            <a:pPr lvl="1"/>
            <a:r>
              <a:rPr lang="fr-FR" dirty="0"/>
              <a:t>Il possède en clé étrangère la Question, lui permettant de savoir à question le choix de réponse est associé</a:t>
            </a:r>
          </a:p>
          <a:p>
            <a:pPr lvl="1"/>
            <a:r>
              <a:rPr lang="fr-FR" dirty="0"/>
              <a:t>Il possède le choix de l’utilisateur parmi tous les choix de réponse</a:t>
            </a:r>
          </a:p>
          <a:p>
            <a:pPr lvl="1"/>
            <a:r>
              <a:rPr lang="fr-FR" dirty="0"/>
              <a:t>Il possède le nombre de point associé à la réponse du joueur à la question</a:t>
            </a:r>
          </a:p>
          <a:p>
            <a:pPr lvl="1"/>
            <a:r>
              <a:rPr lang="fr-FR" dirty="0"/>
              <a:t>Il possède la vrai réponse à la question</a:t>
            </a:r>
          </a:p>
          <a:p>
            <a:pPr lvl="1"/>
            <a:endParaRPr lang="fr-FR" dirty="0"/>
          </a:p>
        </p:txBody>
      </p:sp>
    </p:spTree>
    <p:extLst>
      <p:ext uri="{BB962C8B-B14F-4D97-AF65-F5344CB8AC3E}">
        <p14:creationId xmlns:p14="http://schemas.microsoft.com/office/powerpoint/2010/main" val="211395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C6E77-AA91-838F-A251-5E824B39AACE}"/>
              </a:ext>
            </a:extLst>
          </p:cNvPr>
          <p:cNvSpPr>
            <a:spLocks noGrp="1"/>
          </p:cNvSpPr>
          <p:nvPr>
            <p:ph type="title"/>
          </p:nvPr>
        </p:nvSpPr>
        <p:spPr>
          <a:xfrm>
            <a:off x="1450392" y="254013"/>
            <a:ext cx="9291215" cy="1049235"/>
          </a:xfrm>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A7C204E-4975-20B4-CB60-E27DC325D11C}"/>
              </a:ext>
            </a:extLst>
          </p:cNvPr>
          <p:cNvSpPr>
            <a:spLocks noGrp="1"/>
          </p:cNvSpPr>
          <p:nvPr>
            <p:ph idx="1"/>
          </p:nvPr>
        </p:nvSpPr>
        <p:spPr>
          <a:xfrm>
            <a:off x="1450391" y="1303247"/>
            <a:ext cx="9291215" cy="4528385"/>
          </a:xfrm>
        </p:spPr>
        <p:txBody>
          <a:bodyPr>
            <a:normAutofit fontScale="85000" lnSpcReduction="10000"/>
          </a:bodyPr>
          <a:lstStyle/>
          <a:p>
            <a:r>
              <a:rPr lang="fr-FR" dirty="0" err="1"/>
              <a:t>QuizzProfile</a:t>
            </a:r>
            <a:endParaRPr lang="fr-FR" dirty="0"/>
          </a:p>
          <a:p>
            <a:pPr lvl="1"/>
            <a:r>
              <a:rPr lang="fr-FR" dirty="0"/>
              <a:t>Il contient l’utilisateur qui a passé le quizz, son score total, le parcours qu’il a choisit et s’il a terminé le quizz</a:t>
            </a:r>
          </a:p>
          <a:p>
            <a:pPr lvl="1"/>
            <a:r>
              <a:rPr lang="fr-FR" dirty="0"/>
              <a:t>A chaque étape une question apparait et ce phénomène est géré par la fonction </a:t>
            </a:r>
            <a:r>
              <a:rPr lang="fr-FR" dirty="0" err="1">
                <a:solidFill>
                  <a:srgbClr val="FFC000"/>
                </a:solidFill>
              </a:rPr>
              <a:t>get_new_question</a:t>
            </a:r>
            <a:r>
              <a:rPr lang="fr-FR" dirty="0">
                <a:solidFill>
                  <a:srgbClr val="FFC000"/>
                </a:solidFill>
              </a:rPr>
              <a:t>(</a:t>
            </a:r>
            <a:r>
              <a:rPr lang="fr-FR" dirty="0" err="1">
                <a:solidFill>
                  <a:srgbClr val="FFC000"/>
                </a:solidFill>
              </a:rPr>
              <a:t>self,id_categorie</a:t>
            </a:r>
            <a:r>
              <a:rPr lang="fr-FR" dirty="0">
                <a:solidFill>
                  <a:srgbClr val="FFC000"/>
                </a:solidFill>
              </a:rPr>
              <a:t>)</a:t>
            </a:r>
          </a:p>
          <a:p>
            <a:pPr lvl="2"/>
            <a:r>
              <a:rPr lang="fr-FR" dirty="0"/>
              <a:t>A chaque nouvelle question, le choix est fait dans la base de question associé à la catégorie excepté des questions précédemment répondu</a:t>
            </a:r>
          </a:p>
          <a:p>
            <a:pPr lvl="1"/>
            <a:r>
              <a:rPr lang="fr-FR" dirty="0"/>
              <a:t>Les questions et les réponses leur étant associé sont sauvegarder grâce à la fonction </a:t>
            </a:r>
            <a:r>
              <a:rPr lang="en-US" b="0" dirty="0" err="1">
                <a:solidFill>
                  <a:srgbClr val="DCDCAA"/>
                </a:solidFill>
                <a:effectLst/>
                <a:latin typeface="Consolas" panose="020B0609020204030204" pitchFamily="49" charset="0"/>
              </a:rPr>
              <a:t>evaluate_attempt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attempted_question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selected_choice</a:t>
            </a:r>
            <a:r>
              <a:rPr lang="en-US" b="0" dirty="0">
                <a:solidFill>
                  <a:srgbClr val="D4D4D4"/>
                </a:solidFill>
                <a:effectLst/>
                <a:latin typeface="Consolas" panose="020B0609020204030204" pitchFamily="49" charset="0"/>
              </a:rPr>
              <a:t>)</a:t>
            </a:r>
          </a:p>
          <a:p>
            <a:pPr lvl="2"/>
            <a:r>
              <a:rPr lang="en-US" b="1" dirty="0">
                <a:solidFill>
                  <a:srgbClr val="D4D4D4"/>
                </a:solidFill>
                <a:effectLst/>
                <a:latin typeface="Consolas" panose="020B0609020204030204" pitchFamily="49" charset="0"/>
              </a:rPr>
              <a:t>Les points </a:t>
            </a:r>
            <a:r>
              <a:rPr lang="en-US" b="1" dirty="0" err="1">
                <a:solidFill>
                  <a:srgbClr val="D4D4D4"/>
                </a:solidFill>
                <a:effectLst/>
                <a:latin typeface="Consolas" panose="020B0609020204030204" pitchFamily="49" charset="0"/>
              </a:rPr>
              <a:t>associés</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également</a:t>
            </a:r>
            <a:r>
              <a:rPr lang="en-US" b="1" dirty="0">
                <a:solidFill>
                  <a:srgbClr val="D4D4D4"/>
                </a:solidFill>
                <a:effectLst/>
                <a:latin typeface="Consolas" panose="020B0609020204030204" pitchFamily="49" charset="0"/>
              </a:rPr>
              <a:t> (vrai:nbr_points,faux:0) à </a:t>
            </a:r>
            <a:r>
              <a:rPr lang="en-US" b="1" dirty="0" err="1">
                <a:solidFill>
                  <a:srgbClr val="D4D4D4"/>
                </a:solidFill>
                <a:effectLst/>
                <a:latin typeface="Consolas" panose="020B0609020204030204" pitchFamily="49" charset="0"/>
              </a:rPr>
              <a:t>chaque</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réponse</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choisi</a:t>
            </a:r>
            <a:endParaRPr lang="en-US" b="1" dirty="0">
              <a:solidFill>
                <a:srgbClr val="D4D4D4"/>
              </a:solidFill>
              <a:effectLst/>
              <a:latin typeface="Consolas" panose="020B0609020204030204" pitchFamily="49" charset="0"/>
            </a:endParaRPr>
          </a:p>
          <a:p>
            <a:pPr lvl="1"/>
            <a:r>
              <a:rPr lang="en-US" b="0" dirty="0">
                <a:effectLst/>
                <a:latin typeface="Consolas" panose="020B0609020204030204" pitchFamily="49" charset="0"/>
              </a:rPr>
              <a:t>La function </a:t>
            </a:r>
            <a:r>
              <a:rPr lang="fr-FR" b="0" dirty="0" err="1">
                <a:solidFill>
                  <a:srgbClr val="DCDCAA"/>
                </a:solidFill>
                <a:effectLst/>
                <a:latin typeface="Consolas" panose="020B0609020204030204" pitchFamily="49" charset="0"/>
              </a:rPr>
              <a:t>update_score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 </a:t>
            </a:r>
            <a:r>
              <a:rPr lang="fr-FR" b="0" dirty="0">
                <a:effectLst/>
                <a:latin typeface="Consolas" panose="020B0609020204030204" pitchFamily="49" charset="0"/>
              </a:rPr>
              <a:t>permet d’obtenir le nombre de points maximum au quizz en fonction du nombre de réponse juste trouvés par le joueur.</a:t>
            </a:r>
          </a:p>
          <a:p>
            <a:pPr lvl="1"/>
            <a:r>
              <a:rPr lang="fr-FR" dirty="0">
                <a:latin typeface="Consolas" panose="020B0609020204030204" pitchFamily="49" charset="0"/>
              </a:rPr>
              <a:t>La fonction permettant de connaitre le taux de bonnes réponses du joueur est la fonction </a:t>
            </a:r>
            <a:r>
              <a:rPr lang="fr-FR" b="0" dirty="0" err="1">
                <a:solidFill>
                  <a:srgbClr val="DCDCAA"/>
                </a:solidFill>
                <a:effectLst/>
                <a:latin typeface="Consolas" panose="020B0609020204030204" pitchFamily="49" charset="0"/>
              </a:rPr>
              <a:t>success_rate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a:t>
            </a:r>
          </a:p>
          <a:p>
            <a:pPr lvl="1"/>
            <a:r>
              <a:rPr lang="fr-FR" b="0" dirty="0">
                <a:effectLst/>
                <a:latin typeface="Consolas" panose="020B0609020204030204" pitchFamily="49" charset="0"/>
              </a:rPr>
              <a:t>La fonction stipulant la fin du quizz </a:t>
            </a:r>
            <a:r>
              <a:rPr lang="fr-FR" b="0" dirty="0" err="1">
                <a:solidFill>
                  <a:srgbClr val="DCDCAA"/>
                </a:solidFill>
                <a:effectLst/>
                <a:latin typeface="Consolas" panose="020B0609020204030204" pitchFamily="49" charset="0"/>
              </a:rPr>
              <a:t>complete_quizz</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a:t>
            </a:r>
            <a:endParaRPr lang="fr-FR" b="0" dirty="0">
              <a:effectLst/>
              <a:latin typeface="Consolas" panose="020B0609020204030204" pitchFamily="49" charset="0"/>
            </a:endParaRPr>
          </a:p>
          <a:p>
            <a:pPr lvl="1"/>
            <a:endParaRPr lang="en-US" b="0" dirty="0">
              <a:effectLst/>
              <a:latin typeface="Consolas" panose="020B0609020204030204" pitchFamily="49" charset="0"/>
            </a:endParaRPr>
          </a:p>
          <a:p>
            <a:pPr lvl="1"/>
            <a:endParaRPr lang="fr-FR" dirty="0">
              <a:solidFill>
                <a:srgbClr val="FFC000"/>
              </a:solidFill>
            </a:endParaRPr>
          </a:p>
          <a:p>
            <a:pPr lvl="1"/>
            <a:endParaRPr lang="fr-FR" dirty="0"/>
          </a:p>
        </p:txBody>
      </p:sp>
    </p:spTree>
    <p:extLst>
      <p:ext uri="{BB962C8B-B14F-4D97-AF65-F5344CB8AC3E}">
        <p14:creationId xmlns:p14="http://schemas.microsoft.com/office/powerpoint/2010/main" val="372983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0E9F4-CAE5-94E9-6415-EE31A305FD04}"/>
              </a:ext>
            </a:extLst>
          </p:cNvPr>
          <p:cNvSpPr>
            <a:spLocks noGrp="1"/>
          </p:cNvSpPr>
          <p:nvPr>
            <p:ph type="title"/>
          </p:nvPr>
        </p:nvSpPr>
        <p:spPr>
          <a:xfrm>
            <a:off x="1450391" y="532389"/>
            <a:ext cx="9291215" cy="1049235"/>
          </a:xfrm>
        </p:spPr>
        <p:txBody>
          <a:bodyPr/>
          <a:lstStyle/>
          <a:p>
            <a:r>
              <a:rPr lang="fr-FR" dirty="0"/>
              <a:t>VIEWS</a:t>
            </a:r>
          </a:p>
        </p:txBody>
      </p:sp>
      <p:sp>
        <p:nvSpPr>
          <p:cNvPr id="3" name="Espace réservé du contenu 2">
            <a:extLst>
              <a:ext uri="{FF2B5EF4-FFF2-40B4-BE49-F238E27FC236}">
                <a16:creationId xmlns:a16="http://schemas.microsoft.com/office/drawing/2014/main" id="{C1D573F0-08E0-16A2-B91C-D64F3298DC87}"/>
              </a:ext>
            </a:extLst>
          </p:cNvPr>
          <p:cNvSpPr>
            <a:spLocks noGrp="1"/>
          </p:cNvSpPr>
          <p:nvPr>
            <p:ph idx="1"/>
          </p:nvPr>
        </p:nvSpPr>
        <p:spPr>
          <a:xfrm>
            <a:off x="1450391" y="1825763"/>
            <a:ext cx="9291215" cy="3450613"/>
          </a:xfrm>
        </p:spPr>
        <p:txBody>
          <a:bodyPr>
            <a:normAutofit fontScale="70000" lnSpcReduction="20000"/>
          </a:bodyPr>
          <a:lstStyle/>
          <a:p>
            <a:r>
              <a:rPr lang="fr-FR" dirty="0"/>
              <a:t>Les </a:t>
            </a:r>
            <a:r>
              <a:rPr lang="fr-FR" dirty="0" err="1"/>
              <a:t>views</a:t>
            </a:r>
            <a:r>
              <a:rPr lang="fr-FR" dirty="0"/>
              <a:t> sont les rendu, il sont appelées lorsque l’on se dirige vers une URL</a:t>
            </a:r>
          </a:p>
          <a:p>
            <a:r>
              <a:rPr lang="fr-FR" dirty="0">
                <a:solidFill>
                  <a:srgbClr val="FFC000"/>
                </a:solidFill>
              </a:rPr>
              <a:t>Home</a:t>
            </a:r>
          </a:p>
          <a:p>
            <a:pPr lvl="1"/>
            <a:r>
              <a:rPr lang="fr-FR" dirty="0"/>
              <a:t>Il récupère l’ensemble des domaines puis les envoie à la balise quizz/home.html</a:t>
            </a:r>
          </a:p>
          <a:p>
            <a:r>
              <a:rPr lang="fr-FR" dirty="0">
                <a:solidFill>
                  <a:srgbClr val="FFC000"/>
                </a:solidFill>
              </a:rPr>
              <a:t>user-home</a:t>
            </a:r>
          </a:p>
          <a:p>
            <a:pPr lvl="1"/>
            <a:r>
              <a:rPr lang="fr-FR" dirty="0"/>
              <a:t>Cette interface n’apparait que lorsque l’utilisateur s’est authentifié</a:t>
            </a:r>
          </a:p>
          <a:p>
            <a:pPr lvl="1"/>
            <a:r>
              <a:rPr lang="fr-FR" dirty="0"/>
              <a:t>Il filtre le parcours des différents domaines par rapport au domaine choisi puis affiche les différents parcours possible pour ce domaine</a:t>
            </a:r>
          </a:p>
          <a:p>
            <a:pPr lvl="1"/>
            <a:r>
              <a:rPr lang="fr-FR" dirty="0"/>
              <a:t>Il envoie les parcours d’un domaine choisi à la balise </a:t>
            </a:r>
            <a:r>
              <a:rPr lang="fr-FR" dirty="0">
                <a:solidFill>
                  <a:srgbClr val="FFC000"/>
                </a:solidFill>
              </a:rPr>
              <a:t>quiz/user_home.html</a:t>
            </a:r>
          </a:p>
          <a:p>
            <a:r>
              <a:rPr lang="fr-FR" dirty="0" err="1">
                <a:solidFill>
                  <a:srgbClr val="FFC000"/>
                </a:solidFill>
              </a:rPr>
              <a:t>Leaderboard</a:t>
            </a:r>
            <a:endParaRPr lang="fr-FR" dirty="0">
              <a:solidFill>
                <a:srgbClr val="FFC000"/>
              </a:solidFill>
            </a:endParaRPr>
          </a:p>
          <a:p>
            <a:pPr lvl="1"/>
            <a:r>
              <a:rPr lang="fr-FR" dirty="0"/>
              <a:t>Il </a:t>
            </a:r>
            <a:r>
              <a:rPr lang="fr-FR" dirty="0" err="1"/>
              <a:t>recupère</a:t>
            </a:r>
            <a:r>
              <a:rPr lang="fr-FR" dirty="0"/>
              <a:t> tous les quizz terminé, effectué par l’utilisateur</a:t>
            </a:r>
          </a:p>
          <a:p>
            <a:pPr lvl="1"/>
            <a:r>
              <a:rPr lang="fr-FR" dirty="0"/>
              <a:t>Il envoie le nombre de quizz (</a:t>
            </a:r>
            <a:r>
              <a:rPr lang="fr-FR" dirty="0" err="1">
                <a:solidFill>
                  <a:srgbClr val="FFC000"/>
                </a:solidFill>
              </a:rPr>
              <a:t>total_count</a:t>
            </a:r>
            <a:r>
              <a:rPr lang="fr-FR" dirty="0"/>
              <a:t>) et les quizz (</a:t>
            </a:r>
            <a:r>
              <a:rPr lang="fr-FR" dirty="0" err="1">
                <a:solidFill>
                  <a:srgbClr val="FFC000"/>
                </a:solidFill>
              </a:rPr>
              <a:t>top_quiz_profiles</a:t>
            </a:r>
            <a:r>
              <a:rPr lang="fr-FR" dirty="0"/>
              <a:t>) à la balise </a:t>
            </a:r>
            <a:r>
              <a:rPr lang="fr-FR" dirty="0">
                <a:solidFill>
                  <a:srgbClr val="FFC000"/>
                </a:solidFill>
              </a:rPr>
              <a:t>quiz/leaderboard.html</a:t>
            </a:r>
          </a:p>
        </p:txBody>
      </p:sp>
    </p:spTree>
    <p:extLst>
      <p:ext uri="{BB962C8B-B14F-4D97-AF65-F5344CB8AC3E}">
        <p14:creationId xmlns:p14="http://schemas.microsoft.com/office/powerpoint/2010/main" val="270200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0E9F4-CAE5-94E9-6415-EE31A305FD04}"/>
              </a:ext>
            </a:extLst>
          </p:cNvPr>
          <p:cNvSpPr>
            <a:spLocks noGrp="1"/>
          </p:cNvSpPr>
          <p:nvPr>
            <p:ph type="title"/>
          </p:nvPr>
        </p:nvSpPr>
        <p:spPr>
          <a:xfrm>
            <a:off x="1450391" y="532389"/>
            <a:ext cx="9291215" cy="1049235"/>
          </a:xfrm>
        </p:spPr>
        <p:txBody>
          <a:bodyPr/>
          <a:lstStyle/>
          <a:p>
            <a:r>
              <a:rPr lang="fr-FR" dirty="0"/>
              <a:t>VIEWS</a:t>
            </a:r>
          </a:p>
        </p:txBody>
      </p:sp>
      <p:sp>
        <p:nvSpPr>
          <p:cNvPr id="3" name="Espace réservé du contenu 2">
            <a:extLst>
              <a:ext uri="{FF2B5EF4-FFF2-40B4-BE49-F238E27FC236}">
                <a16:creationId xmlns:a16="http://schemas.microsoft.com/office/drawing/2014/main" id="{C1D573F0-08E0-16A2-B91C-D64F3298DC87}"/>
              </a:ext>
            </a:extLst>
          </p:cNvPr>
          <p:cNvSpPr>
            <a:spLocks noGrp="1"/>
          </p:cNvSpPr>
          <p:nvPr>
            <p:ph idx="1"/>
          </p:nvPr>
        </p:nvSpPr>
        <p:spPr>
          <a:xfrm>
            <a:off x="1450391" y="1825763"/>
            <a:ext cx="9291215" cy="3875241"/>
          </a:xfrm>
        </p:spPr>
        <p:txBody>
          <a:bodyPr>
            <a:normAutofit fontScale="62500" lnSpcReduction="20000"/>
          </a:bodyPr>
          <a:lstStyle/>
          <a:p>
            <a:r>
              <a:rPr lang="fr-FR" dirty="0">
                <a:solidFill>
                  <a:srgbClr val="FFC000"/>
                </a:solidFill>
              </a:rPr>
              <a:t>Play</a:t>
            </a:r>
          </a:p>
          <a:p>
            <a:pPr lvl="1"/>
            <a:r>
              <a:rPr lang="fr-FR" sz="1900" dirty="0"/>
              <a:t>Cette  vue se déroule uniquement lorsque le quizz n’est pas encore terminé</a:t>
            </a:r>
          </a:p>
          <a:p>
            <a:pPr lvl="1"/>
            <a:r>
              <a:rPr lang="fr-FR" sz="1900" dirty="0"/>
              <a:t>On récupère le quizz affilié au parcours choisi par l’utilisateur et qui n’est pas encore terminé (c’est-@-dire pas encore effectué)</a:t>
            </a:r>
          </a:p>
          <a:p>
            <a:pPr lvl="1"/>
            <a:r>
              <a:rPr lang="fr-FR" sz="1900" dirty="0"/>
              <a:t>S’il n’y pas de quizz disponible, nous en créons un tandis que s’il en existe nous choisissons le premier (</a:t>
            </a:r>
            <a:r>
              <a:rPr lang="fr-FR" sz="1900" dirty="0" err="1">
                <a:solidFill>
                  <a:srgbClr val="FFC000"/>
                </a:solidFill>
              </a:rPr>
              <a:t>quizprofiles</a:t>
            </a:r>
            <a:r>
              <a:rPr lang="fr-FR" sz="1900" dirty="0">
                <a:solidFill>
                  <a:srgbClr val="FFC000"/>
                </a:solidFill>
              </a:rPr>
              <a:t>[0</a:t>
            </a:r>
            <a:r>
              <a:rPr lang="fr-FR" sz="1900" dirty="0"/>
              <a:t>])</a:t>
            </a:r>
          </a:p>
          <a:p>
            <a:pPr lvl="1"/>
            <a:r>
              <a:rPr lang="fr-FR" sz="1900" dirty="0"/>
              <a:t>On récupère le parcours (objet Parcours)</a:t>
            </a:r>
          </a:p>
          <a:p>
            <a:pPr lvl="1"/>
            <a:r>
              <a:rPr lang="fr-FR" sz="1900" dirty="0"/>
              <a:t>On récupéré toutes les catégories du parcours</a:t>
            </a:r>
          </a:p>
          <a:p>
            <a:pPr lvl="1"/>
            <a:r>
              <a:rPr lang="fr-FR" sz="1900" dirty="0"/>
              <a:t>Si la requête est de type POST</a:t>
            </a:r>
          </a:p>
          <a:p>
            <a:pPr lvl="2"/>
            <a:r>
              <a:rPr lang="fr-FR" sz="1900" dirty="0"/>
              <a:t>On récupère la question, la réponse à la question, on évalue la réponse à la question avec la bonne réponse puis on passe à la question suivante en </a:t>
            </a:r>
            <a:r>
              <a:rPr lang="fr-FR" sz="1900" dirty="0" err="1"/>
              <a:t>specifiant</a:t>
            </a:r>
            <a:r>
              <a:rPr lang="fr-FR" sz="1900" dirty="0"/>
              <a:t> l’état du quizz </a:t>
            </a:r>
            <a:r>
              <a:rPr lang="fr-FR" sz="1900" b="0" dirty="0" err="1">
                <a:solidFill>
                  <a:srgbClr val="DCDCAA"/>
                </a:solidFill>
                <a:effectLst/>
                <a:latin typeface="Consolas" panose="020B0609020204030204" pitchFamily="49" charset="0"/>
              </a:rPr>
              <a:t>redirect</a:t>
            </a:r>
            <a:r>
              <a:rPr lang="fr-FR" sz="1900" b="0" dirty="0">
                <a:solidFill>
                  <a:srgbClr val="D4D4D4"/>
                </a:solidFill>
                <a:effectLst/>
                <a:latin typeface="Consolas" panose="020B0609020204030204" pitchFamily="49" charset="0"/>
              </a:rPr>
              <a:t>(</a:t>
            </a:r>
            <a:r>
              <a:rPr lang="fr-FR" sz="1900" b="0" dirty="0">
                <a:solidFill>
                  <a:srgbClr val="569CD6"/>
                </a:solidFill>
                <a:effectLst/>
                <a:latin typeface="Consolas" panose="020B0609020204030204" pitchFamily="49" charset="0"/>
              </a:rPr>
              <a:t>f</a:t>
            </a:r>
            <a:r>
              <a:rPr lang="fr-FR" sz="1900" b="0" dirty="0">
                <a:solidFill>
                  <a:srgbClr val="CE9178"/>
                </a:solidFill>
                <a:effectLst/>
                <a:latin typeface="Consolas" panose="020B0609020204030204" pitchFamily="49" charset="0"/>
              </a:rPr>
              <a:t>'/</a:t>
            </a:r>
            <a:r>
              <a:rPr lang="fr-FR" sz="1900" b="0" dirty="0" err="1">
                <a:solidFill>
                  <a:srgbClr val="CE9178"/>
                </a:solidFill>
                <a:effectLst/>
                <a:latin typeface="Consolas" panose="020B0609020204030204" pitchFamily="49" charset="0"/>
              </a:rPr>
              <a:t>play</a:t>
            </a:r>
            <a:r>
              <a:rPr lang="fr-FR" sz="1900" b="0" dirty="0">
                <a:solidFill>
                  <a:srgbClr val="CE9178"/>
                </a:solidFill>
                <a:effectLst/>
                <a:latin typeface="Consolas" panose="020B0609020204030204" pitchFamily="49" charset="0"/>
              </a:rPr>
              <a:t>/</a:t>
            </a:r>
            <a:r>
              <a:rPr lang="fr-FR" sz="1900" b="0" dirty="0">
                <a:solidFill>
                  <a:srgbClr val="569CD6"/>
                </a:solidFill>
                <a:effectLst/>
                <a:latin typeface="Consolas" panose="020B0609020204030204" pitchFamily="49" charset="0"/>
              </a:rPr>
              <a:t>{</a:t>
            </a:r>
            <a:r>
              <a:rPr lang="fr-FR" sz="1900" b="0" dirty="0" err="1">
                <a:solidFill>
                  <a:srgbClr val="9CDCFE"/>
                </a:solidFill>
                <a:effectLst/>
                <a:latin typeface="Consolas" panose="020B0609020204030204" pitchFamily="49" charset="0"/>
              </a:rPr>
              <a:t>id_parcours</a:t>
            </a:r>
            <a:r>
              <a:rPr lang="fr-FR" sz="1900" b="0" dirty="0">
                <a:solidFill>
                  <a:srgbClr val="569CD6"/>
                </a:solidFill>
                <a:effectLst/>
                <a:latin typeface="Consolas" panose="020B0609020204030204" pitchFamily="49" charset="0"/>
              </a:rPr>
              <a:t>}</a:t>
            </a:r>
            <a:r>
              <a:rPr lang="fr-FR" sz="1900" b="0" dirty="0">
                <a:solidFill>
                  <a:srgbClr val="CE9178"/>
                </a:solidFill>
                <a:effectLst/>
                <a:latin typeface="Consolas" panose="020B0609020204030204" pitchFamily="49" charset="0"/>
              </a:rPr>
              <a:t>/</a:t>
            </a:r>
            <a:r>
              <a:rPr lang="fr-FR" sz="1900" b="0" dirty="0">
                <a:solidFill>
                  <a:srgbClr val="569CD6"/>
                </a:solidFill>
                <a:effectLst/>
                <a:latin typeface="Consolas" panose="020B0609020204030204" pitchFamily="49" charset="0"/>
              </a:rPr>
              <a:t>{</a:t>
            </a:r>
            <a:r>
              <a:rPr lang="fr-FR" sz="1900" b="0" dirty="0" err="1">
                <a:solidFill>
                  <a:srgbClr val="9CDCFE"/>
                </a:solidFill>
                <a:effectLst/>
                <a:latin typeface="Consolas" panose="020B0609020204030204" pitchFamily="49" charset="0"/>
              </a:rPr>
              <a:t>quiz_profile</a:t>
            </a:r>
            <a:r>
              <a:rPr lang="fr-FR" sz="1900" b="0" dirty="0" err="1">
                <a:solidFill>
                  <a:srgbClr val="D4D4D4"/>
                </a:solidFill>
                <a:effectLst/>
                <a:latin typeface="Consolas" panose="020B0609020204030204" pitchFamily="49" charset="0"/>
              </a:rPr>
              <a:t>.</a:t>
            </a:r>
            <a:r>
              <a:rPr lang="fr-FR" sz="1900" b="0" dirty="0" err="1">
                <a:solidFill>
                  <a:srgbClr val="9CDCFE"/>
                </a:solidFill>
                <a:effectLst/>
                <a:latin typeface="Consolas" panose="020B0609020204030204" pitchFamily="49" charset="0"/>
              </a:rPr>
              <a:t>completed</a:t>
            </a:r>
            <a:r>
              <a:rPr lang="fr-FR" sz="1900" b="0" dirty="0">
                <a:solidFill>
                  <a:srgbClr val="569CD6"/>
                </a:solidFill>
                <a:effectLst/>
                <a:latin typeface="Consolas" panose="020B0609020204030204" pitchFamily="49" charset="0"/>
              </a:rPr>
              <a:t>}</a:t>
            </a:r>
            <a:r>
              <a:rPr lang="fr-FR" sz="1900" b="0" dirty="0">
                <a:solidFill>
                  <a:srgbClr val="CE9178"/>
                </a:solidFill>
                <a:effectLst/>
                <a:latin typeface="Consolas" panose="020B0609020204030204" pitchFamily="49" charset="0"/>
              </a:rPr>
              <a:t>'</a:t>
            </a:r>
            <a:r>
              <a:rPr lang="fr-FR" sz="1900" b="0" dirty="0">
                <a:solidFill>
                  <a:srgbClr val="D4D4D4"/>
                </a:solidFill>
                <a:effectLst/>
                <a:latin typeface="Consolas" panose="020B0609020204030204" pitchFamily="49" charset="0"/>
              </a:rPr>
              <a:t>)</a:t>
            </a:r>
            <a:endParaRPr lang="fr-FR" sz="1900" dirty="0"/>
          </a:p>
          <a:p>
            <a:pPr lvl="1"/>
            <a:r>
              <a:rPr lang="fr-FR" sz="1900" dirty="0"/>
              <a:t>Sinon</a:t>
            </a:r>
          </a:p>
          <a:p>
            <a:pPr lvl="2"/>
            <a:r>
              <a:rPr lang="fr-FR" sz="1900" dirty="0"/>
              <a:t>On </a:t>
            </a:r>
            <a:r>
              <a:rPr lang="fr-FR" sz="1900" dirty="0" err="1"/>
              <a:t>recupère</a:t>
            </a:r>
            <a:r>
              <a:rPr lang="fr-FR" sz="1900" dirty="0"/>
              <a:t> </a:t>
            </a:r>
            <a:r>
              <a:rPr lang="fr-FR" sz="1900" dirty="0" err="1"/>
              <a:t>ala</a:t>
            </a:r>
            <a:r>
              <a:rPr lang="fr-FR" sz="1900" dirty="0"/>
              <a:t> </a:t>
            </a:r>
            <a:r>
              <a:rPr lang="fr-FR" sz="1900" dirty="0" err="1"/>
              <a:t>categorie</a:t>
            </a:r>
            <a:r>
              <a:rPr lang="fr-FR" sz="1900" dirty="0"/>
              <a:t> lié au parcours, la question choisi parmi les question de la </a:t>
            </a:r>
            <a:r>
              <a:rPr lang="fr-FR" sz="1900" dirty="0" err="1"/>
              <a:t>categorie</a:t>
            </a:r>
            <a:r>
              <a:rPr lang="fr-FR" sz="1900" dirty="0"/>
              <a:t>, l’état du quizz, le nombre de réponse puis on envoi les données ci-dessous à la balise </a:t>
            </a:r>
            <a:r>
              <a:rPr lang="fr-FR" sz="1900" b="0" dirty="0">
                <a:solidFill>
                  <a:srgbClr val="CE9178"/>
                </a:solidFill>
                <a:effectLst/>
                <a:latin typeface="Consolas" panose="020B0609020204030204" pitchFamily="49" charset="0"/>
              </a:rPr>
              <a:t>quiz/play.html</a:t>
            </a:r>
            <a:endParaRPr lang="fr-FR" sz="1900" b="0" dirty="0">
              <a:solidFill>
                <a:srgbClr val="D4D4D4"/>
              </a:solidFill>
              <a:effectLst/>
              <a:latin typeface="Consolas" panose="020B0609020204030204" pitchFamily="49" charset="0"/>
            </a:endParaRPr>
          </a:p>
          <a:p>
            <a:pPr marL="0" indent="0">
              <a:buNone/>
            </a:pPr>
            <a:r>
              <a:rPr lang="fr-FR" b="0" dirty="0">
                <a:solidFill>
                  <a:srgbClr val="9CDCFE"/>
                </a:solidFill>
                <a:effectLst/>
                <a:latin typeface="Consolas" panose="020B0609020204030204" pitchFamily="49" charset="0"/>
              </a:rPr>
              <a:t>	</a:t>
            </a:r>
            <a:r>
              <a:rPr lang="fr-FR" b="0" dirty="0" err="1">
                <a:solidFill>
                  <a:srgbClr val="9CDCFE"/>
                </a:solidFill>
                <a:effectLst/>
                <a:latin typeface="Consolas" panose="020B0609020204030204" pitchFamily="49" charset="0"/>
              </a:rPr>
              <a:t>context</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'question'</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question</a:t>
            </a:r>
            <a:r>
              <a:rPr lang="fr-FR" b="0" dirty="0" err="1">
                <a:solidFill>
                  <a:srgbClr val="D4D4D4"/>
                </a:solidFill>
                <a:effectLst/>
                <a:latin typeface="Consolas" panose="020B0609020204030204" pitchFamily="49" charset="0"/>
              </a:rPr>
              <a:t>,</a:t>
            </a:r>
            <a:r>
              <a:rPr lang="fr-FR" b="0" dirty="0" err="1">
                <a:solidFill>
                  <a:srgbClr val="CE9178"/>
                </a:solidFill>
                <a:effectLst/>
                <a:latin typeface="Consolas" panose="020B0609020204030204" pitchFamily="49" charset="0"/>
              </a:rPr>
              <a:t>'parcours</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parcours</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completed</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completed_quiz</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number_answer</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number_answer</a:t>
            </a:r>
            <a:r>
              <a:rPr lang="fr-FR" dirty="0">
                <a:solidFill>
                  <a:srgbClr val="D4D4D4"/>
                </a:solidFill>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max_question</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Choice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MAX_CHOICES_COUNT</a:t>
            </a:r>
            <a:r>
              <a:rPr lang="fr-FR" dirty="0">
                <a:solidFill>
                  <a:srgbClr val="D4D4D4"/>
                </a:solidFill>
                <a:latin typeface="Consolas" panose="020B0609020204030204" pitchFamily="49" charset="0"/>
              </a:rPr>
              <a:t> </a:t>
            </a:r>
            <a:r>
              <a:rPr lang="fr-FR" b="0" dirty="0">
                <a:solidFill>
                  <a:srgbClr val="D4D4D4"/>
                </a:solidFill>
                <a:effectLst/>
                <a:latin typeface="Consolas" panose="020B0609020204030204" pitchFamily="49" charset="0"/>
              </a:rPr>
              <a:t>}</a:t>
            </a:r>
          </a:p>
          <a:p>
            <a:pPr lvl="2"/>
            <a:endParaRPr lang="fr-FR" dirty="0"/>
          </a:p>
          <a:p>
            <a:pPr marL="457200" lvl="1" indent="0">
              <a:buNone/>
            </a:pPr>
            <a:endParaRPr lang="fr-FR" dirty="0"/>
          </a:p>
        </p:txBody>
      </p:sp>
    </p:spTree>
    <p:extLst>
      <p:ext uri="{BB962C8B-B14F-4D97-AF65-F5344CB8AC3E}">
        <p14:creationId xmlns:p14="http://schemas.microsoft.com/office/powerpoint/2010/main" val="14185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3E686-9B1A-1A05-3D20-2FE503C9CC69}"/>
              </a:ext>
            </a:extLst>
          </p:cNvPr>
          <p:cNvSpPr>
            <a:spLocks noGrp="1"/>
          </p:cNvSpPr>
          <p:nvPr>
            <p:ph type="title"/>
          </p:nvPr>
        </p:nvSpPr>
        <p:spPr/>
        <p:txBody>
          <a:bodyPr/>
          <a:lstStyle/>
          <a:p>
            <a:r>
              <a:rPr lang="fr-FR" dirty="0"/>
              <a:t>VIEWS</a:t>
            </a:r>
          </a:p>
        </p:txBody>
      </p:sp>
      <p:sp>
        <p:nvSpPr>
          <p:cNvPr id="3" name="Espace réservé du contenu 2">
            <a:extLst>
              <a:ext uri="{FF2B5EF4-FFF2-40B4-BE49-F238E27FC236}">
                <a16:creationId xmlns:a16="http://schemas.microsoft.com/office/drawing/2014/main" id="{ED76E63E-2B42-4EE3-7FDF-1D7592153477}"/>
              </a:ext>
            </a:extLst>
          </p:cNvPr>
          <p:cNvSpPr>
            <a:spLocks noGrp="1"/>
          </p:cNvSpPr>
          <p:nvPr>
            <p:ph idx="1"/>
          </p:nvPr>
        </p:nvSpPr>
        <p:spPr/>
        <p:txBody>
          <a:bodyPr>
            <a:normAutofit fontScale="77500" lnSpcReduction="20000"/>
          </a:bodyPr>
          <a:lstStyle/>
          <a:p>
            <a:r>
              <a:rPr lang="fr-FR" dirty="0" err="1"/>
              <a:t>Submission_result</a:t>
            </a:r>
            <a:endParaRPr lang="fr-FR" dirty="0"/>
          </a:p>
          <a:p>
            <a:pPr lvl="1"/>
            <a:r>
              <a:rPr lang="fr-FR" dirty="0"/>
              <a:t>Si l’utilisateur est connecté, on </a:t>
            </a:r>
            <a:r>
              <a:rPr lang="fr-FR" dirty="0" err="1"/>
              <a:t>recupère</a:t>
            </a:r>
            <a:r>
              <a:rPr lang="fr-FR" dirty="0"/>
              <a:t> le quizz auquel il a participé puis on lui montre le </a:t>
            </a:r>
            <a:r>
              <a:rPr lang="fr-FR" dirty="0" err="1"/>
              <a:t>satust</a:t>
            </a:r>
            <a:r>
              <a:rPr lang="fr-FR" dirty="0"/>
              <a:t> de toutes ses réponses aux différentes question</a:t>
            </a:r>
          </a:p>
          <a:p>
            <a:pPr lvl="1"/>
            <a:r>
              <a:rPr lang="fr-FR" dirty="0"/>
              <a:t>La tentative de réponse est envoyer à la balise </a:t>
            </a:r>
            <a:r>
              <a:rPr lang="fr-FR" dirty="0">
                <a:solidFill>
                  <a:srgbClr val="FFC000"/>
                </a:solidFill>
              </a:rPr>
              <a:t>q</a:t>
            </a:r>
            <a:r>
              <a:rPr lang="fr-FR" b="0" dirty="0">
                <a:solidFill>
                  <a:srgbClr val="FFC000"/>
                </a:solidFill>
                <a:effectLst/>
                <a:latin typeface="Consolas" panose="020B0609020204030204" pitchFamily="49" charset="0"/>
              </a:rPr>
              <a:t>uiz/submission_result.html</a:t>
            </a:r>
            <a:endParaRPr lang="fr-FR" dirty="0"/>
          </a:p>
          <a:p>
            <a:r>
              <a:rPr lang="fr-FR" dirty="0" err="1"/>
              <a:t>Resume_test</a:t>
            </a:r>
            <a:endParaRPr lang="fr-FR" dirty="0"/>
          </a:p>
          <a:p>
            <a:pPr lvl="1"/>
            <a:r>
              <a:rPr lang="fr-FR" dirty="0"/>
              <a:t>On affiche tous les quizz auquel l’utilisateur a participé puis on lui montre son pourcentage de réussite à chaque quizz</a:t>
            </a:r>
          </a:p>
          <a:p>
            <a:pPr lvl="1"/>
            <a:r>
              <a:rPr lang="fr-FR" dirty="0"/>
              <a:t>On envoie les </a:t>
            </a:r>
            <a:r>
              <a:rPr lang="fr-FR" dirty="0" err="1"/>
              <a:t>attemptedquestions</a:t>
            </a:r>
            <a:r>
              <a:rPr lang="fr-FR" dirty="0"/>
              <a:t> d’un quizz et les résultats à la balise </a:t>
            </a:r>
            <a:r>
              <a:rPr lang="fr-FR" b="0" dirty="0">
                <a:solidFill>
                  <a:srgbClr val="FFC000"/>
                </a:solidFill>
                <a:effectLst/>
                <a:latin typeface="Consolas" panose="020B0609020204030204" pitchFamily="49" charset="0"/>
              </a:rPr>
              <a:t>quiz/resume.html</a:t>
            </a:r>
            <a:endParaRPr lang="fr-FR" dirty="0"/>
          </a:p>
          <a:p>
            <a:r>
              <a:rPr lang="fr-FR" dirty="0" err="1"/>
              <a:t>Affiche_categories</a:t>
            </a:r>
            <a:endParaRPr lang="fr-FR" dirty="0"/>
          </a:p>
          <a:p>
            <a:pPr lvl="1"/>
            <a:r>
              <a:rPr lang="fr-FR" dirty="0"/>
              <a:t>On </a:t>
            </a:r>
            <a:r>
              <a:rPr lang="fr-FR" dirty="0" err="1"/>
              <a:t>recupère</a:t>
            </a:r>
            <a:r>
              <a:rPr lang="fr-FR" dirty="0"/>
              <a:t> le parcours puis toutes  les catégories associées au parcours  et on fait une liste de tuple </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categorie</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tmp</a:t>
            </a:r>
            <a:r>
              <a:rPr lang="fr-FR" b="0" dirty="0">
                <a:solidFill>
                  <a:srgbClr val="9CDCFE"/>
                </a:solidFill>
                <a:effectLst/>
                <a:latin typeface="Consolas" panose="020B0609020204030204" pitchFamily="49" charset="0"/>
              </a:rPr>
              <a:t>) </a:t>
            </a:r>
            <a:r>
              <a:rPr lang="fr-FR" b="0" dirty="0">
                <a:effectLst/>
                <a:latin typeface="Consolas" panose="020B0609020204030204" pitchFamily="49" charset="0"/>
              </a:rPr>
              <a:t>stocké dans la variable </a:t>
            </a:r>
            <a:r>
              <a:rPr lang="fr-FR" b="0" dirty="0" err="1">
                <a:effectLst/>
                <a:latin typeface="Consolas" panose="020B0609020204030204" pitchFamily="49" charset="0"/>
              </a:rPr>
              <a:t>list</a:t>
            </a:r>
            <a:r>
              <a:rPr lang="fr-FR" b="0" dirty="0">
                <a:effectLst/>
                <a:latin typeface="Consolas" panose="020B0609020204030204" pitchFamily="49" charset="0"/>
              </a:rPr>
              <a:t> questions</a:t>
            </a:r>
          </a:p>
          <a:p>
            <a:pPr lvl="1"/>
            <a:r>
              <a:rPr lang="fr-FR" dirty="0"/>
              <a:t> On envoie à la balise </a:t>
            </a:r>
            <a:r>
              <a:rPr lang="fr-FR" b="0" dirty="0">
                <a:solidFill>
                  <a:srgbClr val="FFC000"/>
                </a:solidFill>
                <a:effectLst/>
                <a:latin typeface="Consolas" panose="020B0609020204030204" pitchFamily="49" charset="0"/>
              </a:rPr>
              <a:t>quiz/affiche.html </a:t>
            </a:r>
            <a:r>
              <a:rPr lang="fr-FR" b="0" dirty="0">
                <a:effectLst/>
                <a:latin typeface="Consolas" panose="020B0609020204030204" pitchFamily="49" charset="0"/>
              </a:rPr>
              <a:t>les catégories et la variable questions</a:t>
            </a:r>
          </a:p>
          <a:p>
            <a:pPr lvl="1"/>
            <a:endParaRPr lang="fr-FR" dirty="0"/>
          </a:p>
        </p:txBody>
      </p:sp>
    </p:spTree>
    <p:extLst>
      <p:ext uri="{BB962C8B-B14F-4D97-AF65-F5344CB8AC3E}">
        <p14:creationId xmlns:p14="http://schemas.microsoft.com/office/powerpoint/2010/main" val="405964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3E686-9B1A-1A05-3D20-2FE503C9CC69}"/>
              </a:ext>
            </a:extLst>
          </p:cNvPr>
          <p:cNvSpPr>
            <a:spLocks noGrp="1"/>
          </p:cNvSpPr>
          <p:nvPr>
            <p:ph type="title"/>
          </p:nvPr>
        </p:nvSpPr>
        <p:spPr/>
        <p:txBody>
          <a:bodyPr/>
          <a:lstStyle/>
          <a:p>
            <a:r>
              <a:rPr lang="fr-FR" dirty="0"/>
              <a:t>VIEWS</a:t>
            </a:r>
          </a:p>
        </p:txBody>
      </p:sp>
      <p:sp>
        <p:nvSpPr>
          <p:cNvPr id="3" name="Espace réservé du contenu 2">
            <a:extLst>
              <a:ext uri="{FF2B5EF4-FFF2-40B4-BE49-F238E27FC236}">
                <a16:creationId xmlns:a16="http://schemas.microsoft.com/office/drawing/2014/main" id="{ED76E63E-2B42-4EE3-7FDF-1D7592153477}"/>
              </a:ext>
            </a:extLst>
          </p:cNvPr>
          <p:cNvSpPr>
            <a:spLocks noGrp="1"/>
          </p:cNvSpPr>
          <p:nvPr>
            <p:ph idx="1"/>
          </p:nvPr>
        </p:nvSpPr>
        <p:spPr/>
        <p:txBody>
          <a:bodyPr>
            <a:normAutofit/>
          </a:bodyPr>
          <a:lstStyle/>
          <a:p>
            <a:r>
              <a:rPr lang="fr-FR" dirty="0" err="1"/>
              <a:t>No_choice_selected</a:t>
            </a:r>
            <a:endParaRPr lang="fr-FR" dirty="0"/>
          </a:p>
          <a:p>
            <a:pPr lvl="1"/>
            <a:r>
              <a:rPr lang="fr-FR" dirty="0" err="1"/>
              <a:t>Recupère</a:t>
            </a:r>
            <a:r>
              <a:rPr lang="fr-FR" dirty="0"/>
              <a:t> </a:t>
            </a:r>
            <a:r>
              <a:rPr lang="fr-FR" dirty="0" err="1"/>
              <a:t>l’id</a:t>
            </a:r>
            <a:r>
              <a:rPr lang="fr-FR" dirty="0"/>
              <a:t> du parcours puis l’envoie au gabarit </a:t>
            </a:r>
            <a:r>
              <a:rPr lang="en-US" b="0" dirty="0">
                <a:solidFill>
                  <a:srgbClr val="FFC000"/>
                </a:solidFill>
                <a:effectLst/>
                <a:latin typeface="Consolas" panose="020B0609020204030204" pitchFamily="49" charset="0"/>
              </a:rPr>
              <a:t>quiz/not_selected_choice.html</a:t>
            </a:r>
            <a:endParaRPr lang="fr-FR" dirty="0"/>
          </a:p>
          <a:p>
            <a:r>
              <a:rPr lang="fr-FR" dirty="0"/>
              <a:t>recommandation</a:t>
            </a:r>
          </a:p>
        </p:txBody>
      </p:sp>
    </p:spTree>
    <p:extLst>
      <p:ext uri="{BB962C8B-B14F-4D97-AF65-F5344CB8AC3E}">
        <p14:creationId xmlns:p14="http://schemas.microsoft.com/office/powerpoint/2010/main" val="30995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3E686-9B1A-1A05-3D20-2FE503C9CC69}"/>
              </a:ext>
            </a:extLst>
          </p:cNvPr>
          <p:cNvSpPr>
            <a:spLocks noGrp="1"/>
          </p:cNvSpPr>
          <p:nvPr>
            <p:ph type="title"/>
          </p:nvPr>
        </p:nvSpPr>
        <p:spPr/>
        <p:txBody>
          <a:bodyPr/>
          <a:lstStyle/>
          <a:p>
            <a:r>
              <a:rPr lang="fr-FR" dirty="0"/>
              <a:t>VIEWS</a:t>
            </a:r>
          </a:p>
        </p:txBody>
      </p:sp>
      <p:sp>
        <p:nvSpPr>
          <p:cNvPr id="3" name="Espace réservé du contenu 2">
            <a:extLst>
              <a:ext uri="{FF2B5EF4-FFF2-40B4-BE49-F238E27FC236}">
                <a16:creationId xmlns:a16="http://schemas.microsoft.com/office/drawing/2014/main" id="{ED76E63E-2B42-4EE3-7FDF-1D7592153477}"/>
              </a:ext>
            </a:extLst>
          </p:cNvPr>
          <p:cNvSpPr>
            <a:spLocks noGrp="1"/>
          </p:cNvSpPr>
          <p:nvPr>
            <p:ph idx="1"/>
          </p:nvPr>
        </p:nvSpPr>
        <p:spPr/>
        <p:txBody>
          <a:bodyPr>
            <a:normAutofit fontScale="92500" lnSpcReduction="20000"/>
          </a:bodyPr>
          <a:lstStyle/>
          <a:p>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QuestionView</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APIView</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def</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get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request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format</a:t>
            </a:r>
            <a:r>
              <a:rPr lang="fr-FR" b="0" dirty="0">
                <a:solidFill>
                  <a:srgbClr val="D4D4D4"/>
                </a:solidFill>
                <a:effectLst/>
                <a:latin typeface="Consolas" panose="020B0609020204030204" pitchFamily="49" charset="0"/>
              </a:rPr>
              <a:t>=</a:t>
            </a:r>
            <a:r>
              <a:rPr lang="fr-FR" b="0" dirty="0">
                <a:solidFill>
                  <a:srgbClr val="569CD6"/>
                </a:solidFill>
                <a:effectLst/>
                <a:latin typeface="Consolas" panose="020B0609020204030204" pitchFamily="49" charset="0"/>
              </a:rPr>
              <a:t>None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questions</a:t>
            </a:r>
            <a:r>
              <a:rPr lang="fr-FR" b="0" dirty="0">
                <a:solidFill>
                  <a:srgbClr val="D4D4D4"/>
                </a:solidFill>
                <a:effectLst/>
                <a:latin typeface="Consolas" panose="020B0609020204030204" pitchFamily="49" charset="0"/>
              </a:rPr>
              <a:t> = </a:t>
            </a:r>
            <a:r>
              <a:rPr lang="fr-FR" b="0" dirty="0" err="1">
                <a:solidFill>
                  <a:srgbClr val="4EC9B0"/>
                </a:solidFill>
                <a:effectLst/>
                <a:latin typeface="Consolas" panose="020B0609020204030204" pitchFamily="49" charset="0"/>
              </a:rPr>
              <a:t>Question</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objects</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all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serializer</a:t>
            </a:r>
            <a:r>
              <a:rPr lang="fr-FR" b="0" dirty="0">
                <a:solidFill>
                  <a:srgbClr val="D4D4D4"/>
                </a:solidFill>
                <a:effectLst/>
                <a:latin typeface="Consolas" panose="020B0609020204030204" pitchFamily="49" charset="0"/>
              </a:rPr>
              <a:t> = </a:t>
            </a:r>
            <a:r>
              <a:rPr lang="fr-FR" b="0" dirty="0" err="1">
                <a:solidFill>
                  <a:srgbClr val="4EC9B0"/>
                </a:solidFill>
                <a:effectLst/>
                <a:latin typeface="Consolas" panose="020B0609020204030204" pitchFamily="49" charset="0"/>
              </a:rPr>
              <a:t>serializers</a:t>
            </a:r>
            <a:r>
              <a:rPr lang="fr-FR" b="0" dirty="0" err="1">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QuestionSerializer</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questions</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many</a:t>
            </a:r>
            <a:r>
              <a:rPr lang="fr-FR" b="0" dirty="0">
                <a:solidFill>
                  <a:srgbClr val="D4D4D4"/>
                </a:solidFill>
                <a:effectLst/>
                <a:latin typeface="Consolas" panose="020B0609020204030204" pitchFamily="49" charset="0"/>
              </a:rPr>
              <a:t>=</a:t>
            </a:r>
            <a:r>
              <a:rPr lang="fr-FR" b="0" dirty="0" err="1">
                <a:solidFill>
                  <a:srgbClr val="569CD6"/>
                </a:solidFill>
                <a:effectLst/>
                <a:latin typeface="Consolas" panose="020B0609020204030204" pitchFamily="49" charset="0"/>
              </a:rPr>
              <a:t>True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Response</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serializer</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data</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125569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888D9-093C-D182-ABF4-5CDEE2034746}"/>
              </a:ext>
            </a:extLst>
          </p:cNvPr>
          <p:cNvSpPr>
            <a:spLocks noGrp="1"/>
          </p:cNvSpPr>
          <p:nvPr>
            <p:ph type="title"/>
          </p:nvPr>
        </p:nvSpPr>
        <p:spPr/>
        <p:txBody>
          <a:bodyPr/>
          <a:lstStyle/>
          <a:p>
            <a:r>
              <a:rPr lang="fr-FR" dirty="0"/>
              <a:t>Fonctionnalités</a:t>
            </a:r>
          </a:p>
        </p:txBody>
      </p:sp>
      <p:sp>
        <p:nvSpPr>
          <p:cNvPr id="3" name="Espace réservé du contenu 2">
            <a:extLst>
              <a:ext uri="{FF2B5EF4-FFF2-40B4-BE49-F238E27FC236}">
                <a16:creationId xmlns:a16="http://schemas.microsoft.com/office/drawing/2014/main" id="{66EEAF2E-4929-A6F1-9899-30BCBFF6CCAB}"/>
              </a:ext>
            </a:extLst>
          </p:cNvPr>
          <p:cNvSpPr>
            <a:spLocks noGrp="1"/>
          </p:cNvSpPr>
          <p:nvPr>
            <p:ph idx="1"/>
          </p:nvPr>
        </p:nvSpPr>
        <p:spPr/>
        <p:txBody>
          <a:bodyPr/>
          <a:lstStyle/>
          <a:p>
            <a:r>
              <a:rPr lang="fr-FR" dirty="0"/>
              <a:t>Ce projet consiste à développer un site web pour entrainer et consolider les connaissances de nos étudiants de </a:t>
            </a:r>
            <a:r>
              <a:rPr lang="fr-FR" dirty="0" err="1"/>
              <a:t>Bakeli</a:t>
            </a:r>
            <a:r>
              <a:rPr lang="fr-FR" dirty="0"/>
              <a:t> </a:t>
            </a:r>
            <a:r>
              <a:rPr lang="fr-FR" dirty="0" err="1"/>
              <a:t>School</a:t>
            </a:r>
            <a:r>
              <a:rPr lang="fr-FR" dirty="0"/>
              <a:t> Of </a:t>
            </a:r>
            <a:r>
              <a:rPr lang="fr-FR" dirty="0" err="1"/>
              <a:t>Technology</a:t>
            </a:r>
            <a:endParaRPr lang="fr-FR" dirty="0"/>
          </a:p>
          <a:p>
            <a:r>
              <a:rPr lang="fr-FR" dirty="0"/>
              <a:t>Le quizz se fera sur plusieurs domaines et portera sur plusieurs catégories</a:t>
            </a:r>
          </a:p>
          <a:p>
            <a:r>
              <a:rPr lang="fr-FR" dirty="0"/>
              <a:t>Chaque domaine dispose de parcours constituant un certain niveau(par exemple niveau facile, difficile…)</a:t>
            </a:r>
          </a:p>
          <a:p>
            <a:r>
              <a:rPr lang="fr-FR" dirty="0"/>
              <a:t>L’étudiant doit avoir la possibilité de voir ses résultats aux différents quizz et aussi de pouvoir consulter les réponses qu’il/elle aurait choisi et de connaitre les bonnes et les mauvaises réponses.</a:t>
            </a:r>
          </a:p>
        </p:txBody>
      </p:sp>
    </p:spTree>
    <p:extLst>
      <p:ext uri="{BB962C8B-B14F-4D97-AF65-F5344CB8AC3E}">
        <p14:creationId xmlns:p14="http://schemas.microsoft.com/office/powerpoint/2010/main" val="141672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888D9-093C-D182-ABF4-5CDEE2034746}"/>
              </a:ext>
            </a:extLst>
          </p:cNvPr>
          <p:cNvSpPr>
            <a:spLocks noGrp="1"/>
          </p:cNvSpPr>
          <p:nvPr>
            <p:ph type="title"/>
          </p:nvPr>
        </p:nvSpPr>
        <p:spPr/>
        <p:txBody>
          <a:bodyPr/>
          <a:lstStyle/>
          <a:p>
            <a:r>
              <a:rPr lang="fr-FR" dirty="0"/>
              <a:t>Fonctionnalités</a:t>
            </a:r>
          </a:p>
        </p:txBody>
      </p:sp>
      <p:sp>
        <p:nvSpPr>
          <p:cNvPr id="3" name="Espace réservé du contenu 2">
            <a:extLst>
              <a:ext uri="{FF2B5EF4-FFF2-40B4-BE49-F238E27FC236}">
                <a16:creationId xmlns:a16="http://schemas.microsoft.com/office/drawing/2014/main" id="{66EEAF2E-4929-A6F1-9899-30BCBFF6CCAB}"/>
              </a:ext>
            </a:extLst>
          </p:cNvPr>
          <p:cNvSpPr>
            <a:spLocks noGrp="1"/>
          </p:cNvSpPr>
          <p:nvPr>
            <p:ph idx="1"/>
          </p:nvPr>
        </p:nvSpPr>
        <p:spPr/>
        <p:txBody>
          <a:bodyPr/>
          <a:lstStyle/>
          <a:p>
            <a:r>
              <a:rPr lang="fr-FR" dirty="0"/>
              <a:t>Pour chaque question une seule réponse est possible</a:t>
            </a:r>
          </a:p>
          <a:p>
            <a:r>
              <a:rPr lang="fr-FR" dirty="0"/>
              <a:t>De plus, pour le même niveau les questions sont amenées à changer car elles sont choisies de manière aléatoires dans la base associée à ce niveau</a:t>
            </a:r>
          </a:p>
          <a:p>
            <a:r>
              <a:rPr lang="fr-FR" dirty="0"/>
              <a:t>Un modèle de machine Learning est appliqué permettant ainsi de donner des recommandations et des critiques afin de guider le joueur vers un niveau de connaissance plus élevé et de maitrises des bases de son niveau.</a:t>
            </a:r>
          </a:p>
          <a:p>
            <a:r>
              <a:rPr lang="fr-FR" dirty="0"/>
              <a:t>Le site propose également des tutoriels. </a:t>
            </a:r>
          </a:p>
        </p:txBody>
      </p:sp>
    </p:spTree>
    <p:extLst>
      <p:ext uri="{BB962C8B-B14F-4D97-AF65-F5344CB8AC3E}">
        <p14:creationId xmlns:p14="http://schemas.microsoft.com/office/powerpoint/2010/main" val="235033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A320B-FADB-8C20-D043-5130E685681C}"/>
              </a:ext>
            </a:extLst>
          </p:cNvPr>
          <p:cNvSpPr>
            <a:spLocks noGrp="1"/>
          </p:cNvSpPr>
          <p:nvPr>
            <p:ph type="title"/>
          </p:nvPr>
        </p:nvSpPr>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D2C138B-F962-EE86-E60C-704B5AE62FA8}"/>
              </a:ext>
            </a:extLst>
          </p:cNvPr>
          <p:cNvSpPr>
            <a:spLocks noGrp="1"/>
          </p:cNvSpPr>
          <p:nvPr>
            <p:ph idx="1"/>
          </p:nvPr>
        </p:nvSpPr>
        <p:spPr/>
        <p:txBody>
          <a:bodyPr>
            <a:normAutofit lnSpcReduction="10000"/>
          </a:bodyPr>
          <a:lstStyle/>
          <a:p>
            <a:r>
              <a:rPr lang="fr-FR" dirty="0"/>
              <a:t>Le projet est constitué de nombreux modèles, afin de sauvegarder nos données.</a:t>
            </a:r>
          </a:p>
          <a:p>
            <a:r>
              <a:rPr lang="fr-FR" dirty="0"/>
              <a:t>Avant de décrire les modèles, nous vous expliquerons les relations entre les différents modèles </a:t>
            </a:r>
          </a:p>
          <a:p>
            <a:pPr marL="457200" indent="-457200">
              <a:buAutoNum type="arabicPeriod"/>
            </a:pPr>
            <a:r>
              <a:rPr lang="fr-FR" dirty="0"/>
              <a:t>Une catégorie possède plusieurs parcours et un parcours peut se faire dans plusieurs catégories. (Relation </a:t>
            </a:r>
            <a:r>
              <a:rPr lang="fr-FR" dirty="0" err="1"/>
              <a:t>ManyToMany</a:t>
            </a:r>
            <a:r>
              <a:rPr lang="fr-FR" dirty="0"/>
              <a:t>)</a:t>
            </a:r>
          </a:p>
          <a:p>
            <a:pPr marL="457200" indent="-457200">
              <a:buAutoNum type="arabicPeriod"/>
            </a:pPr>
            <a:r>
              <a:rPr lang="fr-FR" dirty="0"/>
              <a:t>Un domaine peut contenir plusieurs parcours. (Relation </a:t>
            </a:r>
            <a:r>
              <a:rPr lang="fr-FR" dirty="0" err="1"/>
              <a:t>OneToMany</a:t>
            </a:r>
            <a:r>
              <a:rPr lang="fr-FR" dirty="0"/>
              <a:t>)</a:t>
            </a:r>
          </a:p>
          <a:p>
            <a:pPr marL="457200" indent="-457200">
              <a:buFont typeface="Arial" panose="020B0604020202020204" pitchFamily="34" charset="0"/>
              <a:buAutoNum type="arabicPeriod"/>
            </a:pPr>
            <a:r>
              <a:rPr lang="fr-FR" dirty="0"/>
              <a:t>Une catégorie regroupe plusieurs questions. (Relation </a:t>
            </a:r>
            <a:r>
              <a:rPr lang="fr-FR" dirty="0" err="1"/>
              <a:t>OneToMany</a:t>
            </a:r>
            <a:r>
              <a:rPr lang="fr-FR" dirty="0"/>
              <a:t>)</a:t>
            </a:r>
          </a:p>
          <a:p>
            <a:pPr marL="457200" indent="-457200">
              <a:buAutoNum type="arabicPeriod"/>
            </a:pPr>
            <a:endParaRPr lang="fr-FR" dirty="0"/>
          </a:p>
        </p:txBody>
      </p:sp>
    </p:spTree>
    <p:extLst>
      <p:ext uri="{BB962C8B-B14F-4D97-AF65-F5344CB8AC3E}">
        <p14:creationId xmlns:p14="http://schemas.microsoft.com/office/powerpoint/2010/main" val="73404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A320B-FADB-8C20-D043-5130E685681C}"/>
              </a:ext>
            </a:extLst>
          </p:cNvPr>
          <p:cNvSpPr>
            <a:spLocks noGrp="1"/>
          </p:cNvSpPr>
          <p:nvPr>
            <p:ph type="title"/>
          </p:nvPr>
        </p:nvSpPr>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D2C138B-F962-EE86-E60C-704B5AE62FA8}"/>
              </a:ext>
            </a:extLst>
          </p:cNvPr>
          <p:cNvSpPr>
            <a:spLocks noGrp="1"/>
          </p:cNvSpPr>
          <p:nvPr>
            <p:ph idx="1"/>
          </p:nvPr>
        </p:nvSpPr>
        <p:spPr/>
        <p:txBody>
          <a:bodyPr>
            <a:normAutofit fontScale="85000" lnSpcReduction="10000"/>
          </a:bodyPr>
          <a:lstStyle/>
          <a:p>
            <a:pPr marL="0" indent="0">
              <a:buNone/>
            </a:pPr>
            <a:r>
              <a:rPr lang="fr-FR" dirty="0"/>
              <a:t>4. A Une question il est proposé plusieurs choix de réponse. (Relation </a:t>
            </a:r>
            <a:r>
              <a:rPr lang="fr-FR" dirty="0" err="1"/>
              <a:t>OneToMany</a:t>
            </a:r>
            <a:r>
              <a:rPr lang="fr-FR" dirty="0"/>
              <a:t>)</a:t>
            </a:r>
          </a:p>
          <a:p>
            <a:pPr marL="0" indent="0">
              <a:buNone/>
            </a:pPr>
            <a:r>
              <a:rPr lang="fr-FR" dirty="0"/>
              <a:t>	</a:t>
            </a:r>
            <a:r>
              <a:rPr lang="fr-FR" b="1" dirty="0">
                <a:solidFill>
                  <a:srgbClr val="FF0000"/>
                </a:solidFill>
              </a:rPr>
              <a:t>On ne peut choisir qu’une réponse par question</a:t>
            </a:r>
            <a:endParaRPr lang="fr-FR" dirty="0">
              <a:solidFill>
                <a:srgbClr val="FF0000"/>
              </a:solidFill>
            </a:endParaRPr>
          </a:p>
          <a:p>
            <a:pPr marL="0" indent="0">
              <a:buNone/>
            </a:pPr>
            <a:r>
              <a:rPr lang="fr-FR" dirty="0"/>
              <a:t>5. Un utilisateur peut effectué plusieurs quizz. (Relation </a:t>
            </a:r>
            <a:r>
              <a:rPr lang="fr-FR" dirty="0" err="1"/>
              <a:t>OneToMany</a:t>
            </a:r>
            <a:r>
              <a:rPr lang="fr-FR" dirty="0"/>
              <a:t>)</a:t>
            </a:r>
          </a:p>
          <a:p>
            <a:pPr marL="0" indent="0">
              <a:buNone/>
            </a:pPr>
            <a:r>
              <a:rPr lang="fr-FR" dirty="0"/>
              <a:t>6. Un parcours peut contenir un ou plusieurs quizz. (Relation </a:t>
            </a:r>
            <a:r>
              <a:rPr lang="fr-FR" dirty="0" err="1"/>
              <a:t>OneToMany</a:t>
            </a:r>
            <a:r>
              <a:rPr lang="fr-FR" dirty="0"/>
              <a:t>)</a:t>
            </a:r>
          </a:p>
          <a:p>
            <a:pPr marL="0" indent="0">
              <a:buNone/>
            </a:pPr>
            <a:r>
              <a:rPr lang="fr-FR" dirty="0"/>
              <a:t>7. Une question peut être tenté plusieurs fois (c’est-à-dire tant que la réponse n’a pas encore été soumit tu peux changer de réponse autant de fois que tu veux)</a:t>
            </a:r>
          </a:p>
          <a:p>
            <a:pPr marL="0" indent="0">
              <a:buNone/>
            </a:pPr>
            <a:r>
              <a:rPr lang="fr-FR" dirty="0"/>
              <a:t>8. Un quizz peut être tenté plusieurs fois</a:t>
            </a:r>
          </a:p>
          <a:p>
            <a:pPr marL="0" indent="0">
              <a:buNone/>
            </a:pPr>
            <a:r>
              <a:rPr lang="fr-FR" dirty="0"/>
              <a:t>9. Une catégorie contient 0 ou plusieurs tutoriels</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392802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A320B-FADB-8C20-D043-5130E685681C}"/>
              </a:ext>
            </a:extLst>
          </p:cNvPr>
          <p:cNvSpPr>
            <a:spLocks noGrp="1"/>
          </p:cNvSpPr>
          <p:nvPr>
            <p:ph type="title"/>
          </p:nvPr>
        </p:nvSpPr>
        <p:spPr>
          <a:xfrm>
            <a:off x="1450392" y="627238"/>
            <a:ext cx="9291215" cy="1049235"/>
          </a:xfrm>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D2C138B-F962-EE86-E60C-704B5AE62FA8}"/>
              </a:ext>
            </a:extLst>
          </p:cNvPr>
          <p:cNvSpPr>
            <a:spLocks noGrp="1"/>
          </p:cNvSpPr>
          <p:nvPr>
            <p:ph idx="1"/>
          </p:nvPr>
        </p:nvSpPr>
        <p:spPr>
          <a:xfrm>
            <a:off x="597159" y="2006402"/>
            <a:ext cx="11150081" cy="3834561"/>
          </a:xfrm>
        </p:spPr>
        <p:txBody>
          <a:bodyPr>
            <a:normAutofit fontScale="92500"/>
          </a:bodyPr>
          <a:lstStyle/>
          <a:p>
            <a:pPr marL="0" indent="0">
              <a:buNone/>
            </a:pPr>
            <a:r>
              <a:rPr lang="fr-FR" dirty="0"/>
              <a:t>MCD: Vous pourrez détecter les clé étrangères et comprendre les relations entre tables</a:t>
            </a:r>
          </a:p>
          <a:p>
            <a:pPr marL="0" indent="0">
              <a:buNone/>
            </a:pPr>
            <a:r>
              <a:rPr lang="fr-FR" dirty="0"/>
              <a:t>	Domaine(</a:t>
            </a:r>
            <a:r>
              <a:rPr lang="fr-FR" dirty="0" err="1"/>
              <a:t>name</a:t>
            </a:r>
            <a:r>
              <a:rPr lang="fr-FR" dirty="0"/>
              <a:t>)</a:t>
            </a:r>
          </a:p>
          <a:p>
            <a:pPr marL="0" indent="0">
              <a:buNone/>
            </a:pPr>
            <a:r>
              <a:rPr lang="fr-FR" dirty="0"/>
              <a:t>	</a:t>
            </a:r>
            <a:r>
              <a:rPr lang="fr-FR" dirty="0" err="1"/>
              <a:t>Categorie</a:t>
            </a:r>
            <a:r>
              <a:rPr lang="fr-FR" dirty="0"/>
              <a:t>(nom)</a:t>
            </a:r>
          </a:p>
          <a:p>
            <a:pPr marL="0" indent="0">
              <a:buNone/>
            </a:pPr>
            <a:r>
              <a:rPr lang="fr-FR" dirty="0"/>
              <a:t>	Parcours(</a:t>
            </a:r>
            <a:r>
              <a:rPr lang="fr-FR" dirty="0" err="1"/>
              <a:t>name</a:t>
            </a:r>
            <a:r>
              <a:rPr lang="fr-FR" dirty="0"/>
              <a:t>,#</a:t>
            </a:r>
            <a:r>
              <a:rPr lang="fr-FR" dirty="0" err="1"/>
              <a:t>categorie</a:t>
            </a:r>
            <a:r>
              <a:rPr lang="fr-FR" dirty="0"/>
              <a:t>,#domaine)</a:t>
            </a:r>
          </a:p>
          <a:p>
            <a:pPr marL="0" indent="0">
              <a:buNone/>
            </a:pPr>
            <a:r>
              <a:rPr lang="fr-FR" dirty="0"/>
              <a:t>	Question(html,is_publicated,maximum_marks,#</a:t>
            </a:r>
            <a:r>
              <a:rPr lang="fr-FR" dirty="0" err="1"/>
              <a:t>categorie</a:t>
            </a:r>
            <a:r>
              <a:rPr lang="fr-FR" dirty="0"/>
              <a:t>)</a:t>
            </a:r>
          </a:p>
          <a:p>
            <a:pPr marL="0" indent="0">
              <a:buNone/>
            </a:pPr>
            <a:r>
              <a:rPr lang="fr-FR" dirty="0"/>
              <a:t>	</a:t>
            </a:r>
            <a:r>
              <a:rPr lang="fr-FR" dirty="0" err="1"/>
              <a:t>Choice</a:t>
            </a:r>
            <a:r>
              <a:rPr lang="fr-FR" dirty="0"/>
              <a:t>(</a:t>
            </a:r>
            <a:r>
              <a:rPr lang="fr-FR" dirty="0" err="1"/>
              <a:t>html,is_correct,#question</a:t>
            </a:r>
            <a:r>
              <a:rPr lang="fr-FR" dirty="0"/>
              <a:t>)</a:t>
            </a:r>
          </a:p>
          <a:p>
            <a:pPr marL="0" indent="0">
              <a:buNone/>
            </a:pPr>
            <a:r>
              <a:rPr lang="fr-FR" dirty="0"/>
              <a:t>	</a:t>
            </a:r>
            <a:r>
              <a:rPr lang="fr-FR" dirty="0" err="1"/>
              <a:t>QuizProfile</a:t>
            </a:r>
            <a:r>
              <a:rPr lang="fr-FR" dirty="0"/>
              <a:t>(</a:t>
            </a:r>
            <a:r>
              <a:rPr lang="fr-FR" dirty="0" err="1"/>
              <a:t>completed</a:t>
            </a:r>
            <a:r>
              <a:rPr lang="fr-FR" dirty="0"/>
              <a:t>,#</a:t>
            </a:r>
            <a:r>
              <a:rPr lang="fr-FR" dirty="0" err="1"/>
              <a:t>parcours,#total_score,#user</a:t>
            </a:r>
            <a:endParaRPr lang="fr-FR" dirty="0"/>
          </a:p>
          <a:p>
            <a:pPr marL="0" indent="0">
              <a:buNone/>
            </a:pPr>
            <a:r>
              <a:rPr lang="fr-FR" dirty="0"/>
              <a:t>	</a:t>
            </a:r>
            <a:r>
              <a:rPr lang="fr-FR" dirty="0" err="1"/>
              <a:t>AttemptedQuestion</a:t>
            </a:r>
            <a:r>
              <a:rPr lang="fr-FR" dirty="0"/>
              <a:t>(marks_obtained,is_correct,#question,#quiz_profile,#selected_choice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80014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C6E77-AA91-838F-A251-5E824B39AACE}"/>
              </a:ext>
            </a:extLst>
          </p:cNvPr>
          <p:cNvSpPr>
            <a:spLocks noGrp="1"/>
          </p:cNvSpPr>
          <p:nvPr>
            <p:ph type="title"/>
          </p:nvPr>
        </p:nvSpPr>
        <p:spPr>
          <a:xfrm>
            <a:off x="1450392" y="254013"/>
            <a:ext cx="9291215" cy="1049235"/>
          </a:xfrm>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A7C204E-4975-20B4-CB60-E27DC325D11C}"/>
              </a:ext>
            </a:extLst>
          </p:cNvPr>
          <p:cNvSpPr>
            <a:spLocks noGrp="1"/>
          </p:cNvSpPr>
          <p:nvPr>
            <p:ph idx="1"/>
          </p:nvPr>
        </p:nvSpPr>
        <p:spPr>
          <a:xfrm>
            <a:off x="1450391" y="1303247"/>
            <a:ext cx="9291215" cy="4528385"/>
          </a:xfrm>
        </p:spPr>
        <p:txBody>
          <a:bodyPr>
            <a:normAutofit fontScale="92500" lnSpcReduction="20000"/>
          </a:bodyPr>
          <a:lstStyle/>
          <a:p>
            <a:r>
              <a:rPr lang="fr-FR" dirty="0"/>
              <a:t>Catégorie</a:t>
            </a:r>
          </a:p>
          <a:p>
            <a:pPr lvl="1"/>
            <a:r>
              <a:rPr lang="fr-FR" dirty="0"/>
              <a:t>Il retourne toutes les </a:t>
            </a:r>
            <a:r>
              <a:rPr lang="fr-FR" dirty="0" err="1"/>
              <a:t>categories</a:t>
            </a:r>
            <a:r>
              <a:rPr lang="fr-FR" dirty="0"/>
              <a:t> </a:t>
            </a:r>
            <a:r>
              <a:rPr lang="en-US" b="0" dirty="0" err="1">
                <a:solidFill>
                  <a:srgbClr val="DCDCAA"/>
                </a:solidFill>
                <a:effectLst/>
                <a:latin typeface="Consolas" panose="020B0609020204030204" pitchFamily="49" charset="0"/>
              </a:rPr>
              <a:t>questions_of_the_categorie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endParaRPr lang="fr-FR" dirty="0"/>
          </a:p>
          <a:p>
            <a:pPr lvl="1"/>
            <a:r>
              <a:rPr lang="fr-FR" dirty="0"/>
              <a:t>Il retourne toutes les questions d’une </a:t>
            </a:r>
            <a:r>
              <a:rPr lang="fr-FR" dirty="0" err="1"/>
              <a:t>categorie</a:t>
            </a:r>
            <a:r>
              <a:rPr lang="fr-FR" dirty="0"/>
              <a:t> </a:t>
            </a:r>
            <a:r>
              <a:rPr lang="fr-FR" b="0" dirty="0" err="1">
                <a:solidFill>
                  <a:srgbClr val="DCDCAA"/>
                </a:solidFill>
                <a:effectLst/>
                <a:latin typeface="Consolas" panose="020B0609020204030204" pitchFamily="49" charset="0"/>
              </a:rPr>
              <a:t>questions_from_quizprofile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id_quizprofile</a:t>
            </a:r>
            <a:r>
              <a:rPr lang="fr-FR" b="0" dirty="0">
                <a:solidFill>
                  <a:srgbClr val="D4D4D4"/>
                </a:solidFill>
                <a:effectLst/>
                <a:latin typeface="Consolas" panose="020B0609020204030204" pitchFamily="49" charset="0"/>
              </a:rPr>
              <a:t>)</a:t>
            </a:r>
            <a:endParaRPr lang="fr-FR" dirty="0"/>
          </a:p>
          <a:p>
            <a:r>
              <a:rPr lang="fr-FR" dirty="0"/>
              <a:t>Parcours</a:t>
            </a:r>
          </a:p>
          <a:p>
            <a:pPr lvl="1"/>
            <a:r>
              <a:rPr lang="fr-FR" dirty="0"/>
              <a:t>Il connait le domaine auquel il est associé et les catégories auxquelles il est également associé</a:t>
            </a:r>
          </a:p>
          <a:p>
            <a:pPr lvl="1"/>
            <a:r>
              <a:rPr lang="fr-FR" b="0" dirty="0">
                <a:effectLst/>
                <a:latin typeface="Consolas" panose="020B0609020204030204" pitchFamily="49" charset="0"/>
              </a:rPr>
              <a:t>Il peut retourner toutes les catégories grâce à sa fonction </a:t>
            </a:r>
            <a:r>
              <a:rPr lang="fr-FR" b="0" dirty="0" err="1">
                <a:solidFill>
                  <a:srgbClr val="DCDCAA"/>
                </a:solidFill>
                <a:effectLst/>
                <a:latin typeface="Consolas" panose="020B0609020204030204" pitchFamily="49" charset="0"/>
              </a:rPr>
              <a:t>categories_of_parcours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a:t>
            </a:r>
            <a:endParaRPr lang="fr-FR" b="0" dirty="0">
              <a:effectLst/>
              <a:latin typeface="Consolas" panose="020B0609020204030204" pitchFamily="49" charset="0"/>
            </a:endParaRPr>
          </a:p>
          <a:p>
            <a:pPr lvl="1"/>
            <a:r>
              <a:rPr lang="fr-FR" dirty="0">
                <a:latin typeface="Consolas" panose="020B0609020204030204" pitchFamily="49" charset="0"/>
              </a:rPr>
              <a:t>Il peut également retourner toutes les questions de toutes les catégorie auxquelles il est associé avec la fonction </a:t>
            </a:r>
            <a:r>
              <a:rPr lang="fr-FR" b="0" dirty="0" err="1">
                <a:solidFill>
                  <a:srgbClr val="DCDCAA"/>
                </a:solidFill>
                <a:effectLst/>
                <a:latin typeface="Consolas" panose="020B0609020204030204" pitchFamily="49" charset="0"/>
              </a:rPr>
              <a:t>questions_of_parcours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a:t>
            </a:r>
          </a:p>
          <a:p>
            <a:pPr lvl="1"/>
            <a:r>
              <a:rPr lang="fr-FR" b="0" dirty="0">
                <a:effectLst/>
                <a:latin typeface="Consolas" panose="020B0609020204030204" pitchFamily="49" charset="0"/>
              </a:rPr>
              <a:t>Il peut retourner les questions pour le quizz qu’il a parcouru avec la fonction </a:t>
            </a:r>
            <a:r>
              <a:rPr lang="fr-FR" b="0" dirty="0" err="1">
                <a:solidFill>
                  <a:srgbClr val="DCDCAA"/>
                </a:solidFill>
                <a:effectLst/>
                <a:latin typeface="Consolas" panose="020B0609020204030204" pitchFamily="49" charset="0"/>
              </a:rPr>
              <a:t>questions_from_quizprofile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self</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id_quizprofile</a:t>
            </a:r>
            <a:r>
              <a:rPr lang="fr-FR" b="0" dirty="0">
                <a:solidFill>
                  <a:srgbClr val="D4D4D4"/>
                </a:solidFill>
                <a:effectLst/>
                <a:latin typeface="Consolas" panose="020B0609020204030204" pitchFamily="49" charset="0"/>
              </a:rPr>
              <a:t>)</a:t>
            </a:r>
            <a:endParaRPr lang="fr-FR" b="0" dirty="0">
              <a:effectLst/>
              <a:latin typeface="Consolas" panose="020B0609020204030204" pitchFamily="49" charset="0"/>
            </a:endParaRPr>
          </a:p>
          <a:p>
            <a:pPr lvl="1"/>
            <a:endParaRPr lang="en-US" b="0" dirty="0">
              <a:effectLst/>
              <a:latin typeface="Consolas" panose="020B0609020204030204" pitchFamily="49" charset="0"/>
            </a:endParaRPr>
          </a:p>
          <a:p>
            <a:pPr lvl="1"/>
            <a:endParaRPr lang="fr-FR" dirty="0">
              <a:solidFill>
                <a:srgbClr val="FFC000"/>
              </a:solidFill>
            </a:endParaRPr>
          </a:p>
          <a:p>
            <a:pPr lvl="1"/>
            <a:endParaRPr lang="fr-FR" dirty="0"/>
          </a:p>
        </p:txBody>
      </p:sp>
    </p:spTree>
    <p:extLst>
      <p:ext uri="{BB962C8B-B14F-4D97-AF65-F5344CB8AC3E}">
        <p14:creationId xmlns:p14="http://schemas.microsoft.com/office/powerpoint/2010/main" val="399352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C6E77-AA91-838F-A251-5E824B39AACE}"/>
              </a:ext>
            </a:extLst>
          </p:cNvPr>
          <p:cNvSpPr>
            <a:spLocks noGrp="1"/>
          </p:cNvSpPr>
          <p:nvPr>
            <p:ph type="title"/>
          </p:nvPr>
        </p:nvSpPr>
        <p:spPr>
          <a:xfrm>
            <a:off x="1450392" y="95392"/>
            <a:ext cx="9291215" cy="1049235"/>
          </a:xfrm>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A7C204E-4975-20B4-CB60-E27DC325D11C}"/>
              </a:ext>
            </a:extLst>
          </p:cNvPr>
          <p:cNvSpPr>
            <a:spLocks noGrp="1"/>
          </p:cNvSpPr>
          <p:nvPr>
            <p:ph idx="1"/>
          </p:nvPr>
        </p:nvSpPr>
        <p:spPr>
          <a:xfrm>
            <a:off x="1450392" y="804519"/>
            <a:ext cx="9291215" cy="2378986"/>
          </a:xfrm>
        </p:spPr>
        <p:txBody>
          <a:bodyPr>
            <a:normAutofit fontScale="92500" lnSpcReduction="10000"/>
          </a:bodyPr>
          <a:lstStyle/>
          <a:p>
            <a:r>
              <a:rPr lang="fr-FR" dirty="0" err="1"/>
              <a:t>Choice</a:t>
            </a:r>
            <a:endParaRPr lang="fr-FR" dirty="0"/>
          </a:p>
          <a:p>
            <a:pPr lvl="1"/>
            <a:r>
              <a:rPr lang="fr-FR" dirty="0"/>
              <a:t>L’objet représentant la proposition de réponse associée à une question </a:t>
            </a:r>
          </a:p>
          <a:p>
            <a:pPr lvl="1"/>
            <a:r>
              <a:rPr lang="fr-FR" dirty="0"/>
              <a:t>Ainsi, lorsque l’on est à une question il y’a un certain nombre de réponse parmi lesquelles nous devons</a:t>
            </a:r>
            <a:r>
              <a:rPr lang="fr-FR" b="1" dirty="0"/>
              <a:t> choisir </a:t>
            </a:r>
            <a:r>
              <a:rPr lang="fr-FR" dirty="0"/>
              <a:t>la bonne réponse</a:t>
            </a:r>
          </a:p>
          <a:p>
            <a:pPr lvl="1"/>
            <a:r>
              <a:rPr lang="fr-FR" dirty="0"/>
              <a:t>Cette table contient notamment la </a:t>
            </a:r>
            <a:r>
              <a:rPr lang="fr-FR" dirty="0">
                <a:solidFill>
                  <a:srgbClr val="FFC000"/>
                </a:solidFill>
              </a:rPr>
              <a:t>clé étrangère de Question </a:t>
            </a:r>
            <a:r>
              <a:rPr lang="fr-FR" dirty="0"/>
              <a:t>permettant de connaitre le nombre de réponses potentielles associées à une question	</a:t>
            </a:r>
          </a:p>
          <a:p>
            <a:pPr lvl="1"/>
            <a:r>
              <a:rPr lang="fr-FR" dirty="0"/>
              <a:t>Elle contient également le maximum de propositions de réponse</a:t>
            </a:r>
          </a:p>
          <a:p>
            <a:pPr marL="457200" lvl="1" indent="0">
              <a:buNone/>
            </a:pPr>
            <a:endParaRPr lang="fr-FR" dirty="0"/>
          </a:p>
          <a:p>
            <a:pPr marL="457200" lvl="1" indent="0">
              <a:buNone/>
            </a:pPr>
            <a:endParaRPr lang="fr-FR" dirty="0"/>
          </a:p>
        </p:txBody>
      </p:sp>
      <p:sp>
        <p:nvSpPr>
          <p:cNvPr id="4" name="Espace réservé du contenu 2">
            <a:extLst>
              <a:ext uri="{FF2B5EF4-FFF2-40B4-BE49-F238E27FC236}">
                <a16:creationId xmlns:a16="http://schemas.microsoft.com/office/drawing/2014/main" id="{D7FBE4E9-DBA2-66B7-3AA4-9941C1349BEF}"/>
              </a:ext>
            </a:extLst>
          </p:cNvPr>
          <p:cNvSpPr txBox="1">
            <a:spLocks/>
          </p:cNvSpPr>
          <p:nvPr/>
        </p:nvSpPr>
        <p:spPr>
          <a:xfrm>
            <a:off x="1450392" y="3549064"/>
            <a:ext cx="9291215" cy="174863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dirty="0"/>
              <a:t>Tutorial</a:t>
            </a:r>
          </a:p>
          <a:p>
            <a:pPr lvl="1"/>
            <a:r>
              <a:rPr lang="fr-FR" dirty="0"/>
              <a:t>Ce objet permet à l’utilisateur de suivre des tutoriels.</a:t>
            </a:r>
          </a:p>
          <a:p>
            <a:pPr lvl="1"/>
            <a:r>
              <a:rPr lang="fr-FR" dirty="0"/>
              <a:t>Cette table contient la clé étrangère de </a:t>
            </a:r>
            <a:r>
              <a:rPr lang="fr-FR" dirty="0">
                <a:solidFill>
                  <a:srgbClr val="FFC000"/>
                </a:solidFill>
              </a:rPr>
              <a:t>Catégorie</a:t>
            </a:r>
            <a:r>
              <a:rPr lang="fr-FR" dirty="0"/>
              <a:t> permettant de connaitre à quel catégorie le Tutoriel fait allusion</a:t>
            </a:r>
          </a:p>
          <a:p>
            <a:pPr lvl="1"/>
            <a:r>
              <a:rPr lang="fr-FR" dirty="0"/>
              <a:t>Il contient une description du Tutoriel et un lien vers la vidéo</a:t>
            </a:r>
          </a:p>
          <a:p>
            <a:pPr marL="457200" lvl="1" indent="0">
              <a:buFont typeface="Arial" panose="020B0604020202020204" pitchFamily="34" charset="0"/>
              <a:buNone/>
            </a:pPr>
            <a:endParaRPr lang="fr-FR" dirty="0"/>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328852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C6E77-AA91-838F-A251-5E824B39AACE}"/>
              </a:ext>
            </a:extLst>
          </p:cNvPr>
          <p:cNvSpPr>
            <a:spLocks noGrp="1"/>
          </p:cNvSpPr>
          <p:nvPr>
            <p:ph type="title"/>
          </p:nvPr>
        </p:nvSpPr>
        <p:spPr/>
        <p:txBody>
          <a:bodyPr/>
          <a:lstStyle/>
          <a:p>
            <a:r>
              <a:rPr lang="fr-FR" dirty="0" err="1"/>
              <a:t>Models</a:t>
            </a:r>
            <a:endParaRPr lang="fr-FR" dirty="0"/>
          </a:p>
        </p:txBody>
      </p:sp>
      <p:sp>
        <p:nvSpPr>
          <p:cNvPr id="3" name="Espace réservé du contenu 2">
            <a:extLst>
              <a:ext uri="{FF2B5EF4-FFF2-40B4-BE49-F238E27FC236}">
                <a16:creationId xmlns:a16="http://schemas.microsoft.com/office/drawing/2014/main" id="{AA7C204E-4975-20B4-CB60-E27DC325D11C}"/>
              </a:ext>
            </a:extLst>
          </p:cNvPr>
          <p:cNvSpPr>
            <a:spLocks noGrp="1"/>
          </p:cNvSpPr>
          <p:nvPr>
            <p:ph idx="1"/>
          </p:nvPr>
        </p:nvSpPr>
        <p:spPr/>
        <p:txBody>
          <a:bodyPr/>
          <a:lstStyle/>
          <a:p>
            <a:r>
              <a:rPr lang="fr-FR" dirty="0"/>
              <a:t>Question</a:t>
            </a:r>
          </a:p>
          <a:p>
            <a:pPr lvl="1"/>
            <a:r>
              <a:rPr lang="fr-FR" dirty="0"/>
              <a:t>Il contient la </a:t>
            </a:r>
            <a:r>
              <a:rPr lang="fr-FR" dirty="0">
                <a:solidFill>
                  <a:srgbClr val="FFC000"/>
                </a:solidFill>
              </a:rPr>
              <a:t>clé étrangère de Catégorie, </a:t>
            </a:r>
            <a:r>
              <a:rPr lang="fr-FR" dirty="0"/>
              <a:t>permettant de savoir les questions associées à une catégorie</a:t>
            </a:r>
          </a:p>
          <a:p>
            <a:pPr lvl="1"/>
            <a:r>
              <a:rPr lang="fr-FR" dirty="0"/>
              <a:t>Il peut définir le nombre de point associé à sa réponse</a:t>
            </a:r>
          </a:p>
          <a:p>
            <a:pPr lvl="1"/>
            <a:r>
              <a:rPr lang="fr-FR" dirty="0"/>
              <a:t>Il connait sa propre réponse grâce à la fonction </a:t>
            </a:r>
            <a:r>
              <a:rPr lang="fr-FR" dirty="0" err="1">
                <a:solidFill>
                  <a:srgbClr val="FFC000"/>
                </a:solidFill>
              </a:rPr>
              <a:t>correct_choice</a:t>
            </a:r>
            <a:r>
              <a:rPr lang="fr-FR" dirty="0">
                <a:solidFill>
                  <a:srgbClr val="FFC000"/>
                </a:solidFill>
              </a:rPr>
              <a:t>(self)</a:t>
            </a:r>
            <a:endParaRPr lang="fr-FR" dirty="0"/>
          </a:p>
          <a:p>
            <a:pPr lvl="2"/>
            <a:r>
              <a:rPr lang="fr-FR" dirty="0"/>
              <a:t>Il fait appel à </a:t>
            </a:r>
            <a:r>
              <a:rPr lang="fr-FR" dirty="0">
                <a:solidFill>
                  <a:srgbClr val="FFC000"/>
                </a:solidFill>
              </a:rPr>
              <a:t>l’Objet </a:t>
            </a:r>
            <a:r>
              <a:rPr lang="fr-FR" dirty="0" err="1">
                <a:solidFill>
                  <a:srgbClr val="FFC000"/>
                </a:solidFill>
              </a:rPr>
              <a:t>Choice</a:t>
            </a:r>
            <a:r>
              <a:rPr lang="fr-FR" dirty="0">
                <a:solidFill>
                  <a:srgbClr val="FFC000"/>
                </a:solidFill>
              </a:rPr>
              <a:t> </a:t>
            </a:r>
            <a:r>
              <a:rPr lang="fr-FR" dirty="0"/>
              <a:t>pour renvoyer sa bonne réponse</a:t>
            </a:r>
          </a:p>
          <a:p>
            <a:pPr lvl="1"/>
            <a:r>
              <a:rPr lang="fr-FR" dirty="0"/>
              <a:t>Il définit le nombre de bonnes réponses associées (Dans notre cas 01 bonne réponse tout le temps)</a:t>
            </a:r>
          </a:p>
        </p:txBody>
      </p:sp>
    </p:spTree>
    <p:extLst>
      <p:ext uri="{BB962C8B-B14F-4D97-AF65-F5344CB8AC3E}">
        <p14:creationId xmlns:p14="http://schemas.microsoft.com/office/powerpoint/2010/main" val="1097940585"/>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ie">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TM10001114[[fn=Galerie]]</Template>
  <TotalTime>1977</TotalTime>
  <Words>1551</Words>
  <Application>Microsoft Office PowerPoint</Application>
  <PresentationFormat>Grand écran</PresentationFormat>
  <Paragraphs>124</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Consolas</vt:lpstr>
      <vt:lpstr>Rockwell</vt:lpstr>
      <vt:lpstr>Galerie</vt:lpstr>
      <vt:lpstr>BAKELI TRAINING QUIZZ</vt:lpstr>
      <vt:lpstr>Fonctionnalités</vt:lpstr>
      <vt:lpstr>Fonctionnalités</vt:lpstr>
      <vt:lpstr>Models</vt:lpstr>
      <vt:lpstr>Models</vt:lpstr>
      <vt:lpstr>Models</vt:lpstr>
      <vt:lpstr>Models</vt:lpstr>
      <vt:lpstr>Models</vt:lpstr>
      <vt:lpstr>Models</vt:lpstr>
      <vt:lpstr>Models</vt:lpstr>
      <vt:lpstr>Models</vt:lpstr>
      <vt:lpstr>VIEWS</vt:lpstr>
      <vt:lpstr>VIEWS</vt:lpstr>
      <vt:lpstr>VIEWS</vt:lpstr>
      <vt:lpstr>VIEWS</vt:lpstr>
      <vt:lpst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BAKELI TRAINING QUIZZ</dc:title>
  <dc:creator>Ousmane S.M.S B-W-S DIALLO</dc:creator>
  <cp:lastModifiedBy>Ousmane S.M.S B-W-S DIALLO</cp:lastModifiedBy>
  <cp:revision>35</cp:revision>
  <dcterms:created xsi:type="dcterms:W3CDTF">2023-06-27T09:50:10Z</dcterms:created>
  <dcterms:modified xsi:type="dcterms:W3CDTF">2023-07-03T10:58:29Z</dcterms:modified>
</cp:coreProperties>
</file>