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0" r:id="rId1"/>
  </p:sldMasterIdLst>
  <p:notesMasterIdLst>
    <p:notesMasterId r:id="rId22"/>
  </p:notesMasterIdLst>
  <p:sldIdLst>
    <p:sldId id="256" r:id="rId2"/>
    <p:sldId id="266" r:id="rId3"/>
    <p:sldId id="267" r:id="rId4"/>
    <p:sldId id="268" r:id="rId5"/>
    <p:sldId id="285" r:id="rId6"/>
    <p:sldId id="259" r:id="rId7"/>
    <p:sldId id="269" r:id="rId8"/>
    <p:sldId id="283" r:id="rId9"/>
    <p:sldId id="276" r:id="rId10"/>
    <p:sldId id="277" r:id="rId11"/>
    <p:sldId id="263" r:id="rId12"/>
    <p:sldId id="278" r:id="rId13"/>
    <p:sldId id="279" r:id="rId14"/>
    <p:sldId id="280" r:id="rId15"/>
    <p:sldId id="281" r:id="rId16"/>
    <p:sldId id="282" r:id="rId17"/>
    <p:sldId id="286" r:id="rId18"/>
    <p:sldId id="275" r:id="rId19"/>
    <p:sldId id="274" r:id="rId20"/>
    <p:sldId id="284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3"/>
  </p:normalViewPr>
  <p:slideViewPr>
    <p:cSldViewPr snapToGrid="0" snapToObjects="1">
      <p:cViewPr varScale="1">
        <p:scale>
          <a:sx n="117" d="100"/>
          <a:sy n="117" d="100"/>
        </p:scale>
        <p:origin x="3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25T17:48:21.143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59 966 24575,'0'-16'0,"0"2"0,0-1 0,0-1 0,0 0 0,0-4 0,0 9 0,0-3 0,0-1 0,0 5 0,0-5 0,0 6 0,0 1 0,0-1 0,0 0 0,0 0 0,0-6 0,0 5 0,0-10 0,0 4 0,0-6 0,0 0 0,-3 6 0,2 2 0,-3 5 0,4 0 0,0 0 0,0 0 0,0 1 0,0-1 0,0 0 0,0-6 0,0 5 0,0-5 0,0 7 0,0-1 0,0 0 0,0 0 0,0 0 0,0 0 0,0 1 0,0-1 0,0 0 0,0 0 0,0 0 0,0 0 0,0-5 0,0 4 0,0-11 0,0 11 0,0-5 0,0 7 0,0-1 0,0 0 0,0 0 0,0-6 0,-5-1 0,4-5 0,-9-1 0,4 0 0,0 0 0,-3 6 0,8-4 0,-3 10 0,0-5 0,3 6 0,-3 0 0,4 1 0,0-1 0,0 0 0,0 0 0,0 0 0,4 0 0,-3 1 0,3-1 0,-4 0 0,4 4 0,-3-3 0,3 3 0,-4-4 0,0 1 0,0 26 0,0-12 0,0 22 0,0-20 0,0 1 0,0 0 0,0 5 0,0 2 0,0 0 0,0 4 0,0-4 0,0 0 0,0-1 0,0-7 0,0 7 0,0 1 0,0 0 0,0 4 0,0-4 0,0 5 0,5 1 0,-4 0 0,4-1 0,-5 1 0,4 0 0,-3 7 0,4-5 0,-5 5 0,0-7 0,0 7 0,0-6 0,0 1 0,0-4 0,0 0 0,0 3 0,0-4 0,0 2 0,0-11 0,0 4 0,0 1 0,0-5 0,0 4 0,0-5 0,0 0 0,0-1 0,0 1 0,0 0 0,0-1 0,0 1 0,0 0 0,0 0 0,0-1 0,0 1 0,0 0 0,0-1 0,0 1 0,0 0 0,0 0 0,0-1 0,0 1 0,0 6 0,0 0 0,0 7 0,5 0 0,-4-6 0,4 4 0,-5-10 0,0 4 0,0-5 0,4 0 0,-3 0 0,3-1 0,-4 1 0,4-4 0,-3 3 0,6-7 0,-6 6 0,3-2 0,0 0 0,-3 3 0,7-3 0,-3-1 0,-1 4 0,4-7 0,-3 7 0,4-7 0,-1 3 0,1-4 0,0 0 0,0 0 0,-1 0 0,1 0 0,0 0 0,-1 0 0,-26 0 0,12 0 0,-23 0 0,15 0 0,3 0 0,-3 0 0,5 0 0,0 0 0,0 0 0,1 0 0,-1 0 0,4 0 0,1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25T17:48:29.425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349 110 24575,'-16'0'0,"1"0"0,1 0 0,4 0 0,-11-5 0,5 4 0,-13-10 0,5 0 0,-13-3 0,13-2 0,-5 9 0,7-3 0,0 4 0,1 0 0,5-3 0,1 8 0,6-2 0,4-1 0,1 3 0,4-3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25T17:48:36.583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765 282 24575,'0'26'0,"0"0"0,0-10 0,0-2 0,0 1 0,0-5 0,0 4 0,0-5 0,0 0 0,0-1 0,-4-26 0,3 12 0,-8-28 0,-2 18 0,4 0 0,-12-4 0,16 10 0,-10-5 0,8 6 0,-4 0 0,0 0 0,0 1 0,4-1 0,-8-1 0,6 1 0,-8-6 0,6 4 0,-7-4 0,6 6 0,-5 3 0,7-2 0,3 3 0,-3 0 0,3 1 0,-4 4 0,0 0 0,0 0 0,1 0 0,-1 0 0,-6 0 0,5 0 0,-5-4 0,6 3 0,5-7 0,-4 4 0,3-5 0,-4 0 0,4 0 0,-4-5 0,8 3 0,-8 1 0,8 2 0,-3 3 0,4-4 0,4 4 0,1 1 0,4 4 0,0 0 0,-1 0 0,1 0 0,0 0 0,-1 0 0,1 0 0,6 0 0,0 0 0,1 0 0,-1 4 0,-1 2 0,-4 3 0,5 0 0,-6 0 0,-1-4 0,1 3 0,0-7 0,0 2 0,-1 1 0,1-3 0,-4 7 0,3-7 0,-4 3 0,5 0 0,0-3 0,-1 6 0,1-6 0,0 7 0,0-7 0,-1 7 0,1-7 0,0 7 0,-1-7 0,1 2 0,-4 1 0,3-3 0,-3 3 0,-1 0 0,4-3 0,-7 7 0,7-7 0,-7 6 0,7-6 0,-7 7 0,6-3 0,-6 4 0,3-1 0,-4 1 0,0 0 0,0 0 0,0-1 0,0 1 0,0 0 0,0 5 0,0-4 0,-5 11 0,0-11 0,-5 10 0,0-10 0,0 10 0,1-10 0,-1 5 0,1-6 0,0-1 0,-5 2 0,3-1 0,-9 1 0,4 0 0,0-4 0,-4-1 0,9-5 0,-9 5 0,10-4 0,-5 4 0,1-5 0,3 0 0,-9 0 0,10 0 0,-11 0 0,5 0 0,0-4 0,-4 3 0,10-7 0,-11 2 0,11-3 0,-4 3 0,5 2 0,0 4 0,0 0 0,0 0 0,0 0 0,1 4 0,3 1 0,-3 4 0,7 0 0,-7-1 0,7 1 0,-7 0 0,7-1 0,-3 1 0,0 0 0,-1-4 0,-3-1 0,-1-4 0,0 0 0,0 0 0,0 0 0,-5-5 0,-4-14 0,-6-7 0,0-6 0,-2-5 0,2 6 0,-2-8 0,6 0 0,-2 8 0,9 7 0,-1 10 0,9 5 0,-3 0 0,3 4 0,0 5 0,1 22 0,4-3 0,0 14 0,0-11 0,0-1 0,0-5 0,0-1 0,0-7 0,0 1 0,0 0 0,0-1 0,0 1 0,0 0 0,4-4 0,1-1 0,4-4 0,-1 0 0,7 0 0,-5 0 0,5 0 0,-1 0 0,-4 0 0,5 0 0,-7 0 0,1 0 0,0 0 0,-1 0 0,1 0 0,0 0 0,0 0 0,-1 0 0,1 0 0,0 0 0,-1 0 0,1 0 0,0 3 0,0 2 0,5 5 0,-4-1 0,10 1 0,-9-1 0,3-3 0,-5-2 0,-1 0 0,1-3 0,0 7 0,0-7 0,-1 2 0,1-3 0,0 0 0,-1 0 0,1 0 0,0 0 0,0 0 0,-5-9 0,0-11 0,-4-11 0,0-18 0,0 8 0,0-8 0,0 10 0,0 0 0,0 8 0,0 7 0,0 10 0,0 5 0,0 0 0,0 0 0,0 1 0,0-1 0,0 0 0,0 0 0,0-6 0,0 5 0,0-4 0,0 5 0,0 0 0,0 0 0,0 0 0,-4 4 0,-1 1 0,-3 4 0,-1 0 0,0 0 0,0 0 0,0 0 0,0 0 0,1 4 0,-1 1 0,4 4 0,-3 0 0,3-1 0,-4 1 0,0 0 0,1-1 0,-1 1 0,0 0 0,0 0 0,0-1 0,0 1 0,1 0 0,-1-1 0,4 1 0,-4 6 0,4-5 0,-6 10 0,1-4 0,4 0 0,-3 4 0,7-4 0,-2 6 0,0-7 0,3 6 0,-3-5 0,4-1 0,0 0 0,0-1 0,0-3 0,0 3 0,0-5 0,0-1 0,0 1 0,4-4 0,0-1 0,5-4 0,0 0 0,0 0 0,-1 0 0,1 0 0,0 0 0,-4 0 0,-2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25T17:49:21.463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0 206 24575,'0'-32'0,"0"12"0,0-2 0,0 7 0,0 5 0,0-4 0,0 5 0,0 0 0,0 0 0,0 0 0,0 0 0,0-5 0,0 3 0,0-3 0,0 9 0,0 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25T17:49:27.246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680 1 24575,'0'31'0,"0"6"0,0 28 0,0-17 0,0 34 0,0-31 0,0 9 0,0-17 0,0-4 0,0-23 0,0 12 0,0-16 0,0 16 0,0-18 0,0 10 0,0-10 0,0 5 0,0-6 0,0-1 0,0 1 0,-4 0 0,3-1 0,-6 1 0,6 0 0,-7-4 0,7 2 0,-7-6 0,7 7 0,-3-3 0,0 4 0,3-1 0,-3 1 0,0 0 0,3 0 0,-3-1 0,4 1 0,-4 0 0,3-1 0,-3 1 0,4 0 0,0 0 0,0-1 0,0 1 0,0 0 0,-3-5 0,2 4 0,-7-7 0,3 3 0,-4-4 0,0 0 0,0-4 0,-5-7 0,3-5 0,-5-5 0,-2-9 0,6 7 0,-1-7 0,3 8 0,5 6 0,-1 2 0,-1 5 0,6 0 0,-3 0 0,4 0 0,-4 5 0,3-4 0,-3 3 0,4-10 0,0 5 0,0-5 0,0 6 0,0 1 0,0-1 0,0-6 0,0 5 0,0-10 0,0 4 0,0-6 0,0 0 0,0 0 0,0-7 0,0 5 0,4 0 0,1 4 0,0 4 0,4 0 0,-8 2 0,7 9 0,-3 1 0,3 4 0,1 0 0,0 0 0,0 0 0,-1 0 0,1 0 0,0 0 0,-5 4 0,0 0 0,-4 5 0,0 0 0,5 5 0,-4 2 0,10 13 0,-6-11 0,7 10 0,-7-12 0,4 6 0,-7-6 0,2-2 0,2 8 0,-4 4 0,3 22 0,2 3 0,-5 20 0,10-17 0,-3 27 0,-1-28 0,5 9 0,-6-13 0,1-18 0,2-2 0,-9-13 0,4-1 0,-1-7 0,-3 1 0,3 0 0,-4-1 0,0 1 0,0 0 0,0 0 0,0-1 0,4-3 0,-3 3 0,6-7 0,-6 7 0,3-4 0,-4 5 0,0 0 0,0 0 0,-4-1 0,-6-3 0,-1-1 0,-9-4 0,-4 0 0,1 0 0,-14 0 0,5 0 0,-7 0 0,0 0 0,8-5 0,-6-2 0,19 1 0,-4 0 0,13 2 0,4-1 0,1-4 0,14 5 0,2 0 0,4 4 0,12 5 0,-16 1 0,15 5 0,-16-2 0,3-3 0,-5 2 0,0-7 0,-1 3 0,1-4 0,0 0 0,-1 0 0,1 0 0,0 0 0,0 0 0,-1 0 0,1 0 0,0 0 0,5 4 0,-4-2 0,5 6 0,-7-7 0,-3 7 0,3-7 0,-7-9 0,3-5 0,-4-5 0,-5-2 0,0 10 0,-18-13 0,5 7 0,-19-10 0,-8-9 0,-7 4 0,-12-2 0,4 11 0,-12 6 0,9 1 0,1 6 0,13 2 0,10 7 0,8 0 0,7 0 0,13 4 0,8 14 0,3 0 0,0 19 0,0-6 0,5 8 0,8 0 0,6-8 0,6 6 0,-3-14 0,2 2 0,-8-11 0,-2-4 0,-5-1 0,-1-4 0,1 2 0,-4-10 0,-1-2 0,-4-4 0,0-4 0,0 8 0,0 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25T17:49:32.387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0 0 24575,'0'0'0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250D3A-4C14-4344-AF39-61B6D4575506}" type="datetimeFigureOut">
              <a:rPr lang="en-US" smtClean="0"/>
              <a:t>3/26/20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559EF9-B411-8345-979D-A1E341CB6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2394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Network analysis</a:t>
            </a:r>
          </a:p>
          <a:p>
            <a:r>
              <a:rPr lang="en-US" dirty="0"/>
              <a:t>Overall document networks are similar between two time periods</a:t>
            </a:r>
          </a:p>
          <a:p>
            <a:r>
              <a:rPr lang="en-US" dirty="0"/>
              <a:t>Left 1940-1960 – no violent cluster</a:t>
            </a:r>
          </a:p>
          <a:p>
            <a:r>
              <a:rPr lang="en-US" dirty="0"/>
              <a:t>Right 2000-2020 – violent cluster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559EF9-B411-8345-979D-A1E341CB648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2205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Text prediction + sentiment scores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559EF9-B411-8345-979D-A1E341CB648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9453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3/26/20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77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3/26/20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720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3/26/20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910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3/26/20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534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3/26/20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742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3/26/20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859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3/26/20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634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3/26/20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117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3/26/20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424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3/26/20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245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3/26/20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778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ED0CC-082F-4160-86E5-0D6041F12778}" type="datetime1">
              <a:rPr lang="en-US" smtClean="0"/>
              <a:t>3/26/20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0878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  <p:sldLayoutId id="2147483775" r:id="rId5"/>
    <p:sldLayoutId id="2147483776" r:id="rId6"/>
    <p:sldLayoutId id="2147483777" r:id="rId7"/>
    <p:sldLayoutId id="2147483778" r:id="rId8"/>
    <p:sldLayoutId id="2147483779" r:id="rId9"/>
    <p:sldLayoutId id="2147483780" r:id="rId10"/>
    <p:sldLayoutId id="214748378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12" Type="http://schemas.openxmlformats.org/officeDocument/2006/relationships/customXml" Target="../ink/ink5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2.xml"/><Relationship Id="rId11" Type="http://schemas.openxmlformats.org/officeDocument/2006/relationships/image" Target="../media/image12.png"/><Relationship Id="rId5" Type="http://schemas.openxmlformats.org/officeDocument/2006/relationships/image" Target="../media/image9.png"/><Relationship Id="rId15" Type="http://schemas.openxmlformats.org/officeDocument/2006/relationships/image" Target="../media/image14.png"/><Relationship Id="rId10" Type="http://schemas.openxmlformats.org/officeDocument/2006/relationships/customXml" Target="../ink/ink4.xml"/><Relationship Id="rId4" Type="http://schemas.openxmlformats.org/officeDocument/2006/relationships/customXml" Target="../ink/ink1.xml"/><Relationship Id="rId9" Type="http://schemas.openxmlformats.org/officeDocument/2006/relationships/image" Target="../media/image11.png"/><Relationship Id="rId14" Type="http://schemas.openxmlformats.org/officeDocument/2006/relationships/customXml" Target="../ink/ink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nglish-corpora.org/" TargetMode="External"/><Relationship Id="rId2" Type="http://schemas.openxmlformats.org/officeDocument/2006/relationships/hyperlink" Target="https://www.who.int/violenceprevention/approach/definition/en/" TargetMode="Externa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www.aafp.org/about/policies/all/violence-media.html" TargetMode="External"/><Relationship Id="rId4" Type="http://schemas.openxmlformats.org/officeDocument/2006/relationships/hyperlink" Target="https://doi.org/10.1037/0022-3514.53.5.882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7CA0DAA6-33B8-4A25-810D-2F4D816FB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54297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81E21A-CB2E-874D-AF34-507708BFDA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1307" y="640081"/>
            <a:ext cx="3377183" cy="3681976"/>
          </a:xfrm>
          <a:noFill/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</a:rPr>
              <a:t>Violence in Movies over Time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FA9134-3D98-324C-BD05-3431E8E767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1307" y="4460487"/>
            <a:ext cx="3377184" cy="1757433"/>
          </a:xfrm>
          <a:noFill/>
        </p:spPr>
        <p:txBody>
          <a:bodyPr>
            <a:normAutofit/>
          </a:bodyPr>
          <a:lstStyle/>
          <a:p>
            <a:pPr algn="l"/>
            <a:r>
              <a:rPr lang="en-US" sz="2200">
                <a:solidFill>
                  <a:schemeClr val="bg1"/>
                </a:solidFill>
              </a:rPr>
              <a:t>Lauren Beard</a:t>
            </a:r>
          </a:p>
          <a:p>
            <a:pPr algn="l"/>
            <a:r>
              <a:rPr lang="en-US" sz="2200">
                <a:solidFill>
                  <a:schemeClr val="bg1"/>
                </a:solidFill>
              </a:rPr>
              <a:t>26 March 2020</a:t>
            </a:r>
          </a:p>
        </p:txBody>
      </p:sp>
      <p:pic>
        <p:nvPicPr>
          <p:cNvPr id="14" name="Picture 3">
            <a:extLst>
              <a:ext uri="{FF2B5EF4-FFF2-40B4-BE49-F238E27FC236}">
                <a16:creationId xmlns:a16="http://schemas.microsoft.com/office/drawing/2014/main" id="{ADF44D25-C023-4B9B-ABC2-548AB34A40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635" r="-1" b="-1"/>
          <a:stretch/>
        </p:blipFill>
        <p:spPr>
          <a:xfrm>
            <a:off x="5308370" y="640080"/>
            <a:ext cx="6130633" cy="5577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410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650"/>
    </mc:Choice>
    <mc:Fallback xmlns="">
      <p:transition spd="slow" advTm="1665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6.png">
            <a:extLst>
              <a:ext uri="{FF2B5EF4-FFF2-40B4-BE49-F238E27FC236}">
                <a16:creationId xmlns:a16="http://schemas.microsoft.com/office/drawing/2014/main" id="{D840DB03-2DE6-EC47-AEEC-C33786ED559D}"/>
              </a:ext>
            </a:extLst>
          </p:cNvPr>
          <p:cNvPicPr/>
          <p:nvPr/>
        </p:nvPicPr>
        <p:blipFill rotWithShape="1">
          <a:blip r:embed="rId2"/>
          <a:srcRect b="14757"/>
          <a:stretch/>
        </p:blipFill>
        <p:spPr>
          <a:xfrm>
            <a:off x="8063824" y="412696"/>
            <a:ext cx="3502025" cy="3381443"/>
          </a:xfrm>
          <a:prstGeom prst="rect">
            <a:avLst/>
          </a:prstGeom>
          <a:ln/>
        </p:spPr>
      </p:pic>
      <p:pic>
        <p:nvPicPr>
          <p:cNvPr id="5" name="image1.png">
            <a:extLst>
              <a:ext uri="{FF2B5EF4-FFF2-40B4-BE49-F238E27FC236}">
                <a16:creationId xmlns:a16="http://schemas.microsoft.com/office/drawing/2014/main" id="{7AFD39A6-DFE6-6C4E-8C02-9FF66CC376FB}"/>
              </a:ext>
            </a:extLst>
          </p:cNvPr>
          <p:cNvPicPr/>
          <p:nvPr/>
        </p:nvPicPr>
        <p:blipFill rotWithShape="1">
          <a:blip r:embed="rId3"/>
          <a:srcRect l="24357"/>
          <a:stretch/>
        </p:blipFill>
        <p:spPr>
          <a:xfrm>
            <a:off x="8139391" y="3894775"/>
            <a:ext cx="3148573" cy="2667000"/>
          </a:xfrm>
          <a:prstGeom prst="rect">
            <a:avLst/>
          </a:prstGeom>
          <a:ln/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50FF63B-56EA-8F41-ADA9-7BDED12A86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4978370"/>
              </p:ext>
            </p:extLst>
          </p:nvPr>
        </p:nvGraphicFramePr>
        <p:xfrm>
          <a:off x="597215" y="1594979"/>
          <a:ext cx="6976296" cy="4599593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98645">
                  <a:extLst>
                    <a:ext uri="{9D8B030D-6E8A-4147-A177-3AD203B41FA5}">
                      <a16:colId xmlns:a16="http://schemas.microsoft.com/office/drawing/2014/main" val="756727170"/>
                    </a:ext>
                  </a:extLst>
                </a:gridCol>
                <a:gridCol w="678453">
                  <a:extLst>
                    <a:ext uri="{9D8B030D-6E8A-4147-A177-3AD203B41FA5}">
                      <a16:colId xmlns:a16="http://schemas.microsoft.com/office/drawing/2014/main" val="2485885916"/>
                    </a:ext>
                  </a:extLst>
                </a:gridCol>
                <a:gridCol w="678453">
                  <a:extLst>
                    <a:ext uri="{9D8B030D-6E8A-4147-A177-3AD203B41FA5}">
                      <a16:colId xmlns:a16="http://schemas.microsoft.com/office/drawing/2014/main" val="560448456"/>
                    </a:ext>
                  </a:extLst>
                </a:gridCol>
                <a:gridCol w="678453">
                  <a:extLst>
                    <a:ext uri="{9D8B030D-6E8A-4147-A177-3AD203B41FA5}">
                      <a16:colId xmlns:a16="http://schemas.microsoft.com/office/drawing/2014/main" val="2614848479"/>
                    </a:ext>
                  </a:extLst>
                </a:gridCol>
                <a:gridCol w="630318">
                  <a:extLst>
                    <a:ext uri="{9D8B030D-6E8A-4147-A177-3AD203B41FA5}">
                      <a16:colId xmlns:a16="http://schemas.microsoft.com/office/drawing/2014/main" val="2639899914"/>
                    </a:ext>
                  </a:extLst>
                </a:gridCol>
                <a:gridCol w="767844">
                  <a:extLst>
                    <a:ext uri="{9D8B030D-6E8A-4147-A177-3AD203B41FA5}">
                      <a16:colId xmlns:a16="http://schemas.microsoft.com/office/drawing/2014/main" val="1255405025"/>
                    </a:ext>
                  </a:extLst>
                </a:gridCol>
                <a:gridCol w="630318">
                  <a:extLst>
                    <a:ext uri="{9D8B030D-6E8A-4147-A177-3AD203B41FA5}">
                      <a16:colId xmlns:a16="http://schemas.microsoft.com/office/drawing/2014/main" val="1203111271"/>
                    </a:ext>
                  </a:extLst>
                </a:gridCol>
                <a:gridCol w="678453">
                  <a:extLst>
                    <a:ext uri="{9D8B030D-6E8A-4147-A177-3AD203B41FA5}">
                      <a16:colId xmlns:a16="http://schemas.microsoft.com/office/drawing/2014/main" val="1390928508"/>
                    </a:ext>
                  </a:extLst>
                </a:gridCol>
                <a:gridCol w="678453">
                  <a:extLst>
                    <a:ext uri="{9D8B030D-6E8A-4147-A177-3AD203B41FA5}">
                      <a16:colId xmlns:a16="http://schemas.microsoft.com/office/drawing/2014/main" val="1379457021"/>
                    </a:ext>
                  </a:extLst>
                </a:gridCol>
                <a:gridCol w="678453">
                  <a:extLst>
                    <a:ext uri="{9D8B030D-6E8A-4147-A177-3AD203B41FA5}">
                      <a16:colId xmlns:a16="http://schemas.microsoft.com/office/drawing/2014/main" val="3589663690"/>
                    </a:ext>
                  </a:extLst>
                </a:gridCol>
                <a:gridCol w="678453">
                  <a:extLst>
                    <a:ext uri="{9D8B030D-6E8A-4147-A177-3AD203B41FA5}">
                      <a16:colId xmlns:a16="http://schemas.microsoft.com/office/drawing/2014/main" val="2813023801"/>
                    </a:ext>
                  </a:extLst>
                </a:gridCol>
              </a:tblGrid>
              <a:tr h="3552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Topic 0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Topic 1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Topic 2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Topic 3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Topic 4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Topic 5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Topic 6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Topic 7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Topic 8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Topic 9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2102522367"/>
                  </a:ext>
                </a:extLst>
              </a:tr>
              <a:tr h="3552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buddha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highlight>
                            <a:srgbClr val="FFFF00"/>
                          </a:highlight>
                        </a:rPr>
                        <a:t>fuck</a:t>
                      </a:r>
                      <a:endParaRPr lang="en-US" sz="1200" dirty="0">
                        <a:effectLst/>
                        <a:highlight>
                          <a:srgbClr val="FFFF00"/>
                        </a:highlight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jerry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song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highlight>
                            <a:srgbClr val="FFFF00"/>
                          </a:highlight>
                        </a:rPr>
                        <a:t>fuck</a:t>
                      </a:r>
                      <a:endParaRPr lang="en-US" sz="1200" dirty="0">
                        <a:effectLst/>
                        <a:highlight>
                          <a:srgbClr val="FFFF00"/>
                        </a:highlight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highlight>
                            <a:srgbClr val="FFFF00"/>
                          </a:highlight>
                        </a:rPr>
                        <a:t>fuck</a:t>
                      </a:r>
                      <a:endParaRPr lang="en-US" sz="1200" dirty="0">
                        <a:effectLst/>
                        <a:highlight>
                          <a:srgbClr val="FFFF00"/>
                        </a:highlight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highlight>
                            <a:srgbClr val="FFFF00"/>
                          </a:highlight>
                        </a:rPr>
                        <a:t>fuck</a:t>
                      </a:r>
                      <a:endParaRPr lang="en-US" sz="1200" dirty="0">
                        <a:effectLst/>
                        <a:highlight>
                          <a:srgbClr val="FFFF00"/>
                        </a:highlight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highlight>
                            <a:srgbClr val="FFFF00"/>
                          </a:highlight>
                        </a:rPr>
                        <a:t>fuck</a:t>
                      </a:r>
                      <a:endParaRPr lang="en-US" sz="1200" dirty="0">
                        <a:effectLst/>
                        <a:highlight>
                          <a:srgbClr val="FFFF00"/>
                        </a:highlight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johnny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highlight>
                            <a:srgbClr val="FFFF00"/>
                          </a:highlight>
                        </a:rPr>
                        <a:t>fuck</a:t>
                      </a:r>
                      <a:endParaRPr lang="en-US" sz="1200" dirty="0">
                        <a:effectLst/>
                        <a:highlight>
                          <a:srgbClr val="FFFF00"/>
                        </a:highlight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522743078"/>
                  </a:ext>
                </a:extLst>
              </a:tr>
              <a:tr h="3552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highlight>
                            <a:srgbClr val="FFFF00"/>
                          </a:highlight>
                        </a:rPr>
                        <a:t>fuck</a:t>
                      </a:r>
                      <a:endParaRPr lang="en-US" sz="1200" dirty="0">
                        <a:effectLst/>
                        <a:highlight>
                          <a:srgbClr val="FFFF00"/>
                        </a:highlight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ron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highlight>
                            <a:srgbClr val="FFFF00"/>
                          </a:highlight>
                        </a:rPr>
                        <a:t>fuck</a:t>
                      </a:r>
                      <a:endParaRPr lang="en-US" sz="1200" dirty="0">
                        <a:effectLst/>
                        <a:highlight>
                          <a:srgbClr val="FFFF00"/>
                        </a:highlight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highlight>
                            <a:srgbClr val="FFFF00"/>
                          </a:highlight>
                        </a:rPr>
                        <a:t>fuck</a:t>
                      </a:r>
                      <a:endParaRPr lang="en-US" sz="1200" dirty="0">
                        <a:effectLst/>
                        <a:highlight>
                          <a:srgbClr val="FFFF00"/>
                        </a:highlight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ron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dude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jerry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tick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billy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betty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946805835"/>
                  </a:ext>
                </a:extLst>
              </a:tr>
              <a:tr h="58594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george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ralph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lewis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jersus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christmas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highlight>
                            <a:srgbClr val="FFFF00"/>
                          </a:highlight>
                        </a:rPr>
                        <a:t>shoot</a:t>
                      </a:r>
                      <a:endParaRPr lang="en-US" sz="1200" dirty="0">
                        <a:effectLst/>
                        <a:highlight>
                          <a:srgbClr val="FFFF00"/>
                        </a:highlight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dad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song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darren 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highlight>
                            <a:srgbClr val="FFFF00"/>
                          </a:highlight>
                        </a:rPr>
                        <a:t>shoot</a:t>
                      </a:r>
                      <a:endParaRPr lang="en-US" sz="1200" dirty="0">
                        <a:effectLst/>
                        <a:highlight>
                          <a:srgbClr val="FFFF00"/>
                        </a:highlight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872557140"/>
                  </a:ext>
                </a:extLst>
              </a:tr>
              <a:tr h="58594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violin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game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dad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vote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dad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dad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princess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dude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kristen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vampire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2445336916"/>
                  </a:ext>
                </a:extLst>
              </a:tr>
              <a:tr h="3552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genre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highlight>
                            <a:srgbClr val="FFFF00"/>
                          </a:highlight>
                        </a:rPr>
                        <a:t>shoot</a:t>
                      </a:r>
                      <a:endParaRPr lang="en-US" sz="1200" dirty="0">
                        <a:effectLst/>
                        <a:highlight>
                          <a:srgbClr val="FFFF00"/>
                        </a:highlight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sam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highlight>
                            <a:srgbClr val="FFFF00"/>
                          </a:highlight>
                        </a:rPr>
                        <a:t>die</a:t>
                      </a:r>
                      <a:endParaRPr lang="en-US" sz="1200" dirty="0">
                        <a:effectLst/>
                        <a:highlight>
                          <a:srgbClr val="FFFF00"/>
                        </a:highlight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connor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send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love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ron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turkey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amy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24141507"/>
                  </a:ext>
                </a:extLst>
              </a:tr>
              <a:tr h="3552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teach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dad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eddie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child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highlight>
                            <a:srgbClr val="FFFF00"/>
                          </a:highlight>
                        </a:rPr>
                        <a:t>shoot</a:t>
                      </a:r>
                      <a:endParaRPr lang="en-US" sz="1200" dirty="0">
                        <a:effectLst/>
                        <a:highlight>
                          <a:srgbClr val="FFFF00"/>
                        </a:highlight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party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center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highlight>
                            <a:srgbClr val="FFFF00"/>
                          </a:highlight>
                        </a:rPr>
                        <a:t>shoot</a:t>
                      </a:r>
                      <a:endParaRPr lang="en-US" sz="1200" dirty="0">
                        <a:effectLst/>
                        <a:highlight>
                          <a:srgbClr val="FFFF00"/>
                        </a:highlight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edward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lose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2967606297"/>
                  </a:ext>
                </a:extLst>
              </a:tr>
              <a:tr h="58594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mickey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win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laugh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thomas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truth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lady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lewis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lose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highlight>
                            <a:srgbClr val="FFFF00"/>
                          </a:highlight>
                        </a:rPr>
                        <a:t>fuck</a:t>
                      </a:r>
                      <a:endParaRPr lang="en-US" sz="1200" dirty="0">
                        <a:effectLst/>
                        <a:highlight>
                          <a:srgbClr val="FFFF00"/>
                        </a:highlight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george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595297305"/>
                  </a:ext>
                </a:extLst>
              </a:tr>
              <a:tr h="3552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highlight>
                            <a:srgbClr val="FFFF00"/>
                          </a:highlight>
                        </a:rPr>
                        <a:t>death</a:t>
                      </a:r>
                      <a:endParaRPr lang="en-US" sz="1200" dirty="0">
                        <a:effectLst/>
                        <a:highlight>
                          <a:srgbClr val="FFFF00"/>
                        </a:highlight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medal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honey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lie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dude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highlight>
                            <a:srgbClr val="FFFF00"/>
                          </a:highlight>
                        </a:rPr>
                        <a:t>fight</a:t>
                      </a:r>
                      <a:endParaRPr lang="en-US" sz="1200" dirty="0">
                        <a:effectLst/>
                        <a:highlight>
                          <a:srgbClr val="FFFF00"/>
                        </a:highlight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charlie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life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highlight>
                            <a:srgbClr val="FFFF00"/>
                          </a:highlight>
                        </a:rPr>
                        <a:t>die</a:t>
                      </a:r>
                      <a:endParaRPr lang="en-US" sz="1200" dirty="0">
                        <a:effectLst/>
                        <a:highlight>
                          <a:srgbClr val="FFFF00"/>
                        </a:highlight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ted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400186095"/>
                  </a:ext>
                </a:extLst>
              </a:tr>
              <a:tr h="3552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frank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drive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ride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sin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lose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lose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drive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nell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ali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rock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093691681"/>
                  </a:ext>
                </a:extLst>
              </a:tr>
              <a:tr h="3552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peter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alright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lose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lose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song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dance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whoa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highlight>
                            <a:srgbClr val="FFFF00"/>
                          </a:highlight>
                        </a:rPr>
                        <a:t>death</a:t>
                      </a:r>
                      <a:endParaRPr lang="en-US" sz="1200" dirty="0">
                        <a:effectLst/>
                        <a:highlight>
                          <a:srgbClr val="FFFF00"/>
                        </a:highlight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dad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music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4229844749"/>
                  </a:ext>
                </a:extLst>
              </a:tr>
            </a:tbl>
          </a:graphicData>
        </a:graphic>
      </p:graphicFrame>
      <p:sp>
        <p:nvSpPr>
          <p:cNvPr id="7" name="Title 6">
            <a:extLst>
              <a:ext uri="{FF2B5EF4-FFF2-40B4-BE49-F238E27FC236}">
                <a16:creationId xmlns:a16="http://schemas.microsoft.com/office/drawing/2014/main" id="{7114AE20-C960-EA43-BC51-9970453D6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2823"/>
            <a:ext cx="10515600" cy="1325563"/>
          </a:xfrm>
        </p:spPr>
        <p:txBody>
          <a:bodyPr/>
          <a:lstStyle/>
          <a:p>
            <a:r>
              <a:rPr lang="en-US" dirty="0"/>
              <a:t>Topic Modeling: 2000-2020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20603204-FCC5-8442-8ED6-BDFB42FE1B11}"/>
                  </a:ext>
                </a:extLst>
              </p14:cNvPr>
              <p14:cNvContentPartPr/>
              <p14:nvPr/>
            </p14:nvContentPartPr>
            <p14:xfrm>
              <a:off x="9780638" y="3300383"/>
              <a:ext cx="68400" cy="4190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20603204-FCC5-8442-8ED6-BDFB42FE1B1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744638" y="3264743"/>
                <a:ext cx="140040" cy="49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69243995-EB3A-B94B-916B-DB8A7F0EE577}"/>
                  </a:ext>
                </a:extLst>
              </p14:cNvPr>
              <p14:cNvContentPartPr/>
              <p14:nvPr/>
            </p14:nvContentPartPr>
            <p14:xfrm>
              <a:off x="9587678" y="3653903"/>
              <a:ext cx="126000" cy="396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69243995-EB3A-B94B-916B-DB8A7F0EE57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551678" y="3618263"/>
                <a:ext cx="197640" cy="11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3D4382A3-1942-6343-9C4D-DC9309A34A33}"/>
                  </a:ext>
                </a:extLst>
              </p14:cNvPr>
              <p14:cNvContentPartPr/>
              <p14:nvPr/>
            </p14:nvContentPartPr>
            <p14:xfrm>
              <a:off x="8106638" y="4940183"/>
              <a:ext cx="290880" cy="19080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3D4382A3-1942-6343-9C4D-DC9309A34A3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070638" y="4904183"/>
                <a:ext cx="362520" cy="26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B3E63EEE-BB80-5249-BBF5-AE5423EC89E7}"/>
                  </a:ext>
                </a:extLst>
              </p14:cNvPr>
              <p14:cNvContentPartPr/>
              <p14:nvPr/>
            </p14:nvContentPartPr>
            <p14:xfrm>
              <a:off x="8449358" y="5050343"/>
              <a:ext cx="360" cy="745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B3E63EEE-BB80-5249-BBF5-AE5423EC89E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413358" y="5014343"/>
                <a:ext cx="72000" cy="14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4B8EF93A-4292-E24A-B4E1-F0706AAF836B}"/>
                  </a:ext>
                </a:extLst>
              </p14:cNvPr>
              <p14:cNvContentPartPr/>
              <p14:nvPr/>
            </p14:nvContentPartPr>
            <p14:xfrm>
              <a:off x="9571118" y="3431423"/>
              <a:ext cx="262800" cy="45432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4B8EF93A-4292-E24A-B4E1-F0706AAF836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535478" y="3395783"/>
                <a:ext cx="334440" cy="52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23F44A8-55AE-9341-A149-E20D42E7898E}"/>
                  </a:ext>
                </a:extLst>
              </p14:cNvPr>
              <p14:cNvContentPartPr/>
              <p14:nvPr/>
            </p14:nvContentPartPr>
            <p14:xfrm>
              <a:off x="1569038" y="693263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23F44A8-55AE-9341-A149-E20D42E7898E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533038" y="657263"/>
                <a:ext cx="72000" cy="72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81193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DAB3F486-34DA-7040-B540-F5B660768F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9133" y="1196641"/>
            <a:ext cx="5318684" cy="5185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A close up of a mans face&#10;&#10;Description automatically generated">
            <a:extLst>
              <a:ext uri="{FF2B5EF4-FFF2-40B4-BE49-F238E27FC236}">
                <a16:creationId xmlns:a16="http://schemas.microsoft.com/office/drawing/2014/main" id="{CCE20C7B-FD68-1A46-B5F9-45E6295E8E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4184" y="1137224"/>
            <a:ext cx="5318684" cy="5185716"/>
          </a:xfrm>
          <a:prstGeom prst="rect">
            <a:avLst/>
          </a:prstGeom>
        </p:spPr>
      </p:pic>
      <p:sp>
        <p:nvSpPr>
          <p:cNvPr id="6" name="AutoShape 8">
            <a:extLst>
              <a:ext uri="{FF2B5EF4-FFF2-40B4-BE49-F238E27FC236}">
                <a16:creationId xmlns:a16="http://schemas.microsoft.com/office/drawing/2014/main" id="{B0B0A8A0-79EE-3D40-AD96-51BA58C427A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581275" y="0"/>
            <a:ext cx="70294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368EF29-76C0-7A41-87D5-38AAE529C962}"/>
              </a:ext>
            </a:extLst>
          </p:cNvPr>
          <p:cNvSpPr/>
          <p:nvPr/>
        </p:nvSpPr>
        <p:spPr>
          <a:xfrm>
            <a:off x="10652144" y="2308884"/>
            <a:ext cx="1316223" cy="934784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8" name="Picture 14">
            <a:extLst>
              <a:ext uri="{FF2B5EF4-FFF2-40B4-BE49-F238E27FC236}">
                <a16:creationId xmlns:a16="http://schemas.microsoft.com/office/drawing/2014/main" id="{75B8F399-B834-C944-9D7E-BE0585BA5F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192" y="4966308"/>
            <a:ext cx="2370081" cy="1598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BB03861F-5B23-1E47-BE18-60ED43E77D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0725" y="4980142"/>
            <a:ext cx="2370083" cy="1598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8D6B86B-F616-8E4B-9794-F13EC96818F9}"/>
              </a:ext>
            </a:extLst>
          </p:cNvPr>
          <p:cNvCxnSpPr>
            <a:cxnSpLocks/>
          </p:cNvCxnSpPr>
          <p:nvPr/>
        </p:nvCxnSpPr>
        <p:spPr>
          <a:xfrm>
            <a:off x="6096000" y="1326396"/>
            <a:ext cx="0" cy="48985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EB0875B-6EA5-2F46-AF31-C0E0FCB67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8648"/>
            <a:ext cx="10515600" cy="1325563"/>
          </a:xfrm>
        </p:spPr>
        <p:txBody>
          <a:bodyPr/>
          <a:lstStyle/>
          <a:p>
            <a:r>
              <a:rPr lang="en-US" dirty="0"/>
              <a:t>Network Analysis</a:t>
            </a:r>
          </a:p>
        </p:txBody>
      </p:sp>
    </p:spTree>
    <p:extLst>
      <p:ext uri="{BB962C8B-B14F-4D97-AF65-F5344CB8AC3E}">
        <p14:creationId xmlns:p14="http://schemas.microsoft.com/office/powerpoint/2010/main" val="36816651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2148B84-3F91-1D4D-AC84-8F4753CAD8BB}"/>
              </a:ext>
            </a:extLst>
          </p:cNvPr>
          <p:cNvSpPr/>
          <p:nvPr/>
        </p:nvSpPr>
        <p:spPr>
          <a:xfrm>
            <a:off x="800100" y="2340652"/>
            <a:ext cx="3333749" cy="4517348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>
            <a:extLst>
              <a:ext uri="{FF2B5EF4-FFF2-40B4-BE49-F238E27FC236}">
                <a16:creationId xmlns:a16="http://schemas.microsoft.com/office/drawing/2014/main" id="{B547373F-AF2E-4907-B442-9F902B387F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100" y="-4763"/>
            <a:ext cx="3333749" cy="3338514"/>
          </a:xfrm>
          <a:prstGeom prst="downArrow">
            <a:avLst>
              <a:gd name="adj1" fmla="val 100000"/>
              <a:gd name="adj2" fmla="val 26890"/>
            </a:avLst>
          </a:prstGeom>
          <a:solidFill>
            <a:schemeClr val="tx1">
              <a:lumMod val="85000"/>
              <a:lumOff val="15000"/>
            </a:scheme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FCE919-C807-8A4B-8519-E2B939970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0501"/>
            <a:ext cx="2886075" cy="2486024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Ego-Centric Networks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16A8A5-CC83-3941-93EC-7E6C84DE84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2408" y="632368"/>
            <a:ext cx="2881675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4621B47B-8FDC-0D4F-9A04-CD23E6B434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5593" y="636240"/>
            <a:ext cx="2881675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>
            <a:extLst>
              <a:ext uri="{FF2B5EF4-FFF2-40B4-BE49-F238E27FC236}">
                <a16:creationId xmlns:a16="http://schemas.microsoft.com/office/drawing/2014/main" id="{7D3AA188-DB46-0147-B79C-A22A26045B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2408" y="2537368"/>
            <a:ext cx="2881675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>
            <a:extLst>
              <a:ext uri="{FF2B5EF4-FFF2-40B4-BE49-F238E27FC236}">
                <a16:creationId xmlns:a16="http://schemas.microsoft.com/office/drawing/2014/main" id="{E2584FAD-4D2A-B04A-9A8F-3DE6829584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5593" y="2541240"/>
            <a:ext cx="2881675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7.png">
            <a:extLst>
              <a:ext uri="{FF2B5EF4-FFF2-40B4-BE49-F238E27FC236}">
                <a16:creationId xmlns:a16="http://schemas.microsoft.com/office/drawing/2014/main" id="{6951CF55-6C89-D440-9067-530BA68E66B9}"/>
              </a:ext>
            </a:extLst>
          </p:cNvPr>
          <p:cNvPicPr/>
          <p:nvPr/>
        </p:nvPicPr>
        <p:blipFill>
          <a:blip r:embed="rId6"/>
          <a:srcRect/>
          <a:stretch>
            <a:fillRect/>
          </a:stretch>
        </p:blipFill>
        <p:spPr>
          <a:xfrm>
            <a:off x="5184020" y="4442368"/>
            <a:ext cx="2838450" cy="1879600"/>
          </a:xfrm>
          <a:prstGeom prst="rect">
            <a:avLst/>
          </a:prstGeom>
          <a:ln/>
        </p:spPr>
      </p:pic>
      <p:pic>
        <p:nvPicPr>
          <p:cNvPr id="11" name="image27.png">
            <a:extLst>
              <a:ext uri="{FF2B5EF4-FFF2-40B4-BE49-F238E27FC236}">
                <a16:creationId xmlns:a16="http://schemas.microsoft.com/office/drawing/2014/main" id="{281607C2-AC9A-3A4D-B8DF-F5C844B6993D}"/>
              </a:ext>
            </a:extLst>
          </p:cNvPr>
          <p:cNvPicPr/>
          <p:nvPr/>
        </p:nvPicPr>
        <p:blipFill>
          <a:blip r:embed="rId7"/>
          <a:srcRect/>
          <a:stretch>
            <a:fillRect/>
          </a:stretch>
        </p:blipFill>
        <p:spPr>
          <a:xfrm>
            <a:off x="8155592" y="4442368"/>
            <a:ext cx="2881675" cy="1879600"/>
          </a:xfrm>
          <a:prstGeom prst="rect">
            <a:avLst/>
          </a:prstGeom>
          <a:ln/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21324B5-46FC-544F-906D-CE49092AE822}"/>
              </a:ext>
            </a:extLst>
          </p:cNvPr>
          <p:cNvSpPr txBox="1"/>
          <p:nvPr/>
        </p:nvSpPr>
        <p:spPr>
          <a:xfrm>
            <a:off x="916402" y="3643661"/>
            <a:ext cx="310114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Increased number of connections to violent words from time point one to time point two</a:t>
            </a:r>
          </a:p>
        </p:txBody>
      </p:sp>
    </p:spTree>
    <p:extLst>
      <p:ext uri="{BB962C8B-B14F-4D97-AF65-F5344CB8AC3E}">
        <p14:creationId xmlns:p14="http://schemas.microsoft.com/office/powerpoint/2010/main" val="29847863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B8FB267-02BD-EF48-8D97-AC31CCF05629}"/>
              </a:ext>
            </a:extLst>
          </p:cNvPr>
          <p:cNvSpPr/>
          <p:nvPr/>
        </p:nvSpPr>
        <p:spPr>
          <a:xfrm>
            <a:off x="800100" y="2340652"/>
            <a:ext cx="3333749" cy="4517348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>
            <a:extLst>
              <a:ext uri="{FF2B5EF4-FFF2-40B4-BE49-F238E27FC236}">
                <a16:creationId xmlns:a16="http://schemas.microsoft.com/office/drawing/2014/main" id="{B547373F-AF2E-4907-B442-9F902B387F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100" y="-4763"/>
            <a:ext cx="3333749" cy="3338514"/>
          </a:xfrm>
          <a:prstGeom prst="downArrow">
            <a:avLst>
              <a:gd name="adj1" fmla="val 100000"/>
              <a:gd name="adj2" fmla="val 26890"/>
            </a:avLst>
          </a:prstGeom>
          <a:solidFill>
            <a:schemeClr val="tx1">
              <a:lumMod val="85000"/>
              <a:lumOff val="15000"/>
            </a:scheme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09D837-FB36-7546-9C37-441014C81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0501"/>
            <a:ext cx="2886075" cy="2486024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Co-occurrence 1940-1960</a:t>
            </a:r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AF5AB0F9-3E81-E347-94F6-5E113AD9F8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5028" y="571500"/>
            <a:ext cx="6004541" cy="5715000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3E3BB31E-792E-5E41-8C28-613580854454}"/>
              </a:ext>
            </a:extLst>
          </p:cNvPr>
          <p:cNvSpPr/>
          <p:nvPr/>
        </p:nvSpPr>
        <p:spPr>
          <a:xfrm>
            <a:off x="5996896" y="3745102"/>
            <a:ext cx="370115" cy="283028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D82CE2-9135-2C46-AB8D-484AF6FA4239}"/>
              </a:ext>
            </a:extLst>
          </p:cNvPr>
          <p:cNvSpPr txBox="1"/>
          <p:nvPr/>
        </p:nvSpPr>
        <p:spPr>
          <a:xfrm>
            <a:off x="916402" y="3643661"/>
            <a:ext cx="31011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Presence of only one violence-related cluster:</a:t>
            </a:r>
          </a:p>
          <a:p>
            <a:pPr algn="ctr"/>
            <a:r>
              <a:rPr lang="en-US" sz="2000" dirty="0"/>
              <a:t>kill</a:t>
            </a:r>
          </a:p>
        </p:txBody>
      </p:sp>
    </p:spTree>
    <p:extLst>
      <p:ext uri="{BB962C8B-B14F-4D97-AF65-F5344CB8AC3E}">
        <p14:creationId xmlns:p14="http://schemas.microsoft.com/office/powerpoint/2010/main" val="2768013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49C5180-2F89-BB48-AF31-7A0F149B1564}"/>
              </a:ext>
            </a:extLst>
          </p:cNvPr>
          <p:cNvSpPr/>
          <p:nvPr/>
        </p:nvSpPr>
        <p:spPr>
          <a:xfrm>
            <a:off x="800100" y="2340652"/>
            <a:ext cx="3333749" cy="4517348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>
            <a:extLst>
              <a:ext uri="{FF2B5EF4-FFF2-40B4-BE49-F238E27FC236}">
                <a16:creationId xmlns:a16="http://schemas.microsoft.com/office/drawing/2014/main" id="{B547373F-AF2E-4907-B442-9F902B387F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100" y="-4763"/>
            <a:ext cx="3333749" cy="3338514"/>
          </a:xfrm>
          <a:prstGeom prst="downArrow">
            <a:avLst>
              <a:gd name="adj1" fmla="val 100000"/>
              <a:gd name="adj2" fmla="val 26890"/>
            </a:avLst>
          </a:prstGeom>
          <a:solidFill>
            <a:schemeClr val="tx1">
              <a:lumMod val="85000"/>
              <a:lumOff val="15000"/>
            </a:scheme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7C2C38-709A-BB40-9043-089F2B2F7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0501"/>
            <a:ext cx="2886075" cy="2486024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Co-occurrence 2000-2020</a:t>
            </a:r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5F254308-3D58-834B-9077-5DA35424A9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2967" y="685800"/>
            <a:ext cx="6238933" cy="571500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F2F13D8E-EA65-FC42-B050-B9480E1BB932}"/>
              </a:ext>
            </a:extLst>
          </p:cNvPr>
          <p:cNvSpPr/>
          <p:nvPr/>
        </p:nvSpPr>
        <p:spPr>
          <a:xfrm>
            <a:off x="7222670" y="3936888"/>
            <a:ext cx="664029" cy="433386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9C51CD1-B821-154E-9245-9160E57C47FC}"/>
              </a:ext>
            </a:extLst>
          </p:cNvPr>
          <p:cNvSpPr/>
          <p:nvPr/>
        </p:nvSpPr>
        <p:spPr>
          <a:xfrm>
            <a:off x="9671956" y="5090774"/>
            <a:ext cx="664029" cy="433386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0632ED-B473-2440-9DB5-E80AD23B79C9}"/>
              </a:ext>
            </a:extLst>
          </p:cNvPr>
          <p:cNvSpPr txBox="1"/>
          <p:nvPr/>
        </p:nvSpPr>
        <p:spPr>
          <a:xfrm>
            <a:off x="916402" y="3643661"/>
            <a:ext cx="310114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Presence of two violence-related clusters:</a:t>
            </a:r>
          </a:p>
          <a:p>
            <a:pPr algn="ctr"/>
            <a:r>
              <a:rPr lang="en-US" sz="2000" dirty="0"/>
              <a:t>die-stay-help</a:t>
            </a:r>
          </a:p>
          <a:p>
            <a:pPr algn="ctr"/>
            <a:r>
              <a:rPr lang="en-US" sz="2000" dirty="0"/>
              <a:t>shoot-fuck</a:t>
            </a:r>
          </a:p>
        </p:txBody>
      </p:sp>
    </p:spTree>
    <p:extLst>
      <p:ext uri="{BB962C8B-B14F-4D97-AF65-F5344CB8AC3E}">
        <p14:creationId xmlns:p14="http://schemas.microsoft.com/office/powerpoint/2010/main" val="2315361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92AA24-0161-9345-865B-5A24A8FA3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Violence-Gender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B645656-9F95-EA43-B310-0632EC6C8C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1923"/>
          <a:stretch/>
        </p:blipFill>
        <p:spPr>
          <a:xfrm>
            <a:off x="1535466" y="1644205"/>
            <a:ext cx="1929366" cy="3569590"/>
          </a:xfrm>
          <a:prstGeom prst="rect">
            <a:avLst/>
          </a:prstGeom>
        </p:spPr>
      </p:pic>
      <p:pic>
        <p:nvPicPr>
          <p:cNvPr id="6" name="Picture 5" descr="A screenshot of a tree&#10;&#10;Description automatically generated">
            <a:extLst>
              <a:ext uri="{FF2B5EF4-FFF2-40B4-BE49-F238E27FC236}">
                <a16:creationId xmlns:a16="http://schemas.microsoft.com/office/drawing/2014/main" id="{835059CA-3A1F-8E45-8E68-50E1F51216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1913"/>
          <a:stretch/>
        </p:blipFill>
        <p:spPr>
          <a:xfrm>
            <a:off x="3948466" y="1644205"/>
            <a:ext cx="1929366" cy="3569590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57A1B9E5-7F31-6C40-A96F-17203E74D0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523"/>
          <a:stretch/>
        </p:blipFill>
        <p:spPr>
          <a:xfrm>
            <a:off x="6692960" y="1644205"/>
            <a:ext cx="2369651" cy="3569590"/>
          </a:xfrm>
          <a:prstGeom prst="rect">
            <a:avLst/>
          </a:prstGeom>
        </p:spPr>
      </p:pic>
      <p:pic>
        <p:nvPicPr>
          <p:cNvPr id="9" name="Picture 8" descr="A screenshot of a tree&#10;&#10;Description automatically generated">
            <a:extLst>
              <a:ext uri="{FF2B5EF4-FFF2-40B4-BE49-F238E27FC236}">
                <a16:creationId xmlns:a16="http://schemas.microsoft.com/office/drawing/2014/main" id="{84B3A6FC-1BAB-4247-96DA-45A7BF4DAB9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3523"/>
          <a:stretch/>
        </p:blipFill>
        <p:spPr>
          <a:xfrm>
            <a:off x="9397806" y="1644205"/>
            <a:ext cx="2369651" cy="356959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6B1F707-1189-1B41-AE31-DD8AE091B7F1}"/>
              </a:ext>
            </a:extLst>
          </p:cNvPr>
          <p:cNvCxnSpPr>
            <a:cxnSpLocks/>
          </p:cNvCxnSpPr>
          <p:nvPr/>
        </p:nvCxnSpPr>
        <p:spPr>
          <a:xfrm>
            <a:off x="6213027" y="1488988"/>
            <a:ext cx="0" cy="39082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384FD72-3B9A-3440-AE8A-9849A22D1EB0}"/>
              </a:ext>
            </a:extLst>
          </p:cNvPr>
          <p:cNvSpPr txBox="1"/>
          <p:nvPr/>
        </p:nvSpPr>
        <p:spPr>
          <a:xfrm>
            <a:off x="556532" y="5660773"/>
            <a:ext cx="5851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Feminine words remain associated with nonviolence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E90078B-CE89-C04F-A2A1-420DE5022FB0}"/>
              </a:ext>
            </a:extLst>
          </p:cNvPr>
          <p:cNvSpPr txBox="1"/>
          <p:nvPr/>
        </p:nvSpPr>
        <p:spPr>
          <a:xfrm>
            <a:off x="6408235" y="5660772"/>
            <a:ext cx="5690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Masculine words remain associated with violence</a:t>
            </a:r>
          </a:p>
        </p:txBody>
      </p:sp>
    </p:spTree>
    <p:extLst>
      <p:ext uri="{BB962C8B-B14F-4D97-AF65-F5344CB8AC3E}">
        <p14:creationId xmlns:p14="http://schemas.microsoft.com/office/powerpoint/2010/main" val="37340246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6F2559-C70E-6A46-AF06-65E9FA9D3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Violence-Incentive</a:t>
            </a:r>
          </a:p>
        </p:txBody>
      </p:sp>
      <p:pic>
        <p:nvPicPr>
          <p:cNvPr id="5" name="Picture 4" descr="A picture containing bird, flower&#10;&#10;Description automatically generated">
            <a:extLst>
              <a:ext uri="{FF2B5EF4-FFF2-40B4-BE49-F238E27FC236}">
                <a16:creationId xmlns:a16="http://schemas.microsoft.com/office/drawing/2014/main" id="{D168E70C-669E-8444-B66E-4806A9576E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0906"/>
          <a:stretch/>
        </p:blipFill>
        <p:spPr>
          <a:xfrm>
            <a:off x="883200" y="1646586"/>
            <a:ext cx="1979730" cy="3564828"/>
          </a:xfrm>
          <a:prstGeom prst="rect">
            <a:avLst/>
          </a:prstGeom>
        </p:spPr>
      </p:pic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B12A2BBD-65C8-D941-B4B3-2D72FDA7A03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0906"/>
          <a:stretch/>
        </p:blipFill>
        <p:spPr>
          <a:xfrm>
            <a:off x="3354937" y="1646586"/>
            <a:ext cx="1979730" cy="3564828"/>
          </a:xfrm>
          <a:prstGeom prst="rect">
            <a:avLst/>
          </a:prstGeom>
        </p:spPr>
      </p:pic>
      <p:pic>
        <p:nvPicPr>
          <p:cNvPr id="7" name="Picture 6" descr="A picture containing bird, flower&#10;&#10;Description automatically generated">
            <a:extLst>
              <a:ext uri="{FF2B5EF4-FFF2-40B4-BE49-F238E27FC236}">
                <a16:creationId xmlns:a16="http://schemas.microsoft.com/office/drawing/2014/main" id="{6F52D977-73E8-E746-B762-CE4604AF84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852"/>
          <a:stretch/>
        </p:blipFill>
        <p:spPr>
          <a:xfrm>
            <a:off x="6408235" y="1646586"/>
            <a:ext cx="2401984" cy="3564828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A29BE81F-1F29-5649-8B69-91D3032EC3E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852"/>
          <a:stretch/>
        </p:blipFill>
        <p:spPr>
          <a:xfrm>
            <a:off x="9389560" y="1646586"/>
            <a:ext cx="2401984" cy="3564828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B7076C2-8216-B043-A22C-0D6FDC214483}"/>
              </a:ext>
            </a:extLst>
          </p:cNvPr>
          <p:cNvCxnSpPr>
            <a:cxnSpLocks/>
          </p:cNvCxnSpPr>
          <p:nvPr/>
        </p:nvCxnSpPr>
        <p:spPr>
          <a:xfrm flipH="1">
            <a:off x="6099717" y="1560871"/>
            <a:ext cx="3717" cy="38140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5011D22-6828-1F44-BD47-51DB757A8EC6}"/>
              </a:ext>
            </a:extLst>
          </p:cNvPr>
          <p:cNvSpPr txBox="1"/>
          <p:nvPr/>
        </p:nvSpPr>
        <p:spPr>
          <a:xfrm>
            <a:off x="556532" y="5660773"/>
            <a:ext cx="53090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Good remains associated with nonviolence over time. More concepts become associated with nonviolence as well.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1A7EFB9-BA5C-D64B-BB27-9984CA356892}"/>
              </a:ext>
            </a:extLst>
          </p:cNvPr>
          <p:cNvSpPr txBox="1"/>
          <p:nvPr/>
        </p:nvSpPr>
        <p:spPr>
          <a:xfrm>
            <a:off x="6408235" y="5660772"/>
            <a:ext cx="56908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Good remains associated with violence over time. Winning becomes more associated with violence, losing less associated.</a:t>
            </a:r>
          </a:p>
        </p:txBody>
      </p:sp>
    </p:spTree>
    <p:extLst>
      <p:ext uri="{BB962C8B-B14F-4D97-AF65-F5344CB8AC3E}">
        <p14:creationId xmlns:p14="http://schemas.microsoft.com/office/powerpoint/2010/main" val="202528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83A45CE-40D5-F54D-B858-2E356FA01450}"/>
              </a:ext>
            </a:extLst>
          </p:cNvPr>
          <p:cNvSpPr/>
          <p:nvPr/>
        </p:nvSpPr>
        <p:spPr>
          <a:xfrm>
            <a:off x="800100" y="2340652"/>
            <a:ext cx="3333749" cy="4517348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7">
            <a:extLst>
              <a:ext uri="{FF2B5EF4-FFF2-40B4-BE49-F238E27FC236}">
                <a16:creationId xmlns:a16="http://schemas.microsoft.com/office/drawing/2014/main" id="{B547373F-AF2E-4907-B442-9F902B387F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100" y="-4763"/>
            <a:ext cx="3333749" cy="3338514"/>
          </a:xfrm>
          <a:prstGeom prst="downArrow">
            <a:avLst>
              <a:gd name="adj1" fmla="val 100000"/>
              <a:gd name="adj2" fmla="val 26890"/>
            </a:avLst>
          </a:prstGeom>
          <a:solidFill>
            <a:schemeClr val="tx1">
              <a:lumMod val="85000"/>
              <a:lumOff val="15000"/>
            </a:scheme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8AF00EF-CD82-E34C-B445-17502F50A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0501"/>
            <a:ext cx="2886075" cy="2486024"/>
          </a:xfrm>
          <a:noFill/>
        </p:spPr>
        <p:txBody>
          <a:bodyPr anchor="ctr">
            <a:norm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Text Prediction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D878F27-24C9-F64A-A0CB-336A51EC69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8061691"/>
              </p:ext>
            </p:extLst>
          </p:nvPr>
        </p:nvGraphicFramePr>
        <p:xfrm>
          <a:off x="4527394" y="1433513"/>
          <a:ext cx="6864506" cy="1584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32253">
                  <a:extLst>
                    <a:ext uri="{9D8B030D-6E8A-4147-A177-3AD203B41FA5}">
                      <a16:colId xmlns:a16="http://schemas.microsoft.com/office/drawing/2014/main" val="1658880111"/>
                    </a:ext>
                  </a:extLst>
                </a:gridCol>
                <a:gridCol w="3432253">
                  <a:extLst>
                    <a:ext uri="{9D8B030D-6E8A-4147-A177-3AD203B41FA5}">
                      <a16:colId xmlns:a16="http://schemas.microsoft.com/office/drawing/2014/main" val="147660540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"The definition of violence is”:</a:t>
                      </a:r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057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definition of violence is to kill. - What's the use of killing? - I don't know. I don't know what it means to kill. (-0.999)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definition of violence is that it's a way of life. (+0.709)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5105089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9DE03616-F2DE-F741-9BA9-C8DFA8E46E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2601588"/>
              </p:ext>
            </p:extLst>
          </p:nvPr>
        </p:nvGraphicFramePr>
        <p:xfrm>
          <a:off x="4527394" y="3305918"/>
          <a:ext cx="6864506" cy="1036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32253">
                  <a:extLst>
                    <a:ext uri="{9D8B030D-6E8A-4147-A177-3AD203B41FA5}">
                      <a16:colId xmlns:a16="http://schemas.microsoft.com/office/drawing/2014/main" val="1658880111"/>
                    </a:ext>
                  </a:extLst>
                </a:gridCol>
                <a:gridCol w="3432253">
                  <a:extLst>
                    <a:ext uri="{9D8B030D-6E8A-4147-A177-3AD203B41FA5}">
                      <a16:colId xmlns:a16="http://schemas.microsoft.com/office/drawing/2014/main" val="147660540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"Guns are" </a:t>
                      </a:r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057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Guns are not allowed in the house. - No, no, no. (-0.999)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Guns are not the only thing that makes you feel good. (+0.992)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5105089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DD8737D1-03B4-5547-B786-733086B79B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797173"/>
              </p:ext>
            </p:extLst>
          </p:nvPr>
        </p:nvGraphicFramePr>
        <p:xfrm>
          <a:off x="4527394" y="4629683"/>
          <a:ext cx="6864506" cy="1036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32253">
                  <a:extLst>
                    <a:ext uri="{9D8B030D-6E8A-4147-A177-3AD203B41FA5}">
                      <a16:colId xmlns:a16="http://schemas.microsoft.com/office/drawing/2014/main" val="1658880111"/>
                    </a:ext>
                  </a:extLst>
                </a:gridCol>
                <a:gridCol w="3432253">
                  <a:extLst>
                    <a:ext uri="{9D8B030D-6E8A-4147-A177-3AD203B41FA5}">
                      <a16:colId xmlns:a16="http://schemas.microsoft.com/office/drawing/2014/main" val="147660540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Fuck who?</a:t>
                      </a:r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057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Fuck who? - I'm sorry. (-0.999)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Fuck who? - I'm not </a:t>
                      </a:r>
                      <a:r>
                        <a:rPr lang="en-US" sz="1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gonna</a:t>
                      </a: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be able to find you. (-0.999)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51050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58896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BBB862C-2375-5D4A-9DF2-0ED8CCDED3BF}"/>
              </a:ext>
            </a:extLst>
          </p:cNvPr>
          <p:cNvSpPr/>
          <p:nvPr/>
        </p:nvSpPr>
        <p:spPr>
          <a:xfrm>
            <a:off x="800100" y="2340652"/>
            <a:ext cx="3333749" cy="4517348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wn Arrow 7">
            <a:extLst>
              <a:ext uri="{FF2B5EF4-FFF2-40B4-BE49-F238E27FC236}">
                <a16:creationId xmlns:a16="http://schemas.microsoft.com/office/drawing/2014/main" id="{B547373F-AF2E-4907-B442-9F902B387F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100" y="-4763"/>
            <a:ext cx="3333749" cy="3338514"/>
          </a:xfrm>
          <a:prstGeom prst="downArrow">
            <a:avLst>
              <a:gd name="adj1" fmla="val 100000"/>
              <a:gd name="adj2" fmla="val 26890"/>
            </a:avLst>
          </a:prstGeom>
          <a:solidFill>
            <a:schemeClr val="tx1">
              <a:lumMod val="85000"/>
              <a:lumOff val="15000"/>
            </a:scheme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70FE96-C338-9646-89FB-AB9E7ABB1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0501"/>
            <a:ext cx="2886075" cy="2486024"/>
          </a:xfrm>
          <a:noFill/>
        </p:spPr>
        <p:txBody>
          <a:bodyPr anchor="ctr">
            <a:norm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Limitations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481998C-C797-7441-9367-795AA6A0D046}"/>
              </a:ext>
            </a:extLst>
          </p:cNvPr>
          <p:cNvSpPr txBox="1">
            <a:spLocks/>
          </p:cNvSpPr>
          <p:nvPr/>
        </p:nvSpPr>
        <p:spPr>
          <a:xfrm>
            <a:off x="4447308" y="591344"/>
            <a:ext cx="6906491" cy="558561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Only includes movie scripts from the Davies Movie Corpus</a:t>
            </a:r>
          </a:p>
          <a:p>
            <a:pPr lvl="1"/>
            <a:r>
              <a:rPr lang="en-US" dirty="0"/>
              <a:t>Alt.: Previous studies assessed top grossing movies</a:t>
            </a:r>
          </a:p>
          <a:p>
            <a:r>
              <a:rPr lang="en-US" dirty="0"/>
              <a:t>Only address movies in 1940-1960 and 2000-2020</a:t>
            </a:r>
          </a:p>
          <a:p>
            <a:pPr lvl="1"/>
            <a:r>
              <a:rPr lang="en-US" dirty="0"/>
              <a:t>Alt.: Inclusion of intermediate time periods</a:t>
            </a:r>
          </a:p>
          <a:p>
            <a:r>
              <a:rPr lang="en-US" dirty="0"/>
              <a:t>Looks at small subset of keywords</a:t>
            </a:r>
          </a:p>
          <a:p>
            <a:pPr lvl="1"/>
            <a:r>
              <a:rPr lang="en-US" dirty="0"/>
              <a:t>Alt.: explicit-only, weapons-only, etc.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45894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CCA7E00-205F-BC4D-90C0-92D6C6A59D50}"/>
              </a:ext>
            </a:extLst>
          </p:cNvPr>
          <p:cNvSpPr/>
          <p:nvPr/>
        </p:nvSpPr>
        <p:spPr>
          <a:xfrm>
            <a:off x="800100" y="2340652"/>
            <a:ext cx="3333749" cy="4517348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wn Arrow 7">
            <a:extLst>
              <a:ext uri="{FF2B5EF4-FFF2-40B4-BE49-F238E27FC236}">
                <a16:creationId xmlns:a16="http://schemas.microsoft.com/office/drawing/2014/main" id="{B547373F-AF2E-4907-B442-9F902B387F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100" y="-4763"/>
            <a:ext cx="3333749" cy="3338514"/>
          </a:xfrm>
          <a:prstGeom prst="downArrow">
            <a:avLst>
              <a:gd name="adj1" fmla="val 100000"/>
              <a:gd name="adj2" fmla="val 26890"/>
            </a:avLst>
          </a:prstGeom>
          <a:solidFill>
            <a:schemeClr val="tx1">
              <a:lumMod val="85000"/>
              <a:lumOff val="15000"/>
            </a:scheme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94D792-AD96-DB44-8F3F-B337102C6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0501"/>
            <a:ext cx="2886075" cy="2486024"/>
          </a:xfrm>
          <a:noFill/>
        </p:spPr>
        <p:txBody>
          <a:bodyPr anchor="ctr">
            <a:norm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57FE4DB-3046-E849-AE3F-AB9DA4EA8CA4}"/>
              </a:ext>
            </a:extLst>
          </p:cNvPr>
          <p:cNvSpPr txBox="1">
            <a:spLocks/>
          </p:cNvSpPr>
          <p:nvPr/>
        </p:nvSpPr>
        <p:spPr>
          <a:xfrm>
            <a:off x="4447308" y="591344"/>
            <a:ext cx="6906491" cy="558561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Violence has increased in movies over time</a:t>
            </a:r>
          </a:p>
          <a:p>
            <a:pPr lvl="1"/>
            <a:r>
              <a:rPr lang="en-US" dirty="0"/>
              <a:t>Physical and psychological</a:t>
            </a:r>
          </a:p>
          <a:p>
            <a:r>
              <a:rPr lang="en-US" dirty="0"/>
              <a:t>Similar relationships between violence and gender</a:t>
            </a:r>
          </a:p>
          <a:p>
            <a:pPr lvl="1"/>
            <a:r>
              <a:rPr lang="en-US" dirty="0"/>
              <a:t>Primarily masculine-leaning</a:t>
            </a:r>
          </a:p>
          <a:p>
            <a:r>
              <a:rPr lang="en-US" dirty="0"/>
              <a:t>Change in relationship between incentives and violence</a:t>
            </a:r>
          </a:p>
          <a:p>
            <a:pPr lvl="1"/>
            <a:r>
              <a:rPr lang="en-US" dirty="0"/>
              <a:t>Particularly for winning/losing</a:t>
            </a:r>
          </a:p>
        </p:txBody>
      </p:sp>
    </p:spTree>
    <p:extLst>
      <p:ext uri="{BB962C8B-B14F-4D97-AF65-F5344CB8AC3E}">
        <p14:creationId xmlns:p14="http://schemas.microsoft.com/office/powerpoint/2010/main" val="2259754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DC2CCDD-716E-D44B-B729-EF84ADDDCD77}"/>
              </a:ext>
            </a:extLst>
          </p:cNvPr>
          <p:cNvSpPr/>
          <p:nvPr/>
        </p:nvSpPr>
        <p:spPr>
          <a:xfrm>
            <a:off x="800100" y="2340652"/>
            <a:ext cx="3333749" cy="4517348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wn Arrow 7">
            <a:extLst>
              <a:ext uri="{FF2B5EF4-FFF2-40B4-BE49-F238E27FC236}">
                <a16:creationId xmlns:a16="http://schemas.microsoft.com/office/drawing/2014/main" id="{B547373F-AF2E-4907-B442-9F902B387F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100" y="-4763"/>
            <a:ext cx="3333749" cy="3338514"/>
          </a:xfrm>
          <a:prstGeom prst="downArrow">
            <a:avLst>
              <a:gd name="adj1" fmla="val 100000"/>
              <a:gd name="adj2" fmla="val 26890"/>
            </a:avLst>
          </a:prstGeom>
          <a:solidFill>
            <a:schemeClr val="tx1">
              <a:lumMod val="85000"/>
              <a:lumOff val="15000"/>
            </a:scheme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9AF95C-3031-3B46-B807-18C8167DD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0501"/>
            <a:ext cx="2886075" cy="2486024"/>
          </a:xfrm>
          <a:prstGeom prst="ellipse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>
                <a:solidFill>
                  <a:schemeClr val="bg1"/>
                </a:solidFill>
              </a:rPr>
              <a:t>Background and Relevance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D4FBF5B-44E7-CE4C-A6E3-55DC75EE4DF7}"/>
              </a:ext>
            </a:extLst>
          </p:cNvPr>
          <p:cNvSpPr txBox="1">
            <a:spLocks/>
          </p:cNvSpPr>
          <p:nvPr/>
        </p:nvSpPr>
        <p:spPr>
          <a:xfrm>
            <a:off x="4447308" y="591344"/>
            <a:ext cx="6906491" cy="558561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Violence has increased in movies over time</a:t>
            </a:r>
          </a:p>
          <a:p>
            <a:pPr lvl="1"/>
            <a:r>
              <a:rPr lang="en-US" dirty="0"/>
              <a:t>Established in popular media, psychological, economic, and other academic studies, etc.</a:t>
            </a:r>
          </a:p>
          <a:p>
            <a:r>
              <a:rPr lang="en-US" dirty="0"/>
              <a:t>Relevant to questions of increased desensitization and violent tendencies</a:t>
            </a:r>
          </a:p>
          <a:p>
            <a:pPr lvl="1"/>
            <a:r>
              <a:rPr lang="en-US" dirty="0"/>
              <a:t>Especially relevant to children and adolescent viewers</a:t>
            </a:r>
          </a:p>
        </p:txBody>
      </p:sp>
    </p:spTree>
    <p:extLst>
      <p:ext uri="{BB962C8B-B14F-4D97-AF65-F5344CB8AC3E}">
        <p14:creationId xmlns:p14="http://schemas.microsoft.com/office/powerpoint/2010/main" val="3064098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38"/>
    </mc:Choice>
    <mc:Fallback xmlns="">
      <p:transition spd="slow" advTm="1238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277123A-044E-F745-B077-155C086D136A}"/>
              </a:ext>
            </a:extLst>
          </p:cNvPr>
          <p:cNvSpPr/>
          <p:nvPr/>
        </p:nvSpPr>
        <p:spPr>
          <a:xfrm>
            <a:off x="800100" y="2340652"/>
            <a:ext cx="3333749" cy="4517348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wn Arrow 7">
            <a:extLst>
              <a:ext uri="{FF2B5EF4-FFF2-40B4-BE49-F238E27FC236}">
                <a16:creationId xmlns:a16="http://schemas.microsoft.com/office/drawing/2014/main" id="{B547373F-AF2E-4907-B442-9F902B387F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100" y="-4763"/>
            <a:ext cx="3333749" cy="3338514"/>
          </a:xfrm>
          <a:prstGeom prst="downArrow">
            <a:avLst>
              <a:gd name="adj1" fmla="val 100000"/>
              <a:gd name="adj2" fmla="val 26890"/>
            </a:avLst>
          </a:prstGeom>
          <a:solidFill>
            <a:schemeClr val="tx1">
              <a:lumMod val="85000"/>
              <a:lumOff val="15000"/>
            </a:scheme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3C4938-4306-0B49-86EE-27569F484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0501"/>
            <a:ext cx="2886075" cy="2486024"/>
          </a:xfrm>
          <a:noFill/>
        </p:spPr>
        <p:txBody>
          <a:bodyPr anchor="ctr">
            <a:norm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References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8087315-D6DC-4D41-9B4F-84F9354979FF}"/>
              </a:ext>
            </a:extLst>
          </p:cNvPr>
          <p:cNvSpPr txBox="1">
            <a:spLocks/>
          </p:cNvSpPr>
          <p:nvPr/>
        </p:nvSpPr>
        <p:spPr>
          <a:xfrm>
            <a:off x="4447308" y="591344"/>
            <a:ext cx="6906491" cy="5585619"/>
          </a:xfrm>
          <a:prstGeom prst="rect">
            <a:avLst/>
          </a:prstGeom>
        </p:spPr>
        <p:txBody>
          <a:bodyPr anchor="ctr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Björkqvist</a:t>
            </a:r>
            <a:r>
              <a:rPr lang="en-US" dirty="0"/>
              <a:t> </a:t>
            </a:r>
            <a:r>
              <a:rPr lang="en-US" dirty="0" err="1"/>
              <a:t>Kaj</a:t>
            </a:r>
            <a:r>
              <a:rPr lang="en-US" dirty="0"/>
              <a:t>. (1985). </a:t>
            </a:r>
            <a:r>
              <a:rPr lang="en-US" i="1" dirty="0"/>
              <a:t>Violent films, anxiety and aggression: experimental studies of the effect of violent films on the level of anxiety and aggressiveness in children</a:t>
            </a:r>
            <a:r>
              <a:rPr lang="en-US" dirty="0"/>
              <a:t>. Helsinki, Finland: Soc. </a:t>
            </a:r>
            <a:r>
              <a:rPr lang="en-US" dirty="0" err="1"/>
              <a:t>Scientiarum</a:t>
            </a:r>
            <a:r>
              <a:rPr lang="en-US" dirty="0"/>
              <a:t> </a:t>
            </a:r>
            <a:r>
              <a:rPr lang="en-US" dirty="0" err="1"/>
              <a:t>Fennica</a:t>
            </a:r>
            <a:r>
              <a:rPr lang="en-US" dirty="0"/>
              <a:t>.</a:t>
            </a:r>
          </a:p>
          <a:p>
            <a:r>
              <a:rPr lang="en-US" dirty="0"/>
              <a:t>Bushman, B. J., Jamieson, P. E., Weitz, I., &amp; Romer, D. (2013). Gun Violence Trends in Movies. </a:t>
            </a:r>
            <a:r>
              <a:rPr lang="en-US" i="1" dirty="0"/>
              <a:t>Pediatrics</a:t>
            </a:r>
            <a:r>
              <a:rPr lang="en-US" dirty="0"/>
              <a:t>, </a:t>
            </a:r>
            <a:r>
              <a:rPr lang="en-US" i="1" dirty="0"/>
              <a:t>132</a:t>
            </a:r>
            <a:r>
              <a:rPr lang="en-US" dirty="0"/>
              <a:t>(6), 1014–1018. </a:t>
            </a:r>
            <a:r>
              <a:rPr lang="en-US" dirty="0" err="1"/>
              <a:t>doi</a:t>
            </a:r>
            <a:r>
              <a:rPr lang="en-US" dirty="0"/>
              <a:t>: 10.1542/peds.2013-1600d</a:t>
            </a:r>
          </a:p>
          <a:p>
            <a:r>
              <a:rPr lang="en-US" dirty="0"/>
              <a:t>Definition and typology of violence. (2011). Retrieved from </a:t>
            </a:r>
            <a:r>
              <a:rPr lang="en-US" u="sng" dirty="0">
                <a:hlinkClick r:id="rId2"/>
              </a:rPr>
              <a:t>https://www.who.int/violenceprevention/approach/definition/en/</a:t>
            </a:r>
            <a:r>
              <a:rPr lang="en-US" dirty="0"/>
              <a:t>.</a:t>
            </a:r>
          </a:p>
          <a:p>
            <a:r>
              <a:rPr lang="en-US" dirty="0"/>
              <a:t>English-</a:t>
            </a:r>
            <a:r>
              <a:rPr lang="en-US" dirty="0" err="1"/>
              <a:t>Corpora.org</a:t>
            </a:r>
            <a:r>
              <a:rPr lang="en-US" dirty="0"/>
              <a:t>. Retrieved from </a:t>
            </a:r>
            <a:r>
              <a:rPr lang="en-US" u="sng" dirty="0">
                <a:hlinkClick r:id="rId3"/>
              </a:rPr>
              <a:t>https://www.english-corpora.org/</a:t>
            </a:r>
            <a:r>
              <a:rPr lang="en-US" dirty="0"/>
              <a:t>.</a:t>
            </a:r>
          </a:p>
          <a:p>
            <a:r>
              <a:rPr lang="en-US" dirty="0" err="1"/>
              <a:t>Huesmann</a:t>
            </a:r>
            <a:r>
              <a:rPr lang="en-US" dirty="0"/>
              <a:t>, L. R. (2007). The Impact of Electronic Media Violence: Scientific Theory and Research. </a:t>
            </a:r>
            <a:r>
              <a:rPr lang="en-US" i="1" dirty="0"/>
              <a:t>Journal of Adolescent Health</a:t>
            </a:r>
            <a:r>
              <a:rPr lang="en-US" dirty="0"/>
              <a:t>, </a:t>
            </a:r>
            <a:r>
              <a:rPr lang="en-US" i="1" dirty="0"/>
              <a:t>41</a:t>
            </a:r>
            <a:r>
              <a:rPr lang="en-US" dirty="0"/>
              <a:t>(6), S6–13. </a:t>
            </a:r>
            <a:r>
              <a:rPr lang="en-US" dirty="0" err="1"/>
              <a:t>doi</a:t>
            </a:r>
            <a:r>
              <a:rPr lang="en-US" dirty="0"/>
              <a:t>: 10.1016/j.jadohealth.2007.09.005</a:t>
            </a:r>
          </a:p>
          <a:p>
            <a:r>
              <a:rPr lang="en-US" dirty="0"/>
              <a:t>Josephson, W. L. (1987). Television violence and children's aggression: Testing the priming, social script, and disinhibition predictions. </a:t>
            </a:r>
            <a:r>
              <a:rPr lang="en-US" i="1" dirty="0"/>
              <a:t>Journal of Personality and Social Psychology, 53</a:t>
            </a:r>
            <a:r>
              <a:rPr lang="en-US" dirty="0"/>
              <a:t>(5), 882–890. </a:t>
            </a:r>
            <a:r>
              <a:rPr lang="en-US" dirty="0">
                <a:hlinkClick r:id="rId4"/>
              </a:rPr>
              <a:t>https://doi.org/10.1037/0022-3514.53.5.882</a:t>
            </a:r>
            <a:endParaRPr lang="en-US" dirty="0"/>
          </a:p>
          <a:p>
            <a:r>
              <a:rPr lang="en-US" dirty="0" err="1"/>
              <a:t>Leyens</a:t>
            </a:r>
            <a:r>
              <a:rPr lang="en-US" dirty="0"/>
              <a:t>, J.-P., Camino, L., Parke, R. D., &amp; Berkowitz, L. (1975). Effects of movie violence on aggression in a field setting as a function of group dominance and cohesion. </a:t>
            </a:r>
            <a:r>
              <a:rPr lang="en-US" i="1" dirty="0"/>
              <a:t>Journal of Personality and Social Psychology</a:t>
            </a:r>
            <a:r>
              <a:rPr lang="en-US" dirty="0"/>
              <a:t>, </a:t>
            </a:r>
            <a:r>
              <a:rPr lang="en-US" i="1" dirty="0"/>
              <a:t>32</a:t>
            </a:r>
            <a:r>
              <a:rPr lang="en-US" dirty="0"/>
              <a:t>(2), 346–360. </a:t>
            </a:r>
            <a:r>
              <a:rPr lang="en-US" dirty="0" err="1"/>
              <a:t>doi</a:t>
            </a:r>
            <a:r>
              <a:rPr lang="en-US" dirty="0"/>
              <a:t>: 10.1037/0022-3514.32.2.346</a:t>
            </a:r>
          </a:p>
          <a:p>
            <a:r>
              <a:rPr lang="en-US" dirty="0"/>
              <a:t>Yokota, F., &amp; Thompson, K. M. (2000). Violence in G-Rated Animated Films. </a:t>
            </a:r>
            <a:r>
              <a:rPr lang="en-US" i="1" dirty="0"/>
              <a:t>Jama</a:t>
            </a:r>
            <a:r>
              <a:rPr lang="en-US" dirty="0"/>
              <a:t>, </a:t>
            </a:r>
            <a:r>
              <a:rPr lang="en-US" i="1" dirty="0"/>
              <a:t>283</a:t>
            </a:r>
            <a:r>
              <a:rPr lang="en-US" dirty="0"/>
              <a:t>(20), 2716–2720. </a:t>
            </a:r>
            <a:r>
              <a:rPr lang="en-US" dirty="0" err="1"/>
              <a:t>doi</a:t>
            </a:r>
            <a:r>
              <a:rPr lang="en-US" dirty="0"/>
              <a:t>: 10.1001/jama.283.20.2716</a:t>
            </a:r>
          </a:p>
          <a:p>
            <a:r>
              <a:rPr lang="en-US" dirty="0"/>
              <a:t>Violence in the Media and Entertainment (Position Paper). (2019). Retrieved from </a:t>
            </a:r>
            <a:r>
              <a:rPr lang="en-US" u="sng" dirty="0">
                <a:hlinkClick r:id="rId5"/>
              </a:rPr>
              <a:t>https://www.aafp.org/about/policies/all/violence-media.html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161597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73D5FA-8C8A-0B41-ADE7-496E0EE05C8E}"/>
              </a:ext>
            </a:extLst>
          </p:cNvPr>
          <p:cNvSpPr/>
          <p:nvPr/>
        </p:nvSpPr>
        <p:spPr>
          <a:xfrm>
            <a:off x="800100" y="2340652"/>
            <a:ext cx="3333749" cy="4517348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wn Arrow 7">
            <a:extLst>
              <a:ext uri="{FF2B5EF4-FFF2-40B4-BE49-F238E27FC236}">
                <a16:creationId xmlns:a16="http://schemas.microsoft.com/office/drawing/2014/main" id="{B547373F-AF2E-4907-B442-9F902B387F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100" y="-4763"/>
            <a:ext cx="3333749" cy="3338514"/>
          </a:xfrm>
          <a:prstGeom prst="downArrow">
            <a:avLst>
              <a:gd name="adj1" fmla="val 100000"/>
              <a:gd name="adj2" fmla="val 26890"/>
            </a:avLst>
          </a:prstGeom>
          <a:solidFill>
            <a:schemeClr val="tx1">
              <a:lumMod val="85000"/>
              <a:lumOff val="15000"/>
            </a:scheme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7762AA-7F4B-CB4C-96C1-70958C0ED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0501"/>
            <a:ext cx="2886075" cy="2486024"/>
          </a:xfrm>
          <a:noFill/>
        </p:spPr>
        <p:txBody>
          <a:bodyPr anchor="ctr">
            <a:norm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What is Violence?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F54CC01-3CF1-C945-925B-3101AA9B9E19}"/>
              </a:ext>
            </a:extLst>
          </p:cNvPr>
          <p:cNvSpPr txBox="1">
            <a:spLocks/>
          </p:cNvSpPr>
          <p:nvPr/>
        </p:nvSpPr>
        <p:spPr>
          <a:xfrm>
            <a:off x="4447308" y="591344"/>
            <a:ext cx="6906491" cy="558561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Previous Studies: “visual portrayals of acts of physical aggression by one human or human-like character against another”</a:t>
            </a:r>
          </a:p>
          <a:p>
            <a:r>
              <a:rPr lang="en-US" sz="2000" dirty="0"/>
              <a:t>World Health Organization: “the intentional use of physical force or power, threatened or actual, against oneself, another person, or against a group or community, which either results in or has a high likelihood of resulting in injury, death, psychological harm, maldevelopment, or deprivation”</a:t>
            </a:r>
          </a:p>
        </p:txBody>
      </p:sp>
    </p:spTree>
    <p:extLst>
      <p:ext uri="{BB962C8B-B14F-4D97-AF65-F5344CB8AC3E}">
        <p14:creationId xmlns:p14="http://schemas.microsoft.com/office/powerpoint/2010/main" val="2083258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946ADA1-1F86-5D47-8926-D287A4843427}"/>
              </a:ext>
            </a:extLst>
          </p:cNvPr>
          <p:cNvSpPr/>
          <p:nvPr/>
        </p:nvSpPr>
        <p:spPr>
          <a:xfrm>
            <a:off x="800100" y="2340652"/>
            <a:ext cx="3333749" cy="4517348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wn Arrow 7">
            <a:extLst>
              <a:ext uri="{FF2B5EF4-FFF2-40B4-BE49-F238E27FC236}">
                <a16:creationId xmlns:a16="http://schemas.microsoft.com/office/drawing/2014/main" id="{B547373F-AF2E-4907-B442-9F902B387F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100" y="-4763"/>
            <a:ext cx="3333749" cy="3338514"/>
          </a:xfrm>
          <a:prstGeom prst="downArrow">
            <a:avLst>
              <a:gd name="adj1" fmla="val 100000"/>
              <a:gd name="adj2" fmla="val 26890"/>
            </a:avLst>
          </a:prstGeom>
          <a:solidFill>
            <a:schemeClr val="tx1">
              <a:lumMod val="85000"/>
              <a:lumOff val="15000"/>
            </a:scheme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CE0ED4-433A-6E43-8E2A-6D27C8825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0501"/>
            <a:ext cx="2886075" cy="2486024"/>
          </a:xfrm>
          <a:noFill/>
        </p:spPr>
        <p:txBody>
          <a:bodyPr anchor="ctr">
            <a:norm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Brief Literature Review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437BFFD-89AA-6B43-9584-11CEEBC877FC}"/>
              </a:ext>
            </a:extLst>
          </p:cNvPr>
          <p:cNvSpPr txBox="1">
            <a:spLocks/>
          </p:cNvSpPr>
          <p:nvPr/>
        </p:nvSpPr>
        <p:spPr>
          <a:xfrm>
            <a:off x="4447308" y="591344"/>
            <a:ext cx="6906491" cy="558561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American Academy of Family Physicians </a:t>
            </a:r>
          </a:p>
          <a:p>
            <a:pPr lvl="1"/>
            <a:r>
              <a:rPr lang="en-US" sz="1800" dirty="0"/>
              <a:t>Increased levels of violence in movies, video games, and more</a:t>
            </a:r>
          </a:p>
          <a:p>
            <a:pPr lvl="1"/>
            <a:r>
              <a:rPr lang="en-US" sz="1800" dirty="0"/>
              <a:t>Children and adolescents in the U.S. spend an average of about seven and a half hours a day</a:t>
            </a:r>
          </a:p>
          <a:p>
            <a:r>
              <a:rPr lang="en-US" sz="2000" dirty="0"/>
              <a:t>American Association of Pediatrics</a:t>
            </a:r>
          </a:p>
          <a:p>
            <a:pPr lvl="1"/>
            <a:r>
              <a:rPr lang="en-US" sz="1800" dirty="0"/>
              <a:t>Violence in films has more than doubled since 1950 </a:t>
            </a:r>
          </a:p>
          <a:p>
            <a:pPr lvl="1"/>
            <a:r>
              <a:rPr lang="en-US" sz="1800" dirty="0"/>
              <a:t>Gun violence in PG-13-rated movies has tripled since 1985</a:t>
            </a:r>
          </a:p>
          <a:p>
            <a:r>
              <a:rPr lang="en-US" sz="2000" dirty="0"/>
              <a:t>Fumie Yokota and Kimberly Thompson</a:t>
            </a:r>
          </a:p>
          <a:p>
            <a:pPr lvl="1"/>
            <a:r>
              <a:rPr lang="en-US" sz="1800" dirty="0"/>
              <a:t>Statistically significant increase in the duration of violence</a:t>
            </a:r>
          </a:p>
          <a:p>
            <a:pPr lvl="1"/>
            <a:r>
              <a:rPr lang="en-US" sz="1800" dirty="0"/>
              <a:t>Increased weapons use (e.g. body, sword, poison, gun, explosive, etc.)</a:t>
            </a:r>
          </a:p>
        </p:txBody>
      </p:sp>
    </p:spTree>
    <p:extLst>
      <p:ext uri="{BB962C8B-B14F-4D97-AF65-F5344CB8AC3E}">
        <p14:creationId xmlns:p14="http://schemas.microsoft.com/office/powerpoint/2010/main" val="523117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80D4FDE-08BD-3A4D-BA99-0D32B3B08430}"/>
              </a:ext>
            </a:extLst>
          </p:cNvPr>
          <p:cNvSpPr/>
          <p:nvPr/>
        </p:nvSpPr>
        <p:spPr>
          <a:xfrm>
            <a:off x="800100" y="2340652"/>
            <a:ext cx="3333749" cy="4517348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wn Arrow 7">
            <a:extLst>
              <a:ext uri="{FF2B5EF4-FFF2-40B4-BE49-F238E27FC236}">
                <a16:creationId xmlns:a16="http://schemas.microsoft.com/office/drawing/2014/main" id="{B547373F-AF2E-4907-B442-9F902B387F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100" y="-4763"/>
            <a:ext cx="3333749" cy="3338514"/>
          </a:xfrm>
          <a:prstGeom prst="downArrow">
            <a:avLst>
              <a:gd name="adj1" fmla="val 100000"/>
              <a:gd name="adj2" fmla="val 26890"/>
            </a:avLst>
          </a:prstGeom>
          <a:solidFill>
            <a:schemeClr val="tx1">
              <a:lumMod val="85000"/>
              <a:lumOff val="15000"/>
            </a:scheme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8079FD-A2E0-3047-9FC7-5FBE7C794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0501"/>
            <a:ext cx="2886075" cy="2486024"/>
          </a:xfrm>
          <a:noFill/>
        </p:spPr>
        <p:txBody>
          <a:bodyPr anchor="ctr">
            <a:norm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Brief Literature Review Cont.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CC1F31D-CB9F-4A4B-9DB9-4F0CD1C5671E}"/>
              </a:ext>
            </a:extLst>
          </p:cNvPr>
          <p:cNvSpPr txBox="1">
            <a:spLocks/>
          </p:cNvSpPr>
          <p:nvPr/>
        </p:nvSpPr>
        <p:spPr>
          <a:xfrm>
            <a:off x="4447308" y="591344"/>
            <a:ext cx="6906491" cy="558561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Established studies on the relationship between viewing violence and increased violent or aggressive tendencies (</a:t>
            </a:r>
            <a:r>
              <a:rPr lang="en-US" sz="2000" dirty="0" err="1"/>
              <a:t>Huesmann</a:t>
            </a:r>
            <a:r>
              <a:rPr lang="en-US" sz="2000" dirty="0"/>
              <a:t> 2007)</a:t>
            </a:r>
          </a:p>
          <a:p>
            <a:pPr lvl="1"/>
            <a:r>
              <a:rPr lang="en-US" sz="1800" dirty="0"/>
              <a:t>Josephson: elementary-school boys</a:t>
            </a:r>
          </a:p>
          <a:p>
            <a:pPr lvl="1"/>
            <a:r>
              <a:rPr lang="en-US" sz="1800" dirty="0" err="1"/>
              <a:t>Bjorkqvist</a:t>
            </a:r>
            <a:r>
              <a:rPr lang="en-US" sz="1800" dirty="0"/>
              <a:t>: preschoolers</a:t>
            </a:r>
          </a:p>
          <a:p>
            <a:pPr lvl="1"/>
            <a:r>
              <a:rPr lang="en-US" sz="1800" dirty="0" err="1"/>
              <a:t>Leyens</a:t>
            </a:r>
            <a:r>
              <a:rPr lang="en-US" sz="1800" dirty="0"/>
              <a:t>, Parke, Camino, and Berkowitz: older adolescents with histories of delinquency</a:t>
            </a:r>
            <a:br>
              <a:rPr lang="en-US" sz="1800" dirty="0"/>
            </a:br>
            <a:br>
              <a:rPr lang="en-US" sz="2000" dirty="0"/>
            </a:b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545819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0E14545-6DAD-184A-847E-896EEC97F913}"/>
              </a:ext>
            </a:extLst>
          </p:cNvPr>
          <p:cNvSpPr/>
          <p:nvPr/>
        </p:nvSpPr>
        <p:spPr>
          <a:xfrm>
            <a:off x="800100" y="2340652"/>
            <a:ext cx="3333749" cy="4517348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>
            <a:extLst>
              <a:ext uri="{FF2B5EF4-FFF2-40B4-BE49-F238E27FC236}">
                <a16:creationId xmlns:a16="http://schemas.microsoft.com/office/drawing/2014/main" id="{B547373F-AF2E-4907-B442-9F902B387F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100" y="-4763"/>
            <a:ext cx="3333749" cy="3338514"/>
          </a:xfrm>
          <a:prstGeom prst="downArrow">
            <a:avLst>
              <a:gd name="adj1" fmla="val 100000"/>
              <a:gd name="adj2" fmla="val 26890"/>
            </a:avLst>
          </a:prstGeom>
          <a:solidFill>
            <a:schemeClr val="tx1">
              <a:lumMod val="85000"/>
              <a:lumOff val="15000"/>
            </a:scheme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64124B-E188-D348-A8A1-40939D1C6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0501"/>
            <a:ext cx="2886075" cy="2486024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>
                <a:solidFill>
                  <a:schemeClr val="bg1"/>
                </a:solidFill>
              </a:rPr>
              <a:t>Project Sample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11A6A9C-CC75-A240-8E42-27F1104D468F}"/>
              </a:ext>
            </a:extLst>
          </p:cNvPr>
          <p:cNvSpPr txBox="1">
            <a:spLocks/>
          </p:cNvSpPr>
          <p:nvPr/>
        </p:nvSpPr>
        <p:spPr>
          <a:xfrm>
            <a:off x="4485409" y="2180228"/>
            <a:ext cx="6906491" cy="249754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Davies Corpora: The Movie Corpus</a:t>
            </a:r>
          </a:p>
          <a:p>
            <a:pPr lvl="1"/>
            <a:r>
              <a:rPr lang="en-US" sz="2000" dirty="0"/>
              <a:t>Consists of 200 million words in movie scripts</a:t>
            </a:r>
          </a:p>
          <a:p>
            <a:pPr lvl="1"/>
            <a:r>
              <a:rPr lang="en-US" sz="2000" dirty="0"/>
              <a:t>Time period: 1930-2018</a:t>
            </a:r>
          </a:p>
          <a:p>
            <a:pPr lvl="2"/>
            <a:r>
              <a:rPr lang="en-US" sz="1800" dirty="0"/>
              <a:t>Truncated at the year 1940</a:t>
            </a:r>
          </a:p>
          <a:p>
            <a:pPr lvl="1"/>
            <a:r>
              <a:rPr lang="en-US" sz="2000" dirty="0"/>
              <a:t>Two subsamples:</a:t>
            </a:r>
          </a:p>
          <a:p>
            <a:pPr lvl="2"/>
            <a:r>
              <a:rPr lang="en-US" dirty="0"/>
              <a:t>1940-1960 (N=75)</a:t>
            </a:r>
          </a:p>
          <a:p>
            <a:pPr lvl="2"/>
            <a:r>
              <a:rPr lang="en-US" dirty="0"/>
              <a:t>2000-2020 (N=75)</a:t>
            </a:r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58793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7A77262-453D-154A-ABBE-E7A64FF1B797}"/>
              </a:ext>
            </a:extLst>
          </p:cNvPr>
          <p:cNvSpPr/>
          <p:nvPr/>
        </p:nvSpPr>
        <p:spPr>
          <a:xfrm>
            <a:off x="800100" y="2340652"/>
            <a:ext cx="3333749" cy="4517348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>
            <a:extLst>
              <a:ext uri="{FF2B5EF4-FFF2-40B4-BE49-F238E27FC236}">
                <a16:creationId xmlns:a16="http://schemas.microsoft.com/office/drawing/2014/main" id="{B547373F-AF2E-4907-B442-9F902B387F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100" y="-4763"/>
            <a:ext cx="3333749" cy="3338514"/>
          </a:xfrm>
          <a:prstGeom prst="downArrow">
            <a:avLst>
              <a:gd name="adj1" fmla="val 100000"/>
              <a:gd name="adj2" fmla="val 26890"/>
            </a:avLst>
          </a:prstGeom>
          <a:solidFill>
            <a:schemeClr val="tx1">
              <a:lumMod val="85000"/>
              <a:lumOff val="15000"/>
            </a:scheme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E295F4-0496-0546-8E27-94167C97E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0501"/>
            <a:ext cx="2886075" cy="2486024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Violence Keywords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6C96BD9-4115-2F44-8E60-8905058924CA}"/>
              </a:ext>
            </a:extLst>
          </p:cNvPr>
          <p:cNvSpPr txBox="1">
            <a:spLocks/>
          </p:cNvSpPr>
          <p:nvPr/>
        </p:nvSpPr>
        <p:spPr>
          <a:xfrm>
            <a:off x="4447308" y="591344"/>
            <a:ext cx="6906491" cy="558561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Developed based on literature review and WHO definition of violence</a:t>
            </a:r>
          </a:p>
          <a:p>
            <a:r>
              <a:rPr lang="en-US" dirty="0"/>
              <a:t>Three categories:</a:t>
            </a:r>
          </a:p>
          <a:p>
            <a:pPr lvl="1"/>
            <a:r>
              <a:rPr lang="en-US" dirty="0"/>
              <a:t>State: ‘die’, ‘dead’, ‘death’</a:t>
            </a:r>
          </a:p>
          <a:p>
            <a:pPr lvl="1"/>
            <a:r>
              <a:rPr lang="en-US" dirty="0"/>
              <a:t>Action: ‘kill’, ‘shoot’</a:t>
            </a:r>
          </a:p>
          <a:p>
            <a:pPr lvl="1"/>
            <a:r>
              <a:rPr lang="en-US" dirty="0"/>
              <a:t>Emotion: ‘afraid’, ‘fuck’</a:t>
            </a:r>
          </a:p>
        </p:txBody>
      </p:sp>
    </p:spTree>
    <p:extLst>
      <p:ext uri="{BB962C8B-B14F-4D97-AF65-F5344CB8AC3E}">
        <p14:creationId xmlns:p14="http://schemas.microsoft.com/office/powerpoint/2010/main" val="899576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16F37ED-0D07-6249-8D6C-A9BF0E8A6754}"/>
              </a:ext>
            </a:extLst>
          </p:cNvPr>
          <p:cNvSpPr/>
          <p:nvPr/>
        </p:nvSpPr>
        <p:spPr>
          <a:xfrm>
            <a:off x="800100" y="2340652"/>
            <a:ext cx="3333749" cy="4517348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wn Arrow 7">
            <a:extLst>
              <a:ext uri="{FF2B5EF4-FFF2-40B4-BE49-F238E27FC236}">
                <a16:creationId xmlns:a16="http://schemas.microsoft.com/office/drawing/2014/main" id="{B547373F-AF2E-4907-B442-9F902B387F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100" y="-4763"/>
            <a:ext cx="3333749" cy="3338514"/>
          </a:xfrm>
          <a:prstGeom prst="downArrow">
            <a:avLst>
              <a:gd name="adj1" fmla="val 100000"/>
              <a:gd name="adj2" fmla="val 26890"/>
            </a:avLst>
          </a:prstGeom>
          <a:solidFill>
            <a:schemeClr val="tx1">
              <a:lumMod val="85000"/>
              <a:lumOff val="15000"/>
            </a:scheme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8F6585-0676-8E41-A28F-AA1F7380B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0501"/>
            <a:ext cx="2886075" cy="2486024"/>
          </a:xfrm>
          <a:noFill/>
        </p:spPr>
        <p:txBody>
          <a:bodyPr anchor="ctr">
            <a:norm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Establishing the Phenomenon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D08B01-524D-FD4E-B8C2-E295B1B6B6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2037" y="1252305"/>
            <a:ext cx="2176695" cy="2176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>
            <a:extLst>
              <a:ext uri="{FF2B5EF4-FFF2-40B4-BE49-F238E27FC236}">
                <a16:creationId xmlns:a16="http://schemas.microsoft.com/office/drawing/2014/main" id="{1105A7E2-8992-2146-8213-2534DC09A8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0548" y="3429000"/>
            <a:ext cx="2198184" cy="2198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7431E103-68C6-574E-9955-70893D1EF9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2088" y="1194555"/>
            <a:ext cx="5461775" cy="4278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E951376-511C-3B4C-B359-EEF8F0DE2369}"/>
              </a:ext>
            </a:extLst>
          </p:cNvPr>
          <p:cNvSpPr txBox="1"/>
          <p:nvPr/>
        </p:nvSpPr>
        <p:spPr>
          <a:xfrm>
            <a:off x="800100" y="3524250"/>
            <a:ext cx="333374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Establish interest in examining earlier movie scripts (1940-1960) in relation to more recent movie scripts (2000-2020).</a:t>
            </a:r>
          </a:p>
        </p:txBody>
      </p:sp>
    </p:spTree>
    <p:extLst>
      <p:ext uri="{BB962C8B-B14F-4D97-AF65-F5344CB8AC3E}">
        <p14:creationId xmlns:p14="http://schemas.microsoft.com/office/powerpoint/2010/main" val="12023778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E38C5BC-334E-DB45-898B-3320093923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9975324"/>
              </p:ext>
            </p:extLst>
          </p:nvPr>
        </p:nvGraphicFramePr>
        <p:xfrm>
          <a:off x="625792" y="1404233"/>
          <a:ext cx="7002967" cy="493172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96253">
                  <a:extLst>
                    <a:ext uri="{9D8B030D-6E8A-4147-A177-3AD203B41FA5}">
                      <a16:colId xmlns:a16="http://schemas.microsoft.com/office/drawing/2014/main" val="3541247428"/>
                    </a:ext>
                  </a:extLst>
                </a:gridCol>
                <a:gridCol w="672866">
                  <a:extLst>
                    <a:ext uri="{9D8B030D-6E8A-4147-A177-3AD203B41FA5}">
                      <a16:colId xmlns:a16="http://schemas.microsoft.com/office/drawing/2014/main" val="1770106815"/>
                    </a:ext>
                  </a:extLst>
                </a:gridCol>
                <a:gridCol w="672866">
                  <a:extLst>
                    <a:ext uri="{9D8B030D-6E8A-4147-A177-3AD203B41FA5}">
                      <a16:colId xmlns:a16="http://schemas.microsoft.com/office/drawing/2014/main" val="954283566"/>
                    </a:ext>
                  </a:extLst>
                </a:gridCol>
                <a:gridCol w="672866">
                  <a:extLst>
                    <a:ext uri="{9D8B030D-6E8A-4147-A177-3AD203B41FA5}">
                      <a16:colId xmlns:a16="http://schemas.microsoft.com/office/drawing/2014/main" val="2405467706"/>
                    </a:ext>
                  </a:extLst>
                </a:gridCol>
                <a:gridCol w="673625">
                  <a:extLst>
                    <a:ext uri="{9D8B030D-6E8A-4147-A177-3AD203B41FA5}">
                      <a16:colId xmlns:a16="http://schemas.microsoft.com/office/drawing/2014/main" val="742679927"/>
                    </a:ext>
                  </a:extLst>
                </a:gridCol>
                <a:gridCol w="637252">
                  <a:extLst>
                    <a:ext uri="{9D8B030D-6E8A-4147-A177-3AD203B41FA5}">
                      <a16:colId xmlns:a16="http://schemas.microsoft.com/office/drawing/2014/main" val="3907493516"/>
                    </a:ext>
                  </a:extLst>
                </a:gridCol>
                <a:gridCol w="767875">
                  <a:extLst>
                    <a:ext uri="{9D8B030D-6E8A-4147-A177-3AD203B41FA5}">
                      <a16:colId xmlns:a16="http://schemas.microsoft.com/office/drawing/2014/main" val="3897679954"/>
                    </a:ext>
                  </a:extLst>
                </a:gridCol>
                <a:gridCol w="631658">
                  <a:extLst>
                    <a:ext uri="{9D8B030D-6E8A-4147-A177-3AD203B41FA5}">
                      <a16:colId xmlns:a16="http://schemas.microsoft.com/office/drawing/2014/main" val="2243302628"/>
                    </a:ext>
                  </a:extLst>
                </a:gridCol>
                <a:gridCol w="648619">
                  <a:extLst>
                    <a:ext uri="{9D8B030D-6E8A-4147-A177-3AD203B41FA5}">
                      <a16:colId xmlns:a16="http://schemas.microsoft.com/office/drawing/2014/main" val="3881933611"/>
                    </a:ext>
                  </a:extLst>
                </a:gridCol>
                <a:gridCol w="673625">
                  <a:extLst>
                    <a:ext uri="{9D8B030D-6E8A-4147-A177-3AD203B41FA5}">
                      <a16:colId xmlns:a16="http://schemas.microsoft.com/office/drawing/2014/main" val="3633674511"/>
                    </a:ext>
                  </a:extLst>
                </a:gridCol>
                <a:gridCol w="755462">
                  <a:extLst>
                    <a:ext uri="{9D8B030D-6E8A-4147-A177-3AD203B41FA5}">
                      <a16:colId xmlns:a16="http://schemas.microsoft.com/office/drawing/2014/main" val="3826632037"/>
                    </a:ext>
                  </a:extLst>
                </a:gridCol>
              </a:tblGrid>
              <a:tr h="319285">
                <a:tc gridSpan="11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Figure 9. Words within Topics (1940-1960)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312" marR="63312" marT="63312" marB="63312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959347"/>
                  </a:ext>
                </a:extLst>
              </a:tr>
              <a:tr h="28712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312" marR="63312" marT="63312" marB="63312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Topic 0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312" marR="63312" marT="63312" marB="63312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Topic 1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312" marR="63312" marT="63312" marB="63312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Topic 2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312" marR="63312" marT="63312" marB="63312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Topic 3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312" marR="63312" marT="63312" marB="63312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Topic 4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312" marR="63312" marT="63312" marB="63312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Topic 5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312" marR="63312" marT="63312" marB="63312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Topic 6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312" marR="63312" marT="63312" marB="63312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Topic 7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312" marR="63312" marT="63312" marB="63312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Topic 8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312" marR="63312" marT="63312" marB="63312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Topic 9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312" marR="63312" marT="63312" marB="63312"/>
                </a:tc>
                <a:extLst>
                  <a:ext uri="{0D108BD9-81ED-4DB2-BD59-A6C34878D82A}">
                    <a16:rowId xmlns:a16="http://schemas.microsoft.com/office/drawing/2014/main" val="3241583601"/>
                  </a:ext>
                </a:extLst>
              </a:tr>
              <a:tr h="28712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312" marR="63312" marT="63312" marB="63312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majesty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312" marR="63312" marT="63312" marB="63312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uh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312" marR="63312" marT="63312" marB="63312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johnny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312" marR="63312" marT="63312" marB="63312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uh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312" marR="63312" marT="63312" marB="63312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doc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312" marR="63312" marT="63312" marB="63312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majesty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312" marR="63312" marT="63312" marB="63312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uh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312" marR="63312" marT="63312" marB="63312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uh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312" marR="63312" marT="63312" marB="63312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johnny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312" marR="63312" marT="63312" marB="63312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majesty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312" marR="63312" marT="63312" marB="63312"/>
                </a:tc>
                <a:extLst>
                  <a:ext uri="{0D108BD9-81ED-4DB2-BD59-A6C34878D82A}">
                    <a16:rowId xmlns:a16="http://schemas.microsoft.com/office/drawing/2014/main" val="3655681390"/>
                  </a:ext>
                </a:extLst>
              </a:tr>
              <a:tr h="46186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312" marR="63312" marT="63312" marB="63312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uh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312" marR="63312" marT="63312" marB="63312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captain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312" marR="63312" marT="63312" marB="63312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picture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312" marR="63312" marT="63312" marB="63312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mary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312" marR="63312" marT="63312" marB="63312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highlight>
                            <a:srgbClr val="FFFF00"/>
                          </a:highlight>
                        </a:rPr>
                        <a:t>shoot</a:t>
                      </a:r>
                      <a:endParaRPr lang="en-US" sz="1200" dirty="0">
                        <a:effectLst/>
                        <a:highlight>
                          <a:srgbClr val="FFFF00"/>
                        </a:highlight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312" marR="63312" marT="63312" marB="63312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highness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312" marR="63312" marT="63312" marB="63312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picture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312" marR="63312" marT="63312" marB="63312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gentle-man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312" marR="63312" marT="63312" marB="63312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ma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312" marR="63312" marT="63312" marB="63312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uh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312" marR="63312" marT="63312" marB="63312"/>
                </a:tc>
                <a:extLst>
                  <a:ext uri="{0D108BD9-81ED-4DB2-BD59-A6C34878D82A}">
                    <a16:rowId xmlns:a16="http://schemas.microsoft.com/office/drawing/2014/main" val="2838930364"/>
                  </a:ext>
                </a:extLst>
              </a:tr>
              <a:tr h="28712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312" marR="63312" marT="63312" marB="63312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highlight>
                            <a:srgbClr val="FFFF00"/>
                          </a:highlight>
                        </a:rPr>
                        <a:t>shoot</a:t>
                      </a:r>
                      <a:endParaRPr lang="en-US" sz="1200" dirty="0">
                        <a:effectLst/>
                        <a:highlight>
                          <a:srgbClr val="FFFF00"/>
                        </a:highlight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312" marR="63312" marT="63312" marB="63312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highlight>
                            <a:srgbClr val="FFFF00"/>
                          </a:highlight>
                        </a:rPr>
                        <a:t>police</a:t>
                      </a:r>
                      <a:endParaRPr lang="en-US" sz="1200" dirty="0">
                        <a:effectLst/>
                        <a:highlight>
                          <a:srgbClr val="FFFF00"/>
                        </a:highlight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312" marR="63312" marT="63312" marB="63312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lie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312" marR="63312" marT="63312" marB="63312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john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312" marR="63312" marT="63312" marB="63312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wan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312" marR="63312" marT="63312" marB="63312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child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312" marR="63312" marT="63312" marB="63312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majesty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312" marR="63312" marT="63312" marB="63312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john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312" marR="63312" marT="63312" marB="63312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gilbert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312" marR="63312" marT="63312" marB="63312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john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312" marR="63312" marT="63312" marB="63312"/>
                </a:tc>
                <a:extLst>
                  <a:ext uri="{0D108BD9-81ED-4DB2-BD59-A6C34878D82A}">
                    <a16:rowId xmlns:a16="http://schemas.microsoft.com/office/drawing/2014/main" val="1479176629"/>
                  </a:ext>
                </a:extLst>
              </a:tr>
              <a:tr h="28712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312" marR="63312" marT="63312" marB="63312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dr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312" marR="63312" marT="63312" marB="63312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school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312" marR="63312" marT="63312" marB="63312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uh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312" marR="63312" marT="63312" marB="63312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child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312" marR="63312" marT="63312" marB="63312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highlight>
                            <a:srgbClr val="FFFF00"/>
                          </a:highlight>
                        </a:rPr>
                        <a:t>gun</a:t>
                      </a:r>
                      <a:endParaRPr lang="en-US" sz="1200" dirty="0">
                        <a:effectLst/>
                        <a:highlight>
                          <a:srgbClr val="FFFF00"/>
                        </a:highlight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312" marR="63312" marT="63312" marB="63312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johnny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312" marR="63312" marT="63312" marB="63312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child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312" marR="63312" marT="63312" marB="63312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captain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312" marR="63312" marT="63312" marB="63312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pa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312" marR="63312" marT="63312" marB="63312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picture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312" marR="63312" marT="63312" marB="63312"/>
                </a:tc>
                <a:extLst>
                  <a:ext uri="{0D108BD9-81ED-4DB2-BD59-A6C34878D82A}">
                    <a16:rowId xmlns:a16="http://schemas.microsoft.com/office/drawing/2014/main" val="2039676515"/>
                  </a:ext>
                </a:extLst>
              </a:tr>
              <a:tr h="28712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312" marR="63312" marT="63312" marB="63312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king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312" marR="63312" marT="63312" marB="63312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paint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312" marR="63312" marT="63312" marB="63312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madam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312" marR="63312" marT="63312" marB="63312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highlight>
                            <a:srgbClr val="FFFF00"/>
                          </a:highlight>
                        </a:rPr>
                        <a:t>police</a:t>
                      </a:r>
                      <a:endParaRPr lang="en-US" sz="1200" dirty="0">
                        <a:effectLst/>
                        <a:highlight>
                          <a:srgbClr val="FFFF00"/>
                        </a:highlight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312" marR="63312" marT="63312" marB="63312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sister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312" marR="63312" marT="63312" marB="63312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goodbye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312" marR="63312" marT="63312" marB="63312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dr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312" marR="63312" marT="63312" marB="63312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paint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312" marR="63312" marT="63312" marB="63312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circus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312" marR="63312" marT="63312" marB="63312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child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312" marR="63312" marT="63312" marB="63312"/>
                </a:tc>
                <a:extLst>
                  <a:ext uri="{0D108BD9-81ED-4DB2-BD59-A6C34878D82A}">
                    <a16:rowId xmlns:a16="http://schemas.microsoft.com/office/drawing/2014/main" val="2561055970"/>
                  </a:ext>
                </a:extLst>
              </a:tr>
              <a:tr h="46186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312" marR="63312" marT="63312" marB="63312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pete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312" marR="63312" marT="63312" marB="63312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alright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312" marR="63312" marT="63312" marB="63312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eye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312" marR="63312" marT="63312" marB="63312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lie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312" marR="63312" marT="63312" marB="63312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alright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312" marR="63312" marT="63312" marB="63312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uh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312" marR="63312" marT="63312" marB="63312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wan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312" marR="63312" marT="63312" marB="63312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lie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312" marR="63312" marT="63312" marB="63312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gentle-man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312" marR="63312" marT="63312" marB="63312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gentle-man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312" marR="63312" marT="63312" marB="63312"/>
                </a:tc>
                <a:extLst>
                  <a:ext uri="{0D108BD9-81ED-4DB2-BD59-A6C34878D82A}">
                    <a16:rowId xmlns:a16="http://schemas.microsoft.com/office/drawing/2014/main" val="2471727995"/>
                  </a:ext>
                </a:extLst>
              </a:tr>
              <a:tr h="46186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312" marR="63312" marT="63312" marB="63312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lie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312" marR="63312" marT="63312" marB="63312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gentle-man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312" marR="63312" marT="63312" marB="63312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tommy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312" marR="63312" marT="63312" marB="63312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captain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312" marR="63312" marT="63312" marB="63312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uh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312" marR="63312" marT="63312" marB="63312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steve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312" marR="63312" marT="63312" marB="63312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rock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312" marR="63312" marT="63312" marB="63312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highlight>
                            <a:srgbClr val="FFFF00"/>
                          </a:highlight>
                        </a:rPr>
                        <a:t>police</a:t>
                      </a:r>
                      <a:endParaRPr lang="en-US" sz="1200" dirty="0">
                        <a:effectLst/>
                        <a:highlight>
                          <a:srgbClr val="FFFF00"/>
                        </a:highlight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312" marR="63312" marT="63312" marB="63312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child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312" marR="63312" marT="63312" marB="63312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circus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312" marR="63312" marT="63312" marB="63312"/>
                </a:tc>
                <a:extLst>
                  <a:ext uri="{0D108BD9-81ED-4DB2-BD59-A6C34878D82A}">
                    <a16:rowId xmlns:a16="http://schemas.microsoft.com/office/drawing/2014/main" val="3646156005"/>
                  </a:ext>
                </a:extLst>
              </a:tr>
              <a:tr h="46186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312" marR="63312" marT="63312" marB="63312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guard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312" marR="63312" marT="63312" marB="63312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horse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312" marR="63312" marT="63312" marB="63312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captain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312" marR="63312" marT="63312" marB="63312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gentle-man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312" marR="63312" marT="63312" marB="63312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mary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312" marR="63312" marT="63312" marB="63312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papa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312" marR="63312" marT="63312" marB="63312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ship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312" marR="63312" marT="63312" marB="63312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child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312" marR="63312" marT="63312" marB="63312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bye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312" marR="63312" marT="63312" marB="63312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papa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312" marR="63312" marT="63312" marB="63312"/>
                </a:tc>
                <a:extLst>
                  <a:ext uri="{0D108BD9-81ED-4DB2-BD59-A6C34878D82A}">
                    <a16:rowId xmlns:a16="http://schemas.microsoft.com/office/drawing/2014/main" val="3726544470"/>
                  </a:ext>
                </a:extLst>
              </a:tr>
              <a:tr h="46186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312" marR="63312" marT="63312" marB="63312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order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312" marR="63312" marT="63312" marB="63312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avalan-</a:t>
                      </a:r>
                      <a:br>
                        <a:rPr lang="en-US" sz="1200">
                          <a:effectLst/>
                        </a:rPr>
                      </a:br>
                      <a:r>
                        <a:rPr lang="en-US" sz="1200">
                          <a:effectLst/>
                        </a:rPr>
                        <a:t>che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312" marR="63312" marT="63312" marB="63312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uncle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312" marR="63312" marT="63312" marB="63312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sister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312" marR="63312" marT="63312" marB="63312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ta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312" marR="63312" marT="63312" marB="63312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bye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312" marR="63312" marT="63312" marB="63312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gentle-man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312" marR="63312" marT="63312" marB="63312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mary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312" marR="63312" marT="63312" marB="63312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eye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312" marR="63312" marT="63312" marB="63312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tommy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312" marR="63312" marT="63312" marB="63312"/>
                </a:tc>
                <a:extLst>
                  <a:ext uri="{0D108BD9-81ED-4DB2-BD59-A6C34878D82A}">
                    <a16:rowId xmlns:a16="http://schemas.microsoft.com/office/drawing/2014/main" val="3290143796"/>
                  </a:ext>
                </a:extLst>
              </a:tr>
              <a:tr h="28712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312" marR="63312" marT="63312" marB="63312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hit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312" marR="63312" marT="63312" marB="63312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doc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312" marR="63312" marT="63312" marB="63312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mary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312" marR="63312" marT="63312" marB="63312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george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312" marR="63312" marT="63312" marB="63312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car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312" marR="63312" marT="63312" marB="63312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daddy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312" marR="63312" marT="63312" marB="63312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doc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312" marR="63312" marT="63312" marB="63312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bye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312" marR="63312" marT="63312" marB="63312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car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312" marR="63312" marT="63312" marB="63312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horse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312" marR="63312" marT="63312" marB="63312"/>
                </a:tc>
                <a:extLst>
                  <a:ext uri="{0D108BD9-81ED-4DB2-BD59-A6C34878D82A}">
                    <a16:rowId xmlns:a16="http://schemas.microsoft.com/office/drawing/2014/main" val="2311755030"/>
                  </a:ext>
                </a:extLst>
              </a:tr>
            </a:tbl>
          </a:graphicData>
        </a:graphic>
      </p:graphicFrame>
      <p:pic>
        <p:nvPicPr>
          <p:cNvPr id="8" name="image5.png">
            <a:extLst>
              <a:ext uri="{FF2B5EF4-FFF2-40B4-BE49-F238E27FC236}">
                <a16:creationId xmlns:a16="http://schemas.microsoft.com/office/drawing/2014/main" id="{1FC64678-27D3-B241-A093-EDB147574703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8053574" y="338525"/>
            <a:ext cx="3623310" cy="3429000"/>
          </a:xfrm>
          <a:prstGeom prst="rect">
            <a:avLst/>
          </a:prstGeom>
          <a:ln/>
        </p:spPr>
      </p:pic>
      <p:pic>
        <p:nvPicPr>
          <p:cNvPr id="9" name="image23.png">
            <a:extLst>
              <a:ext uri="{FF2B5EF4-FFF2-40B4-BE49-F238E27FC236}">
                <a16:creationId xmlns:a16="http://schemas.microsoft.com/office/drawing/2014/main" id="{D4B27172-EBC1-C544-8750-340045F1786D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628759" y="3825875"/>
            <a:ext cx="4048125" cy="2667000"/>
          </a:xfrm>
          <a:prstGeom prst="rect">
            <a:avLst/>
          </a:prstGeom>
          <a:ln/>
        </p:spPr>
      </p:pic>
      <p:sp>
        <p:nvSpPr>
          <p:cNvPr id="10" name="Title 6">
            <a:extLst>
              <a:ext uri="{FF2B5EF4-FFF2-40B4-BE49-F238E27FC236}">
                <a16:creationId xmlns:a16="http://schemas.microsoft.com/office/drawing/2014/main" id="{79BD092E-316C-7A41-969D-67FE7A279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4766"/>
            <a:ext cx="10515600" cy="1325563"/>
          </a:xfrm>
        </p:spPr>
        <p:txBody>
          <a:bodyPr/>
          <a:lstStyle/>
          <a:p>
            <a:r>
              <a:rPr lang="en-US" dirty="0"/>
              <a:t>Topic Modeling: 1940-1960</a:t>
            </a:r>
          </a:p>
        </p:txBody>
      </p:sp>
    </p:spTree>
    <p:extLst>
      <p:ext uri="{BB962C8B-B14F-4D97-AF65-F5344CB8AC3E}">
        <p14:creationId xmlns:p14="http://schemas.microsoft.com/office/powerpoint/2010/main" val="31942642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1310</Words>
  <Application>Microsoft Macintosh PowerPoint</Application>
  <PresentationFormat>Widescreen</PresentationFormat>
  <Paragraphs>344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Violence in Movies over Time</vt:lpstr>
      <vt:lpstr>Background and Relevance</vt:lpstr>
      <vt:lpstr>What is Violence?</vt:lpstr>
      <vt:lpstr>Brief Literature Review</vt:lpstr>
      <vt:lpstr>Brief Literature Review Cont.</vt:lpstr>
      <vt:lpstr>Project Sample</vt:lpstr>
      <vt:lpstr>Violence Keywords</vt:lpstr>
      <vt:lpstr>Establishing the Phenomenon</vt:lpstr>
      <vt:lpstr>Topic Modeling: 1940-1960</vt:lpstr>
      <vt:lpstr>Topic Modeling: 2000-2020</vt:lpstr>
      <vt:lpstr>Network Analysis</vt:lpstr>
      <vt:lpstr>Ego-Centric Networks</vt:lpstr>
      <vt:lpstr>Co-occurrence 1940-1960</vt:lpstr>
      <vt:lpstr>Co-occurrence 2000-2020</vt:lpstr>
      <vt:lpstr>Violence-Gender</vt:lpstr>
      <vt:lpstr>Violence-Incentive</vt:lpstr>
      <vt:lpstr>Text Prediction</vt:lpstr>
      <vt:lpstr>Limitations</vt:lpstr>
      <vt:lpstr>Conclusion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Violence in Movies over Time</dc:title>
  <dc:creator>Lauren Beard</dc:creator>
  <cp:lastModifiedBy>Lauren Beard</cp:lastModifiedBy>
  <cp:revision>11</cp:revision>
  <dcterms:created xsi:type="dcterms:W3CDTF">2020-03-26T14:45:03Z</dcterms:created>
  <dcterms:modified xsi:type="dcterms:W3CDTF">2020-03-26T18:49:15Z</dcterms:modified>
</cp:coreProperties>
</file>