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1"/>
  </p:sldMasterIdLst>
  <p:notesMasterIdLst>
    <p:notesMasterId r:id="rId22"/>
  </p:notesMasterIdLst>
  <p:sldIdLst>
    <p:sldId id="256" r:id="rId2"/>
    <p:sldId id="266" r:id="rId3"/>
    <p:sldId id="267" r:id="rId4"/>
    <p:sldId id="278" r:id="rId5"/>
    <p:sldId id="268" r:id="rId6"/>
    <p:sldId id="287" r:id="rId7"/>
    <p:sldId id="288" r:id="rId8"/>
    <p:sldId id="293" r:id="rId9"/>
    <p:sldId id="279" r:id="rId10"/>
    <p:sldId id="294" r:id="rId11"/>
    <p:sldId id="285" r:id="rId12"/>
    <p:sldId id="286" r:id="rId13"/>
    <p:sldId id="259" r:id="rId14"/>
    <p:sldId id="269" r:id="rId15"/>
    <p:sldId id="283" r:id="rId16"/>
    <p:sldId id="289" r:id="rId17"/>
    <p:sldId id="290" r:id="rId18"/>
    <p:sldId id="291" r:id="rId19"/>
    <p:sldId id="292"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30"/>
    <p:restoredTop sz="94663"/>
  </p:normalViewPr>
  <p:slideViewPr>
    <p:cSldViewPr snapToGrid="0" snapToObjects="1">
      <p:cViewPr varScale="1">
        <p:scale>
          <a:sx n="94" d="100"/>
          <a:sy n="94" d="100"/>
        </p:scale>
        <p:origin x="200" y="6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50D3A-4C14-4344-AF39-61B6D4575506}" type="datetimeFigureOut">
              <a:rPr lang="en-US" smtClean="0"/>
              <a:t>3/27/20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59EF9-B411-8345-979D-A1E341CB6482}" type="slidenum">
              <a:rPr lang="en-US" smtClean="0"/>
              <a:t>‹#›</a:t>
            </a:fld>
            <a:endParaRPr lang="en-US"/>
          </a:p>
        </p:txBody>
      </p:sp>
    </p:spTree>
    <p:extLst>
      <p:ext uri="{BB962C8B-B14F-4D97-AF65-F5344CB8AC3E}">
        <p14:creationId xmlns:p14="http://schemas.microsoft.com/office/powerpoint/2010/main" val="223923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prediction + sentiment scores</a:t>
            </a:r>
          </a:p>
        </p:txBody>
      </p:sp>
      <p:sp>
        <p:nvSpPr>
          <p:cNvPr id="4" name="Slide Number Placeholder 3"/>
          <p:cNvSpPr>
            <a:spLocks noGrp="1"/>
          </p:cNvSpPr>
          <p:nvPr>
            <p:ph type="sldNum" sz="quarter" idx="5"/>
          </p:nvPr>
        </p:nvSpPr>
        <p:spPr/>
        <p:txBody>
          <a:bodyPr/>
          <a:lstStyle/>
          <a:p>
            <a:fld id="{85559EF9-B411-8345-979D-A1E341CB6482}" type="slidenum">
              <a:rPr lang="en-US" smtClean="0"/>
              <a:t>12</a:t>
            </a:fld>
            <a:endParaRPr lang="en-US"/>
          </a:p>
        </p:txBody>
      </p:sp>
    </p:spTree>
    <p:extLst>
      <p:ext uri="{BB962C8B-B14F-4D97-AF65-F5344CB8AC3E}">
        <p14:creationId xmlns:p14="http://schemas.microsoft.com/office/powerpoint/2010/main" val="85694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477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72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891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053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374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85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363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411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242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0124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3/27/20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77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3/27/20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0087814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FA16239-4EC6-4FEB-AEE0-5399A9161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BE4B43C-E9B9-48A5-95C0-41EA1E9C4A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7" name="Freeform 5">
              <a:extLst>
                <a:ext uri="{FF2B5EF4-FFF2-40B4-BE49-F238E27FC236}">
                  <a16:creationId xmlns:a16="http://schemas.microsoft.com/office/drawing/2014/main" id="{74647552-E486-4A45-A328-46689ABD2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6">
              <a:extLst>
                <a:ext uri="{FF2B5EF4-FFF2-40B4-BE49-F238E27FC236}">
                  <a16:creationId xmlns:a16="http://schemas.microsoft.com/office/drawing/2014/main" id="{49C4D0F7-FB9C-4341-9B3F-AF4194DCF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7">
              <a:extLst>
                <a:ext uri="{FF2B5EF4-FFF2-40B4-BE49-F238E27FC236}">
                  <a16:creationId xmlns:a16="http://schemas.microsoft.com/office/drawing/2014/main" id="{35856CA2-89DB-45ED-9BAB-A74BF3684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8">
              <a:extLst>
                <a:ext uri="{FF2B5EF4-FFF2-40B4-BE49-F238E27FC236}">
                  <a16:creationId xmlns:a16="http://schemas.microsoft.com/office/drawing/2014/main" id="{BC28E980-AD8A-409F-B68A-EA8024CAF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9">
              <a:extLst>
                <a:ext uri="{FF2B5EF4-FFF2-40B4-BE49-F238E27FC236}">
                  <a16:creationId xmlns:a16="http://schemas.microsoft.com/office/drawing/2014/main" id="{A4A0B206-8937-487B-B814-6038EA7B6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0">
              <a:extLst>
                <a:ext uri="{FF2B5EF4-FFF2-40B4-BE49-F238E27FC236}">
                  <a16:creationId xmlns:a16="http://schemas.microsoft.com/office/drawing/2014/main" id="{80F02C1F-CA60-4731-BD94-1DBD2107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1">
              <a:extLst>
                <a:ext uri="{FF2B5EF4-FFF2-40B4-BE49-F238E27FC236}">
                  <a16:creationId xmlns:a16="http://schemas.microsoft.com/office/drawing/2014/main" id="{B46B647C-DB48-4E86-8BAD-FC9373AAD8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2">
              <a:extLst>
                <a:ext uri="{FF2B5EF4-FFF2-40B4-BE49-F238E27FC236}">
                  <a16:creationId xmlns:a16="http://schemas.microsoft.com/office/drawing/2014/main" id="{1E89C26B-6CB2-42D8-8BB3-3E26FED30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3">
              <a:extLst>
                <a:ext uri="{FF2B5EF4-FFF2-40B4-BE49-F238E27FC236}">
                  <a16:creationId xmlns:a16="http://schemas.microsoft.com/office/drawing/2014/main" id="{160F0CF2-8023-4534-ADC9-A59BEE3FC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4">
              <a:extLst>
                <a:ext uri="{FF2B5EF4-FFF2-40B4-BE49-F238E27FC236}">
                  <a16:creationId xmlns:a16="http://schemas.microsoft.com/office/drawing/2014/main" id="{49150B67-0A82-4B3E-822F-074379AA4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5">
              <a:extLst>
                <a:ext uri="{FF2B5EF4-FFF2-40B4-BE49-F238E27FC236}">
                  <a16:creationId xmlns:a16="http://schemas.microsoft.com/office/drawing/2014/main" id="{525671B3-0E8E-4D8A-B0D1-BD3784E8E0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16">
              <a:extLst>
                <a:ext uri="{FF2B5EF4-FFF2-40B4-BE49-F238E27FC236}">
                  <a16:creationId xmlns:a16="http://schemas.microsoft.com/office/drawing/2014/main" id="{5CCDCC7C-C689-4233-A61E-9004CD690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9" name="Freeform 17">
              <a:extLst>
                <a:ext uri="{FF2B5EF4-FFF2-40B4-BE49-F238E27FC236}">
                  <a16:creationId xmlns:a16="http://schemas.microsoft.com/office/drawing/2014/main" id="{C538E84F-390F-4BB2-A10A-926A6C365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8">
              <a:extLst>
                <a:ext uri="{FF2B5EF4-FFF2-40B4-BE49-F238E27FC236}">
                  <a16:creationId xmlns:a16="http://schemas.microsoft.com/office/drawing/2014/main" id="{228E4807-1196-4E27-9169-ABC2C822E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9">
              <a:extLst>
                <a:ext uri="{FF2B5EF4-FFF2-40B4-BE49-F238E27FC236}">
                  <a16:creationId xmlns:a16="http://schemas.microsoft.com/office/drawing/2014/main" id="{E54BEE83-39BF-44E5-85A6-D4CD4E42DF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0">
              <a:extLst>
                <a:ext uri="{FF2B5EF4-FFF2-40B4-BE49-F238E27FC236}">
                  <a16:creationId xmlns:a16="http://schemas.microsoft.com/office/drawing/2014/main" id="{C47F9A38-DBF0-4CDB-BF1E-B6513FCA5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1">
              <a:extLst>
                <a:ext uri="{FF2B5EF4-FFF2-40B4-BE49-F238E27FC236}">
                  <a16:creationId xmlns:a16="http://schemas.microsoft.com/office/drawing/2014/main" id="{BBC95025-5AF8-4EE5-BF4C-ED4C3B8563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2">
              <a:extLst>
                <a:ext uri="{FF2B5EF4-FFF2-40B4-BE49-F238E27FC236}">
                  <a16:creationId xmlns:a16="http://schemas.microsoft.com/office/drawing/2014/main" id="{A9F174C7-84C3-4723-A1AE-C812524B5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23">
              <a:extLst>
                <a:ext uri="{FF2B5EF4-FFF2-40B4-BE49-F238E27FC236}">
                  <a16:creationId xmlns:a16="http://schemas.microsoft.com/office/drawing/2014/main" id="{6996D3DB-ACC4-449B-9388-C1A6791FF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7" name="Freeform: Shape 46">
            <a:extLst>
              <a:ext uri="{FF2B5EF4-FFF2-40B4-BE49-F238E27FC236}">
                <a16:creationId xmlns:a16="http://schemas.microsoft.com/office/drawing/2014/main" id="{30AD7924-1265-4ADB-A88C-804B0BD8E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81E21A-CB2E-874D-AF34-507708BFDA8D}"/>
              </a:ext>
            </a:extLst>
          </p:cNvPr>
          <p:cNvSpPr>
            <a:spLocks noGrp="1"/>
          </p:cNvSpPr>
          <p:nvPr>
            <p:ph type="ctrTitle"/>
          </p:nvPr>
        </p:nvSpPr>
        <p:spPr>
          <a:xfrm>
            <a:off x="1755648" y="1289304"/>
            <a:ext cx="8677656" cy="3172968"/>
          </a:xfrm>
        </p:spPr>
        <p:txBody>
          <a:bodyPr anchor="ctr">
            <a:normAutofit/>
          </a:bodyPr>
          <a:lstStyle/>
          <a:p>
            <a:r>
              <a:rPr lang="en-US" sz="4200"/>
              <a:t>Persistent Political Logics: Geographical Differences and Temporal Continuities within the</a:t>
            </a:r>
            <a:br>
              <a:rPr lang="en-US" sz="4200"/>
            </a:br>
            <a:r>
              <a:rPr lang="en-US" sz="4200"/>
              <a:t>Women's Movements in Chicago and New York City</a:t>
            </a:r>
          </a:p>
        </p:txBody>
      </p:sp>
      <p:sp>
        <p:nvSpPr>
          <p:cNvPr id="3" name="Subtitle 2">
            <a:extLst>
              <a:ext uri="{FF2B5EF4-FFF2-40B4-BE49-F238E27FC236}">
                <a16:creationId xmlns:a16="http://schemas.microsoft.com/office/drawing/2014/main" id="{74FA9134-3D98-324C-BD05-3431E8E76712}"/>
              </a:ext>
            </a:extLst>
          </p:cNvPr>
          <p:cNvSpPr>
            <a:spLocks noGrp="1"/>
          </p:cNvSpPr>
          <p:nvPr>
            <p:ph type="subTitle" idx="1"/>
          </p:nvPr>
        </p:nvSpPr>
        <p:spPr>
          <a:xfrm>
            <a:off x="1755648" y="5541264"/>
            <a:ext cx="8677656" cy="685800"/>
          </a:xfrm>
        </p:spPr>
        <p:txBody>
          <a:bodyPr>
            <a:normAutofit/>
          </a:bodyPr>
          <a:lstStyle/>
          <a:p>
            <a:r>
              <a:rPr lang="en-US" sz="1700">
                <a:solidFill>
                  <a:schemeClr val="bg1"/>
                </a:solidFill>
              </a:rPr>
              <a:t>Lauren Beard</a:t>
            </a:r>
          </a:p>
          <a:p>
            <a:r>
              <a:rPr lang="en-US" sz="1700">
                <a:solidFill>
                  <a:schemeClr val="bg1"/>
                </a:solidFill>
              </a:rPr>
              <a:t>14 February 2020</a:t>
            </a:r>
          </a:p>
        </p:txBody>
      </p:sp>
    </p:spTree>
    <p:extLst>
      <p:ext uri="{BB962C8B-B14F-4D97-AF65-F5344CB8AC3E}">
        <p14:creationId xmlns:p14="http://schemas.microsoft.com/office/powerpoint/2010/main" val="3048410746"/>
      </p:ext>
    </p:extLst>
  </p:cSld>
  <p:clrMapOvr>
    <a:masterClrMapping/>
  </p:clrMapOvr>
  <mc:AlternateContent xmlns:mc="http://schemas.openxmlformats.org/markup-compatibility/2006" xmlns:p14="http://schemas.microsoft.com/office/powerpoint/2010/main">
    <mc:Choice Requires="p14">
      <p:transition spd="slow" p14:dur="2000" advTm="16650"/>
    </mc:Choice>
    <mc:Fallback xmlns="">
      <p:transition spd="slow" advTm="166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3C30DC-028A-9D4E-A46F-3850B8E8D648}"/>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Down Arrow 4">
            <a:extLst>
              <a:ext uri="{FF2B5EF4-FFF2-40B4-BE49-F238E27FC236}">
                <a16:creationId xmlns:a16="http://schemas.microsoft.com/office/drawing/2014/main" id="{CBEF908A-CB9E-244E-87C0-0FBC9236F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E382A24-B299-C543-B379-6CE19E0C0C8D}"/>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Data Cont.</a:t>
            </a:r>
          </a:p>
        </p:txBody>
      </p:sp>
      <p:pic>
        <p:nvPicPr>
          <p:cNvPr id="10" name="Picture 9" descr="A screenshot of a cell phone&#10;&#10;Description automatically generated">
            <a:extLst>
              <a:ext uri="{FF2B5EF4-FFF2-40B4-BE49-F238E27FC236}">
                <a16:creationId xmlns:a16="http://schemas.microsoft.com/office/drawing/2014/main" id="{1234E789-978E-7348-96ED-DBED869A21FE}"/>
              </a:ext>
            </a:extLst>
          </p:cNvPr>
          <p:cNvPicPr>
            <a:picLocks noChangeAspect="1"/>
          </p:cNvPicPr>
          <p:nvPr/>
        </p:nvPicPr>
        <p:blipFill>
          <a:blip r:embed="rId2"/>
          <a:stretch>
            <a:fillRect/>
          </a:stretch>
        </p:blipFill>
        <p:spPr>
          <a:xfrm>
            <a:off x="4214943" y="437697"/>
            <a:ext cx="7686419" cy="6023875"/>
          </a:xfrm>
          <a:prstGeom prst="rect">
            <a:avLst/>
          </a:prstGeom>
        </p:spPr>
      </p:pic>
    </p:spTree>
    <p:extLst>
      <p:ext uri="{BB962C8B-B14F-4D97-AF65-F5344CB8AC3E}">
        <p14:creationId xmlns:p14="http://schemas.microsoft.com/office/powerpoint/2010/main" val="290765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0D4FDE-08BD-3A4D-BA99-0D32B3B08430}"/>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079FD-A2E0-3047-9FC7-5FBE7C79415E}"/>
              </a:ext>
            </a:extLst>
          </p:cNvPr>
          <p:cNvSpPr>
            <a:spLocks noGrp="1"/>
          </p:cNvSpPr>
          <p:nvPr>
            <p:ph type="title"/>
          </p:nvPr>
        </p:nvSpPr>
        <p:spPr>
          <a:xfrm>
            <a:off x="1028700" y="190501"/>
            <a:ext cx="2886075" cy="2486024"/>
          </a:xfrm>
          <a:noFill/>
        </p:spPr>
        <p:txBody>
          <a:bodyPr anchor="ctr">
            <a:normAutofit/>
          </a:bodyPr>
          <a:lstStyle/>
          <a:p>
            <a:pPr algn="ctr"/>
            <a:r>
              <a:rPr lang="en-US" sz="3600" dirty="0">
                <a:solidFill>
                  <a:schemeClr val="bg1"/>
                </a:solidFill>
              </a:rPr>
              <a:t>Findings</a:t>
            </a:r>
          </a:p>
        </p:txBody>
      </p:sp>
      <p:sp>
        <p:nvSpPr>
          <p:cNvPr id="5" name="Content Placeholder 2">
            <a:extLst>
              <a:ext uri="{FF2B5EF4-FFF2-40B4-BE49-F238E27FC236}">
                <a16:creationId xmlns:a16="http://schemas.microsoft.com/office/drawing/2014/main" id="{7CC1F31D-CB9F-4A4B-9DB9-4F0CD1C5671E}"/>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core women's movement organizations in Chicago in both the first and second waves: policy-oriented community</a:t>
            </a:r>
          </a:p>
          <a:p>
            <a:pPr lvl="1"/>
            <a:r>
              <a:rPr lang="en-US" sz="2000" dirty="0"/>
              <a:t>fought to win policy reforms around the concrete needs of the community. </a:t>
            </a:r>
          </a:p>
          <a:p>
            <a:r>
              <a:rPr lang="en-US" sz="2000" dirty="0"/>
              <a:t>The core women's movement organizations in New York City, again in both waves: narrative-based consciousness-raising</a:t>
            </a:r>
          </a:p>
          <a:p>
            <a:pPr lvl="1"/>
            <a:r>
              <a:rPr lang="en-US" sz="2000" dirty="0"/>
              <a:t>leveraged personal narratives to raise awareness of the social causes of women's oppression and to change society by mobilizing this awareness</a:t>
            </a:r>
            <a:br>
              <a:rPr lang="en-US" sz="1800" dirty="0"/>
            </a:br>
            <a:br>
              <a:rPr lang="en-US" sz="2000" dirty="0"/>
            </a:br>
            <a:endParaRPr lang="en-US" sz="1800" dirty="0"/>
          </a:p>
        </p:txBody>
      </p:sp>
    </p:spTree>
    <p:extLst>
      <p:ext uri="{BB962C8B-B14F-4D97-AF65-F5344CB8AC3E}">
        <p14:creationId xmlns:p14="http://schemas.microsoft.com/office/powerpoint/2010/main" val="354581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3A45CE-40D5-F54D-B858-2E356FA01450}"/>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8AF00EF-CD82-E34C-B445-17502F50AF39}"/>
              </a:ext>
            </a:extLst>
          </p:cNvPr>
          <p:cNvSpPr>
            <a:spLocks noGrp="1"/>
          </p:cNvSpPr>
          <p:nvPr>
            <p:ph type="title"/>
          </p:nvPr>
        </p:nvSpPr>
        <p:spPr>
          <a:xfrm>
            <a:off x="1028700" y="190501"/>
            <a:ext cx="2886075" cy="2486024"/>
          </a:xfrm>
          <a:noFill/>
        </p:spPr>
        <p:txBody>
          <a:bodyPr anchor="ctr">
            <a:normAutofit/>
          </a:bodyPr>
          <a:lstStyle/>
          <a:p>
            <a:pPr algn="ctr"/>
            <a:r>
              <a:rPr lang="en-US" sz="3600" dirty="0">
                <a:solidFill>
                  <a:schemeClr val="bg1"/>
                </a:solidFill>
              </a:rPr>
              <a:t>Findings Cont.</a:t>
            </a:r>
          </a:p>
        </p:txBody>
      </p:sp>
      <p:pic>
        <p:nvPicPr>
          <p:cNvPr id="3" name="Picture 2" descr="A screenshot of text&#10;&#10;Description automatically generated">
            <a:extLst>
              <a:ext uri="{FF2B5EF4-FFF2-40B4-BE49-F238E27FC236}">
                <a16:creationId xmlns:a16="http://schemas.microsoft.com/office/drawing/2014/main" id="{C6393FF0-586B-6743-A5EF-12C30799A48B}"/>
              </a:ext>
            </a:extLst>
          </p:cNvPr>
          <p:cNvPicPr>
            <a:picLocks noChangeAspect="1"/>
          </p:cNvPicPr>
          <p:nvPr/>
        </p:nvPicPr>
        <p:blipFill>
          <a:blip r:embed="rId3"/>
          <a:stretch>
            <a:fillRect/>
          </a:stretch>
        </p:blipFill>
        <p:spPr>
          <a:xfrm>
            <a:off x="4194178" y="952754"/>
            <a:ext cx="7727950" cy="4952491"/>
          </a:xfrm>
          <a:prstGeom prst="rect">
            <a:avLst/>
          </a:prstGeom>
        </p:spPr>
      </p:pic>
    </p:spTree>
    <p:extLst>
      <p:ext uri="{BB962C8B-B14F-4D97-AF65-F5344CB8AC3E}">
        <p14:creationId xmlns:p14="http://schemas.microsoft.com/office/powerpoint/2010/main" val="210588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E14545-6DAD-184A-847E-896EEC97F913}"/>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4124B-E188-D348-A8A1-40939D1C69F5}"/>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Implications</a:t>
            </a:r>
          </a:p>
        </p:txBody>
      </p:sp>
      <p:sp>
        <p:nvSpPr>
          <p:cNvPr id="5" name="Content Placeholder 2">
            <a:extLst>
              <a:ext uri="{FF2B5EF4-FFF2-40B4-BE49-F238E27FC236}">
                <a16:creationId xmlns:a16="http://schemas.microsoft.com/office/drawing/2014/main" id="{B11A6A9C-CC75-A240-8E42-27F1104D468F}"/>
              </a:ext>
            </a:extLst>
          </p:cNvPr>
          <p:cNvSpPr txBox="1">
            <a:spLocks/>
          </p:cNvSpPr>
          <p:nvPr/>
        </p:nvSpPr>
        <p:spPr>
          <a:xfrm>
            <a:off x="4485409" y="2180228"/>
            <a:ext cx="6906491" cy="2497544"/>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One: otherwise similar social movement organizations may have distinct motivations for action that are shaped by local contexts.</a:t>
            </a:r>
          </a:p>
          <a:p>
            <a:pPr lvl="1"/>
            <a:r>
              <a:rPr lang="en-US" sz="2000" dirty="0"/>
              <a:t>Cities exhibit not only different organizational capacities (</a:t>
            </a:r>
            <a:r>
              <a:rPr lang="en-US" sz="2000" dirty="0" err="1"/>
              <a:t>Greve</a:t>
            </a:r>
            <a:r>
              <a:rPr lang="en-US" sz="2000" dirty="0"/>
              <a:t> and Rao 2012; </a:t>
            </a:r>
            <a:r>
              <a:rPr lang="en-US" sz="2000" dirty="0" err="1"/>
              <a:t>Molotch</a:t>
            </a:r>
            <a:r>
              <a:rPr lang="en-US" sz="2000" dirty="0"/>
              <a:t>, </a:t>
            </a:r>
            <a:r>
              <a:rPr lang="en-US" sz="2000" dirty="0" err="1"/>
              <a:t>Freudenburg</a:t>
            </a:r>
            <a:r>
              <a:rPr lang="en-US" sz="2000" dirty="0"/>
              <a:t>, and Paulsen but also distinct models of political action</a:t>
            </a:r>
          </a:p>
          <a:p>
            <a:pPr lvl="1"/>
            <a:endParaRPr lang="en-US" sz="2000" dirty="0"/>
          </a:p>
        </p:txBody>
      </p:sp>
    </p:spTree>
    <p:extLst>
      <p:ext uri="{BB962C8B-B14F-4D97-AF65-F5344CB8AC3E}">
        <p14:creationId xmlns:p14="http://schemas.microsoft.com/office/powerpoint/2010/main" val="75879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A77262-453D-154A-ABBE-E7A64FF1B797}"/>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295F4-0496-0546-8E27-94167C97E0CA}"/>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Implications Cont.</a:t>
            </a:r>
          </a:p>
        </p:txBody>
      </p:sp>
      <p:sp>
        <p:nvSpPr>
          <p:cNvPr id="5" name="Content Placeholder 2">
            <a:extLst>
              <a:ext uri="{FF2B5EF4-FFF2-40B4-BE49-F238E27FC236}">
                <a16:creationId xmlns:a16="http://schemas.microsoft.com/office/drawing/2014/main" id="{26C96BD9-4115-2F44-8E60-8905058924CA}"/>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Two: city-based differences that were institutionalized in the early 1900s persisted through the 1950s post-industrial shift that according to some, fundamentally changed the nature of social movements</a:t>
            </a:r>
          </a:p>
        </p:txBody>
      </p:sp>
    </p:spTree>
    <p:extLst>
      <p:ext uri="{BB962C8B-B14F-4D97-AF65-F5344CB8AC3E}">
        <p14:creationId xmlns:p14="http://schemas.microsoft.com/office/powerpoint/2010/main" val="89957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6F37ED-0D07-6249-8D6C-A9BF0E8A6754}"/>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F6585-0676-8E41-A28F-AA1F7380B698}"/>
              </a:ext>
            </a:extLst>
          </p:cNvPr>
          <p:cNvSpPr>
            <a:spLocks noGrp="1"/>
          </p:cNvSpPr>
          <p:nvPr>
            <p:ph type="title"/>
          </p:nvPr>
        </p:nvSpPr>
        <p:spPr>
          <a:xfrm>
            <a:off x="1028700" y="190501"/>
            <a:ext cx="2886075" cy="2486024"/>
          </a:xfrm>
          <a:noFill/>
        </p:spPr>
        <p:txBody>
          <a:bodyPr anchor="ctr">
            <a:normAutofit/>
          </a:bodyPr>
          <a:lstStyle/>
          <a:p>
            <a:pPr algn="ctr"/>
            <a:r>
              <a:rPr lang="en-US" sz="3600" dirty="0">
                <a:solidFill>
                  <a:schemeClr val="bg1"/>
                </a:solidFill>
              </a:rPr>
              <a:t>Implications Cont.</a:t>
            </a:r>
          </a:p>
        </p:txBody>
      </p:sp>
      <p:sp>
        <p:nvSpPr>
          <p:cNvPr id="9" name="Content Placeholder 2">
            <a:extLst>
              <a:ext uri="{FF2B5EF4-FFF2-40B4-BE49-F238E27FC236}">
                <a16:creationId xmlns:a16="http://schemas.microsoft.com/office/drawing/2014/main" id="{CE74E7B4-9D14-184D-8499-22C067D7DF14}"/>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Three: challenges the commonly accepted history of U.S. feminist movements that identifies a temporal disruption as a leading factor producing the unique second wave feminism</a:t>
            </a:r>
          </a:p>
          <a:p>
            <a:pPr lvl="1"/>
            <a:r>
              <a:rPr lang="en-US" sz="1600" dirty="0"/>
              <a:t>instead show that women's organizations in New York City in both waves were more similar to rather than different from each other, and that these organizations were distinct from their counterparts in Chicago in both waves.</a:t>
            </a:r>
          </a:p>
          <a:p>
            <a:pPr lvl="1"/>
            <a:r>
              <a:rPr lang="en-US" sz="1600" dirty="0"/>
              <a:t>suggests a fundamentally new historical account of U.S. women's movements.</a:t>
            </a:r>
          </a:p>
        </p:txBody>
      </p:sp>
    </p:spTree>
    <p:extLst>
      <p:ext uri="{BB962C8B-B14F-4D97-AF65-F5344CB8AC3E}">
        <p14:creationId xmlns:p14="http://schemas.microsoft.com/office/powerpoint/2010/main" val="120237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3D0649-F126-3345-82CE-68023C3E75E7}"/>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Down Arrow 7">
            <a:extLst>
              <a:ext uri="{FF2B5EF4-FFF2-40B4-BE49-F238E27FC236}">
                <a16:creationId xmlns:a16="http://schemas.microsoft.com/office/drawing/2014/main" id="{248094CD-6BDF-5A44-A6E6-EFE989E1E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FFA0EB-1501-FC4C-A6E7-5FF84978E708}"/>
              </a:ext>
            </a:extLst>
          </p:cNvPr>
          <p:cNvSpPr txBox="1">
            <a:spLocks/>
          </p:cNvSpPr>
          <p:nvPr/>
        </p:nvSpPr>
        <p:spPr>
          <a:xfrm>
            <a:off x="1028700" y="190501"/>
            <a:ext cx="2886075" cy="248602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Discussion &amp; Conclusion</a:t>
            </a:r>
          </a:p>
        </p:txBody>
      </p:sp>
      <p:sp>
        <p:nvSpPr>
          <p:cNvPr id="6" name="Content Placeholder 2">
            <a:extLst>
              <a:ext uri="{FF2B5EF4-FFF2-40B4-BE49-F238E27FC236}">
                <a16:creationId xmlns:a16="http://schemas.microsoft.com/office/drawing/2014/main" id="{9439F6A8-0F01-964D-8CFD-7720901C1623}"/>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There is an ongoing question plaguing organizational and cultural scholars: are organizations shaped by homogeneous macro social-structural beliefs that shift over time, or by institutionalized and heterogeneous local beliefs that persist over time?</a:t>
            </a:r>
          </a:p>
          <a:p>
            <a:pPr lvl="1"/>
            <a:r>
              <a:rPr lang="en-US" sz="2000" dirty="0"/>
              <a:t>The evidence uncovered suggests that, despite changes and progress made by the women's movement over time, the core women's movement organizations in New York City and Chicago embodied fundamentally oppositional political logics that persisted between the first and second wave and the social-structural changes that are said to have produced the “new” social movements of the 1960s.</a:t>
            </a:r>
          </a:p>
        </p:txBody>
      </p:sp>
    </p:spTree>
    <p:extLst>
      <p:ext uri="{BB962C8B-B14F-4D97-AF65-F5344CB8AC3E}">
        <p14:creationId xmlns:p14="http://schemas.microsoft.com/office/powerpoint/2010/main" val="412085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33D77F-1886-A244-A67C-7C94DD0C8B22}"/>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Down Arrow 7">
            <a:extLst>
              <a:ext uri="{FF2B5EF4-FFF2-40B4-BE49-F238E27FC236}">
                <a16:creationId xmlns:a16="http://schemas.microsoft.com/office/drawing/2014/main" id="{D7E9CA75-A946-9F46-B239-935F9876E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11CAC55-8398-1441-B07C-BACB41B63C0B}"/>
              </a:ext>
            </a:extLst>
          </p:cNvPr>
          <p:cNvSpPr txBox="1">
            <a:spLocks/>
          </p:cNvSpPr>
          <p:nvPr/>
        </p:nvSpPr>
        <p:spPr>
          <a:xfrm>
            <a:off x="1028700" y="190501"/>
            <a:ext cx="2886075" cy="248602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Discussion &amp; Conclusion Cont.</a:t>
            </a:r>
          </a:p>
        </p:txBody>
      </p:sp>
      <p:sp>
        <p:nvSpPr>
          <p:cNvPr id="6" name="Content Placeholder 2">
            <a:extLst>
              <a:ext uri="{FF2B5EF4-FFF2-40B4-BE49-F238E27FC236}">
                <a16:creationId xmlns:a16="http://schemas.microsoft.com/office/drawing/2014/main" id="{7F5F1535-F804-CC42-B493-7CC4ECAAEA9E}"/>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Identifying these persistent political logics has historical, theoretical, and methodological implications.</a:t>
            </a:r>
          </a:p>
          <a:p>
            <a:r>
              <a:rPr lang="en-US" sz="2000" dirty="0"/>
              <a:t>Historically, this analysis profoundly challenges our understanding of U.S. women's movements. </a:t>
            </a:r>
          </a:p>
          <a:p>
            <a:pPr lvl="1"/>
            <a:r>
              <a:rPr lang="en-US" sz="2000" dirty="0"/>
              <a:t>First, it decenters the new left, anti-war, and civil rights movements as the main explanation for the structure and political content of women's liberation groups.</a:t>
            </a:r>
          </a:p>
          <a:p>
            <a:pPr lvl="1"/>
            <a:r>
              <a:rPr lang="en-US" sz="2000" dirty="0"/>
              <a:t>Second, while the wave metaphor used to describe U.S. women's movements is useful in some respects—for example drawing attention to periods of heightened collective political action—this metaphor has served to mask systematic within-wave differences and between-wave continuities.</a:t>
            </a:r>
          </a:p>
        </p:txBody>
      </p:sp>
    </p:spTree>
    <p:extLst>
      <p:ext uri="{BB962C8B-B14F-4D97-AF65-F5344CB8AC3E}">
        <p14:creationId xmlns:p14="http://schemas.microsoft.com/office/powerpoint/2010/main" val="193780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AF22CAC-DA97-A243-9879-64C685A3384F}"/>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Down Arrow 7">
            <a:extLst>
              <a:ext uri="{FF2B5EF4-FFF2-40B4-BE49-F238E27FC236}">
                <a16:creationId xmlns:a16="http://schemas.microsoft.com/office/drawing/2014/main" id="{31ED61B5-7D28-0242-A63B-8936D085F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50771AE-B7B0-334A-9818-9316BDF6AD67}"/>
              </a:ext>
            </a:extLst>
          </p:cNvPr>
          <p:cNvSpPr txBox="1">
            <a:spLocks/>
          </p:cNvSpPr>
          <p:nvPr/>
        </p:nvSpPr>
        <p:spPr>
          <a:xfrm>
            <a:off x="1028700" y="190501"/>
            <a:ext cx="2886075" cy="248602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Discussion &amp; Conclusion Cont.</a:t>
            </a:r>
          </a:p>
        </p:txBody>
      </p:sp>
      <p:sp>
        <p:nvSpPr>
          <p:cNvPr id="6" name="Content Placeholder 2">
            <a:extLst>
              <a:ext uri="{FF2B5EF4-FFF2-40B4-BE49-F238E27FC236}">
                <a16:creationId xmlns:a16="http://schemas.microsoft.com/office/drawing/2014/main" id="{377B83ED-0434-AA4D-B48B-952EE5B29D4B}"/>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conclusion does not mean that organizations in the 1970s were replicas of organizations in the 1910s. The second wave women's movement organizations analyzed here unquestionably achieved significant tactical and political innovation and are rightly remembered for this.</a:t>
            </a:r>
          </a:p>
        </p:txBody>
      </p:sp>
    </p:spTree>
    <p:extLst>
      <p:ext uri="{BB962C8B-B14F-4D97-AF65-F5344CB8AC3E}">
        <p14:creationId xmlns:p14="http://schemas.microsoft.com/office/powerpoint/2010/main" val="48679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AD8125-18E0-F346-B1D8-69AE77F88545}"/>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Down Arrow 7">
            <a:extLst>
              <a:ext uri="{FF2B5EF4-FFF2-40B4-BE49-F238E27FC236}">
                <a16:creationId xmlns:a16="http://schemas.microsoft.com/office/drawing/2014/main" id="{938EC76E-C52F-654E-9E28-DE5A0EE75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61E360E-14F0-D846-AA32-8D942E8A6544}"/>
              </a:ext>
            </a:extLst>
          </p:cNvPr>
          <p:cNvSpPr txBox="1">
            <a:spLocks/>
          </p:cNvSpPr>
          <p:nvPr/>
        </p:nvSpPr>
        <p:spPr>
          <a:xfrm>
            <a:off x="1028700" y="190501"/>
            <a:ext cx="2886075" cy="248602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Limitations</a:t>
            </a:r>
          </a:p>
        </p:txBody>
      </p:sp>
      <p:sp>
        <p:nvSpPr>
          <p:cNvPr id="6" name="Content Placeholder 2">
            <a:extLst>
              <a:ext uri="{FF2B5EF4-FFF2-40B4-BE49-F238E27FC236}">
                <a16:creationId xmlns:a16="http://schemas.microsoft.com/office/drawing/2014/main" id="{688D075F-F92B-1945-BFEF-F96F65D7EA3A}"/>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One: show that embodied political logics persist over time but does not examine the mechanisms of persistence.</a:t>
            </a:r>
          </a:p>
          <a:p>
            <a:r>
              <a:rPr lang="en-US" sz="2000" dirty="0"/>
              <a:t>Two: does not examine why these cities adopted particular political styles in the first place.</a:t>
            </a:r>
          </a:p>
          <a:p>
            <a:r>
              <a:rPr lang="en-US" sz="2000" dirty="0"/>
              <a:t>Three: restriction to four core organizations in two cities.</a:t>
            </a:r>
          </a:p>
        </p:txBody>
      </p:sp>
    </p:spTree>
    <p:extLst>
      <p:ext uri="{BB962C8B-B14F-4D97-AF65-F5344CB8AC3E}">
        <p14:creationId xmlns:p14="http://schemas.microsoft.com/office/powerpoint/2010/main" val="3843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2CCDD-716E-D44B-B729-EF84ADDDCD77}"/>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AF95C-3031-3B46-B807-18C8167DD7F4}"/>
              </a:ext>
            </a:extLst>
          </p:cNvPr>
          <p:cNvSpPr>
            <a:spLocks noGrp="1"/>
          </p:cNvSpPr>
          <p:nvPr>
            <p:ph type="title"/>
          </p:nvPr>
        </p:nvSpPr>
        <p:spPr>
          <a:xfrm>
            <a:off x="1028700" y="190501"/>
            <a:ext cx="2971800" cy="2486024"/>
          </a:xfrm>
          <a:prstGeom prst="ellipse">
            <a:avLst/>
          </a:prstGeom>
          <a:noFill/>
        </p:spPr>
        <p:txBody>
          <a:bodyPr vert="horz" lIns="91440" tIns="45720" rIns="91440" bIns="45720" rtlCol="0" anchor="ctr">
            <a:normAutofit/>
          </a:bodyPr>
          <a:lstStyle/>
          <a:p>
            <a:pPr algn="ctr"/>
            <a:r>
              <a:rPr lang="en-US" sz="2800" dirty="0">
                <a:solidFill>
                  <a:schemeClr val="bg1"/>
                </a:solidFill>
              </a:rPr>
              <a:t>Foundational Background</a:t>
            </a:r>
          </a:p>
        </p:txBody>
      </p:sp>
      <p:sp>
        <p:nvSpPr>
          <p:cNvPr id="9" name="Content Placeholder 2">
            <a:extLst>
              <a:ext uri="{FF2B5EF4-FFF2-40B4-BE49-F238E27FC236}">
                <a16:creationId xmlns:a16="http://schemas.microsoft.com/office/drawing/2014/main" id="{7D4FBF5B-44E7-CE4C-A6E3-55DC75EE4DF7}"/>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Scholars have shown that organizations are structured by the broad worldviews or discourses of the society in which they are based, but they disagree on whether these worldviews are shaped by macro, social-structural factors or regional, institutionalized belief structures. </a:t>
            </a:r>
          </a:p>
        </p:txBody>
      </p:sp>
    </p:spTree>
    <p:extLst>
      <p:ext uri="{BB962C8B-B14F-4D97-AF65-F5344CB8AC3E}">
        <p14:creationId xmlns:p14="http://schemas.microsoft.com/office/powerpoint/2010/main" val="3064098188"/>
      </p:ext>
    </p:extLst>
  </p:cSld>
  <p:clrMapOvr>
    <a:masterClrMapping/>
  </p:clrMapOvr>
  <mc:AlternateContent xmlns:mc="http://schemas.openxmlformats.org/markup-compatibility/2006" xmlns:p14="http://schemas.microsoft.com/office/powerpoint/2010/main">
    <mc:Choice Requires="p14">
      <p:transition spd="slow" p14:dur="2000" advTm="1238"/>
    </mc:Choice>
    <mc:Fallback xmlns="">
      <p:transition spd="slow" advTm="123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77123A-044E-F745-B077-155C086D136A}"/>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C4938-4306-0B49-86EE-27569F484A02}"/>
              </a:ext>
            </a:extLst>
          </p:cNvPr>
          <p:cNvSpPr>
            <a:spLocks noGrp="1"/>
          </p:cNvSpPr>
          <p:nvPr>
            <p:ph type="title"/>
          </p:nvPr>
        </p:nvSpPr>
        <p:spPr>
          <a:xfrm>
            <a:off x="1028700" y="190501"/>
            <a:ext cx="2886075" cy="2486024"/>
          </a:xfrm>
          <a:noFill/>
        </p:spPr>
        <p:txBody>
          <a:bodyPr anchor="ctr">
            <a:normAutofit/>
          </a:bodyPr>
          <a:lstStyle/>
          <a:p>
            <a:pPr algn="ctr"/>
            <a:r>
              <a:rPr lang="en-US" sz="3600" dirty="0">
                <a:solidFill>
                  <a:schemeClr val="bg1"/>
                </a:solidFill>
              </a:rPr>
              <a:t>References</a:t>
            </a:r>
          </a:p>
        </p:txBody>
      </p:sp>
      <p:sp>
        <p:nvSpPr>
          <p:cNvPr id="5" name="Content Placeholder 2">
            <a:extLst>
              <a:ext uri="{FF2B5EF4-FFF2-40B4-BE49-F238E27FC236}">
                <a16:creationId xmlns:a16="http://schemas.microsoft.com/office/drawing/2014/main" id="{98087315-D6DC-4D41-9B4F-84F9354979FF}"/>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Nelson, Laura K. (n.d.). Persistent Political Logics: Geographical Differences and Temporal Continuities within the Women's Movements in Chicago and New York City. </a:t>
            </a:r>
          </a:p>
        </p:txBody>
      </p:sp>
    </p:spTree>
    <p:extLst>
      <p:ext uri="{BB962C8B-B14F-4D97-AF65-F5344CB8AC3E}">
        <p14:creationId xmlns:p14="http://schemas.microsoft.com/office/powerpoint/2010/main" val="2161597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73D5FA-8C8A-0B41-ADE7-496E0EE05C8E}"/>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762AA-7F4B-CB4C-96C1-70958C0EDA22}"/>
              </a:ext>
            </a:extLst>
          </p:cNvPr>
          <p:cNvSpPr>
            <a:spLocks noGrp="1"/>
          </p:cNvSpPr>
          <p:nvPr>
            <p:ph type="title"/>
          </p:nvPr>
        </p:nvSpPr>
        <p:spPr>
          <a:xfrm>
            <a:off x="1028700" y="190501"/>
            <a:ext cx="2886075" cy="2486024"/>
          </a:xfrm>
          <a:noFill/>
        </p:spPr>
        <p:txBody>
          <a:bodyPr anchor="ctr">
            <a:normAutofit/>
          </a:bodyPr>
          <a:lstStyle/>
          <a:p>
            <a:pPr algn="ctr"/>
            <a:r>
              <a:rPr lang="en-US" sz="3600" dirty="0">
                <a:solidFill>
                  <a:schemeClr val="bg1"/>
                </a:solidFill>
              </a:rPr>
              <a:t>Paper Approach</a:t>
            </a:r>
          </a:p>
        </p:txBody>
      </p:sp>
      <p:sp>
        <p:nvSpPr>
          <p:cNvPr id="4" name="Content Placeholder 2">
            <a:extLst>
              <a:ext uri="{FF2B5EF4-FFF2-40B4-BE49-F238E27FC236}">
                <a16:creationId xmlns:a16="http://schemas.microsoft.com/office/drawing/2014/main" id="{3F54CC01-3CF1-C945-925B-3101AA9B9E19}"/>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Women's movement in Chicago and New York City from 1900 to 1975 </a:t>
            </a:r>
          </a:p>
          <a:p>
            <a:r>
              <a:rPr lang="en-US" sz="2000" dirty="0"/>
              <a:t>Operationalize worldview by using the concept of political logics. </a:t>
            </a:r>
          </a:p>
          <a:p>
            <a:r>
              <a:rPr lang="en-US" sz="2000" dirty="0"/>
              <a:t>Typical accounts of U.S. women's movements stress differences between the first and second wave</a:t>
            </a:r>
          </a:p>
          <a:p>
            <a:pPr lvl="1"/>
            <a:r>
              <a:rPr lang="en-US" sz="1800" dirty="0"/>
              <a:t>this article points to the equal importance of city-level differences within each wave and the continuity of these differences over time.</a:t>
            </a:r>
          </a:p>
        </p:txBody>
      </p:sp>
    </p:spTree>
    <p:extLst>
      <p:ext uri="{BB962C8B-B14F-4D97-AF65-F5344CB8AC3E}">
        <p14:creationId xmlns:p14="http://schemas.microsoft.com/office/powerpoint/2010/main" val="208325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2148B84-3F91-1D4D-AC84-8F4753CAD8BB}"/>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CE919-C807-8A4B-8519-E2B939970B68}"/>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Case Study</a:t>
            </a:r>
          </a:p>
        </p:txBody>
      </p:sp>
      <p:sp>
        <p:nvSpPr>
          <p:cNvPr id="14" name="Content Placeholder 2">
            <a:extLst>
              <a:ext uri="{FF2B5EF4-FFF2-40B4-BE49-F238E27FC236}">
                <a16:creationId xmlns:a16="http://schemas.microsoft.com/office/drawing/2014/main" id="{42919AF8-841D-5D4A-A02D-D320F0F99D2D}"/>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U.S. women's movement is an ideal case study to investigate regional influences versus temporal master frame influences for three reasons</a:t>
            </a:r>
          </a:p>
          <a:p>
            <a:pPr lvl="1"/>
            <a:r>
              <a:rPr lang="en-US" sz="1600" dirty="0"/>
              <a:t>One: as social movements seek to mobilize the public, they typically produce literature outlining their beliefs for public consumption. Unlike the data produced by other types of organizations that may be more secretive, data on the political beliefs of social movements is relatively easy to collect.</a:t>
            </a:r>
          </a:p>
          <a:p>
            <a:pPr lvl="1"/>
            <a:r>
              <a:rPr lang="en-US" sz="1600" dirty="0"/>
              <a:t>Two: the women's movement has a long history that includes the first wave, which was similar to the national and modular movements of the nineteenth century (</a:t>
            </a:r>
            <a:r>
              <a:rPr lang="en-US" sz="1600" dirty="0" err="1"/>
              <a:t>Buechler</a:t>
            </a:r>
            <a:r>
              <a:rPr lang="en-US" sz="1600" dirty="0"/>
              <a:t> 1990), and the second wave, which was a paradigmatic example of the new, identity-based social movements of the 1960s</a:t>
            </a:r>
          </a:p>
          <a:p>
            <a:pPr lvl="1"/>
            <a:r>
              <a:rPr lang="en-US" sz="1600" dirty="0"/>
              <a:t>Three: there was a major debate within the second wave that was exemplified by a geographical divide between Chicago feminists and New York City feminists</a:t>
            </a:r>
          </a:p>
        </p:txBody>
      </p:sp>
    </p:spTree>
    <p:extLst>
      <p:ext uri="{BB962C8B-B14F-4D97-AF65-F5344CB8AC3E}">
        <p14:creationId xmlns:p14="http://schemas.microsoft.com/office/powerpoint/2010/main" val="298478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46ADA1-1F86-5D47-8926-D287A4843427}"/>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E0ED4-433A-6E43-8E2A-6D27C88254AF}"/>
              </a:ext>
            </a:extLst>
          </p:cNvPr>
          <p:cNvSpPr>
            <a:spLocks noGrp="1"/>
          </p:cNvSpPr>
          <p:nvPr>
            <p:ph type="title"/>
          </p:nvPr>
        </p:nvSpPr>
        <p:spPr>
          <a:xfrm>
            <a:off x="1028700" y="190501"/>
            <a:ext cx="2886075" cy="2486024"/>
          </a:xfrm>
          <a:noFill/>
        </p:spPr>
        <p:txBody>
          <a:bodyPr anchor="ctr">
            <a:normAutofit/>
          </a:bodyPr>
          <a:lstStyle/>
          <a:p>
            <a:pPr algn="ctr"/>
            <a:r>
              <a:rPr lang="en-US" sz="3600" dirty="0">
                <a:solidFill>
                  <a:schemeClr val="bg1"/>
                </a:solidFill>
              </a:rPr>
              <a:t>Methods</a:t>
            </a:r>
          </a:p>
        </p:txBody>
      </p:sp>
      <p:sp>
        <p:nvSpPr>
          <p:cNvPr id="5" name="Content Placeholder 2">
            <a:extLst>
              <a:ext uri="{FF2B5EF4-FFF2-40B4-BE49-F238E27FC236}">
                <a16:creationId xmlns:a16="http://schemas.microsoft.com/office/drawing/2014/main" id="{8437BFFD-89AA-6B43-9584-11CEEBC877FC}"/>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Computational grounded theory</a:t>
            </a:r>
          </a:p>
          <a:p>
            <a:pPr lvl="1"/>
            <a:r>
              <a:rPr lang="en-US" sz="2000" dirty="0"/>
              <a:t>combines the rigor and reproducibility of computer-assisted text analysis with the substantive expertise and ability to interpret brought by human readers. </a:t>
            </a:r>
          </a:p>
          <a:p>
            <a:pPr lvl="1"/>
            <a:r>
              <a:rPr lang="en-US" sz="2000" dirty="0"/>
              <a:t>This method can be used by researchers to identify institutional logics in other domains.</a:t>
            </a:r>
          </a:p>
          <a:p>
            <a:r>
              <a:rPr lang="en-US" sz="2000" dirty="0"/>
              <a:t>To compare the women's movement along these two dimensions – temporal and geographic – I treat the women's movement as four local fields (Armstrong 2002; </a:t>
            </a:r>
            <a:r>
              <a:rPr lang="en-US" sz="2000" dirty="0" err="1"/>
              <a:t>Fligstein</a:t>
            </a:r>
            <a:r>
              <a:rPr lang="en-US" sz="2000" dirty="0"/>
              <a:t> and McAdam 2012), one in each city in the two periods, the first wave (1848-1920) and the second wave (1964-1984).</a:t>
            </a:r>
          </a:p>
        </p:txBody>
      </p:sp>
    </p:spTree>
    <p:extLst>
      <p:ext uri="{BB962C8B-B14F-4D97-AF65-F5344CB8AC3E}">
        <p14:creationId xmlns:p14="http://schemas.microsoft.com/office/powerpoint/2010/main" val="52311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D5EDD6-69EF-2B4D-B6E8-2FFFFED6AA55}"/>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Down Arrow 7">
            <a:extLst>
              <a:ext uri="{FF2B5EF4-FFF2-40B4-BE49-F238E27FC236}">
                <a16:creationId xmlns:a16="http://schemas.microsoft.com/office/drawing/2014/main" id="{BE92CC2D-0957-8D47-A164-C87FBDFB7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9E17F5F-9C1B-AF4A-9E0B-1A38DC30C003}"/>
              </a:ext>
            </a:extLst>
          </p:cNvPr>
          <p:cNvSpPr txBox="1">
            <a:spLocks/>
          </p:cNvSpPr>
          <p:nvPr/>
        </p:nvSpPr>
        <p:spPr>
          <a:xfrm>
            <a:off x="1028700" y="190501"/>
            <a:ext cx="2886075" cy="248602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Methods Cont.</a:t>
            </a:r>
          </a:p>
        </p:txBody>
      </p:sp>
      <p:sp>
        <p:nvSpPr>
          <p:cNvPr id="6" name="Content Placeholder 2">
            <a:extLst>
              <a:ext uri="{FF2B5EF4-FFF2-40B4-BE49-F238E27FC236}">
                <a16:creationId xmlns:a16="http://schemas.microsoft.com/office/drawing/2014/main" id="{2D505936-AF94-1F4F-85D6-9ADC87C74EDB}"/>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2">
            <a:extLst>
              <a:ext uri="{FF2B5EF4-FFF2-40B4-BE49-F238E27FC236}">
                <a16:creationId xmlns:a16="http://schemas.microsoft.com/office/drawing/2014/main" id="{3B5A570F-BCE8-B14B-8F01-6EEBCB10047A}"/>
              </a:ext>
            </a:extLst>
          </p:cNvPr>
          <p:cNvSpPr txBox="1">
            <a:spLocks/>
          </p:cNvSpPr>
          <p:nvPr/>
        </p:nvSpPr>
        <p:spPr>
          <a:xfrm>
            <a:off x="4599708" y="7437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Grounded theory was developed as a method to systematically and rigorously allow categories and theories to inductively emerge from data.</a:t>
            </a:r>
          </a:p>
          <a:p>
            <a:r>
              <a:rPr lang="en-US" sz="2000" dirty="0"/>
              <a:t>A combined approach: computational grounded theory -- utilizes computational techniques to make qualitative analysis more reliable and reproducible, but also leverages the interpretive ability of humans via a deep engagement with the text to add interpretation to the computational output.</a:t>
            </a:r>
          </a:p>
        </p:txBody>
      </p:sp>
    </p:spTree>
    <p:extLst>
      <p:ext uri="{BB962C8B-B14F-4D97-AF65-F5344CB8AC3E}">
        <p14:creationId xmlns:p14="http://schemas.microsoft.com/office/powerpoint/2010/main" val="240760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88111E-B29F-BE48-A0BD-8BCC97EBF623}"/>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Down Arrow 7">
            <a:extLst>
              <a:ext uri="{FF2B5EF4-FFF2-40B4-BE49-F238E27FC236}">
                <a16:creationId xmlns:a16="http://schemas.microsoft.com/office/drawing/2014/main" id="{3F5C0A6B-FA70-794E-A17E-FA7728752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BC5F817-22CA-2F43-AE15-3A4328BCEA54}"/>
              </a:ext>
            </a:extLst>
          </p:cNvPr>
          <p:cNvSpPr txBox="1">
            <a:spLocks/>
          </p:cNvSpPr>
          <p:nvPr/>
        </p:nvSpPr>
        <p:spPr>
          <a:xfrm>
            <a:off x="1028700" y="190501"/>
            <a:ext cx="2886075" cy="248602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Methods Cont.</a:t>
            </a:r>
          </a:p>
        </p:txBody>
      </p:sp>
      <p:sp>
        <p:nvSpPr>
          <p:cNvPr id="6" name="Content Placeholder 2">
            <a:extLst>
              <a:ext uri="{FF2B5EF4-FFF2-40B4-BE49-F238E27FC236}">
                <a16:creationId xmlns:a16="http://schemas.microsoft.com/office/drawing/2014/main" id="{E41E2BBB-004E-6245-86CA-743EDDF1BF63}"/>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sp>
        <p:nvSpPr>
          <p:cNvPr id="7" name="Content Placeholder 2">
            <a:extLst>
              <a:ext uri="{FF2B5EF4-FFF2-40B4-BE49-F238E27FC236}">
                <a16:creationId xmlns:a16="http://schemas.microsoft.com/office/drawing/2014/main" id="{C26F3F57-E0F1-2246-864F-CE33D0FE148C}"/>
              </a:ext>
            </a:extLst>
          </p:cNvPr>
          <p:cNvSpPr txBox="1">
            <a:spLocks/>
          </p:cNvSpPr>
          <p:nvPr/>
        </p:nvSpPr>
        <p:spPr>
          <a:xfrm>
            <a:off x="4599708" y="7437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vocabularies (for simplicity, here-forward I will refer to as vocabularies as words) as the basic cultural element, the computational grounded theory framework involves three steps.</a:t>
            </a:r>
          </a:p>
          <a:p>
            <a:pPr lvl="1"/>
            <a:r>
              <a:rPr lang="en-US" sz="2000" dirty="0"/>
              <a:t>The first step involves a computational but inductive exploration of the text designed to aid researchers in identifying patterns in the data.</a:t>
            </a:r>
          </a:p>
          <a:p>
            <a:pPr lvl="1"/>
            <a:r>
              <a:rPr lang="en-US" sz="2000" dirty="0"/>
              <a:t>The second technique is Structural Topic Modeling (STM), a form of probabilistic topic modeling which estimates common topics across the full corpus (Roberts et al. 2014).</a:t>
            </a:r>
          </a:p>
        </p:txBody>
      </p:sp>
    </p:spTree>
    <p:extLst>
      <p:ext uri="{BB962C8B-B14F-4D97-AF65-F5344CB8AC3E}">
        <p14:creationId xmlns:p14="http://schemas.microsoft.com/office/powerpoint/2010/main" val="363892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C26034-108F-AC47-8A7C-3763E61386F3}"/>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Down Arrow 7">
            <a:extLst>
              <a:ext uri="{FF2B5EF4-FFF2-40B4-BE49-F238E27FC236}">
                <a16:creationId xmlns:a16="http://schemas.microsoft.com/office/drawing/2014/main" id="{0E3A333F-3495-1B49-B09F-720619417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92E4E7E-5EB8-504F-A504-DD758D5517DA}"/>
              </a:ext>
            </a:extLst>
          </p:cNvPr>
          <p:cNvSpPr txBox="1">
            <a:spLocks/>
          </p:cNvSpPr>
          <p:nvPr/>
        </p:nvSpPr>
        <p:spPr>
          <a:xfrm>
            <a:off x="1028700" y="190501"/>
            <a:ext cx="2886075" cy="248602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Methods Cont.</a:t>
            </a:r>
          </a:p>
        </p:txBody>
      </p:sp>
      <p:sp>
        <p:nvSpPr>
          <p:cNvPr id="6" name="Content Placeholder 2">
            <a:extLst>
              <a:ext uri="{FF2B5EF4-FFF2-40B4-BE49-F238E27FC236}">
                <a16:creationId xmlns:a16="http://schemas.microsoft.com/office/drawing/2014/main" id="{998ECE48-7DA5-CC48-BA67-93BA4EDB38AD}"/>
              </a:ext>
            </a:extLst>
          </p:cNvPr>
          <p:cNvSpPr txBox="1">
            <a:spLocks/>
          </p:cNvSpPr>
          <p:nvPr/>
        </p:nvSpPr>
        <p:spPr>
          <a:xfrm>
            <a:off x="4447308" y="591344"/>
            <a:ext cx="6906491" cy="5585619"/>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9" name="Picture 8" descr="A screenshot of a social media post&#10;&#10;Description automatically generated">
            <a:extLst>
              <a:ext uri="{FF2B5EF4-FFF2-40B4-BE49-F238E27FC236}">
                <a16:creationId xmlns:a16="http://schemas.microsoft.com/office/drawing/2014/main" id="{30E511E2-A7B7-9347-8D0D-423DD79AF7B5}"/>
              </a:ext>
            </a:extLst>
          </p:cNvPr>
          <p:cNvPicPr>
            <a:picLocks noChangeAspect="1"/>
          </p:cNvPicPr>
          <p:nvPr/>
        </p:nvPicPr>
        <p:blipFill>
          <a:blip r:embed="rId2"/>
          <a:stretch>
            <a:fillRect/>
          </a:stretch>
        </p:blipFill>
        <p:spPr>
          <a:xfrm>
            <a:off x="4143375" y="787217"/>
            <a:ext cx="7871677" cy="5283565"/>
          </a:xfrm>
          <a:prstGeom prst="rect">
            <a:avLst/>
          </a:prstGeom>
        </p:spPr>
      </p:pic>
    </p:spTree>
    <p:extLst>
      <p:ext uri="{BB962C8B-B14F-4D97-AF65-F5344CB8AC3E}">
        <p14:creationId xmlns:p14="http://schemas.microsoft.com/office/powerpoint/2010/main" val="304110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8FB267-02BD-EF48-8D97-AC31CCF05629}"/>
              </a:ext>
            </a:extLst>
          </p:cNvPr>
          <p:cNvSpPr/>
          <p:nvPr/>
        </p:nvSpPr>
        <p:spPr>
          <a:xfrm>
            <a:off x="800100" y="2340652"/>
            <a:ext cx="3333749" cy="451734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9D837-FB36-7546-9C37-441014C81201}"/>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rPr>
              <a:t>Data</a:t>
            </a:r>
          </a:p>
        </p:txBody>
      </p:sp>
      <p:sp>
        <p:nvSpPr>
          <p:cNvPr id="11" name="Content Placeholder 2">
            <a:extLst>
              <a:ext uri="{FF2B5EF4-FFF2-40B4-BE49-F238E27FC236}">
                <a16:creationId xmlns:a16="http://schemas.microsoft.com/office/drawing/2014/main" id="{3CB59BA8-23D4-AF4E-B2F5-A61E1C573B2A}"/>
              </a:ext>
            </a:extLst>
          </p:cNvPr>
          <p:cNvSpPr txBox="1">
            <a:spLocks/>
          </p:cNvSpPr>
          <p:nvPr/>
        </p:nvSpPr>
        <p:spPr>
          <a:xfrm>
            <a:off x="4447308" y="1310025"/>
            <a:ext cx="6906491" cy="1030627"/>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women's movement fields in these two cities were quite diverse, consisting of close to one hundred women's organizations across the first and second waves.</a:t>
            </a:r>
          </a:p>
        </p:txBody>
      </p:sp>
      <p:pic>
        <p:nvPicPr>
          <p:cNvPr id="4" name="Picture 3" descr="A screenshot of a cell phone&#10;&#10;Description automatically generated">
            <a:extLst>
              <a:ext uri="{FF2B5EF4-FFF2-40B4-BE49-F238E27FC236}">
                <a16:creationId xmlns:a16="http://schemas.microsoft.com/office/drawing/2014/main" id="{F7A0746B-1B4C-A44C-8435-C9EE5EE7D7EB}"/>
              </a:ext>
            </a:extLst>
          </p:cNvPr>
          <p:cNvPicPr>
            <a:picLocks noChangeAspect="1"/>
          </p:cNvPicPr>
          <p:nvPr/>
        </p:nvPicPr>
        <p:blipFill>
          <a:blip r:embed="rId2"/>
          <a:stretch>
            <a:fillRect/>
          </a:stretch>
        </p:blipFill>
        <p:spPr>
          <a:xfrm>
            <a:off x="4447308" y="2593743"/>
            <a:ext cx="7476543" cy="3338514"/>
          </a:xfrm>
          <a:prstGeom prst="rect">
            <a:avLst/>
          </a:prstGeom>
        </p:spPr>
      </p:pic>
    </p:spTree>
    <p:extLst>
      <p:ext uri="{BB962C8B-B14F-4D97-AF65-F5344CB8AC3E}">
        <p14:creationId xmlns:p14="http://schemas.microsoft.com/office/powerpoint/2010/main" val="276801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1150</Words>
  <Application>Microsoft Macintosh PowerPoint</Application>
  <PresentationFormat>Widescreen</PresentationFormat>
  <Paragraphs>64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Persistent Political Logics: Geographical Differences and Temporal Continuities within the Women's Movements in Chicago and New York City</vt:lpstr>
      <vt:lpstr>Foundational Background</vt:lpstr>
      <vt:lpstr>Paper Approach</vt:lpstr>
      <vt:lpstr>Case Study</vt:lpstr>
      <vt:lpstr>Methods</vt:lpstr>
      <vt:lpstr>PowerPoint Presentation</vt:lpstr>
      <vt:lpstr>PowerPoint Presentation</vt:lpstr>
      <vt:lpstr>PowerPoint Presentation</vt:lpstr>
      <vt:lpstr>Data</vt:lpstr>
      <vt:lpstr>Data Cont.</vt:lpstr>
      <vt:lpstr>Findings</vt:lpstr>
      <vt:lpstr>Findings Cont.</vt:lpstr>
      <vt:lpstr>Implications</vt:lpstr>
      <vt:lpstr>Implications Cont.</vt:lpstr>
      <vt:lpstr>Implications Cont.</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Persistent Political Logics: Geographical Differences and Temporal Continuities within the Women's Movements in Chicago and New York City</dc:title>
  <dc:creator>Lauren Beard</dc:creator>
  <cp:lastModifiedBy>Lauren Beard</cp:lastModifiedBy>
  <cp:revision>6</cp:revision>
  <dcterms:created xsi:type="dcterms:W3CDTF">2020-03-27T19:23:21Z</dcterms:created>
  <dcterms:modified xsi:type="dcterms:W3CDTF">2020-03-27T19:48:27Z</dcterms:modified>
</cp:coreProperties>
</file>