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9" r:id="rId2"/>
    <p:sldId id="256" r:id="rId3"/>
    <p:sldId id="308" r:id="rId4"/>
    <p:sldId id="309" r:id="rId5"/>
    <p:sldId id="270" r:id="rId6"/>
    <p:sldId id="257" r:id="rId7"/>
    <p:sldId id="259" r:id="rId8"/>
    <p:sldId id="299" r:id="rId9"/>
    <p:sldId id="260" r:id="rId10"/>
    <p:sldId id="261" r:id="rId11"/>
    <p:sldId id="301" r:id="rId12"/>
    <p:sldId id="302" r:id="rId13"/>
    <p:sldId id="262" r:id="rId14"/>
    <p:sldId id="307" r:id="rId15"/>
    <p:sldId id="264" r:id="rId16"/>
    <p:sldId id="265" r:id="rId17"/>
    <p:sldId id="266" r:id="rId18"/>
    <p:sldId id="267" r:id="rId19"/>
    <p:sldId id="268" r:id="rId20"/>
    <p:sldId id="273" r:id="rId21"/>
    <p:sldId id="303" r:id="rId22"/>
    <p:sldId id="286" r:id="rId23"/>
    <p:sldId id="304" r:id="rId24"/>
    <p:sldId id="287" r:id="rId25"/>
    <p:sldId id="305" r:id="rId26"/>
    <p:sldId id="274" r:id="rId27"/>
    <p:sldId id="306" r:id="rId28"/>
    <p:sldId id="292" r:id="rId29"/>
    <p:sldId id="275" r:id="rId30"/>
    <p:sldId id="276" r:id="rId31"/>
    <p:sldId id="277" r:id="rId32"/>
    <p:sldId id="278" r:id="rId33"/>
    <p:sldId id="279" r:id="rId34"/>
    <p:sldId id="281" r:id="rId35"/>
    <p:sldId id="283" r:id="rId36"/>
    <p:sldId id="284" r:id="rId37"/>
    <p:sldId id="285" r:id="rId38"/>
    <p:sldId id="282" r:id="rId39"/>
    <p:sldId id="291" r:id="rId40"/>
    <p:sldId id="290" r:id="rId41"/>
    <p:sldId id="289" r:id="rId42"/>
    <p:sldId id="293" r:id="rId43"/>
    <p:sldId id="296" r:id="rId44"/>
    <p:sldId id="295" r:id="rId45"/>
    <p:sldId id="294" r:id="rId46"/>
    <p:sldId id="297" r:id="rId47"/>
    <p:sldId id="298" r:id="rId48"/>
    <p:sldId id="310" r:id="rId49"/>
    <p:sldId id="311" r:id="rId50"/>
    <p:sldId id="312" r:id="rId51"/>
    <p:sldId id="271"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1" d="100"/>
          <a:sy n="81" d="100"/>
        </p:scale>
        <p:origin x="7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2C3-F8E3-79C7-B8C2-3C31464FA9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3C9B4B-9243-ACA1-CEA3-02358EC14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E5524A-531B-0FD7-A902-4270E098DFE3}"/>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5" name="Footer Placeholder 4">
            <a:extLst>
              <a:ext uri="{FF2B5EF4-FFF2-40B4-BE49-F238E27FC236}">
                <a16:creationId xmlns:a16="http://schemas.microsoft.com/office/drawing/2014/main" id="{B3291310-58BC-EFD2-B541-9502648ED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DC563-26E1-1DB8-162D-BE3F871F96ED}"/>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179817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CC4E-DF0E-F4CF-8161-552FC1D83F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9E20D-5237-27E8-2101-CB88977A2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39D04-2911-DB61-0B90-FBC3BD386FF5}"/>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5" name="Footer Placeholder 4">
            <a:extLst>
              <a:ext uri="{FF2B5EF4-FFF2-40B4-BE49-F238E27FC236}">
                <a16:creationId xmlns:a16="http://schemas.microsoft.com/office/drawing/2014/main" id="{D6EE4DD4-56C0-5206-2672-9F121D0FD9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9A489-8973-A640-6CE2-BEBF1143FAAE}"/>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384509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FBB209-9C21-9069-4F63-0C0F8168D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117C11-47E5-2035-F163-4063572306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1E4117-4337-44CB-5D70-06D7FF440317}"/>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5" name="Footer Placeholder 4">
            <a:extLst>
              <a:ext uri="{FF2B5EF4-FFF2-40B4-BE49-F238E27FC236}">
                <a16:creationId xmlns:a16="http://schemas.microsoft.com/office/drawing/2014/main" id="{00C50DC4-C9F1-6A2B-A961-D0D4D47780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BF407-FE05-033F-20B4-A975FE68596E}"/>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351989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65D8-F46E-D288-37BF-84E010DA09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CFFAFA-8384-9F13-9E25-0BB9F5BD2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A94E4-69EE-74FC-B9B0-71F67077CF19}"/>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5" name="Footer Placeholder 4">
            <a:extLst>
              <a:ext uri="{FF2B5EF4-FFF2-40B4-BE49-F238E27FC236}">
                <a16:creationId xmlns:a16="http://schemas.microsoft.com/office/drawing/2014/main" id="{44A6227F-2736-808F-2C7F-086BFE888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2BD7B-BEDC-8817-98A0-13BDA74AD1A5}"/>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366048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970C-24C1-BC7E-5ED0-B433EB82AE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189D6E-86D9-1130-D38D-DA9DFC0B1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2ECBA-CD61-C32F-1602-EC25F4A8D4FC}"/>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5" name="Footer Placeholder 4">
            <a:extLst>
              <a:ext uri="{FF2B5EF4-FFF2-40B4-BE49-F238E27FC236}">
                <a16:creationId xmlns:a16="http://schemas.microsoft.com/office/drawing/2014/main" id="{AC909984-14A1-6348-1F2A-605C0EFF21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A237E-4738-5D9D-C869-B305EAF64FB3}"/>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25095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5743-7973-6F51-16A6-5F1D52430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1367A2-126B-99BB-224B-D7898E584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994822-821A-0E91-1358-949D7DFBD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02DE2C-D4C8-0822-88FD-62F3AEED88A0}"/>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6" name="Footer Placeholder 5">
            <a:extLst>
              <a:ext uri="{FF2B5EF4-FFF2-40B4-BE49-F238E27FC236}">
                <a16:creationId xmlns:a16="http://schemas.microsoft.com/office/drawing/2014/main" id="{C58F9EA8-6E66-DEB1-5823-50313432DA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AC9772-F8AD-7B9A-5E91-E7AFEA8AA471}"/>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111759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0A3F4-16F3-7824-142E-CDE738E2BC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FDB782-3366-5BD7-E074-23E7FBCB0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ED526-6FD7-D521-E13C-2BDBC86DA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EEB1F0-EE4E-8947-0CBF-5EC7185C4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BC545-4571-8740-93E8-BD03B2A21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A2DF1-3A68-B657-67EC-4962EFEE98D3}"/>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8" name="Footer Placeholder 7">
            <a:extLst>
              <a:ext uri="{FF2B5EF4-FFF2-40B4-BE49-F238E27FC236}">
                <a16:creationId xmlns:a16="http://schemas.microsoft.com/office/drawing/2014/main" id="{6BFCA309-79CD-D3C7-9D6F-9BBF1DE0DC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55D74F-3F9F-B6C1-F80F-286C32B0D881}"/>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234589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C874-EB16-3D48-0A99-FD332DA8B9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1F953E-7FE1-74AD-F967-C099DF095FC6}"/>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4" name="Footer Placeholder 3">
            <a:extLst>
              <a:ext uri="{FF2B5EF4-FFF2-40B4-BE49-F238E27FC236}">
                <a16:creationId xmlns:a16="http://schemas.microsoft.com/office/drawing/2014/main" id="{2EB75817-0D26-93BF-2A1C-5FD1CF57F7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B6DF46-7766-E4F7-1EC2-95115AAB92B7}"/>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312178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2AA42-3F12-47DD-FD82-D249337A7759}"/>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3" name="Footer Placeholder 2">
            <a:extLst>
              <a:ext uri="{FF2B5EF4-FFF2-40B4-BE49-F238E27FC236}">
                <a16:creationId xmlns:a16="http://schemas.microsoft.com/office/drawing/2014/main" id="{2039C4D7-FF01-3C84-C2AD-2224E72A9C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1E8FD9-5615-63B8-2033-AB1FAE90BFD9}"/>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294596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4C92B-AF4C-EFB6-C21B-C4803C5A3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543C58-1862-4BA8-6F0E-2E5DAB6BC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E3AD4F-14AB-D05A-8E01-A79A7EA4A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FC968D-2F80-B699-6546-DA4F975C1B35}"/>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6" name="Footer Placeholder 5">
            <a:extLst>
              <a:ext uri="{FF2B5EF4-FFF2-40B4-BE49-F238E27FC236}">
                <a16:creationId xmlns:a16="http://schemas.microsoft.com/office/drawing/2014/main" id="{9CF14004-9A52-709F-D6AD-AA88A240E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CC8652-364B-D6D5-E596-17C8C4F9600B}"/>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286062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0E78-5FAF-2403-BC61-8E4E3D832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51774E-DBCC-44F1-111F-BB2DD44CE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70CC81-9388-CB27-40A0-B1B298775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7D98E6-7175-E520-4374-335B46EAEEC7}"/>
              </a:ext>
            </a:extLst>
          </p:cNvPr>
          <p:cNvSpPr>
            <a:spLocks noGrp="1"/>
          </p:cNvSpPr>
          <p:nvPr>
            <p:ph type="dt" sz="half" idx="10"/>
          </p:nvPr>
        </p:nvSpPr>
        <p:spPr/>
        <p:txBody>
          <a:bodyPr/>
          <a:lstStyle/>
          <a:p>
            <a:fld id="{F67CE4F8-B829-4D86-B729-E3B7DA70EC87}" type="datetimeFigureOut">
              <a:rPr lang="en-IN" smtClean="0"/>
              <a:t>01-05-2024</a:t>
            </a:fld>
            <a:endParaRPr lang="en-IN"/>
          </a:p>
        </p:txBody>
      </p:sp>
      <p:sp>
        <p:nvSpPr>
          <p:cNvPr id="6" name="Footer Placeholder 5">
            <a:extLst>
              <a:ext uri="{FF2B5EF4-FFF2-40B4-BE49-F238E27FC236}">
                <a16:creationId xmlns:a16="http://schemas.microsoft.com/office/drawing/2014/main" id="{7F1E6002-70C4-AAA5-7C83-F2F30AE97B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038925-87FA-03C5-B5F4-36CEF65506AE}"/>
              </a:ext>
            </a:extLst>
          </p:cNvPr>
          <p:cNvSpPr>
            <a:spLocks noGrp="1"/>
          </p:cNvSpPr>
          <p:nvPr>
            <p:ph type="sldNum" sz="quarter" idx="12"/>
          </p:nvPr>
        </p:nvSpPr>
        <p:spPr/>
        <p:txBody>
          <a:bodyPr/>
          <a:lstStyle/>
          <a:p>
            <a:fld id="{B3A4B785-9B21-4833-A1FF-7A6DFEE3C261}" type="slidenum">
              <a:rPr lang="en-IN" smtClean="0"/>
              <a:t>‹#›</a:t>
            </a:fld>
            <a:endParaRPr lang="en-IN"/>
          </a:p>
        </p:txBody>
      </p:sp>
    </p:spTree>
    <p:extLst>
      <p:ext uri="{BB962C8B-B14F-4D97-AF65-F5344CB8AC3E}">
        <p14:creationId xmlns:p14="http://schemas.microsoft.com/office/powerpoint/2010/main" val="176176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43AD00-B4A4-F11F-2B8D-3E8919DC1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46937A-599E-3041-3D24-810BEA477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F5EE2E-FEA8-4CC2-214A-A49492813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CE4F8-B829-4D86-B729-E3B7DA70EC87}" type="datetimeFigureOut">
              <a:rPr lang="en-IN" smtClean="0"/>
              <a:t>01-05-2024</a:t>
            </a:fld>
            <a:endParaRPr lang="en-IN"/>
          </a:p>
        </p:txBody>
      </p:sp>
      <p:sp>
        <p:nvSpPr>
          <p:cNvPr id="5" name="Footer Placeholder 4">
            <a:extLst>
              <a:ext uri="{FF2B5EF4-FFF2-40B4-BE49-F238E27FC236}">
                <a16:creationId xmlns:a16="http://schemas.microsoft.com/office/drawing/2014/main" id="{1F0088D5-EF23-DC61-53DC-057D031A04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896550-FB72-9422-C9EE-7477FDCCEA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4B785-9B21-4833-A1FF-7A6DFEE3C261}" type="slidenum">
              <a:rPr lang="en-IN" smtClean="0"/>
              <a:t>‹#›</a:t>
            </a:fld>
            <a:endParaRPr lang="en-IN"/>
          </a:p>
        </p:txBody>
      </p:sp>
    </p:spTree>
    <p:extLst>
      <p:ext uri="{BB962C8B-B14F-4D97-AF65-F5344CB8AC3E}">
        <p14:creationId xmlns:p14="http://schemas.microsoft.com/office/powerpoint/2010/main" val="11899445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FA4ACD-448D-8EFA-4AE1-9BFAC372B8B0}"/>
              </a:ext>
            </a:extLst>
          </p:cNvPr>
          <p:cNvSpPr txBox="1"/>
          <p:nvPr/>
        </p:nvSpPr>
        <p:spPr>
          <a:xfrm>
            <a:off x="1426921" y="2349340"/>
            <a:ext cx="10159779" cy="1015663"/>
          </a:xfrm>
          <a:prstGeom prst="rect">
            <a:avLst/>
          </a:prstGeom>
          <a:noFill/>
        </p:spPr>
        <p:txBody>
          <a:bodyPr wrap="square" rtlCol="0">
            <a:spAutoFit/>
          </a:bodyPr>
          <a:lstStyle/>
          <a:p>
            <a:r>
              <a:rPr lang="en-IN" sz="3000" b="1" kern="100" dirty="0">
                <a:effectLst/>
                <a:latin typeface="Times New Roman" panose="02020603050405020304" pitchFamily="18" charset="0"/>
                <a:ea typeface="Times New Roman" panose="02020603050405020304" pitchFamily="18" charset="0"/>
                <a:cs typeface="Times New Roman" panose="02020603050405020304" pitchFamily="18" charset="0"/>
              </a:rPr>
              <a:t> Smartify: Transforming Traditional Appliances into Smart 		Devices for Seamless Home Automation</a:t>
            </a:r>
            <a:r>
              <a:rPr lang="en-IN" sz="3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000" dirty="0"/>
          </a:p>
        </p:txBody>
      </p:sp>
      <p:sp>
        <p:nvSpPr>
          <p:cNvPr id="3" name="TextBox 2">
            <a:extLst>
              <a:ext uri="{FF2B5EF4-FFF2-40B4-BE49-F238E27FC236}">
                <a16:creationId xmlns:a16="http://schemas.microsoft.com/office/drawing/2014/main" id="{E8D93854-D2CA-EBF6-608C-322236D1672F}"/>
              </a:ext>
            </a:extLst>
          </p:cNvPr>
          <p:cNvSpPr txBox="1"/>
          <p:nvPr/>
        </p:nvSpPr>
        <p:spPr>
          <a:xfrm>
            <a:off x="2629796" y="3985472"/>
            <a:ext cx="6932408"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2011CS040018 	Ch. Venkata Vishnu Vardhana Raju	 </a:t>
            </a:r>
          </a:p>
          <a:p>
            <a:r>
              <a:rPr lang="en-IN" dirty="0">
                <a:latin typeface="Times New Roman" panose="02020603050405020304" pitchFamily="18" charset="0"/>
                <a:cs typeface="Times New Roman" panose="02020603050405020304" pitchFamily="18" charset="0"/>
              </a:rPr>
              <a:t> 	2011CS040019	 D. Akshaya	 </a:t>
            </a:r>
          </a:p>
          <a:p>
            <a:r>
              <a:rPr lang="en-IN" dirty="0">
                <a:latin typeface="Times New Roman" panose="02020603050405020304" pitchFamily="18" charset="0"/>
                <a:cs typeface="Times New Roman" panose="02020603050405020304" pitchFamily="18" charset="0"/>
              </a:rPr>
              <a:t> 	2011CS040027 	 J. Shiva Kumar Reddy 	 </a:t>
            </a:r>
          </a:p>
          <a:p>
            <a:r>
              <a:rPr lang="en-IN" dirty="0">
                <a:latin typeface="Times New Roman" panose="02020603050405020304" pitchFamily="18" charset="0"/>
                <a:cs typeface="Times New Roman" panose="02020603050405020304" pitchFamily="18" charset="0"/>
              </a:rPr>
              <a:t> 	2011CS040036 	 K. Nikhitha 	 </a:t>
            </a:r>
          </a:p>
        </p:txBody>
      </p:sp>
      <p:sp>
        <p:nvSpPr>
          <p:cNvPr id="6" name="TextBox 5">
            <a:extLst>
              <a:ext uri="{FF2B5EF4-FFF2-40B4-BE49-F238E27FC236}">
                <a16:creationId xmlns:a16="http://schemas.microsoft.com/office/drawing/2014/main" id="{71B26160-2A13-05D9-2F7C-7DF52006E76D}"/>
              </a:ext>
            </a:extLst>
          </p:cNvPr>
          <p:cNvSpPr txBox="1"/>
          <p:nvPr/>
        </p:nvSpPr>
        <p:spPr>
          <a:xfrm>
            <a:off x="2259717" y="5404391"/>
            <a:ext cx="1482724" cy="661720"/>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Guided By :</a:t>
            </a:r>
          </a:p>
          <a:p>
            <a:r>
              <a:rPr lang="en-IN"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EA7BC6FC-704D-DFC8-413C-C9230C3C2AB8}"/>
              </a:ext>
            </a:extLst>
          </p:cNvPr>
          <p:cNvSpPr txBox="1"/>
          <p:nvPr/>
        </p:nvSpPr>
        <p:spPr>
          <a:xfrm>
            <a:off x="2249050" y="3647055"/>
            <a:ext cx="2406316" cy="384721"/>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Team Details :</a:t>
            </a:r>
          </a:p>
        </p:txBody>
      </p:sp>
      <p:sp>
        <p:nvSpPr>
          <p:cNvPr id="10" name="TextBox 9">
            <a:extLst>
              <a:ext uri="{FF2B5EF4-FFF2-40B4-BE49-F238E27FC236}">
                <a16:creationId xmlns:a16="http://schemas.microsoft.com/office/drawing/2014/main" id="{AAEA8062-4956-637C-6F6C-4B8F22805EE0}"/>
              </a:ext>
            </a:extLst>
          </p:cNvPr>
          <p:cNvSpPr txBox="1"/>
          <p:nvPr/>
        </p:nvSpPr>
        <p:spPr>
          <a:xfrm>
            <a:off x="2259717" y="3391842"/>
            <a:ext cx="176070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Batch No. : 07</a:t>
            </a:r>
          </a:p>
        </p:txBody>
      </p:sp>
      <p:sp>
        <p:nvSpPr>
          <p:cNvPr id="4" name="TextBox 3">
            <a:extLst>
              <a:ext uri="{FF2B5EF4-FFF2-40B4-BE49-F238E27FC236}">
                <a16:creationId xmlns:a16="http://schemas.microsoft.com/office/drawing/2014/main" id="{F91D1B25-0813-BD16-7565-AA16A9944062}"/>
              </a:ext>
            </a:extLst>
          </p:cNvPr>
          <p:cNvSpPr txBox="1"/>
          <p:nvPr/>
        </p:nvSpPr>
        <p:spPr>
          <a:xfrm>
            <a:off x="3462876" y="5791704"/>
            <a:ext cx="247924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 Vijaykumar </a:t>
            </a:r>
            <a:r>
              <a:rPr lang="en-IN" dirty="0" err="1">
                <a:latin typeface="Times New Roman" panose="02020603050405020304" pitchFamily="18" charset="0"/>
                <a:cs typeface="Times New Roman" panose="02020603050405020304" pitchFamily="18" charset="0"/>
              </a:rPr>
              <a:t>Dasari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Assistant Professor</a:t>
            </a:r>
            <a:endParaRPr lang="en-IN" dirty="0"/>
          </a:p>
        </p:txBody>
      </p:sp>
      <p:pic>
        <p:nvPicPr>
          <p:cNvPr id="1026" name="Picture 2">
            <a:extLst>
              <a:ext uri="{FF2B5EF4-FFF2-40B4-BE49-F238E27FC236}">
                <a16:creationId xmlns:a16="http://schemas.microsoft.com/office/drawing/2014/main" id="{2642A70D-DA75-66D6-2220-806C234DB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951" y="627316"/>
            <a:ext cx="2052257" cy="15809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C711A5-EAB9-66C8-94C1-B5859814DED4}"/>
              </a:ext>
            </a:extLst>
          </p:cNvPr>
          <p:cNvSpPr txBox="1"/>
          <p:nvPr/>
        </p:nvSpPr>
        <p:spPr>
          <a:xfrm>
            <a:off x="3462875" y="737132"/>
            <a:ext cx="794679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MALLAREDDY UNIVERSITY</a:t>
            </a:r>
            <a:endParaRPr lang="en-IN"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6F4AFFB-BFA9-1DE7-5B71-6191FDF79B50}"/>
              </a:ext>
            </a:extLst>
          </p:cNvPr>
          <p:cNvSpPr txBox="1"/>
          <p:nvPr/>
        </p:nvSpPr>
        <p:spPr>
          <a:xfrm>
            <a:off x="3639905" y="1320929"/>
            <a:ext cx="7946795"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DEPARTMENT OF CYBER SECURITY</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15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9EDAF-6784-D9FF-3897-C9D6144DEB5E}"/>
              </a:ext>
            </a:extLst>
          </p:cNvPr>
          <p:cNvSpPr txBox="1"/>
          <p:nvPr/>
        </p:nvSpPr>
        <p:spPr>
          <a:xfrm>
            <a:off x="577516" y="561474"/>
            <a:ext cx="5293895" cy="507831"/>
          </a:xfrm>
          <a:prstGeom prst="rect">
            <a:avLst/>
          </a:prstGeom>
          <a:noFill/>
        </p:spPr>
        <p:txBody>
          <a:bodyPr wrap="square" rtlCol="0">
            <a:spAutoFit/>
          </a:bodyPr>
          <a:lstStyle/>
          <a:p>
            <a:r>
              <a:rPr lang="en-IN" sz="2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2.System Analysis </a:t>
            </a:r>
            <a:endPar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5D656E6-6F59-82C6-6266-4AB2C447A7FB}"/>
              </a:ext>
            </a:extLst>
          </p:cNvPr>
          <p:cNvSpPr txBox="1"/>
          <p:nvPr/>
        </p:nvSpPr>
        <p:spPr>
          <a:xfrm>
            <a:off x="973937" y="1211687"/>
            <a:ext cx="3277551"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2.1 Existing System:</a:t>
            </a:r>
            <a:endPar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ACF4F3-1A9F-B3FC-B0F9-4504F854A706}"/>
              </a:ext>
            </a:extLst>
          </p:cNvPr>
          <p:cNvSpPr txBox="1"/>
          <p:nvPr/>
        </p:nvSpPr>
        <p:spPr>
          <a:xfrm>
            <a:off x="1555257" y="1894307"/>
            <a:ext cx="9662805" cy="3003899"/>
          </a:xfrm>
          <a:prstGeom prst="rect">
            <a:avLst/>
          </a:prstGeom>
          <a:noFill/>
        </p:spPr>
        <p:txBody>
          <a:bodyPr wrap="square" rtlCol="0">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Conventional Household Appliances: Many households rely on conventional appliances that lack smart capabilities and Wi-Fi connectivity.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Limited Integration: Due to the absence of Wi-Fi connectivity, these non-smart appliances cannot be seamlessly integrated into smart home ecosystems.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High Replacement Costs: Traditional methods of upgrading to smart appliances involve expensive replacements, which may not be feasible for all users.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Lack of Remote Control: Users are unable to remotely control and manage their non-smart appliances, resulting in limited convenience and efficiency in household operations.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83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F111F-75BB-056C-0090-291E75BBD914}"/>
              </a:ext>
            </a:extLst>
          </p:cNvPr>
          <p:cNvSpPr txBox="1"/>
          <p:nvPr/>
        </p:nvSpPr>
        <p:spPr>
          <a:xfrm>
            <a:off x="749183" y="726038"/>
            <a:ext cx="5775158"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1.3 Scope of the project</a:t>
            </a:r>
            <a:endPar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BE9E54-86C8-EBE2-FA86-79D744F84671}"/>
              </a:ext>
            </a:extLst>
          </p:cNvPr>
          <p:cNvSpPr txBox="1"/>
          <p:nvPr/>
        </p:nvSpPr>
        <p:spPr>
          <a:xfrm>
            <a:off x="1243263" y="1270544"/>
            <a:ext cx="3481136"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Determining Goals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38DD5F-3BED-44D1-E2E2-CC476B54E99E}"/>
              </a:ext>
            </a:extLst>
          </p:cNvPr>
          <p:cNvSpPr txBox="1"/>
          <p:nvPr/>
        </p:nvSpPr>
        <p:spPr>
          <a:xfrm>
            <a:off x="1543267" y="1704138"/>
            <a:ext cx="4186990" cy="1489126"/>
          </a:xfrm>
          <a:prstGeom prst="rect">
            <a:avLst/>
          </a:prstGeom>
          <a:noFill/>
        </p:spPr>
        <p:txBody>
          <a:bodyPr wrap="square" rtlCol="0">
            <a:spAutoFit/>
          </a:bodyPr>
          <a:lstStyle/>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Clear Objectives Establishment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Stakeholder Engagement</a:t>
            </a:r>
            <a:endParaRPr lang="en-IN" sz="17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Timeline and Milestone Definition</a:t>
            </a:r>
            <a:endParaRPr lang="en-IN" sz="17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Resource Allocation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9D6A9A08-8409-6051-338C-876CA3065493}"/>
              </a:ext>
            </a:extLst>
          </p:cNvPr>
          <p:cNvSpPr txBox="1"/>
          <p:nvPr/>
        </p:nvSpPr>
        <p:spPr>
          <a:xfrm>
            <a:off x="1243263" y="2918732"/>
            <a:ext cx="2646947"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&amp; Constraints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32F949-3DD3-D2BB-3D39-D27E127E3AE0}"/>
              </a:ext>
            </a:extLst>
          </p:cNvPr>
          <p:cNvSpPr txBox="1"/>
          <p:nvPr/>
        </p:nvSpPr>
        <p:spPr>
          <a:xfrm>
            <a:off x="2053388" y="3446563"/>
            <a:ext cx="5342021" cy="1193212"/>
          </a:xfrm>
          <a:prstGeom prst="rect">
            <a:avLst/>
          </a:prstGeom>
          <a:noFill/>
        </p:spPr>
        <p:txBody>
          <a:bodyPr wrap="square" rtlCol="0">
            <a:spAutoFit/>
          </a:bodyPr>
          <a:lstStyle/>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Preferences Analysis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Appliance Compatibility Assessment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Budget and Technical Limitations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Privacy and Security Measures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1CEFC42-64F3-00C2-F8D6-61DFA488AFBC}"/>
              </a:ext>
            </a:extLst>
          </p:cNvPr>
          <p:cNvSpPr txBox="1"/>
          <p:nvPr/>
        </p:nvSpPr>
        <p:spPr>
          <a:xfrm>
            <a:off x="1243263" y="4639775"/>
            <a:ext cx="3946358"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Workflow Management Strategies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011C5C7-38DB-E70A-2E51-97E0B7F1EB21}"/>
              </a:ext>
            </a:extLst>
          </p:cNvPr>
          <p:cNvSpPr txBox="1"/>
          <p:nvPr/>
        </p:nvSpPr>
        <p:spPr>
          <a:xfrm>
            <a:off x="2125743" y="5170116"/>
            <a:ext cx="5598695" cy="1576329"/>
          </a:xfrm>
          <a:prstGeom prst="rect">
            <a:avLst/>
          </a:prstGeom>
          <a:noFill/>
        </p:spPr>
        <p:txBody>
          <a:bodyPr wrap="square" rtlCol="0">
            <a:spAutoFit/>
          </a:bodyPr>
          <a:lstStyle/>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Agile Development Methodology</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Regular Progress Evaluation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Stakeholder Collaboration Channels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Risk Management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83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9EDAF-6784-D9FF-3897-C9D6144DEB5E}"/>
              </a:ext>
            </a:extLst>
          </p:cNvPr>
          <p:cNvSpPr txBox="1"/>
          <p:nvPr/>
        </p:nvSpPr>
        <p:spPr>
          <a:xfrm>
            <a:off x="577516" y="561474"/>
            <a:ext cx="5293895" cy="507831"/>
          </a:xfrm>
          <a:prstGeom prst="rect">
            <a:avLst/>
          </a:prstGeom>
          <a:noFill/>
        </p:spPr>
        <p:txBody>
          <a:bodyPr wrap="square" rtlCol="0">
            <a:spAutoFit/>
          </a:bodyPr>
          <a:lstStyle/>
          <a:p>
            <a:r>
              <a:rPr lang="en-IN" sz="2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2.System Analysis </a:t>
            </a:r>
            <a:endPar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5D656E6-6F59-82C6-6266-4AB2C447A7FB}"/>
              </a:ext>
            </a:extLst>
          </p:cNvPr>
          <p:cNvSpPr txBox="1"/>
          <p:nvPr/>
        </p:nvSpPr>
        <p:spPr>
          <a:xfrm>
            <a:off x="973937" y="1211687"/>
            <a:ext cx="3277551"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2.1 Existing System:</a:t>
            </a:r>
            <a:endPar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BACF4F3-1A9F-B3FC-B0F9-4504F854A706}"/>
              </a:ext>
            </a:extLst>
          </p:cNvPr>
          <p:cNvSpPr txBox="1"/>
          <p:nvPr/>
        </p:nvSpPr>
        <p:spPr>
          <a:xfrm>
            <a:off x="1555257" y="1894307"/>
            <a:ext cx="9662805" cy="3003899"/>
          </a:xfrm>
          <a:prstGeom prst="rect">
            <a:avLst/>
          </a:prstGeom>
          <a:noFill/>
        </p:spPr>
        <p:txBody>
          <a:bodyPr wrap="square" rtlCol="0">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Conventional Household Appliances: Many households rely on conventional appliances that lack smart capabilities and Wi-Fi connectivity.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Limited Integration: Due to the absence of Wi-Fi connectivity, these non-smart appliances cannot be seamlessly integrated into smart home ecosystems.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High Replacement Costs: Traditional methods of upgrading to smart appliances involve expensive replacements, which may not be feasible for all users.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Lack of Remote Control: Users are unable to remotely control and manage their non-smart appliances, resulting in limited convenience and efficiency in household operations.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62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BB13D8-0C6E-806E-C06E-A0D4BE948F39}"/>
              </a:ext>
            </a:extLst>
          </p:cNvPr>
          <p:cNvSpPr txBox="1"/>
          <p:nvPr/>
        </p:nvSpPr>
        <p:spPr>
          <a:xfrm>
            <a:off x="721895" y="705853"/>
            <a:ext cx="6079958"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Background &amp; Literature Survey (Existing System):</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E4F13B-6982-D742-1EE7-128B1E5B7E81}"/>
              </a:ext>
            </a:extLst>
          </p:cNvPr>
          <p:cNvSpPr txBox="1"/>
          <p:nvPr/>
        </p:nvSpPr>
        <p:spPr>
          <a:xfrm>
            <a:off x="1156933" y="1382961"/>
            <a:ext cx="9878134" cy="3144579"/>
          </a:xfrm>
          <a:prstGeom prst="rect">
            <a:avLst/>
          </a:prstGeom>
          <a:noFill/>
        </p:spPr>
        <p:txBody>
          <a:bodyPr wrap="square" rtlCol="0">
            <a:spAutoFit/>
          </a:bodyPr>
          <a:lstStyle/>
          <a:p>
            <a:pPr marL="285750" lvl="0" indent="-285750" algn="just">
              <a:lnSpc>
                <a:spcPct val="107000"/>
              </a:lnSpc>
              <a:spcAft>
                <a:spcPts val="800"/>
              </a:spcAft>
              <a:buSzPts val="1000"/>
              <a:buFont typeface="Arial" panose="020B0604020202020204" pitchFamily="34" charset="0"/>
              <a:buChar char="•"/>
              <a:tabLst>
                <a:tab pos="457200" algn="l"/>
              </a:tabLst>
            </a:pPr>
            <a:r>
              <a:rPr lang="en-IN" sz="17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Rise of Smart Home Technology</a:t>
            </a:r>
            <a:r>
              <a:rPr lang="en-IN" sz="1700"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The advent of smart home technology has revolutionized the way households manage their appliances and interact with their living spaces.</a:t>
            </a:r>
            <a:endParaRPr lang="en-IN" sz="17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SzPts val="1000"/>
              <a:buFont typeface="Arial" panose="020B0604020202020204" pitchFamily="34" charset="0"/>
              <a:buChar char="•"/>
              <a:tabLst>
                <a:tab pos="457200" algn="l"/>
              </a:tabLst>
            </a:pPr>
            <a:r>
              <a:rPr lang="en-IN" sz="17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Evolution of IoT</a:t>
            </a:r>
            <a:r>
              <a:rPr lang="en-IN" sz="1700"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The Internet of Things (IoT) has played a pivotal role in enabling connectivity and communication between devices, facilitating the creation of smart home ecosystems.</a:t>
            </a:r>
            <a:endParaRPr lang="en-IN" sz="17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SzPts val="1000"/>
              <a:buFont typeface="Arial" panose="020B0604020202020204" pitchFamily="34" charset="0"/>
              <a:buChar char="•"/>
              <a:tabLst>
                <a:tab pos="457200" algn="l"/>
              </a:tabLst>
            </a:pPr>
            <a:r>
              <a:rPr lang="en-IN" sz="17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Research on Retrofitting Solutions</a:t>
            </a:r>
            <a:r>
              <a:rPr lang="en-IN" sz="1700"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Existing literature has explored various retrofitting solutions aimed at upgrading conventional appliances into smart devices, addressing the limitations posed by non-smart appliances.</a:t>
            </a:r>
            <a:endParaRPr lang="en-IN" sz="17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7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User Adoption Patterns</a:t>
            </a:r>
            <a:r>
              <a:rPr lang="en-IN" sz="1700"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Studies have examined user preferences and adoption patterns regarding smart home technology, highlighting the growing demand for seamless integration and remote control functionalities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00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B9F6AC-D4A9-3E55-50C1-BB981CEB6D4C}"/>
              </a:ext>
            </a:extLst>
          </p:cNvPr>
          <p:cNvSpPr txBox="1"/>
          <p:nvPr/>
        </p:nvSpPr>
        <p:spPr>
          <a:xfrm>
            <a:off x="1010653" y="898358"/>
            <a:ext cx="5454315"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Limitations of Existing System:</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E3F161-9315-9DC2-25C4-0EAD16A5E764}"/>
              </a:ext>
            </a:extLst>
          </p:cNvPr>
          <p:cNvSpPr txBox="1"/>
          <p:nvPr/>
        </p:nvSpPr>
        <p:spPr>
          <a:xfrm>
            <a:off x="1521188" y="1460493"/>
            <a:ext cx="9564733" cy="3563796"/>
          </a:xfrm>
          <a:prstGeom prst="rect">
            <a:avLst/>
          </a:prstGeom>
          <a:noFill/>
        </p:spPr>
        <p:txBody>
          <a:bodyPr wrap="square" rtlCol="0">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Technological Obsolescence</a:t>
            </a: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Conventional appliances without smart capabilities risk becoming obsolete in the rapidly advancing landscape of smart home technology.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Interoperability Challenges</a:t>
            </a: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The lack of standardized communication protocols may lead to compatibility issues when attempting to integrate non-smart appliances into existing smart home ecosystems.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Financial Constraints</a:t>
            </a: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High costs associated with replacing conventional appliances with smart alternatives may deter users from adopting smart home solutions.</a:t>
            </a:r>
          </a:p>
          <a:p>
            <a:pPr marL="342900" indent="-342900" algn="just">
              <a:lnSpc>
                <a:spcPct val="107000"/>
              </a:lnSpc>
              <a:spcAft>
                <a:spcPts val="800"/>
              </a:spcAft>
              <a:buSzPts val="1000"/>
              <a:buFont typeface="Symbol" panose="05050102010706020507" pitchFamily="18" charset="2"/>
              <a:buChar char=""/>
              <a:tabLst>
                <a:tab pos="457200" algn="l"/>
              </a:tabLst>
            </a:pPr>
            <a:r>
              <a:rPr lang="en-IN" sz="1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Experience Limitations</a:t>
            </a: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The absence of remote control features hinders users' ability to efficiently manage and monitor their appliances, compromising convenience and efficiency in household operations.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8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B0604-0DE5-8F65-1465-F10497FB11CF}"/>
              </a:ext>
            </a:extLst>
          </p:cNvPr>
          <p:cNvSpPr txBox="1"/>
          <p:nvPr/>
        </p:nvSpPr>
        <p:spPr>
          <a:xfrm>
            <a:off x="834189" y="786063"/>
            <a:ext cx="4636169" cy="446276"/>
          </a:xfrm>
          <a:prstGeom prst="rect">
            <a:avLst/>
          </a:prstGeom>
          <a:noFill/>
        </p:spPr>
        <p:txBody>
          <a:bodyPr wrap="square" rtlCol="0">
            <a:spAutoFit/>
          </a:bodyPr>
          <a:lstStyle/>
          <a:p>
            <a:r>
              <a:rPr lang="en-IN" sz="23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2.2 Proposed System:</a:t>
            </a:r>
            <a:endParaRPr lang="en-IN" sz="2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4E775FD-023B-0430-A5F3-A22D4ED6A9C2}"/>
              </a:ext>
            </a:extLst>
          </p:cNvPr>
          <p:cNvSpPr txBox="1"/>
          <p:nvPr/>
        </p:nvSpPr>
        <p:spPr>
          <a:xfrm>
            <a:off x="1269641" y="1558986"/>
            <a:ext cx="9652717" cy="2308324"/>
          </a:xfrm>
          <a:prstGeom prst="rect">
            <a:avLst/>
          </a:prstGeom>
          <a:noFill/>
        </p:spPr>
        <p:txBody>
          <a:bodyPr wrap="square" rtlCol="0">
            <a:spAutoFit/>
          </a:bodyPr>
          <a:lstStyle/>
          <a:p>
            <a:pPr marL="285750" indent="-285750" algn="just">
              <a:spcAft>
                <a:spcPts val="1500"/>
              </a:spcAft>
              <a:buFont typeface="Arial" panose="020B0604020202020204" pitchFamily="34" charset="0"/>
              <a:buChar char="•"/>
            </a:pP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Smartify offers a comprehensive retrofitting solution designed to upgrade conventional household appliances into smart devices, addressing the growing demand for smart home automation while overcoming the limitations of non-Wi-Fi enabled devices. </a:t>
            </a:r>
          </a:p>
          <a:p>
            <a:pPr marL="285750" indent="-285750" algn="just">
              <a:spcAft>
                <a:spcPts val="1500"/>
              </a:spcAft>
              <a:buFont typeface="Arial" panose="020B0604020202020204" pitchFamily="34" charset="0"/>
              <a:buChar char="•"/>
            </a:pP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system leverages smart plugs and switches to enable remote control of power supply to various appliances, including air conditioners, televisions, lamps, and more. </a:t>
            </a:r>
          </a:p>
          <a:p>
            <a:pPr marL="285750" indent="-285750" algn="just">
              <a:spcAft>
                <a:spcPts val="1500"/>
              </a:spcAft>
              <a:buFont typeface="Arial" panose="020B0604020202020204" pitchFamily="34" charset="0"/>
              <a:buChar char="•"/>
            </a:pP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By incorporating Wi-Fi connectivity and integrating with a dedicated mobile application, Smartify empowers users to seamlessly monitor and manage their appliances from anywhere, at any time.</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73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3C36-9B28-5CC7-3F1A-039578913461}"/>
              </a:ext>
            </a:extLst>
          </p:cNvPr>
          <p:cNvSpPr txBox="1"/>
          <p:nvPr/>
        </p:nvSpPr>
        <p:spPr>
          <a:xfrm>
            <a:off x="802105" y="786063"/>
            <a:ext cx="4106779" cy="384721"/>
          </a:xfrm>
          <a:prstGeom prst="rect">
            <a:avLst/>
          </a:prstGeom>
          <a:noFill/>
        </p:spPr>
        <p:txBody>
          <a:bodyPr wrap="square" rtlCol="0">
            <a:spAutoFit/>
          </a:bodyPr>
          <a:lstStyle/>
          <a:p>
            <a:r>
              <a:rPr lang="en-IN" sz="19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endParaRPr lang="en-IN" sz="19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7610EF0-1406-2096-5ACA-874DC6ED5D57}"/>
              </a:ext>
            </a:extLst>
          </p:cNvPr>
          <p:cNvSpPr txBox="1"/>
          <p:nvPr/>
        </p:nvSpPr>
        <p:spPr>
          <a:xfrm>
            <a:off x="1291141" y="1354771"/>
            <a:ext cx="9775927" cy="4801314"/>
          </a:xfrm>
          <a:prstGeom prst="rect">
            <a:avLst/>
          </a:prstGeom>
          <a:noFill/>
        </p:spPr>
        <p:txBody>
          <a:bodyPr wrap="square" rtlCol="0">
            <a:spAutoFit/>
          </a:bodyPr>
          <a:lstStyle/>
          <a:p>
            <a:pPr marL="342900" lvl="0" indent="-342900" algn="just">
              <a:buFont typeface="Arial" panose="020B0604020202020204" pitchFamily="34" charset="0"/>
              <a:buChar char="•"/>
              <a:tabLst>
                <a:tab pos="457200" algn="l"/>
              </a:tabLst>
            </a:pPr>
            <a:r>
              <a:rPr lang="en-IN" sz="17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Cost-Effectiveness</a:t>
            </a: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Smartify offers a cost-effective solution for upgrading conventional appliances into smart devices without the need for expensive replacements. This makes smart home technology more accessible to a wider range of users, regardless of their budget constraints.</a:t>
            </a:r>
          </a:p>
          <a:p>
            <a:pPr lvl="0" algn="just">
              <a:tabLst>
                <a:tab pos="457200" algn="l"/>
              </a:tabLst>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457200" algn="l"/>
              </a:tabLst>
            </a:pPr>
            <a:r>
              <a:rPr lang="en-IN" sz="17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Seamless Integration</a:t>
            </a: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By leveraging smart plugs and switches, Smartify enables the seamless integration of non-Wi-Fi enabled appliances into existing smart home ecosystems. This ensures that users can enjoy the benefits of smart technology without having to replace their entire appliance inventory.</a:t>
            </a:r>
          </a:p>
          <a:p>
            <a:pPr lvl="0" algn="just">
              <a:tabLst>
                <a:tab pos="457200" algn="l"/>
              </a:tabLst>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457200" algn="l"/>
              </a:tabLst>
            </a:pPr>
            <a:r>
              <a:rPr lang="en-IN" sz="17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Remote Control and Monitoring</a:t>
            </a: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IN" sz="1700" dirty="0" err="1">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Smartify's</a:t>
            </a: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dedicated mobile application and Wi-Fi connectivity, users gain the ability to remotely control and monitor their appliances from anywhere, at any time. This enhances convenience and flexibility in managing household operations, even when users are away from home.</a:t>
            </a:r>
          </a:p>
          <a:p>
            <a:pPr lvl="0" algn="just">
              <a:tabLst>
                <a:tab pos="457200" algn="l"/>
              </a:tabLst>
            </a:pP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tabLst>
                <a:tab pos="457200" algn="l"/>
              </a:tabLst>
            </a:pPr>
            <a:r>
              <a:rPr lang="en-IN" sz="17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Intuitive User Interface</a:t>
            </a:r>
            <a:r>
              <a:rPr lang="en-IN" sz="17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The Smartify app offers an intuitive user interface with features such as scheduling, energy monitoring, and personalized settings. This enhances user experience by providing easy access to essential functions and customization options, further improving convenience and efficiency in household operations.</a:t>
            </a:r>
            <a:endParaRPr lang="en-I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44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00D636-88C8-5F92-6072-217CE784F0B2}"/>
              </a:ext>
            </a:extLst>
          </p:cNvPr>
          <p:cNvSpPr txBox="1"/>
          <p:nvPr/>
        </p:nvSpPr>
        <p:spPr>
          <a:xfrm>
            <a:off x="907785" y="703567"/>
            <a:ext cx="5727031"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2.3 Software &amp; Hardware Requirements</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4EDD748-77BF-83F3-9D26-011161784D3A}"/>
              </a:ext>
            </a:extLst>
          </p:cNvPr>
          <p:cNvSpPr txBox="1"/>
          <p:nvPr/>
        </p:nvSpPr>
        <p:spPr>
          <a:xfrm>
            <a:off x="1427747" y="1284276"/>
            <a:ext cx="2871537"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D1F3F3-EE8F-6D41-2367-4B245B2DC696}"/>
              </a:ext>
            </a:extLst>
          </p:cNvPr>
          <p:cNvSpPr txBox="1"/>
          <p:nvPr/>
        </p:nvSpPr>
        <p:spPr>
          <a:xfrm>
            <a:off x="1828799" y="1822275"/>
            <a:ext cx="9502220" cy="877163"/>
          </a:xfrm>
          <a:prstGeom prst="rect">
            <a:avLst/>
          </a:prstGeom>
          <a:noFill/>
        </p:spPr>
        <p:txBody>
          <a:bodyPr wrap="square" rtlCol="0">
            <a:spAutoFit/>
          </a:bodyPr>
          <a:lstStyle/>
          <a:p>
            <a:pPr marL="285750" indent="-285750" algn="jus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IDE (Integrated Development Environment): An IDE such as Arduino IDE is required for coding and programming the ESP32 microcontroller.</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DF1FCC7-13B8-463B-6928-F0981465ED0C}"/>
              </a:ext>
            </a:extLst>
          </p:cNvPr>
          <p:cNvSpPr txBox="1"/>
          <p:nvPr/>
        </p:nvSpPr>
        <p:spPr>
          <a:xfrm>
            <a:off x="1427747" y="2542093"/>
            <a:ext cx="3481137"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879E798-6135-8341-0BA2-99097BC72D8F}"/>
              </a:ext>
            </a:extLst>
          </p:cNvPr>
          <p:cNvSpPr txBox="1"/>
          <p:nvPr/>
        </p:nvSpPr>
        <p:spPr>
          <a:xfrm>
            <a:off x="1894787" y="3017927"/>
            <a:ext cx="7876675" cy="1884106"/>
          </a:xfrm>
          <a:prstGeom prst="rect">
            <a:avLst/>
          </a:prstGeom>
          <a:noFill/>
        </p:spPr>
        <p:txBody>
          <a:bodyPr wrap="square" rtlCol="0">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ESP32</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5V Relays</a:t>
            </a:r>
          </a:p>
          <a:p>
            <a:pPr marL="285750" lvl="0" indent="-285750" algn="just">
              <a:lnSpc>
                <a:spcPct val="107000"/>
              </a:lnSpc>
              <a:spcAft>
                <a:spcPts val="800"/>
              </a:spcAft>
              <a:buSzPts val="1000"/>
              <a:buFont typeface="Arial" panose="020B0604020202020204" pitchFamily="34" charset="0"/>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5V AC to DC Power Supply</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Screw Terminal 3-pin Connectors</a:t>
            </a:r>
          </a:p>
          <a:p>
            <a:pPr marL="285750" indent="-285750" algn="just">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Jumping Wires</a:t>
            </a:r>
          </a:p>
        </p:txBody>
      </p:sp>
    </p:spTree>
    <p:extLst>
      <p:ext uri="{BB962C8B-B14F-4D97-AF65-F5344CB8AC3E}">
        <p14:creationId xmlns:p14="http://schemas.microsoft.com/office/powerpoint/2010/main" val="283619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85BF5-99C7-B7FD-A3E4-B6854D78FDE9}"/>
              </a:ext>
            </a:extLst>
          </p:cNvPr>
          <p:cNvSpPr txBox="1"/>
          <p:nvPr/>
        </p:nvSpPr>
        <p:spPr>
          <a:xfrm>
            <a:off x="625642" y="609600"/>
            <a:ext cx="4106779" cy="800219"/>
          </a:xfrm>
          <a:prstGeom prst="rect">
            <a:avLst/>
          </a:prstGeom>
          <a:noFill/>
        </p:spPr>
        <p:txBody>
          <a:bodyPr wrap="square" rtlCol="0">
            <a:spAutoFit/>
          </a:bodyPr>
          <a:lstStyle/>
          <a:p>
            <a:r>
              <a:rPr lang="en-IN" sz="2300" b="1"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2.4 Feasibility Study</a:t>
            </a:r>
            <a:endParaRPr lang="en-IN" sz="23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52F3BD-8239-6B79-BA2A-CF7B1B6F64A8}"/>
              </a:ext>
            </a:extLst>
          </p:cNvPr>
          <p:cNvSpPr txBox="1"/>
          <p:nvPr/>
        </p:nvSpPr>
        <p:spPr>
          <a:xfrm>
            <a:off x="998166" y="1217458"/>
            <a:ext cx="4395537" cy="384721"/>
          </a:xfrm>
          <a:prstGeom prst="rect">
            <a:avLst/>
          </a:prstGeom>
          <a:noFill/>
        </p:spPr>
        <p:txBody>
          <a:bodyPr wrap="square" rtlCol="0">
            <a:spAutoFit/>
          </a:bodyPr>
          <a:lstStyle/>
          <a:p>
            <a:r>
              <a:rPr lang="en-IN" sz="19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Technical Feasibility:</a:t>
            </a:r>
            <a:r>
              <a:rPr lang="en-IN" sz="19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11BEE5-249D-0906-14A9-F6AFD142CC0E}"/>
              </a:ext>
            </a:extLst>
          </p:cNvPr>
          <p:cNvSpPr txBox="1"/>
          <p:nvPr/>
        </p:nvSpPr>
        <p:spPr>
          <a:xfrm>
            <a:off x="1800685" y="1656216"/>
            <a:ext cx="9219250" cy="1400383"/>
          </a:xfrm>
          <a:prstGeom prst="rect">
            <a:avLst/>
          </a:prstGeom>
          <a:noFill/>
        </p:spPr>
        <p:txBody>
          <a:bodyPr wrap="square" rtlCol="0">
            <a:spAutoFit/>
          </a:bodyPr>
          <a:lstStyle/>
          <a:p>
            <a:pPr marL="285750" indent="-285750" algn="just">
              <a:buFont typeface="Arial" panose="020B0604020202020204" pitchFamily="34" charset="0"/>
              <a:buChar char="•"/>
            </a:pPr>
            <a:r>
              <a:rPr lang="en-IN" sz="17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Smartify's</a:t>
            </a:r>
            <a:r>
              <a:rPr lang="en-IN"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technical feasibility lies in its ability to effectively retrofit non-Wi-Fi enabled appliances with smart functionality using smart plugs and switches. The integration of Wi-Fi connectivity and a dedicated mobile application ensures seamless control and monitoring of appliances from anywhere, enhancing user convenience. The straightforward installation procedures make it accessible to users with varying technical expertise, contributing to its technical feasibility.</a:t>
            </a:r>
            <a:endParaRPr lang="en-IN" sz="1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3A26D98-8AC5-6128-0A15-F2FEAEFA828B}"/>
              </a:ext>
            </a:extLst>
          </p:cNvPr>
          <p:cNvSpPr txBox="1"/>
          <p:nvPr/>
        </p:nvSpPr>
        <p:spPr>
          <a:xfrm>
            <a:off x="1083007" y="3236639"/>
            <a:ext cx="3449053" cy="384721"/>
          </a:xfrm>
          <a:prstGeom prst="rect">
            <a:avLst/>
          </a:prstGeom>
          <a:noFill/>
        </p:spPr>
        <p:txBody>
          <a:bodyPr wrap="square" rtlCol="0">
            <a:spAutoFit/>
          </a:bodyPr>
          <a:lstStyle/>
          <a:p>
            <a:r>
              <a:rPr lang="en-IN" sz="19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Robustness &amp; Reliability:</a:t>
            </a:r>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687EAE-999D-47A3-1F3B-17C256047BB9}"/>
              </a:ext>
            </a:extLst>
          </p:cNvPr>
          <p:cNvSpPr txBox="1"/>
          <p:nvPr/>
        </p:nvSpPr>
        <p:spPr>
          <a:xfrm>
            <a:off x="1843104" y="3884742"/>
            <a:ext cx="9176831" cy="1400383"/>
          </a:xfrm>
          <a:prstGeom prst="rect">
            <a:avLst/>
          </a:prstGeom>
          <a:noFill/>
        </p:spPr>
        <p:txBody>
          <a:bodyPr wrap="square" rtlCol="0">
            <a:spAutoFit/>
          </a:bodyPr>
          <a:lstStyle/>
          <a:p>
            <a:pPr marL="285750" indent="-285750" algn="just">
              <a:buFont typeface="Arial" panose="020B0604020202020204" pitchFamily="34" charset="0"/>
              <a:buChar char="•"/>
            </a:pPr>
            <a:r>
              <a:rPr lang="en-IN" sz="17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Smartify's</a:t>
            </a:r>
            <a:r>
              <a:rPr lang="en-IN"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robustness and reliability are ensured through its implementation of security measures to safeguard user data and protect against unauthorized access. Additionally, the system's focus on leveraging established technologies like Wi-Fi connectivity and smart plugs ensures stability and reliability in its operation. This robustness and reliability make Smartify a dependable solution for modernizing homes.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8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E58ED-6432-15CD-EE40-8197B5D1D78D}"/>
              </a:ext>
            </a:extLst>
          </p:cNvPr>
          <p:cNvSpPr txBox="1"/>
          <p:nvPr/>
        </p:nvSpPr>
        <p:spPr>
          <a:xfrm>
            <a:off x="609600" y="834189"/>
            <a:ext cx="3497179" cy="384721"/>
          </a:xfrm>
          <a:prstGeom prst="rect">
            <a:avLst/>
          </a:prstGeom>
          <a:noFill/>
        </p:spPr>
        <p:txBody>
          <a:bodyPr wrap="square" rtlCol="0">
            <a:spAutoFit/>
          </a:bodyPr>
          <a:lstStyle/>
          <a:p>
            <a:r>
              <a:rPr lang="en-IN" sz="1900" b="1"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Economic Feasibility:</a:t>
            </a:r>
            <a:r>
              <a:rPr lang="en-IN" sz="19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679A901-355A-0569-35BF-CF5ADC39ABF4}"/>
              </a:ext>
            </a:extLst>
          </p:cNvPr>
          <p:cNvSpPr txBox="1"/>
          <p:nvPr/>
        </p:nvSpPr>
        <p:spPr>
          <a:xfrm>
            <a:off x="1230611" y="1529954"/>
            <a:ext cx="9730777" cy="1400383"/>
          </a:xfrm>
          <a:prstGeom prst="rect">
            <a:avLst/>
          </a:prstGeom>
          <a:noFill/>
        </p:spPr>
        <p:txBody>
          <a:bodyPr wrap="square" rtlCol="0">
            <a:spAutoFit/>
          </a:bodyPr>
          <a:lstStyle/>
          <a:p>
            <a:pPr marL="285750" indent="-285750" algn="just">
              <a:buFont typeface="Arial" panose="020B0604020202020204" pitchFamily="34" charset="0"/>
              <a:buChar char="•"/>
            </a:pPr>
            <a:r>
              <a:rPr lang="en-IN" sz="17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Smartify's</a:t>
            </a:r>
            <a:r>
              <a:rPr lang="en-IN" sz="17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economic feasibility is evident in its cost-effective approach to upgrading conventional appliances into smart devices. By offering a retrofitting solution that eliminates the need for expensive replacements, Smartify makes smart home technology more accessible to a wider range of users. Furthermore, the potential energy savings and efficiency enhancements offered by Smartify contribute to its economic feasibility by providing long-term value to users.</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83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A9070F-C849-8DEB-09D3-0A0E0F36A934}"/>
              </a:ext>
            </a:extLst>
          </p:cNvPr>
          <p:cNvSpPr txBox="1"/>
          <p:nvPr/>
        </p:nvSpPr>
        <p:spPr>
          <a:xfrm>
            <a:off x="946484" y="818147"/>
            <a:ext cx="10122569"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Table of Contents</a:t>
            </a:r>
          </a:p>
        </p:txBody>
      </p:sp>
      <p:sp>
        <p:nvSpPr>
          <p:cNvPr id="5" name="TextBox 4">
            <a:extLst>
              <a:ext uri="{FF2B5EF4-FFF2-40B4-BE49-F238E27FC236}">
                <a16:creationId xmlns:a16="http://schemas.microsoft.com/office/drawing/2014/main" id="{B7468E99-F70A-996A-9EB6-418377E439BB}"/>
              </a:ext>
            </a:extLst>
          </p:cNvPr>
          <p:cNvSpPr txBox="1"/>
          <p:nvPr/>
        </p:nvSpPr>
        <p:spPr>
          <a:xfrm>
            <a:off x="987085" y="2410982"/>
            <a:ext cx="5020683" cy="1615827"/>
          </a:xfrm>
          <a:prstGeom prst="rect">
            <a:avLst/>
          </a:prstGeom>
          <a:noFill/>
        </p:spPr>
        <p:txBody>
          <a:bodyPr wrap="square" rtlCol="0">
            <a:spAutoFit/>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	1.1 Problem Definition &amp; Description</a:t>
            </a:r>
          </a:p>
          <a:p>
            <a:pPr marL="0" indent="0">
              <a:lnSpc>
                <a:spcPct val="150000"/>
              </a:lnSpc>
              <a:buNone/>
            </a:pPr>
            <a:r>
              <a:rPr lang="en-IN" sz="1800" dirty="0">
                <a:latin typeface="Times New Roman" panose="02020603050405020304" pitchFamily="18" charset="0"/>
                <a:cs typeface="Times New Roman" panose="02020603050405020304" pitchFamily="18" charset="0"/>
              </a:rPr>
              <a:t>	1.2 Objectives of the Project</a:t>
            </a:r>
          </a:p>
          <a:p>
            <a:pPr marL="0" indent="0">
              <a:lnSpc>
                <a:spcPct val="150000"/>
              </a:lnSpc>
              <a:buNone/>
            </a:pPr>
            <a:r>
              <a:rPr lang="en-IN" sz="1800" dirty="0">
                <a:latin typeface="Times New Roman" panose="02020603050405020304" pitchFamily="18" charset="0"/>
                <a:cs typeface="Times New Roman" panose="02020603050405020304" pitchFamily="18" charset="0"/>
              </a:rPr>
              <a:t>	1.3 Scope of the project</a:t>
            </a:r>
          </a:p>
          <a:p>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3B92BC-7FA2-CDF9-6A2B-17378AFEE0A1}"/>
              </a:ext>
            </a:extLst>
          </p:cNvPr>
          <p:cNvSpPr txBox="1"/>
          <p:nvPr/>
        </p:nvSpPr>
        <p:spPr>
          <a:xfrm>
            <a:off x="1489434" y="1949177"/>
            <a:ext cx="280736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1. Introduction</a:t>
            </a:r>
          </a:p>
        </p:txBody>
      </p:sp>
      <p:sp>
        <p:nvSpPr>
          <p:cNvPr id="7" name="TextBox 6">
            <a:extLst>
              <a:ext uri="{FF2B5EF4-FFF2-40B4-BE49-F238E27FC236}">
                <a16:creationId xmlns:a16="http://schemas.microsoft.com/office/drawing/2014/main" id="{AE079C8A-1065-92E3-1637-9FCBF975AA02}"/>
              </a:ext>
            </a:extLst>
          </p:cNvPr>
          <p:cNvSpPr txBox="1"/>
          <p:nvPr/>
        </p:nvSpPr>
        <p:spPr>
          <a:xfrm>
            <a:off x="1562533" y="3774811"/>
            <a:ext cx="324784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2. System Analysis</a:t>
            </a:r>
          </a:p>
        </p:txBody>
      </p:sp>
      <p:sp>
        <p:nvSpPr>
          <p:cNvPr id="8" name="TextBox 7">
            <a:extLst>
              <a:ext uri="{FF2B5EF4-FFF2-40B4-BE49-F238E27FC236}">
                <a16:creationId xmlns:a16="http://schemas.microsoft.com/office/drawing/2014/main" id="{347F1FB3-CA51-A119-4AC9-1F7466E2DF09}"/>
              </a:ext>
            </a:extLst>
          </p:cNvPr>
          <p:cNvSpPr txBox="1"/>
          <p:nvPr/>
        </p:nvSpPr>
        <p:spPr>
          <a:xfrm>
            <a:off x="1562533" y="4240317"/>
            <a:ext cx="4722830" cy="1704569"/>
          </a:xfrm>
          <a:prstGeom prst="rect">
            <a:avLst/>
          </a:prstGeom>
          <a:noFill/>
        </p:spPr>
        <p:txBody>
          <a:bodyPr wrap="square" rtlCol="0">
            <a:spAutoFit/>
          </a:bodyPr>
          <a:lstStyle/>
          <a:p>
            <a:pPr marL="457200" lvl="1" indent="0">
              <a:lnSpc>
                <a:spcPct val="150000"/>
              </a:lnSpc>
              <a:buNone/>
            </a:pPr>
            <a:r>
              <a:rPr lang="en-IN" dirty="0">
                <a:latin typeface="Times New Roman" panose="02020603050405020304" pitchFamily="18" charset="0"/>
                <a:cs typeface="Times New Roman" panose="02020603050405020304" pitchFamily="18" charset="0"/>
              </a:rPr>
              <a:t>2.1 Existing System</a:t>
            </a:r>
          </a:p>
          <a:p>
            <a:pPr marL="457200" lvl="1" indent="0">
              <a:lnSpc>
                <a:spcPct val="150000"/>
              </a:lnSpc>
              <a:buNone/>
            </a:pPr>
            <a:r>
              <a:rPr lang="en-IN" dirty="0">
                <a:latin typeface="Times New Roman" panose="02020603050405020304" pitchFamily="18" charset="0"/>
                <a:cs typeface="Times New Roman" panose="02020603050405020304" pitchFamily="18" charset="0"/>
              </a:rPr>
              <a:t>2.2 Proposed System</a:t>
            </a:r>
          </a:p>
          <a:p>
            <a:pPr marL="457200" lvl="1" indent="0">
              <a:lnSpc>
                <a:spcPct val="150000"/>
              </a:lnSpc>
              <a:buNone/>
            </a:pPr>
            <a:r>
              <a:rPr lang="en-IN" dirty="0">
                <a:latin typeface="Times New Roman" panose="02020603050405020304" pitchFamily="18" charset="0"/>
                <a:cs typeface="Times New Roman" panose="02020603050405020304" pitchFamily="18" charset="0"/>
              </a:rPr>
              <a:t>2.3 Software &amp; Hardware Requirements</a:t>
            </a:r>
          </a:p>
          <a:p>
            <a:pPr marL="457200" lvl="1" indent="0">
              <a:lnSpc>
                <a:spcPct val="150000"/>
              </a:lnSpc>
              <a:buNone/>
            </a:pPr>
            <a:r>
              <a:rPr lang="en-IN" dirty="0">
                <a:latin typeface="Times New Roman" panose="02020603050405020304" pitchFamily="18" charset="0"/>
                <a:cs typeface="Times New Roman" panose="02020603050405020304" pitchFamily="18" charset="0"/>
              </a:rPr>
              <a:t>2.4 Feasibility Study</a:t>
            </a:r>
          </a:p>
        </p:txBody>
      </p:sp>
      <p:sp>
        <p:nvSpPr>
          <p:cNvPr id="9" name="TextBox 8">
            <a:extLst>
              <a:ext uri="{FF2B5EF4-FFF2-40B4-BE49-F238E27FC236}">
                <a16:creationId xmlns:a16="http://schemas.microsoft.com/office/drawing/2014/main" id="{B1C7C647-F03B-4781-E902-C4153B351FE4}"/>
              </a:ext>
            </a:extLst>
          </p:cNvPr>
          <p:cNvSpPr txBox="1"/>
          <p:nvPr/>
        </p:nvSpPr>
        <p:spPr>
          <a:xfrm>
            <a:off x="1562533" y="1483671"/>
            <a:ext cx="207389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69538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3.Architectural Design</a:t>
            </a:r>
          </a:p>
        </p:txBody>
      </p:sp>
      <p:sp>
        <p:nvSpPr>
          <p:cNvPr id="5" name="TextBox 4">
            <a:extLst>
              <a:ext uri="{FF2B5EF4-FFF2-40B4-BE49-F238E27FC236}">
                <a16:creationId xmlns:a16="http://schemas.microsoft.com/office/drawing/2014/main" id="{B00ACF8C-EDCC-70F9-D75E-364AB8A508B7}"/>
              </a:ext>
            </a:extLst>
          </p:cNvPr>
          <p:cNvSpPr txBox="1"/>
          <p:nvPr/>
        </p:nvSpPr>
        <p:spPr>
          <a:xfrm>
            <a:off x="1049935" y="1345269"/>
            <a:ext cx="5661799" cy="800219"/>
          </a:xfrm>
          <a:prstGeom prst="rect">
            <a:avLst/>
          </a:prstGeom>
          <a:noFill/>
        </p:spPr>
        <p:txBody>
          <a:bodyPr wrap="square" rtlCol="0">
            <a:spAutoFit/>
          </a:bodyPr>
          <a:lstStyle/>
          <a:p>
            <a:r>
              <a:rPr lang="en-IN" sz="23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a:t>
            </a:r>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.1 Modules Design</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D96D7A7-375C-FF27-8E4E-8231CC46F1DD}"/>
              </a:ext>
            </a:extLst>
          </p:cNvPr>
          <p:cNvSpPr txBox="1"/>
          <p:nvPr/>
        </p:nvSpPr>
        <p:spPr>
          <a:xfrm>
            <a:off x="1466828" y="1952917"/>
            <a:ext cx="3080084" cy="384721"/>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3.1.1</a:t>
            </a:r>
            <a:r>
              <a:rPr lang="en-IN" sz="19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Data Pre-processing</a:t>
            </a:r>
            <a:endParaRPr lang="en-IN" sz="19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DD7BEC-60A0-E34A-9C99-772F3E37BC4F}"/>
              </a:ext>
            </a:extLst>
          </p:cNvPr>
          <p:cNvSpPr txBox="1"/>
          <p:nvPr/>
        </p:nvSpPr>
        <p:spPr>
          <a:xfrm>
            <a:off x="2001520" y="2554870"/>
            <a:ext cx="9113520" cy="2792175"/>
          </a:xfrm>
          <a:prstGeom prst="rect">
            <a:avLst/>
          </a:prstGeom>
          <a:noFill/>
        </p:spPr>
        <p:txBody>
          <a:bodyPr wrap="square" rtlCol="0">
            <a:spAutoFit/>
          </a:bodyPr>
          <a:lstStyle/>
          <a:p>
            <a:pPr>
              <a:lnSpc>
                <a:spcPct val="150000"/>
              </a:lnSpc>
            </a:pPr>
            <a:r>
              <a:rPr lang="en-US" sz="1700" b="1" dirty="0">
                <a:latin typeface="Times New Roman" panose="02020603050405020304" pitchFamily="18" charset="0"/>
                <a:cs typeface="Times New Roman" panose="02020603050405020304" pitchFamily="18" charset="0"/>
              </a:rPr>
              <a:t>1. Data Retrieval</a:t>
            </a:r>
            <a:r>
              <a:rPr lang="en-US" sz="1700" dirty="0">
                <a:latin typeface="Times New Roman" panose="02020603050405020304" pitchFamily="18" charset="0"/>
                <a:cs typeface="Times New Roman" panose="02020603050405020304" pitchFamily="18" charset="0"/>
              </a:rPr>
              <a:t>: Extract raw data from Firebase Realtime Database in JSON format.</a:t>
            </a:r>
          </a:p>
          <a:p>
            <a:pPr>
              <a:lnSpc>
                <a:spcPct val="150000"/>
              </a:lnSpc>
            </a:pPr>
            <a:r>
              <a:rPr lang="en-US" sz="1700" b="1" dirty="0">
                <a:latin typeface="Times New Roman" panose="02020603050405020304" pitchFamily="18" charset="0"/>
                <a:cs typeface="Times New Roman" panose="02020603050405020304" pitchFamily="18" charset="0"/>
              </a:rPr>
              <a:t>2. Parsing JSON</a:t>
            </a:r>
            <a:r>
              <a:rPr lang="en-US" sz="1700" dirty="0">
                <a:latin typeface="Times New Roman" panose="02020603050405020304" pitchFamily="18" charset="0"/>
                <a:cs typeface="Times New Roman" panose="02020603050405020304" pitchFamily="18" charset="0"/>
              </a:rPr>
              <a:t>: Parse the JSON data to extract relevant information and attributes.</a:t>
            </a:r>
          </a:p>
          <a:p>
            <a:pPr>
              <a:lnSpc>
                <a:spcPct val="150000"/>
              </a:lnSpc>
            </a:pPr>
            <a:r>
              <a:rPr lang="en-US" sz="1700" b="1" dirty="0">
                <a:latin typeface="Times New Roman" panose="02020603050405020304" pitchFamily="18" charset="0"/>
                <a:cs typeface="Times New Roman" panose="02020603050405020304" pitchFamily="18" charset="0"/>
              </a:rPr>
              <a:t>3. Data Conversion: </a:t>
            </a:r>
            <a:r>
              <a:rPr lang="en-US" sz="1700" dirty="0">
                <a:latin typeface="Times New Roman" panose="02020603050405020304" pitchFamily="18" charset="0"/>
                <a:cs typeface="Times New Roman" panose="02020603050405020304" pitchFamily="18" charset="0"/>
              </a:rPr>
              <a:t>Convert necessary data fields to appropriate variable types, such as integers or strings, based on their usage.</a:t>
            </a:r>
          </a:p>
          <a:p>
            <a:pPr>
              <a:lnSpc>
                <a:spcPct val="150000"/>
              </a:lnSpc>
            </a:pPr>
            <a:r>
              <a:rPr lang="en-US" sz="1700" b="1" dirty="0">
                <a:latin typeface="Times New Roman" panose="02020603050405020304" pitchFamily="18" charset="0"/>
                <a:cs typeface="Times New Roman" panose="02020603050405020304" pitchFamily="18" charset="0"/>
              </a:rPr>
              <a:t>4.Variable Assignment: </a:t>
            </a:r>
            <a:r>
              <a:rPr lang="en-US" sz="1700" dirty="0">
                <a:latin typeface="Times New Roman" panose="02020603050405020304" pitchFamily="18" charset="0"/>
                <a:cs typeface="Times New Roman" panose="02020603050405020304" pitchFamily="18" charset="0"/>
              </a:rPr>
              <a:t>Store the parsed data into variables, ensuring each variable holds the correct data type for efficient processing.</a:t>
            </a:r>
          </a:p>
          <a:p>
            <a:pPr>
              <a:lnSpc>
                <a:spcPct val="150000"/>
              </a:lnSpc>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723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3.Architectural Design</a:t>
            </a:r>
          </a:p>
        </p:txBody>
      </p:sp>
      <p:sp>
        <p:nvSpPr>
          <p:cNvPr id="5" name="TextBox 4">
            <a:extLst>
              <a:ext uri="{FF2B5EF4-FFF2-40B4-BE49-F238E27FC236}">
                <a16:creationId xmlns:a16="http://schemas.microsoft.com/office/drawing/2014/main" id="{B00ACF8C-EDCC-70F9-D75E-364AB8A508B7}"/>
              </a:ext>
            </a:extLst>
          </p:cNvPr>
          <p:cNvSpPr txBox="1"/>
          <p:nvPr/>
        </p:nvSpPr>
        <p:spPr>
          <a:xfrm>
            <a:off x="1049935" y="1345269"/>
            <a:ext cx="5661799" cy="800219"/>
          </a:xfrm>
          <a:prstGeom prst="rect">
            <a:avLst/>
          </a:prstGeom>
          <a:noFill/>
        </p:spPr>
        <p:txBody>
          <a:bodyPr wrap="square" rtlCol="0">
            <a:spAutoFit/>
          </a:bodyPr>
          <a:lstStyle/>
          <a:p>
            <a:r>
              <a:rPr lang="en-IN" sz="23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a:t>
            </a:r>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.1 Modules Design</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D96D7A7-375C-FF27-8E4E-8231CC46F1DD}"/>
              </a:ext>
            </a:extLst>
          </p:cNvPr>
          <p:cNvSpPr txBox="1"/>
          <p:nvPr/>
        </p:nvSpPr>
        <p:spPr>
          <a:xfrm>
            <a:off x="1466828" y="1952917"/>
            <a:ext cx="3080084" cy="384721"/>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3.1.1</a:t>
            </a:r>
            <a:r>
              <a:rPr lang="en-IN" sz="19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Data Pre-processing</a:t>
            </a:r>
            <a:endParaRPr lang="en-IN" sz="19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69A0-308B-E3C8-E151-A450011CD265}"/>
              </a:ext>
            </a:extLst>
          </p:cNvPr>
          <p:cNvSpPr txBox="1"/>
          <p:nvPr/>
        </p:nvSpPr>
        <p:spPr>
          <a:xfrm>
            <a:off x="1546699" y="2137583"/>
            <a:ext cx="4415164" cy="2145716"/>
          </a:xfrm>
          <a:prstGeom prst="rect">
            <a:avLst/>
          </a:prstGeom>
          <a:noFill/>
        </p:spPr>
        <p:txBody>
          <a:bodyPr wrap="square" rtlCol="0">
            <a:spAutoFit/>
          </a:bodyPr>
          <a:lstStyle/>
          <a:p>
            <a:pPr marL="685800"/>
            <a:endParaRPr lang="en-IN" sz="1700" dirty="0">
              <a:effectLst/>
              <a:latin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Non-Wi-Fi Enabled Appliances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Integration Limitations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Technological Gap</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Accessibility Challenges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06FCD7-545D-38CC-891B-F8354D773FDA}"/>
              </a:ext>
            </a:extLst>
          </p:cNvPr>
          <p:cNvSpPr txBox="1"/>
          <p:nvPr/>
        </p:nvSpPr>
        <p:spPr>
          <a:xfrm>
            <a:off x="1579122" y="4052466"/>
            <a:ext cx="5935579"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Problem Description</a:t>
            </a:r>
            <a:endPar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644094-C5EB-336A-3DDC-864D17BA40A9}"/>
              </a:ext>
            </a:extLst>
          </p:cNvPr>
          <p:cNvSpPr txBox="1"/>
          <p:nvPr/>
        </p:nvSpPr>
        <p:spPr>
          <a:xfrm>
            <a:off x="1680836" y="4283299"/>
            <a:ext cx="4415164" cy="2145716"/>
          </a:xfrm>
          <a:prstGeom prst="rect">
            <a:avLst/>
          </a:prstGeom>
          <a:noFill/>
        </p:spPr>
        <p:txBody>
          <a:bodyPr wrap="square" rtlCol="0">
            <a:spAutoFit/>
          </a:bodyPr>
          <a:lstStyle/>
          <a:p>
            <a:pPr marL="685800"/>
            <a:endParaRPr lang="en-IN" sz="1700" dirty="0">
              <a:effectLst/>
              <a:latin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Manual Operation Hassles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Energy Inefficiency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Market Demand Discrepancy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Convenience Gap</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62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1830F8E-C688-7A6B-32D9-083D49C9154C}"/>
              </a:ext>
            </a:extLst>
          </p:cNvPr>
          <p:cNvSpPr txBox="1"/>
          <p:nvPr/>
        </p:nvSpPr>
        <p:spPr>
          <a:xfrm>
            <a:off x="906544" y="534089"/>
            <a:ext cx="10378911" cy="6323911"/>
          </a:xfrm>
          <a:prstGeom prst="rect">
            <a:avLst/>
          </a:prstGeom>
          <a:noFill/>
        </p:spPr>
        <p:txBody>
          <a:bodyPr wrap="square" rtlCol="0">
            <a:spAutoFit/>
          </a:bodyPr>
          <a:lstStyle/>
          <a:p>
            <a:pPr algn="l">
              <a:lnSpc>
                <a:spcPct val="150000"/>
              </a:lnSpc>
            </a:pPr>
            <a:r>
              <a:rPr lang="en-US" sz="1700" b="1" i="0" dirty="0">
                <a:solidFill>
                  <a:srgbClr val="0D0D0D"/>
                </a:solidFill>
                <a:effectLst/>
                <a:latin typeface="Times New Roman" panose="02020603050405020304" pitchFamily="18" charset="0"/>
                <a:cs typeface="Times New Roman" panose="02020603050405020304" pitchFamily="18" charset="0"/>
              </a:rPr>
              <a:t>3.1.2  Connection Establishment Module</a:t>
            </a:r>
            <a:r>
              <a:rPr lang="en-US" sz="17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Responsible for establishing a connection to the local Wi-Fi network.</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Enables the device to communicate with the Firebase database over the internet.</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Ensures that the device has internet access for data exchange.</a:t>
            </a:r>
          </a:p>
          <a:p>
            <a:pPr algn="l">
              <a:lnSpc>
                <a:spcPct val="150000"/>
              </a:lnSpc>
            </a:pPr>
            <a:r>
              <a:rPr lang="en-US" sz="1700" b="1" dirty="0">
                <a:solidFill>
                  <a:srgbClr val="0D0D0D"/>
                </a:solidFill>
                <a:latin typeface="Times New Roman" panose="02020603050405020304" pitchFamily="18" charset="0"/>
                <a:cs typeface="Times New Roman" panose="02020603050405020304" pitchFamily="18" charset="0"/>
              </a:rPr>
              <a:t>3.1.3  Authentication and Streaming</a:t>
            </a:r>
            <a:r>
              <a:rPr lang="en-US" sz="1700" b="1" i="0" dirty="0">
                <a:solidFill>
                  <a:srgbClr val="0D0D0D"/>
                </a:solidFill>
                <a:effectLst/>
                <a:latin typeface="Times New Roman" panose="02020603050405020304" pitchFamily="18" charset="0"/>
                <a:cs typeface="Times New Roman" panose="02020603050405020304" pitchFamily="18" charset="0"/>
              </a:rPr>
              <a:t> Module</a:t>
            </a:r>
            <a:r>
              <a:rPr lang="en-US" sz="17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Manages communication with the Firebase Realtime Database (RTDB).</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Handles authentication with the Firebase server using API keys and authentication tokens.</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Facilitates reading, writing, and updating data in the Firebase RTDB.</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Utilizes stream callbacks to receive real-time updates from the database.</a:t>
            </a:r>
          </a:p>
          <a:p>
            <a:pPr algn="l">
              <a:lnSpc>
                <a:spcPct val="150000"/>
              </a:lnSpc>
            </a:pPr>
            <a:r>
              <a:rPr lang="en-US" sz="1700" b="1" dirty="0">
                <a:solidFill>
                  <a:srgbClr val="0D0D0D"/>
                </a:solidFill>
                <a:latin typeface="Times New Roman" panose="02020603050405020304" pitchFamily="18" charset="0"/>
                <a:cs typeface="Times New Roman" panose="02020603050405020304" pitchFamily="18" charset="0"/>
              </a:rPr>
              <a:t>3.1.4  Authentication and Authorization Token Generation and Management</a:t>
            </a:r>
            <a:r>
              <a:rPr lang="en-US" sz="1700" b="1" i="0" dirty="0">
                <a:solidFill>
                  <a:srgbClr val="0D0D0D"/>
                </a:solidFill>
                <a:effectLst/>
                <a:latin typeface="Times New Roman" panose="02020603050405020304" pitchFamily="18" charset="0"/>
                <a:cs typeface="Times New Roman" panose="02020603050405020304" pitchFamily="18" charset="0"/>
              </a:rPr>
              <a:t> Module</a:t>
            </a:r>
            <a:r>
              <a:rPr lang="en-US" sz="17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Assists in the generation and management of authentication tokens required for Firebase authentication.</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Ensures secure authentication and authorization of the device with the Firebase server.</a:t>
            </a:r>
          </a:p>
          <a:p>
            <a:pPr algn="l">
              <a:lnSpc>
                <a:spcPct val="150000"/>
              </a:lnSpc>
            </a:pPr>
            <a:r>
              <a:rPr lang="en-US" sz="1700" b="1" i="0" dirty="0">
                <a:solidFill>
                  <a:srgbClr val="0D0D0D"/>
                </a:solidFill>
                <a:effectLst/>
                <a:latin typeface="Times New Roman" panose="02020603050405020304" pitchFamily="18" charset="0"/>
                <a:cs typeface="Times New Roman" panose="02020603050405020304" pitchFamily="18" charset="0"/>
              </a:rPr>
              <a:t>3.1.5  RTDB Helper Module</a:t>
            </a:r>
            <a:r>
              <a:rPr lang="en-US" sz="17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Provides helper functions for handling Realtime Database (RTDB) operations effectively.</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Helps in parsing and processing RTDB payloads received from the Firebase server.</a:t>
            </a:r>
          </a:p>
          <a:p>
            <a:pPr>
              <a:lnSpc>
                <a:spcPct val="150000"/>
              </a:lnSpc>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531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3</a:t>
            </a:r>
            <a:r>
              <a:rPr lang="en-IN" sz="2700" b="1" dirty="0">
                <a:latin typeface="Times New Roman" panose="02020603050405020304" pitchFamily="18" charset="0"/>
                <a:cs typeface="Times New Roman" panose="02020603050405020304" pitchFamily="18" charset="0"/>
              </a:rPr>
              <a:t>.2 Project Architecture</a:t>
            </a:r>
          </a:p>
        </p:txBody>
      </p:sp>
      <p:sp>
        <p:nvSpPr>
          <p:cNvPr id="5" name="TextBox 4">
            <a:extLst>
              <a:ext uri="{FF2B5EF4-FFF2-40B4-BE49-F238E27FC236}">
                <a16:creationId xmlns:a16="http://schemas.microsoft.com/office/drawing/2014/main" id="{B00ACF8C-EDCC-70F9-D75E-364AB8A508B7}"/>
              </a:ext>
            </a:extLst>
          </p:cNvPr>
          <p:cNvSpPr txBox="1"/>
          <p:nvPr/>
        </p:nvSpPr>
        <p:spPr>
          <a:xfrm>
            <a:off x="1049935" y="1345269"/>
            <a:ext cx="5935579" cy="800219"/>
          </a:xfrm>
          <a:prstGeom prst="rect">
            <a:avLst/>
          </a:prstGeom>
          <a:noFill/>
        </p:spPr>
        <p:txBody>
          <a:bodyPr wrap="square" rtlCol="0">
            <a:spAutoFit/>
          </a:bodyPr>
          <a:lstStyle/>
          <a:p>
            <a:r>
              <a:rPr lang="en-IN" sz="23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a:t>
            </a:r>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.2.1 Complete Architecture (Block Diagram)</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9234B2-D2E9-7CA1-98BB-29345C9FB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511" y="1846177"/>
            <a:ext cx="8481378" cy="4344846"/>
          </a:xfrm>
          <a:prstGeom prst="rect">
            <a:avLst/>
          </a:prstGeom>
        </p:spPr>
      </p:pic>
    </p:spTree>
    <p:extLst>
      <p:ext uri="{BB962C8B-B14F-4D97-AF65-F5344CB8AC3E}">
        <p14:creationId xmlns:p14="http://schemas.microsoft.com/office/powerpoint/2010/main" val="331895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1830F8E-C688-7A6B-32D9-083D49C9154C}"/>
              </a:ext>
            </a:extLst>
          </p:cNvPr>
          <p:cNvSpPr txBox="1"/>
          <p:nvPr/>
        </p:nvSpPr>
        <p:spPr>
          <a:xfrm>
            <a:off x="541421" y="494160"/>
            <a:ext cx="10509317" cy="5455340"/>
          </a:xfrm>
          <a:prstGeom prst="rect">
            <a:avLst/>
          </a:prstGeom>
          <a:noFill/>
        </p:spPr>
        <p:txBody>
          <a:bodyPr wrap="square" rtlCol="0">
            <a:spAutoFit/>
          </a:bodyPr>
          <a:lstStyle/>
          <a:p>
            <a:pPr lvl="2"/>
            <a:endParaRPr lang="en-US" sz="1700" dirty="0">
              <a:solidFill>
                <a:srgbClr val="0D0D0D"/>
              </a:solidFill>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Manages stream callbacks to handle real-time data updates from the database.</a:t>
            </a:r>
            <a:r>
              <a:rPr lang="en-US" sz="1700" b="1" i="0" dirty="0">
                <a:solidFill>
                  <a:srgbClr val="0D0D0D"/>
                </a:solidFill>
                <a:effectLst/>
                <a:latin typeface="Times New Roman" panose="02020603050405020304" pitchFamily="18" charset="0"/>
                <a:cs typeface="Times New Roman" panose="02020603050405020304" pitchFamily="18" charset="0"/>
              </a:rPr>
              <a:t>       </a:t>
            </a:r>
          </a:p>
          <a:p>
            <a:pPr algn="l">
              <a:lnSpc>
                <a:spcPct val="150000"/>
              </a:lnSpc>
            </a:pPr>
            <a:r>
              <a:rPr lang="en-US" sz="1700" b="1" i="0" dirty="0">
                <a:solidFill>
                  <a:srgbClr val="0D0D0D"/>
                </a:solidFill>
                <a:effectLst/>
                <a:latin typeface="Times New Roman" panose="02020603050405020304" pitchFamily="18" charset="0"/>
                <a:cs typeface="Times New Roman" panose="02020603050405020304" pitchFamily="18" charset="0"/>
              </a:rPr>
              <a:t>       3.1.6 GPIO Module</a:t>
            </a:r>
            <a:r>
              <a:rPr lang="en-US" sz="17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Controls the General Purpose Input/Output (GPIO) pins of the microcontroller.</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Manages the interface with relay and switch components connected to the GPIO pins.</a:t>
            </a:r>
          </a:p>
          <a:p>
            <a:pPr marL="742950" lvl="1" indent="-285750" algn="l">
              <a:lnSpc>
                <a:spcPct val="150000"/>
              </a:lnSpc>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Allows the microcontroller to toggle the state of relays based on commands received from the Firebase RTDB.</a:t>
            </a:r>
            <a:endParaRPr lang="en-US" sz="1700" b="1" dirty="0">
              <a:solidFill>
                <a:srgbClr val="0D0D0D"/>
              </a:solidFill>
              <a:latin typeface="Times New Roman" panose="02020603050405020304" pitchFamily="18" charset="0"/>
              <a:cs typeface="Times New Roman" panose="02020603050405020304" pitchFamily="18" charset="0"/>
            </a:endParaRPr>
          </a:p>
          <a:p>
            <a:pPr lvl="1" algn="l"/>
            <a:endParaRPr lang="en-US" sz="1700" b="1" dirty="0">
              <a:solidFill>
                <a:srgbClr val="0D0D0D"/>
              </a:solidFill>
              <a:latin typeface="Times New Roman" panose="02020603050405020304" pitchFamily="18" charset="0"/>
              <a:cs typeface="Times New Roman" panose="02020603050405020304" pitchFamily="18" charset="0"/>
            </a:endParaRPr>
          </a:p>
          <a:p>
            <a:pPr lvl="1" algn="l"/>
            <a:r>
              <a:rPr lang="en-US" sz="1700" b="1" dirty="0">
                <a:solidFill>
                  <a:srgbClr val="0D0D0D"/>
                </a:solidFill>
                <a:latin typeface="Times New Roman" panose="02020603050405020304" pitchFamily="18" charset="0"/>
                <a:cs typeface="Times New Roman" panose="02020603050405020304" pitchFamily="18" charset="0"/>
              </a:rPr>
              <a:t>3.1.7 </a:t>
            </a:r>
            <a:r>
              <a:rPr lang="en-US" sz="1700" b="1" i="0" dirty="0">
                <a:solidFill>
                  <a:srgbClr val="0D0D0D"/>
                </a:solidFill>
                <a:effectLst/>
                <a:latin typeface="Times New Roman" panose="02020603050405020304" pitchFamily="18" charset="0"/>
                <a:cs typeface="Times New Roman" panose="02020603050405020304" pitchFamily="18" charset="0"/>
              </a:rPr>
              <a:t>User Interface Module</a:t>
            </a:r>
            <a:r>
              <a:rPr lang="en-US" sz="1700" b="0" i="0" dirty="0">
                <a:solidFill>
                  <a:srgbClr val="0D0D0D"/>
                </a:solidFill>
                <a:effectLst/>
                <a:latin typeface="Times New Roman" panose="02020603050405020304" pitchFamily="18" charset="0"/>
                <a:cs typeface="Times New Roman" panose="02020603050405020304" pitchFamily="18" charset="0"/>
              </a:rPr>
              <a:t> (Implicit):</a:t>
            </a:r>
          </a:p>
          <a:p>
            <a:pPr marL="742950" lvl="1" indent="-285750" algn="l">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Although not explicitly defined in the provided code, the user interface could be implemented through a mobile or web application.</a:t>
            </a:r>
          </a:p>
          <a:p>
            <a:pPr marL="742950" lvl="1" indent="-285750" algn="l">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Users interact with the home automation system through the user interface, sending commands to the Firebase RTDB.</a:t>
            </a:r>
          </a:p>
          <a:p>
            <a:pPr marL="742950" lvl="1" indent="-285750" algn="l">
              <a:buFont typeface="Arial" panose="020B0604020202020204" pitchFamily="34" charset="0"/>
              <a:buChar char="•"/>
            </a:pPr>
            <a:r>
              <a:rPr lang="en-US" sz="1700" b="0" i="0" dirty="0">
                <a:solidFill>
                  <a:srgbClr val="0D0D0D"/>
                </a:solidFill>
                <a:effectLst/>
                <a:latin typeface="Times New Roman" panose="02020603050405020304" pitchFamily="18" charset="0"/>
                <a:cs typeface="Times New Roman" panose="02020603050405020304" pitchFamily="18" charset="0"/>
              </a:rPr>
              <a:t>The Firebase Module receives these commands and triggers GPIO actions accordingly, controlling the home appliances.</a:t>
            </a:r>
          </a:p>
          <a:p>
            <a:pPr marL="742950" lvl="1" indent="-285750" algn="l">
              <a:buFont typeface="Arial" panose="020B0604020202020204" pitchFamily="34" charset="0"/>
              <a:buChar char="•"/>
            </a:pPr>
            <a:endParaRPr lang="en-US" sz="1700" dirty="0">
              <a:solidFill>
                <a:srgbClr val="0D0D0D"/>
              </a:solidFill>
              <a:latin typeface="Times New Roman" panose="02020603050405020304" pitchFamily="18" charset="0"/>
              <a:cs typeface="Times New Roman" panose="02020603050405020304" pitchFamily="18" charset="0"/>
            </a:endParaRPr>
          </a:p>
          <a:p>
            <a:pPr lvl="1" algn="l"/>
            <a:r>
              <a:rPr lang="en-US" sz="1700" b="1" dirty="0">
                <a:latin typeface="Times New Roman" panose="02020603050405020304" pitchFamily="18" charset="0"/>
                <a:ea typeface="Tahoma" panose="020B0604030504040204" pitchFamily="34" charset="0"/>
                <a:cs typeface="Times New Roman" panose="02020603050405020304" pitchFamily="18" charset="0"/>
              </a:rPr>
              <a:t>3.1.8 IR remote Module: </a:t>
            </a:r>
          </a:p>
          <a:p>
            <a:pPr marL="742950" lvl="1" indent="-285750" algn="l">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This module is responsible for processing IR remote control signals received by the system and translating them into actions to control various appliances or devices connected to the system</a:t>
            </a:r>
            <a:endParaRPr lang="en-US" sz="17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754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.2.2  Data Flow / Process Flow Diagrams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979B54BA-22C8-1A43-8254-9E27B4FD6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20" y="1209357"/>
            <a:ext cx="4958080" cy="4901318"/>
          </a:xfrm>
          <a:prstGeom prst="rect">
            <a:avLst/>
          </a:prstGeom>
        </p:spPr>
      </p:pic>
    </p:spTree>
    <p:extLst>
      <p:ext uri="{BB962C8B-B14F-4D97-AF65-F5344CB8AC3E}">
        <p14:creationId xmlns:p14="http://schemas.microsoft.com/office/powerpoint/2010/main" val="2869497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3</a:t>
            </a:r>
            <a:r>
              <a:rPr lang="en-IN" sz="2700" b="1" dirty="0">
                <a:latin typeface="Times New Roman" panose="02020603050405020304" pitchFamily="18" charset="0"/>
                <a:cs typeface="Times New Roman" panose="02020603050405020304" pitchFamily="18" charset="0"/>
              </a:rPr>
              <a:t>.2 Project Architecture</a:t>
            </a:r>
          </a:p>
        </p:txBody>
      </p:sp>
      <p:sp>
        <p:nvSpPr>
          <p:cNvPr id="5" name="TextBox 4">
            <a:extLst>
              <a:ext uri="{FF2B5EF4-FFF2-40B4-BE49-F238E27FC236}">
                <a16:creationId xmlns:a16="http://schemas.microsoft.com/office/drawing/2014/main" id="{B00ACF8C-EDCC-70F9-D75E-364AB8A508B7}"/>
              </a:ext>
            </a:extLst>
          </p:cNvPr>
          <p:cNvSpPr txBox="1"/>
          <p:nvPr/>
        </p:nvSpPr>
        <p:spPr>
          <a:xfrm>
            <a:off x="1049935" y="1345269"/>
            <a:ext cx="5935579" cy="800219"/>
          </a:xfrm>
          <a:prstGeom prst="rect">
            <a:avLst/>
          </a:prstGeom>
          <a:noFill/>
        </p:spPr>
        <p:txBody>
          <a:bodyPr wrap="square" rtlCol="0">
            <a:spAutoFit/>
          </a:bodyPr>
          <a:lstStyle/>
          <a:p>
            <a:r>
              <a:rPr lang="en-IN" sz="23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3</a:t>
            </a:r>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.2.1 Complete Architecture (Block Diagram)</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18D2355-6D6A-A633-659A-732F5CF53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251" y="1887687"/>
            <a:ext cx="6526387" cy="4303336"/>
          </a:xfrm>
          <a:prstGeom prst="rect">
            <a:avLst/>
          </a:prstGeom>
        </p:spPr>
      </p:pic>
    </p:spTree>
    <p:extLst>
      <p:ext uri="{BB962C8B-B14F-4D97-AF65-F5344CB8AC3E}">
        <p14:creationId xmlns:p14="http://schemas.microsoft.com/office/powerpoint/2010/main" val="3013113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.2.3  Class Diagram</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B101052-91DF-84DE-1CAD-D9DD3F3E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 y="1379160"/>
            <a:ext cx="10972800" cy="4099680"/>
          </a:xfrm>
          <a:prstGeom prst="rect">
            <a:avLst/>
          </a:prstGeom>
        </p:spPr>
      </p:pic>
    </p:spTree>
    <p:extLst>
      <p:ext uri="{BB962C8B-B14F-4D97-AF65-F5344CB8AC3E}">
        <p14:creationId xmlns:p14="http://schemas.microsoft.com/office/powerpoint/2010/main" val="215560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3</a:t>
            </a:r>
            <a:r>
              <a:rPr lang="en-IN" sz="2700" b="1" dirty="0">
                <a:latin typeface="Times New Roman" panose="02020603050405020304" pitchFamily="18" charset="0"/>
                <a:cs typeface="Times New Roman" panose="02020603050405020304" pitchFamily="18" charset="0"/>
              </a:rPr>
              <a:t>.2 Project Architecture</a:t>
            </a:r>
          </a:p>
        </p:txBody>
      </p:sp>
      <p:pic>
        <p:nvPicPr>
          <p:cNvPr id="3" name="Picture 2">
            <a:extLst>
              <a:ext uri="{FF2B5EF4-FFF2-40B4-BE49-F238E27FC236}">
                <a16:creationId xmlns:a16="http://schemas.microsoft.com/office/drawing/2014/main" id="{437F8E85-8902-C3DB-8F36-73CBBD1CB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51" y="1310607"/>
            <a:ext cx="10774837" cy="4651566"/>
          </a:xfrm>
          <a:prstGeom prst="rect">
            <a:avLst/>
          </a:prstGeom>
        </p:spPr>
      </p:pic>
    </p:spTree>
    <p:extLst>
      <p:ext uri="{BB962C8B-B14F-4D97-AF65-F5344CB8AC3E}">
        <p14:creationId xmlns:p14="http://schemas.microsoft.com/office/powerpoint/2010/main" val="2568365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.2.1  Data Flow / Process Flow Diagrams</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F571E20-A865-452D-DF1A-6D3215F55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551" y="1198508"/>
            <a:ext cx="10627150" cy="5103631"/>
          </a:xfrm>
          <a:prstGeom prst="rect">
            <a:avLst/>
          </a:prstGeom>
        </p:spPr>
      </p:pic>
    </p:spTree>
    <p:extLst>
      <p:ext uri="{BB962C8B-B14F-4D97-AF65-F5344CB8AC3E}">
        <p14:creationId xmlns:p14="http://schemas.microsoft.com/office/powerpoint/2010/main" val="148128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A9070F-C849-8DEB-09D3-0A0E0F36A934}"/>
              </a:ext>
            </a:extLst>
          </p:cNvPr>
          <p:cNvSpPr txBox="1"/>
          <p:nvPr/>
        </p:nvSpPr>
        <p:spPr>
          <a:xfrm>
            <a:off x="946484" y="818147"/>
            <a:ext cx="10122569"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Table of Contents</a:t>
            </a:r>
          </a:p>
        </p:txBody>
      </p:sp>
      <p:sp>
        <p:nvSpPr>
          <p:cNvPr id="6" name="TextBox 5">
            <a:extLst>
              <a:ext uri="{FF2B5EF4-FFF2-40B4-BE49-F238E27FC236}">
                <a16:creationId xmlns:a16="http://schemas.microsoft.com/office/drawing/2014/main" id="{273B92BC-7FA2-CDF9-6A2B-17378AFEE0A1}"/>
              </a:ext>
            </a:extLst>
          </p:cNvPr>
          <p:cNvSpPr txBox="1"/>
          <p:nvPr/>
        </p:nvSpPr>
        <p:spPr>
          <a:xfrm>
            <a:off x="1577665" y="3533468"/>
            <a:ext cx="3916756" cy="207390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 Implementation &amp; Testing</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     4.1 Coding Blocks</a:t>
            </a:r>
          </a:p>
          <a:p>
            <a:pPr>
              <a:lnSpc>
                <a:spcPct val="150000"/>
              </a:lnSpc>
            </a:pPr>
            <a:r>
              <a:rPr lang="en-IN" dirty="0">
                <a:latin typeface="Times New Roman" panose="02020603050405020304" pitchFamily="18" charset="0"/>
                <a:cs typeface="Times New Roman" panose="02020603050405020304" pitchFamily="18" charset="0"/>
              </a:rPr>
              <a:t>     4.2 Sample Code</a:t>
            </a:r>
          </a:p>
          <a:p>
            <a:pPr>
              <a:lnSpc>
                <a:spcPct val="150000"/>
              </a:lnSpc>
            </a:pPr>
            <a:r>
              <a:rPr lang="en-IN" dirty="0">
                <a:latin typeface="Times New Roman" panose="02020603050405020304" pitchFamily="18" charset="0"/>
                <a:cs typeface="Times New Roman" panose="02020603050405020304" pitchFamily="18" charset="0"/>
              </a:rPr>
              <a:t>     4.3 Execution Flow</a:t>
            </a:r>
          </a:p>
          <a:p>
            <a:pPr>
              <a:lnSpc>
                <a:spcPct val="150000"/>
              </a:lnSpc>
            </a:pPr>
            <a:r>
              <a:rPr lang="en-IN" dirty="0">
                <a:latin typeface="Times New Roman" panose="02020603050405020304" pitchFamily="18" charset="0"/>
                <a:cs typeface="Times New Roman" panose="02020603050405020304" pitchFamily="18" charset="0"/>
              </a:rPr>
              <a:t>     4.4 Testing</a:t>
            </a:r>
          </a:p>
        </p:txBody>
      </p:sp>
      <p:sp>
        <p:nvSpPr>
          <p:cNvPr id="7" name="TextBox 6">
            <a:extLst>
              <a:ext uri="{FF2B5EF4-FFF2-40B4-BE49-F238E27FC236}">
                <a16:creationId xmlns:a16="http://schemas.microsoft.com/office/drawing/2014/main" id="{AE079C8A-1065-92E3-1637-9FCBF975AA02}"/>
              </a:ext>
            </a:extLst>
          </p:cNvPr>
          <p:cNvSpPr txBox="1"/>
          <p:nvPr/>
        </p:nvSpPr>
        <p:spPr>
          <a:xfrm>
            <a:off x="1915459" y="2085990"/>
            <a:ext cx="324784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3.1 Modules Design</a:t>
            </a:r>
          </a:p>
        </p:txBody>
      </p:sp>
      <p:sp>
        <p:nvSpPr>
          <p:cNvPr id="2" name="TextBox 1">
            <a:extLst>
              <a:ext uri="{FF2B5EF4-FFF2-40B4-BE49-F238E27FC236}">
                <a16:creationId xmlns:a16="http://schemas.microsoft.com/office/drawing/2014/main" id="{E4C69EA9-E597-0D32-802D-DAEBB7BFD31C}"/>
              </a:ext>
            </a:extLst>
          </p:cNvPr>
          <p:cNvSpPr txBox="1"/>
          <p:nvPr/>
        </p:nvSpPr>
        <p:spPr>
          <a:xfrm>
            <a:off x="1915459" y="2554414"/>
            <a:ext cx="46938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3.2 Method &amp; Algorithm Design </a:t>
            </a:r>
          </a:p>
        </p:txBody>
      </p:sp>
      <p:sp>
        <p:nvSpPr>
          <p:cNvPr id="3" name="TextBox 2">
            <a:extLst>
              <a:ext uri="{FF2B5EF4-FFF2-40B4-BE49-F238E27FC236}">
                <a16:creationId xmlns:a16="http://schemas.microsoft.com/office/drawing/2014/main" id="{3621319A-B5B0-8A04-BB67-4647514F901D}"/>
              </a:ext>
            </a:extLst>
          </p:cNvPr>
          <p:cNvSpPr txBox="1"/>
          <p:nvPr/>
        </p:nvSpPr>
        <p:spPr>
          <a:xfrm>
            <a:off x="1865077" y="2967498"/>
            <a:ext cx="391675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3.3 Project Architecture</a:t>
            </a:r>
          </a:p>
        </p:txBody>
      </p:sp>
      <p:sp>
        <p:nvSpPr>
          <p:cNvPr id="11" name="TextBox 10">
            <a:extLst>
              <a:ext uri="{FF2B5EF4-FFF2-40B4-BE49-F238E27FC236}">
                <a16:creationId xmlns:a16="http://schemas.microsoft.com/office/drawing/2014/main" id="{D1BB19E5-1CE2-F2D2-07DF-5DED050FEFDB}"/>
              </a:ext>
            </a:extLst>
          </p:cNvPr>
          <p:cNvSpPr txBox="1"/>
          <p:nvPr/>
        </p:nvSpPr>
        <p:spPr>
          <a:xfrm>
            <a:off x="1577665" y="1650635"/>
            <a:ext cx="39167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3.Architectural Design</a:t>
            </a:r>
          </a:p>
        </p:txBody>
      </p:sp>
    </p:spTree>
    <p:extLst>
      <p:ext uri="{BB962C8B-B14F-4D97-AF65-F5344CB8AC3E}">
        <p14:creationId xmlns:p14="http://schemas.microsoft.com/office/powerpoint/2010/main" val="258735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.2.2  Class Diagram</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6C0A553-F119-FCC9-B11F-0288281B4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390" y="1542495"/>
            <a:ext cx="11556228" cy="3576260"/>
          </a:xfrm>
          <a:prstGeom prst="rect">
            <a:avLst/>
          </a:prstGeom>
        </p:spPr>
      </p:pic>
    </p:spTree>
    <p:extLst>
      <p:ext uri="{BB962C8B-B14F-4D97-AF65-F5344CB8AC3E}">
        <p14:creationId xmlns:p14="http://schemas.microsoft.com/office/powerpoint/2010/main" val="3422065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.2.3  Use case Diagram</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123F1FF-CD06-EE8E-424B-D51E47BD8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 y="1785937"/>
            <a:ext cx="10496550" cy="3286125"/>
          </a:xfrm>
          <a:prstGeom prst="rect">
            <a:avLst/>
          </a:prstGeom>
        </p:spPr>
      </p:pic>
    </p:spTree>
    <p:extLst>
      <p:ext uri="{BB962C8B-B14F-4D97-AF65-F5344CB8AC3E}">
        <p14:creationId xmlns:p14="http://schemas.microsoft.com/office/powerpoint/2010/main" val="512585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.2.4  Sequence Diagram</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3E02F6A-F9A5-E207-B89F-85A928031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025" y="1212669"/>
            <a:ext cx="7981950" cy="4772025"/>
          </a:xfrm>
          <a:prstGeom prst="rect">
            <a:avLst/>
          </a:prstGeom>
        </p:spPr>
      </p:pic>
    </p:spTree>
    <p:extLst>
      <p:ext uri="{BB962C8B-B14F-4D97-AF65-F5344CB8AC3E}">
        <p14:creationId xmlns:p14="http://schemas.microsoft.com/office/powerpoint/2010/main" val="2949673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760624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3</a:t>
            </a:r>
            <a:r>
              <a:rPr lang="en-IN" sz="2300" b="1" dirty="0">
                <a:latin typeface="Times New Roman" panose="02020603050405020304" pitchFamily="18" charset="0"/>
                <a:cs typeface="Times New Roman" panose="02020603050405020304" pitchFamily="18" charset="0"/>
              </a:rPr>
              <a:t>.2.5  Activity Diagram</a:t>
            </a:r>
            <a:endParaRPr lang="en-IN"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6E6D7BF-97EE-5B7F-4C8B-759CEDCAC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885" y="999241"/>
            <a:ext cx="3042048" cy="5114167"/>
          </a:xfrm>
          <a:prstGeom prst="rect">
            <a:avLst/>
          </a:prstGeom>
        </p:spPr>
      </p:pic>
    </p:spTree>
    <p:extLst>
      <p:ext uri="{BB962C8B-B14F-4D97-AF65-F5344CB8AC3E}">
        <p14:creationId xmlns:p14="http://schemas.microsoft.com/office/powerpoint/2010/main" val="2860532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1062221" y="1213732"/>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r>
              <a:rPr lang="en-IN" sz="2300" b="1" dirty="0">
                <a:latin typeface="Times New Roman" panose="02020603050405020304" pitchFamily="18" charset="0"/>
                <a:cs typeface="Times New Roman" panose="02020603050405020304" pitchFamily="18" charset="0"/>
              </a:rPr>
              <a:t>.1 Sample Code</a:t>
            </a:r>
          </a:p>
        </p:txBody>
      </p:sp>
      <p:sp>
        <p:nvSpPr>
          <p:cNvPr id="2" name="TextBox 1">
            <a:extLst>
              <a:ext uri="{FF2B5EF4-FFF2-40B4-BE49-F238E27FC236}">
                <a16:creationId xmlns:a16="http://schemas.microsoft.com/office/drawing/2014/main" id="{3D9A2DB9-8BCF-FE64-F1A0-20B474AC1E48}"/>
              </a:ext>
            </a:extLst>
          </p:cNvPr>
          <p:cNvSpPr txBox="1"/>
          <p:nvPr/>
        </p:nvSpPr>
        <p:spPr>
          <a:xfrm>
            <a:off x="2399435" y="1883528"/>
            <a:ext cx="7132320" cy="4616648"/>
          </a:xfrm>
          <a:prstGeom prst="rect">
            <a:avLst/>
          </a:prstGeom>
          <a:noFill/>
        </p:spPr>
        <p:txBody>
          <a:bodyPr wrap="square" rtlCol="0">
            <a:spAutoFit/>
          </a:bodyPr>
          <a:lstStyle/>
          <a:p>
            <a:r>
              <a:rPr lang="en-IN" sz="1400" b="0" dirty="0">
                <a:solidFill>
                  <a:srgbClr val="00979D"/>
                </a:solidFill>
                <a:effectLst/>
                <a:latin typeface="Times New Roman" panose="02020603050405020304" pitchFamily="18" charset="0"/>
                <a:cs typeface="Times New Roman" panose="02020603050405020304" pitchFamily="18" charset="0"/>
              </a:rPr>
              <a:t>void</a:t>
            </a:r>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a:solidFill>
                  <a:srgbClr val="D35400"/>
                </a:solidFill>
                <a:effectLst/>
                <a:latin typeface="Times New Roman" panose="02020603050405020304" pitchFamily="18" charset="0"/>
                <a:cs typeface="Times New Roman" panose="02020603050405020304" pitchFamily="18" charset="0"/>
              </a:rPr>
              <a:t>setup</a:t>
            </a:r>
            <a:r>
              <a:rPr lang="en-IN" sz="1400" b="0" dirty="0">
                <a:solidFill>
                  <a:srgbClr val="434F54"/>
                </a:solidFill>
                <a:effectLst/>
                <a:latin typeface="Times New Roman" panose="02020603050405020304" pitchFamily="18" charset="0"/>
                <a:cs typeface="Times New Roman" panose="02020603050405020304" pitchFamily="18" charset="0"/>
              </a:rPr>
              <a:t>()</a:t>
            </a:r>
            <a:endParaRPr lang="en-IN" sz="1400" b="0" dirty="0">
              <a:solidFill>
                <a:srgbClr val="4E5B61"/>
              </a:solidFill>
              <a:effectLst/>
              <a:latin typeface="Times New Roman" panose="02020603050405020304" pitchFamily="18" charset="0"/>
              <a:cs typeface="Times New Roman" panose="02020603050405020304" pitchFamily="18" charset="0"/>
            </a:endParaRPr>
          </a:p>
          <a:p>
            <a:r>
              <a:rPr lang="en-IN" sz="1400" b="0" dirty="0">
                <a:solidFill>
                  <a:srgbClr val="434F54"/>
                </a:solidFill>
                <a:effectLst/>
                <a:latin typeface="Times New Roman" panose="02020603050405020304" pitchFamily="18" charset="0"/>
                <a:cs typeface="Times New Roman" panose="02020603050405020304" pitchFamily="18" charset="0"/>
              </a:rPr>
              <a:t>{</a:t>
            </a:r>
            <a:endParaRPr lang="en-IN" sz="1400" b="0" dirty="0">
              <a:solidFill>
                <a:srgbClr val="4E5B61"/>
              </a:solidFill>
              <a:effectLst/>
              <a:latin typeface="Times New Roman" panose="02020603050405020304" pitchFamily="18" charset="0"/>
              <a:cs typeface="Times New Roman" panose="02020603050405020304" pitchFamily="18" charset="0"/>
            </a:endParaRP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Serial</a:t>
            </a:r>
            <a:r>
              <a:rPr lang="en-IN" sz="1400" b="0" dirty="0" err="1">
                <a:solidFill>
                  <a:srgbClr val="4E5B61"/>
                </a:solidFill>
                <a:effectLst/>
                <a:latin typeface="Times New Roman" panose="02020603050405020304" pitchFamily="18" charset="0"/>
                <a:cs typeface="Times New Roman" panose="02020603050405020304" pitchFamily="18" charset="0"/>
              </a:rPr>
              <a:t>.</a:t>
            </a:r>
            <a:r>
              <a:rPr lang="en-IN" sz="1400" b="0" dirty="0" err="1">
                <a:solidFill>
                  <a:srgbClr val="D35400"/>
                </a:solidFill>
                <a:effectLst/>
                <a:latin typeface="Times New Roman" panose="02020603050405020304" pitchFamily="18" charset="0"/>
                <a:cs typeface="Times New Roman" panose="02020603050405020304" pitchFamily="18" charset="0"/>
              </a:rPr>
              <a:t>begin</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005C5F"/>
                </a:solidFill>
                <a:effectLst/>
                <a:latin typeface="Times New Roman" panose="02020603050405020304" pitchFamily="18" charset="0"/>
                <a:cs typeface="Times New Roman" panose="02020603050405020304" pitchFamily="18" charset="0"/>
              </a:rPr>
              <a:t>115200</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95A5A6"/>
                </a:solidFill>
                <a:effectLst/>
                <a:latin typeface="Times New Roman" panose="02020603050405020304" pitchFamily="18" charset="0"/>
                <a:cs typeface="Times New Roman" panose="02020603050405020304" pitchFamily="18" charset="0"/>
              </a:rPr>
              <a:t>  //-----------------------------------------------------------------------</a:t>
            </a:r>
            <a:endParaRPr lang="en-IN" sz="1400" b="0" dirty="0">
              <a:solidFill>
                <a:srgbClr val="4E5B61"/>
              </a:solidFill>
              <a:effectLst/>
              <a:latin typeface="Times New Roman" panose="02020603050405020304" pitchFamily="18" charset="0"/>
              <a:cs typeface="Times New Roman" panose="02020603050405020304" pitchFamily="18" charset="0"/>
            </a:endParaRP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Relay1, OUTPUT</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digitalWrite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Relay1, LOW</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  </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Relay2, OUTPUT</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digitalWrite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Relay2, LOW</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Relay3, OUTPUT</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digitalWrite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Relay3, LOW</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Relay4, OUTPUT</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digitalWrite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Relay4, LOW</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WIFI_LED, OUTPUT</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 </a:t>
            </a:r>
          </a:p>
          <a:p>
            <a:r>
              <a:rPr lang="en-IN" sz="1400" b="0" dirty="0">
                <a:solidFill>
                  <a:srgbClr val="4E5B61"/>
                </a:solidFill>
                <a:effectLst/>
                <a:latin typeface="Times New Roman" panose="02020603050405020304" pitchFamily="18" charset="0"/>
                <a:cs typeface="Times New Roman" panose="02020603050405020304" pitchFamily="18" charset="0"/>
              </a:rPr>
              <a:t>  </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Switch1, INPUT_PULLUP</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Switch2, INPUT_PULLUP</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Switch3, INPUT_PULLUP</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pinMode</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Switch4, INPUT_PULLUP</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p>
          <a:p>
            <a:r>
              <a:rPr lang="en-IN" sz="1400" b="0" dirty="0">
                <a:solidFill>
                  <a:srgbClr val="95A5A6"/>
                </a:solidFill>
                <a:effectLst/>
                <a:latin typeface="Times New Roman" panose="02020603050405020304" pitchFamily="18" charset="0"/>
                <a:cs typeface="Times New Roman" panose="02020603050405020304" pitchFamily="18" charset="0"/>
              </a:rPr>
              <a:t>  //-----------------------------------------------------------------------</a:t>
            </a:r>
            <a:endParaRPr lang="en-IN" sz="1400" b="0" dirty="0">
              <a:solidFill>
                <a:srgbClr val="4E5B61"/>
              </a:solidFill>
              <a:effectLst/>
              <a:latin typeface="Times New Roman" panose="02020603050405020304" pitchFamily="18" charset="0"/>
              <a:cs typeface="Times New Roman" panose="02020603050405020304" pitchFamily="18" charset="0"/>
            </a:endParaRP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WiFi</a:t>
            </a:r>
            <a:r>
              <a:rPr lang="en-IN" sz="1400" b="0" dirty="0" err="1">
                <a:solidFill>
                  <a:srgbClr val="4E5B61"/>
                </a:solidFill>
                <a:effectLst/>
                <a:latin typeface="Times New Roman" panose="02020603050405020304" pitchFamily="18" charset="0"/>
                <a:cs typeface="Times New Roman" panose="02020603050405020304" pitchFamily="18" charset="0"/>
              </a:rPr>
              <a:t>.</a:t>
            </a:r>
            <a:r>
              <a:rPr lang="en-IN" sz="1400" b="0" dirty="0" err="1">
                <a:solidFill>
                  <a:srgbClr val="D35400"/>
                </a:solidFill>
                <a:effectLst/>
                <a:latin typeface="Times New Roman" panose="02020603050405020304" pitchFamily="18" charset="0"/>
                <a:cs typeface="Times New Roman" panose="02020603050405020304" pitchFamily="18" charset="0"/>
              </a:rPr>
              <a:t>begin</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WIFI_SSID, WIFI_PASSWORD</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r>
              <a:rPr lang="en-IN" sz="1400" b="0" dirty="0">
                <a:solidFill>
                  <a:srgbClr val="4E5B61"/>
                </a:solidFill>
                <a:effectLst/>
                <a:latin typeface="Times New Roman" panose="02020603050405020304" pitchFamily="18" charset="0"/>
                <a:cs typeface="Times New Roman" panose="02020603050405020304" pitchFamily="18" charset="0"/>
              </a:rPr>
              <a:t>  </a:t>
            </a:r>
            <a:r>
              <a:rPr lang="en-IN" sz="1400" b="0" dirty="0" err="1">
                <a:solidFill>
                  <a:srgbClr val="D35400"/>
                </a:solidFill>
                <a:effectLst/>
                <a:latin typeface="Times New Roman" panose="02020603050405020304" pitchFamily="18" charset="0"/>
                <a:cs typeface="Times New Roman" panose="02020603050405020304" pitchFamily="18" charset="0"/>
              </a:rPr>
              <a:t>Serial</a:t>
            </a:r>
            <a:r>
              <a:rPr lang="en-IN" sz="1400" b="0" dirty="0" err="1">
                <a:solidFill>
                  <a:srgbClr val="4E5B61"/>
                </a:solidFill>
                <a:effectLst/>
                <a:latin typeface="Times New Roman" panose="02020603050405020304" pitchFamily="18" charset="0"/>
                <a:cs typeface="Times New Roman" panose="02020603050405020304" pitchFamily="18" charset="0"/>
              </a:rPr>
              <a:t>.</a:t>
            </a:r>
            <a:r>
              <a:rPr lang="en-IN" sz="1400" b="0" dirty="0" err="1">
                <a:solidFill>
                  <a:srgbClr val="D35400"/>
                </a:solidFill>
                <a:effectLst/>
                <a:latin typeface="Times New Roman" panose="02020603050405020304" pitchFamily="18" charset="0"/>
                <a:cs typeface="Times New Roman" panose="02020603050405020304" pitchFamily="18" charset="0"/>
              </a:rPr>
              <a:t>print</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005C5F"/>
                </a:solidFill>
                <a:effectLst/>
                <a:latin typeface="Times New Roman" panose="02020603050405020304" pitchFamily="18" charset="0"/>
                <a:cs typeface="Times New Roman" panose="02020603050405020304" pitchFamily="18" charset="0"/>
              </a:rPr>
              <a:t>"Connecting to Wi-Fi"</a:t>
            </a:r>
            <a:r>
              <a:rPr lang="en-IN" sz="1400" b="0" dirty="0">
                <a:solidFill>
                  <a:srgbClr val="434F54"/>
                </a:solidFill>
                <a:effectLst/>
                <a:latin typeface="Times New Roman" panose="02020603050405020304" pitchFamily="18" charset="0"/>
                <a:cs typeface="Times New Roman" panose="02020603050405020304" pitchFamily="18" charset="0"/>
              </a:rPr>
              <a:t>)</a:t>
            </a:r>
            <a:r>
              <a:rPr lang="en-IN" sz="1400" b="0" dirty="0">
                <a:solidFill>
                  <a:srgbClr val="4E5B61"/>
                </a:solidFill>
                <a:effectLst/>
                <a:latin typeface="Times New Roman" panose="02020603050405020304" pitchFamily="18" charset="0"/>
                <a:cs typeface="Times New Roman" panose="02020603050405020304" pitchFamily="18" charset="0"/>
              </a:rPr>
              <a:t>;</a:t>
            </a:r>
          </a:p>
          <a:p>
            <a:br>
              <a:rPr lang="en-IN" sz="1400" b="0" dirty="0">
                <a:solidFill>
                  <a:srgbClr val="4E5B61"/>
                </a:solidFill>
                <a:effectLst/>
                <a:latin typeface="Times New Roman" panose="02020603050405020304" pitchFamily="18" charset="0"/>
                <a:cs typeface="Times New Roman" panose="02020603050405020304" pitchFamily="18" charset="0"/>
              </a:rPr>
            </a:br>
            <a:endParaRPr lang="en-IN" sz="1400" b="0" dirty="0">
              <a:solidFill>
                <a:srgbClr val="4E5B6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39D3CC-1CB5-BC40-C81A-8C3830F7EC9B}"/>
              </a:ext>
            </a:extLst>
          </p:cNvPr>
          <p:cNvSpPr txBox="1"/>
          <p:nvPr/>
        </p:nvSpPr>
        <p:spPr>
          <a:xfrm>
            <a:off x="666295" y="594141"/>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4</a:t>
            </a:r>
            <a:r>
              <a:rPr lang="en-IN" sz="27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23028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r>
              <a:rPr lang="en-IN" sz="2300" b="1" dirty="0">
                <a:latin typeface="Times New Roman" panose="02020603050405020304" pitchFamily="18" charset="0"/>
                <a:cs typeface="Times New Roman" panose="02020603050405020304" pitchFamily="18" charset="0"/>
              </a:rPr>
              <a:t>.1 Sample Code</a:t>
            </a:r>
          </a:p>
        </p:txBody>
      </p:sp>
      <p:sp>
        <p:nvSpPr>
          <p:cNvPr id="2" name="TextBox 1">
            <a:extLst>
              <a:ext uri="{FF2B5EF4-FFF2-40B4-BE49-F238E27FC236}">
                <a16:creationId xmlns:a16="http://schemas.microsoft.com/office/drawing/2014/main" id="{3D9A2DB9-8BCF-FE64-F1A0-20B474AC1E48}"/>
              </a:ext>
            </a:extLst>
          </p:cNvPr>
          <p:cNvSpPr txBox="1"/>
          <p:nvPr/>
        </p:nvSpPr>
        <p:spPr>
          <a:xfrm>
            <a:off x="1786694" y="1113253"/>
            <a:ext cx="7132320" cy="5663089"/>
          </a:xfrm>
          <a:prstGeom prst="rect">
            <a:avLst/>
          </a:prstGeom>
          <a:noFill/>
        </p:spPr>
        <p:txBody>
          <a:bodyPr wrap="square" rtlCol="0">
            <a:spAutoFit/>
          </a:bodyPr>
          <a:lstStyle/>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while</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WiFi</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status</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 WL_CONNECTED</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D35400"/>
                </a:solidFill>
                <a:effectLst/>
                <a:latin typeface="Times New Roman" panose="02020603050405020304" pitchFamily="18" charset="0"/>
                <a:ea typeface="+mn-ea"/>
                <a:cs typeface="Times New Roman" panose="02020603050405020304" pitchFamily="18" charset="0"/>
              </a:rPr>
              <a:t>delay</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300</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println</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"Connected with IP: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println</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WiFi</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localIP</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println</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p>
          <a:p>
            <a:pPr marL="0" algn="l" rtl="0" eaLnBrk="1" latinLnBrk="0" hangingPunct="1">
              <a:spcBef>
                <a:spcPts val="0"/>
              </a:spcBef>
              <a:spcAft>
                <a:spcPts val="0"/>
              </a:spcAft>
            </a:pP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4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printf</a:t>
            </a:r>
            <a:r>
              <a:rPr lang="en-IN" sz="14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400" b="0" kern="1200" dirty="0">
                <a:solidFill>
                  <a:srgbClr val="005C5F"/>
                </a:solidFill>
                <a:effectLst/>
                <a:latin typeface="Times New Roman" panose="02020603050405020304" pitchFamily="18" charset="0"/>
                <a:ea typeface="+mn-ea"/>
                <a:cs typeface="Times New Roman" panose="02020603050405020304" pitchFamily="18" charset="0"/>
              </a:rPr>
              <a:t>"Firebase Client </a:t>
            </a:r>
            <a:r>
              <a:rPr lang="en-IN" sz="1400" b="0" kern="1200" dirty="0" err="1">
                <a:solidFill>
                  <a:srgbClr val="005C5F"/>
                </a:solidFill>
                <a:effectLst/>
                <a:latin typeface="Times New Roman" panose="02020603050405020304" pitchFamily="18" charset="0"/>
                <a:ea typeface="+mn-ea"/>
                <a:cs typeface="Times New Roman" panose="02020603050405020304" pitchFamily="18" charset="0"/>
              </a:rPr>
              <a:t>v%s</a:t>
            </a:r>
            <a:r>
              <a:rPr lang="en-IN" sz="1400" b="0" kern="1200" dirty="0">
                <a:solidFill>
                  <a:srgbClr val="005C5F"/>
                </a:solidFill>
                <a:effectLst/>
                <a:latin typeface="Times New Roman" panose="02020603050405020304" pitchFamily="18" charset="0"/>
                <a:ea typeface="+mn-ea"/>
                <a:cs typeface="Times New Roman" panose="02020603050405020304" pitchFamily="18" charset="0"/>
              </a:rPr>
              <a:t>\n\n"</a:t>
            </a: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FIREBASE_CLIENT_VERSION</a:t>
            </a:r>
            <a:r>
              <a:rPr lang="en-IN" sz="14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100" dirty="0">
              <a:effectLst/>
            </a:endParaRPr>
          </a:p>
          <a:p>
            <a:pPr marL="0" algn="l" rtl="0" eaLnBrk="1" latinLnBrk="0" hangingPunct="1">
              <a:spcBef>
                <a:spcPts val="0"/>
              </a:spcBef>
              <a:spcAft>
                <a:spcPts val="0"/>
              </a:spcAft>
            </a:pPr>
            <a:br>
              <a:rPr lang="en-IN" sz="1400" b="0" kern="1200" dirty="0">
                <a:solidFill>
                  <a:srgbClr val="4E5B61"/>
                </a:solidFill>
                <a:effectLst/>
                <a:latin typeface="Times New Roman" panose="02020603050405020304" pitchFamily="18" charset="0"/>
                <a:ea typeface="+mn-ea"/>
                <a:cs typeface="Times New Roman" panose="02020603050405020304" pitchFamily="18" charset="0"/>
              </a:rPr>
            </a:b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 Assign the </a:t>
            </a:r>
            <a:r>
              <a:rPr lang="en-IN" sz="1400" b="0" kern="1200" dirty="0" err="1">
                <a:solidFill>
                  <a:srgbClr val="95A5A6"/>
                </a:solidFill>
                <a:effectLst/>
                <a:latin typeface="Times New Roman" panose="02020603050405020304" pitchFamily="18" charset="0"/>
                <a:ea typeface="+mn-ea"/>
                <a:cs typeface="Times New Roman" panose="02020603050405020304" pitchFamily="18" charset="0"/>
              </a:rPr>
              <a:t>api</a:t>
            </a: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key (required) */</a:t>
            </a:r>
            <a:endParaRPr lang="en-IN" sz="1100" dirty="0">
              <a:effectLst/>
            </a:endParaRPr>
          </a:p>
          <a:p>
            <a:pPr marL="0" algn="l" rtl="0" eaLnBrk="1" latinLnBrk="0" hangingPunct="1">
              <a:spcBef>
                <a:spcPts val="0"/>
              </a:spcBef>
              <a:spcAft>
                <a:spcPts val="0"/>
              </a:spcAft>
            </a:pP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config</a:t>
            </a:r>
            <a:r>
              <a:rPr lang="en-IN" sz="14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api_key</a:t>
            </a: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 API_KEY;</a:t>
            </a:r>
            <a:endParaRPr lang="en-IN" sz="1100" dirty="0">
              <a:effectLst/>
            </a:endParaRPr>
          </a:p>
          <a:p>
            <a:pPr marL="0" algn="l" rtl="0" eaLnBrk="1" latinLnBrk="0" hangingPunct="1">
              <a:spcBef>
                <a:spcPts val="0"/>
              </a:spcBef>
              <a:spcAft>
                <a:spcPts val="0"/>
              </a:spcAft>
            </a:pP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a:t>
            </a:r>
            <a:endParaRPr lang="en-IN" sz="1100" dirty="0">
              <a:effectLst/>
            </a:endParaRPr>
          </a:p>
          <a:p>
            <a:pPr marL="0" algn="l" rtl="0" eaLnBrk="1" latinLnBrk="0" hangingPunct="1">
              <a:spcBef>
                <a:spcPts val="0"/>
              </a:spcBef>
              <a:spcAft>
                <a:spcPts val="0"/>
              </a:spcAft>
            </a:pP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 Assign the RTDB URL (required) */</a:t>
            </a:r>
            <a:endParaRPr lang="en-IN" sz="1100" dirty="0">
              <a:effectLst/>
            </a:endParaRPr>
          </a:p>
          <a:p>
            <a:pPr marL="0" algn="l" rtl="0" eaLnBrk="1" latinLnBrk="0" hangingPunct="1">
              <a:spcBef>
                <a:spcPts val="0"/>
              </a:spcBef>
              <a:spcAft>
                <a:spcPts val="0"/>
              </a:spcAft>
            </a:pP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config</a:t>
            </a:r>
            <a:r>
              <a:rPr lang="en-IN" sz="14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database_url</a:t>
            </a: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 DATABASE_URL;</a:t>
            </a:r>
            <a:endParaRPr lang="en-IN" sz="1100" dirty="0">
              <a:effectLst/>
            </a:endParaRPr>
          </a:p>
          <a:p>
            <a:pPr marL="0" algn="l" rtl="0" eaLnBrk="1" latinLnBrk="0" hangingPunct="1">
              <a:spcBef>
                <a:spcPts val="0"/>
              </a:spcBef>
              <a:spcAft>
                <a:spcPts val="0"/>
              </a:spcAft>
            </a:pPr>
            <a:br>
              <a:rPr lang="en-IN" sz="1400" b="0" kern="1200" dirty="0">
                <a:solidFill>
                  <a:srgbClr val="4E5B61"/>
                </a:solidFill>
                <a:effectLst/>
                <a:latin typeface="Times New Roman" panose="02020603050405020304" pitchFamily="18" charset="0"/>
                <a:ea typeface="+mn-ea"/>
                <a:cs typeface="Times New Roman" panose="02020603050405020304" pitchFamily="18" charset="0"/>
              </a:rPr>
            </a:b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 Assign the callback function for the long running token generation task */</a:t>
            </a:r>
            <a:endParaRPr lang="en-IN" sz="1100" dirty="0">
              <a:effectLst/>
            </a:endParaRPr>
          </a:p>
          <a:p>
            <a:pPr marL="0" algn="l" rtl="0" eaLnBrk="1" latinLnBrk="0" hangingPunct="1">
              <a:spcBef>
                <a:spcPts val="0"/>
              </a:spcBef>
              <a:spcAft>
                <a:spcPts val="0"/>
              </a:spcAft>
            </a:pP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config</a:t>
            </a:r>
            <a:r>
              <a:rPr lang="en-IN" sz="14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400" b="0" kern="1200" dirty="0" err="1">
                <a:solidFill>
                  <a:srgbClr val="D35400"/>
                </a:solidFill>
                <a:effectLst/>
                <a:latin typeface="Times New Roman" panose="02020603050405020304" pitchFamily="18" charset="0"/>
                <a:ea typeface="+mn-ea"/>
                <a:cs typeface="Times New Roman" panose="02020603050405020304" pitchFamily="18" charset="0"/>
              </a:rPr>
              <a:t>token_status_callback</a:t>
            </a: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 </a:t>
            </a:r>
            <a:r>
              <a:rPr lang="en-IN" sz="1400" b="0" kern="1200" dirty="0" err="1">
                <a:solidFill>
                  <a:srgbClr val="4E5B61"/>
                </a:solidFill>
                <a:effectLst/>
                <a:latin typeface="Times New Roman" panose="02020603050405020304" pitchFamily="18" charset="0"/>
                <a:ea typeface="+mn-ea"/>
                <a:cs typeface="Times New Roman" panose="02020603050405020304" pitchFamily="18" charset="0"/>
              </a:rPr>
              <a:t>tokenStatusCallback</a:t>
            </a: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a:t>
            </a: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//see addons/</a:t>
            </a:r>
            <a:r>
              <a:rPr lang="en-IN" sz="1400" b="0" kern="1200" dirty="0" err="1">
                <a:solidFill>
                  <a:srgbClr val="95A5A6"/>
                </a:solidFill>
                <a:effectLst/>
                <a:latin typeface="Times New Roman" panose="02020603050405020304" pitchFamily="18" charset="0"/>
                <a:ea typeface="+mn-ea"/>
                <a:cs typeface="Times New Roman" panose="02020603050405020304" pitchFamily="18" charset="0"/>
              </a:rPr>
              <a:t>TokenHelper.h</a:t>
            </a:r>
            <a:endParaRPr lang="en-IN" sz="1100" dirty="0">
              <a:effectLst/>
            </a:endParaRPr>
          </a:p>
          <a:p>
            <a:pPr marL="0" algn="l" rtl="0" eaLnBrk="1" latinLnBrk="0" hangingPunct="1">
              <a:spcBef>
                <a:spcPts val="0"/>
              </a:spcBef>
              <a:spcAft>
                <a:spcPts val="0"/>
              </a:spcAft>
            </a:pP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100" dirty="0">
              <a:effectLst/>
            </a:endParaRPr>
          </a:p>
          <a:p>
            <a:pPr marL="0" algn="l" rtl="0" eaLnBrk="1" latinLnBrk="0" hangingPunct="1">
              <a:spcBef>
                <a:spcPts val="0"/>
              </a:spcBef>
              <a:spcAft>
                <a:spcPts val="0"/>
              </a:spcAft>
            </a:pPr>
            <a:r>
              <a:rPr lang="en-IN" sz="1400" b="0" kern="1200" dirty="0">
                <a:solidFill>
                  <a:srgbClr val="95A5A6"/>
                </a:solidFill>
                <a:effectLst/>
                <a:latin typeface="Times New Roman" panose="02020603050405020304" pitchFamily="18" charset="0"/>
                <a:ea typeface="+mn-ea"/>
                <a:cs typeface="Times New Roman" panose="02020603050405020304" pitchFamily="18" charset="0"/>
              </a:rPr>
              <a:t>  /*Or Sign up */</a:t>
            </a:r>
            <a:endParaRPr lang="en-IN" sz="1100" dirty="0">
              <a:effectLst/>
            </a:endParaRPr>
          </a:p>
          <a:p>
            <a:pPr marL="0" algn="l" rtl="0" eaLnBrk="1" latinLnBrk="0" hangingPunct="1">
              <a:spcBef>
                <a:spcPts val="0"/>
              </a:spcBef>
              <a:spcAft>
                <a:spcPts val="0"/>
              </a:spcAft>
            </a:pPr>
            <a:r>
              <a:rPr lang="en-IN" sz="1400" b="0" kern="1200" dirty="0">
                <a:solidFill>
                  <a:srgbClr val="4E5B61"/>
                </a:solidFill>
                <a:effectLst/>
                <a:latin typeface="Times New Roman" panose="02020603050405020304" pitchFamily="18" charset="0"/>
                <a:ea typeface="+mn-ea"/>
                <a:cs typeface="Times New Roman" panose="02020603050405020304" pitchFamily="18" charset="0"/>
              </a:rPr>
              <a:t> </a:t>
            </a:r>
            <a:endParaRPr lang="en-IN" sz="1400" dirty="0">
              <a:effectLst/>
            </a:endParaRPr>
          </a:p>
        </p:txBody>
      </p:sp>
    </p:spTree>
    <p:extLst>
      <p:ext uri="{BB962C8B-B14F-4D97-AF65-F5344CB8AC3E}">
        <p14:creationId xmlns:p14="http://schemas.microsoft.com/office/powerpoint/2010/main" val="2621790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r>
              <a:rPr lang="en-IN" sz="2300" b="1" dirty="0">
                <a:latin typeface="Times New Roman" panose="02020603050405020304" pitchFamily="18" charset="0"/>
                <a:cs typeface="Times New Roman" panose="02020603050405020304" pitchFamily="18" charset="0"/>
              </a:rPr>
              <a:t>.1 Sample Code</a:t>
            </a:r>
          </a:p>
        </p:txBody>
      </p:sp>
      <p:sp>
        <p:nvSpPr>
          <p:cNvPr id="2" name="TextBox 1">
            <a:extLst>
              <a:ext uri="{FF2B5EF4-FFF2-40B4-BE49-F238E27FC236}">
                <a16:creationId xmlns:a16="http://schemas.microsoft.com/office/drawing/2014/main" id="{3D9A2DB9-8BCF-FE64-F1A0-20B474AC1E48}"/>
              </a:ext>
            </a:extLst>
          </p:cNvPr>
          <p:cNvSpPr txBox="1"/>
          <p:nvPr/>
        </p:nvSpPr>
        <p:spPr>
          <a:xfrm>
            <a:off x="1890389" y="1396057"/>
            <a:ext cx="7132320" cy="4524315"/>
          </a:xfrm>
          <a:prstGeom prst="rect">
            <a:avLst/>
          </a:prstGeom>
          <a:noFill/>
        </p:spPr>
        <p:txBody>
          <a:bodyPr wrap="square" rtlCol="0">
            <a:spAutoFit/>
          </a:bodyPr>
          <a:lstStyle/>
          <a:p>
            <a:pPr marL="0" algn="l" rtl="0" eaLnBrk="1" latinLnBrk="0" hangingPunct="1">
              <a:spcBef>
                <a:spcPts val="0"/>
              </a:spcBef>
              <a:spcAft>
                <a:spcPts val="0"/>
              </a:spcAft>
            </a:pP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if</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Firebase</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signUp</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&amp;config, &amp;auth, </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println</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"Firebase </a:t>
            </a:r>
            <a:r>
              <a:rPr lang="en-IN" sz="1800" b="0" kern="1200" dirty="0" err="1">
                <a:solidFill>
                  <a:srgbClr val="005C5F"/>
                </a:solidFill>
                <a:effectLst/>
                <a:latin typeface="Times New Roman" panose="02020603050405020304" pitchFamily="18" charset="0"/>
                <a:ea typeface="+mn-ea"/>
                <a:cs typeface="Times New Roman" panose="02020603050405020304" pitchFamily="18" charset="0"/>
              </a:rPr>
              <a:t>signUp</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 ok"</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signupOK</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 </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true</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else</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printf</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"%s\n"</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config</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signer</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signupError</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message</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c_str</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Firebase</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begin</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&amp;config, &amp;auth</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Firebase</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reconnectWiFi</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true</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//Recommend for ESP8266 stream, adjust the buffer size to match your stream data size</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#if</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defined</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D35400"/>
                </a:solidFill>
                <a:effectLst/>
                <a:latin typeface="Times New Roman" panose="02020603050405020304" pitchFamily="18" charset="0"/>
                <a:ea typeface="+mn-ea"/>
                <a:cs typeface="Times New Roman" panose="02020603050405020304" pitchFamily="18" charset="0"/>
              </a:rPr>
              <a:t>ESP8266</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stream</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setBSSLBufferSize</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2048</a:t>
            </a: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 Rx in bytes, 512 - 16384 */</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512</a:t>
            </a: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p:txBody>
      </p:sp>
    </p:spTree>
    <p:extLst>
      <p:ext uri="{BB962C8B-B14F-4D97-AF65-F5344CB8AC3E}">
        <p14:creationId xmlns:p14="http://schemas.microsoft.com/office/powerpoint/2010/main" val="1541736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r>
              <a:rPr lang="en-IN" sz="2300" b="1" dirty="0">
                <a:latin typeface="Times New Roman" panose="02020603050405020304" pitchFamily="18" charset="0"/>
                <a:cs typeface="Times New Roman" panose="02020603050405020304" pitchFamily="18" charset="0"/>
              </a:rPr>
              <a:t>.1 Sample Code</a:t>
            </a:r>
          </a:p>
        </p:txBody>
      </p:sp>
      <p:sp>
        <p:nvSpPr>
          <p:cNvPr id="2" name="TextBox 1">
            <a:extLst>
              <a:ext uri="{FF2B5EF4-FFF2-40B4-BE49-F238E27FC236}">
                <a16:creationId xmlns:a16="http://schemas.microsoft.com/office/drawing/2014/main" id="{3D9A2DB9-8BCF-FE64-F1A0-20B474AC1E48}"/>
              </a:ext>
            </a:extLst>
          </p:cNvPr>
          <p:cNvSpPr txBox="1"/>
          <p:nvPr/>
        </p:nvSpPr>
        <p:spPr>
          <a:xfrm>
            <a:off x="1890389" y="1396057"/>
            <a:ext cx="7132320" cy="2862322"/>
          </a:xfrm>
          <a:prstGeom prst="rect">
            <a:avLst/>
          </a:prstGeom>
          <a:noFill/>
        </p:spPr>
        <p:txBody>
          <a:bodyPr wrap="square" rtlCol="0">
            <a:spAutoFit/>
          </a:bodyPr>
          <a:lstStyle/>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Tx in bytes, 512 - 16384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  #endif</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728E00"/>
                </a:solidFill>
                <a:effectLst/>
                <a:latin typeface="Times New Roman" panose="02020603050405020304" pitchFamily="18" charset="0"/>
                <a:ea typeface="+mn-ea"/>
                <a:cs typeface="Times New Roman" panose="02020603050405020304" pitchFamily="18" charset="0"/>
              </a:rPr>
              <a:t>if</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Firebase</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RTDB</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beginStream</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&amp;stream, </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room_no</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Serial</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printf</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005C5F"/>
                </a:solidFill>
                <a:effectLst/>
                <a:latin typeface="Times New Roman" panose="02020603050405020304" pitchFamily="18" charset="0"/>
                <a:ea typeface="+mn-ea"/>
                <a:cs typeface="Times New Roman" panose="02020603050405020304" pitchFamily="18" charset="0"/>
              </a:rPr>
              <a:t>sream</a:t>
            </a:r>
            <a:r>
              <a:rPr lang="en-IN" sz="1800" b="0" kern="1200" dirty="0">
                <a:solidFill>
                  <a:srgbClr val="005C5F"/>
                </a:solidFill>
                <a:effectLst/>
                <a:latin typeface="Times New Roman" panose="02020603050405020304" pitchFamily="18" charset="0"/>
                <a:ea typeface="+mn-ea"/>
                <a:cs typeface="Times New Roman" panose="02020603050405020304" pitchFamily="18" charset="0"/>
              </a:rPr>
              <a:t> begin error, %s\n\n"</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stream</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errorReason</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c_str</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a:p>
            <a:pPr marL="0" algn="l" rtl="0" eaLnBrk="1" latinLnBrk="0" hangingPunct="1">
              <a:spcBef>
                <a:spcPts val="0"/>
              </a:spcBef>
              <a:spcAft>
                <a:spcPts val="0"/>
              </a:spcAft>
            </a:pP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Firebase</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RTDB</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a:t>
            </a:r>
            <a:r>
              <a:rPr lang="en-IN" sz="1800" b="0" kern="1200" dirty="0" err="1">
                <a:solidFill>
                  <a:srgbClr val="D35400"/>
                </a:solidFill>
                <a:effectLst/>
                <a:latin typeface="Times New Roman" panose="02020603050405020304" pitchFamily="18" charset="0"/>
                <a:ea typeface="+mn-ea"/>
                <a:cs typeface="Times New Roman" panose="02020603050405020304" pitchFamily="18" charset="0"/>
              </a:rPr>
              <a:t>setStreamCallback</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&amp;stream, </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streamCallback</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 </a:t>
            </a:r>
            <a:r>
              <a:rPr lang="en-IN" sz="1800" b="0" kern="1200" dirty="0" err="1">
                <a:solidFill>
                  <a:srgbClr val="4E5B61"/>
                </a:solidFill>
                <a:effectLst/>
                <a:latin typeface="Times New Roman" panose="02020603050405020304" pitchFamily="18" charset="0"/>
                <a:ea typeface="+mn-ea"/>
                <a:cs typeface="Times New Roman" panose="02020603050405020304" pitchFamily="18" charset="0"/>
              </a:rPr>
              <a:t>streamTimeoutCallback</a:t>
            </a: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r>
              <a:rPr lang="en-IN" sz="1800" b="0" kern="1200" dirty="0">
                <a:solidFill>
                  <a:srgbClr val="4E5B61"/>
                </a:solidFill>
                <a:effectLst/>
                <a:latin typeface="Times New Roman" panose="02020603050405020304" pitchFamily="18" charset="0"/>
                <a:ea typeface="+mn-ea"/>
                <a:cs typeface="Times New Roman" panose="02020603050405020304" pitchFamily="18" charset="0"/>
              </a:rPr>
              <a:t>;</a:t>
            </a:r>
            <a:endParaRPr lang="en-IN" sz="1400" dirty="0">
              <a:effectLst/>
            </a:endParaRPr>
          </a:p>
          <a:p>
            <a:pPr marL="0" algn="l" rtl="0" eaLnBrk="1" latinLnBrk="0" hangingPunct="1">
              <a:spcBef>
                <a:spcPts val="0"/>
              </a:spcBef>
              <a:spcAft>
                <a:spcPts val="0"/>
              </a:spcAft>
            </a:pPr>
            <a:r>
              <a:rPr lang="en-IN" sz="1800" b="0" kern="1200" dirty="0">
                <a:solidFill>
                  <a:srgbClr val="95A5A6"/>
                </a:solidFill>
                <a:effectLst/>
                <a:latin typeface="Times New Roman" panose="02020603050405020304" pitchFamily="18" charset="0"/>
                <a:ea typeface="+mn-ea"/>
                <a:cs typeface="Times New Roman" panose="02020603050405020304" pitchFamily="18" charset="0"/>
              </a:rPr>
              <a:t>  //-----------------------------------------------------------------------</a:t>
            </a:r>
            <a:endParaRPr lang="en-IN" sz="1400" dirty="0">
              <a:effectLst/>
            </a:endParaRPr>
          </a:p>
          <a:p>
            <a:pPr marL="0" algn="l" rtl="0" eaLnBrk="1" latinLnBrk="0" hangingPunct="1">
              <a:spcBef>
                <a:spcPts val="0"/>
              </a:spcBef>
              <a:spcAft>
                <a:spcPts val="0"/>
              </a:spcAft>
            </a:pPr>
            <a:r>
              <a:rPr lang="en-IN" sz="1800" b="0" kern="1200" dirty="0">
                <a:solidFill>
                  <a:srgbClr val="434F54"/>
                </a:solidFill>
                <a:effectLst/>
                <a:latin typeface="Times New Roman" panose="02020603050405020304" pitchFamily="18" charset="0"/>
                <a:ea typeface="+mn-ea"/>
                <a:cs typeface="Times New Roman" panose="02020603050405020304" pitchFamily="18" charset="0"/>
              </a:rPr>
              <a:t>}</a:t>
            </a:r>
            <a:endParaRPr lang="en-IN" sz="1400" dirty="0">
              <a:effectLst/>
            </a:endParaRPr>
          </a:p>
        </p:txBody>
      </p:sp>
    </p:spTree>
    <p:extLst>
      <p:ext uri="{BB962C8B-B14F-4D97-AF65-F5344CB8AC3E}">
        <p14:creationId xmlns:p14="http://schemas.microsoft.com/office/powerpoint/2010/main" val="3999866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742330" y="443839"/>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r>
              <a:rPr lang="en-IN" sz="2300" b="1" dirty="0">
                <a:latin typeface="Times New Roman" panose="02020603050405020304" pitchFamily="18" charset="0"/>
                <a:cs typeface="Times New Roman" panose="02020603050405020304" pitchFamily="18" charset="0"/>
              </a:rPr>
              <a:t>.2 Coding Blocks</a:t>
            </a:r>
          </a:p>
        </p:txBody>
      </p:sp>
      <p:sp>
        <p:nvSpPr>
          <p:cNvPr id="6" name="TextBox 5">
            <a:extLst>
              <a:ext uri="{FF2B5EF4-FFF2-40B4-BE49-F238E27FC236}">
                <a16:creationId xmlns:a16="http://schemas.microsoft.com/office/drawing/2014/main" id="{130643C7-E41A-8385-5DC6-D44CF8C0521F}"/>
              </a:ext>
            </a:extLst>
          </p:cNvPr>
          <p:cNvSpPr txBox="1"/>
          <p:nvPr/>
        </p:nvSpPr>
        <p:spPr>
          <a:xfrm>
            <a:off x="1311443" y="890115"/>
            <a:ext cx="10623884" cy="5866350"/>
          </a:xfrm>
          <a:prstGeom prst="rect">
            <a:avLst/>
          </a:prstGeom>
          <a:noFill/>
        </p:spPr>
        <p:txBody>
          <a:bodyPr wrap="square" rtlCol="0">
            <a:spAutoFit/>
          </a:bodyPr>
          <a:lstStyle/>
          <a:p>
            <a:pPr>
              <a:lnSpc>
                <a:spcPct val="150000"/>
              </a:lnSpc>
            </a:pPr>
            <a:r>
              <a:rPr lang="en-IN" dirty="0"/>
              <a:t>1.Setup Initialization Block: void setup() { </a:t>
            </a:r>
          </a:p>
          <a:p>
            <a:pPr>
              <a:lnSpc>
                <a:spcPct val="150000"/>
              </a:lnSpc>
            </a:pPr>
            <a:r>
              <a:rPr lang="en-IN" dirty="0"/>
              <a:t>// Initialize Serial communication </a:t>
            </a:r>
          </a:p>
          <a:p>
            <a:pPr>
              <a:lnSpc>
                <a:spcPct val="150000"/>
              </a:lnSpc>
            </a:pPr>
            <a:r>
              <a:rPr lang="en-IN" dirty="0" err="1"/>
              <a:t>Serial.begin</a:t>
            </a:r>
            <a:r>
              <a:rPr lang="en-IN" dirty="0"/>
              <a:t>(115200); </a:t>
            </a:r>
          </a:p>
          <a:p>
            <a:pPr>
              <a:lnSpc>
                <a:spcPct val="150000"/>
              </a:lnSpc>
            </a:pPr>
            <a:r>
              <a:rPr lang="en-IN" dirty="0"/>
              <a:t>// Initialize GPIO pins for relays, switches, and </a:t>
            </a:r>
            <a:r>
              <a:rPr lang="en-IN" dirty="0" err="1"/>
              <a:t>WiFi</a:t>
            </a:r>
            <a:r>
              <a:rPr lang="en-IN" dirty="0"/>
              <a:t> LED</a:t>
            </a:r>
          </a:p>
          <a:p>
            <a:pPr>
              <a:lnSpc>
                <a:spcPct val="150000"/>
              </a:lnSpc>
            </a:pPr>
            <a:r>
              <a:rPr lang="en-IN" dirty="0"/>
              <a:t> </a:t>
            </a:r>
            <a:r>
              <a:rPr lang="en-IN" dirty="0" err="1"/>
              <a:t>pinMode</a:t>
            </a:r>
            <a:r>
              <a:rPr lang="en-IN" dirty="0"/>
              <a:t>(Relay1, OUTPUT); </a:t>
            </a:r>
          </a:p>
          <a:p>
            <a:pPr>
              <a:lnSpc>
                <a:spcPct val="150000"/>
              </a:lnSpc>
            </a:pPr>
            <a:r>
              <a:rPr lang="en-IN" dirty="0" err="1"/>
              <a:t>pinMode</a:t>
            </a:r>
            <a:r>
              <a:rPr lang="en-IN" dirty="0"/>
              <a:t>(Relay2, OUTPUT); </a:t>
            </a:r>
          </a:p>
          <a:p>
            <a:pPr>
              <a:lnSpc>
                <a:spcPct val="150000"/>
              </a:lnSpc>
            </a:pPr>
            <a:r>
              <a:rPr lang="en-IN" dirty="0" err="1"/>
              <a:t>pinMode</a:t>
            </a:r>
            <a:r>
              <a:rPr lang="en-IN" dirty="0"/>
              <a:t>(Relay3, OUTPUT);</a:t>
            </a:r>
          </a:p>
          <a:p>
            <a:pPr>
              <a:lnSpc>
                <a:spcPct val="150000"/>
              </a:lnSpc>
            </a:pPr>
            <a:r>
              <a:rPr lang="en-IN" dirty="0"/>
              <a:t> </a:t>
            </a:r>
            <a:r>
              <a:rPr lang="en-IN" dirty="0" err="1"/>
              <a:t>pinMode</a:t>
            </a:r>
            <a:r>
              <a:rPr lang="en-IN" dirty="0"/>
              <a:t>(Relay4, OUTPUT); </a:t>
            </a:r>
          </a:p>
          <a:p>
            <a:pPr>
              <a:lnSpc>
                <a:spcPct val="150000"/>
              </a:lnSpc>
            </a:pPr>
            <a:r>
              <a:rPr lang="en-IN" dirty="0" err="1"/>
              <a:t>pinMode</a:t>
            </a:r>
            <a:r>
              <a:rPr lang="en-IN" dirty="0"/>
              <a:t>(WIFI_LED, OUTPUT); </a:t>
            </a:r>
          </a:p>
          <a:p>
            <a:pPr>
              <a:lnSpc>
                <a:spcPct val="150000"/>
              </a:lnSpc>
            </a:pPr>
            <a:r>
              <a:rPr lang="en-IN" dirty="0" err="1"/>
              <a:t>pinMode</a:t>
            </a:r>
            <a:r>
              <a:rPr lang="en-IN" dirty="0"/>
              <a:t>(Switch1, INPUT_PULLUP); </a:t>
            </a:r>
          </a:p>
          <a:p>
            <a:pPr>
              <a:lnSpc>
                <a:spcPct val="150000"/>
              </a:lnSpc>
            </a:pPr>
            <a:r>
              <a:rPr lang="en-IN" dirty="0" err="1"/>
              <a:t>pinMode</a:t>
            </a:r>
            <a:r>
              <a:rPr lang="en-IN" dirty="0"/>
              <a:t>(Switch2, INPUT_PULLUP); </a:t>
            </a:r>
          </a:p>
          <a:p>
            <a:pPr>
              <a:lnSpc>
                <a:spcPct val="150000"/>
              </a:lnSpc>
            </a:pPr>
            <a:r>
              <a:rPr lang="en-IN" dirty="0" err="1"/>
              <a:t>pinMode</a:t>
            </a:r>
            <a:r>
              <a:rPr lang="en-IN" dirty="0"/>
              <a:t>(Switch3, INPUT_PULLUP);</a:t>
            </a:r>
          </a:p>
          <a:p>
            <a:pPr>
              <a:lnSpc>
                <a:spcPct val="150000"/>
              </a:lnSpc>
            </a:pPr>
            <a:r>
              <a:rPr lang="en-IN" dirty="0"/>
              <a:t> </a:t>
            </a:r>
            <a:r>
              <a:rPr lang="en-IN" dirty="0" err="1"/>
              <a:t>pinMode</a:t>
            </a:r>
            <a:r>
              <a:rPr lang="en-IN" dirty="0"/>
              <a:t>(Switch4, INPUT_PULLUP); // Connect to </a:t>
            </a:r>
            <a:r>
              <a:rPr lang="en-IN" dirty="0" err="1"/>
              <a:t>WiFi</a:t>
            </a:r>
            <a:r>
              <a:rPr lang="en-IN" dirty="0"/>
              <a:t> </a:t>
            </a:r>
            <a:r>
              <a:rPr lang="en-IN" dirty="0" err="1"/>
              <a:t>connectToWiFi</a:t>
            </a:r>
            <a:r>
              <a:rPr lang="en-IN" dirty="0"/>
              <a:t>(); // Initialize Firebase configuration </a:t>
            </a:r>
            <a:r>
              <a:rPr lang="en-IN" dirty="0" err="1"/>
              <a:t>initFirebase</a:t>
            </a:r>
            <a:r>
              <a:rPr lang="en-IN" dirty="0"/>
              <a:t>(); // Begin Firebase Realtime Database stream </a:t>
            </a:r>
            <a:r>
              <a:rPr lang="en-IN" dirty="0" err="1"/>
              <a:t>beginFirebaseStream</a:t>
            </a:r>
            <a:r>
              <a:rPr lang="en-IN" dirty="0"/>
              <a:t>()</a:t>
            </a:r>
          </a:p>
        </p:txBody>
      </p:sp>
    </p:spTree>
    <p:extLst>
      <p:ext uri="{BB962C8B-B14F-4D97-AF65-F5344CB8AC3E}">
        <p14:creationId xmlns:p14="http://schemas.microsoft.com/office/powerpoint/2010/main" val="3272768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5F7A46-C5D4-E1CE-2231-47131195B1C4}"/>
              </a:ext>
            </a:extLst>
          </p:cNvPr>
          <p:cNvSpPr txBox="1"/>
          <p:nvPr/>
        </p:nvSpPr>
        <p:spPr>
          <a:xfrm>
            <a:off x="577516" y="469232"/>
            <a:ext cx="11105147" cy="6186309"/>
          </a:xfrm>
          <a:prstGeom prst="rect">
            <a:avLst/>
          </a:prstGeom>
          <a:noFill/>
        </p:spPr>
        <p:txBody>
          <a:bodyPr wrap="square" rtlCol="0">
            <a:spAutoFit/>
          </a:bodyPr>
          <a:lstStyle/>
          <a:p>
            <a:r>
              <a:rPr lang="en-IN" dirty="0"/>
              <a:t>2. </a:t>
            </a:r>
            <a:r>
              <a:rPr lang="en-IN" dirty="0" err="1"/>
              <a:t>WiFi</a:t>
            </a:r>
            <a:r>
              <a:rPr lang="en-IN" dirty="0"/>
              <a:t> Connection Check Block:</a:t>
            </a:r>
          </a:p>
          <a:p>
            <a:endParaRPr lang="en-IN" dirty="0"/>
          </a:p>
          <a:p>
            <a:r>
              <a:rPr lang="en-IN" dirty="0"/>
              <a:t> void </a:t>
            </a:r>
            <a:r>
              <a:rPr lang="en-IN" dirty="0" err="1"/>
              <a:t>connectToWiFi</a:t>
            </a:r>
            <a:r>
              <a:rPr lang="en-IN" dirty="0"/>
              <a:t>() {</a:t>
            </a:r>
          </a:p>
          <a:p>
            <a:r>
              <a:rPr lang="en-IN" dirty="0"/>
              <a:t>           </a:t>
            </a:r>
            <a:r>
              <a:rPr lang="en-IN" dirty="0" err="1"/>
              <a:t>WiFi.begin</a:t>
            </a:r>
            <a:r>
              <a:rPr lang="en-IN" dirty="0"/>
              <a:t>(WIFI_SSID, WIFI_PASSWORD); </a:t>
            </a:r>
          </a:p>
          <a:p>
            <a:r>
              <a:rPr lang="en-IN" dirty="0"/>
              <a:t>             </a:t>
            </a:r>
            <a:r>
              <a:rPr lang="en-IN" dirty="0" err="1"/>
              <a:t>Serial.print</a:t>
            </a:r>
            <a:r>
              <a:rPr lang="en-IN" dirty="0"/>
              <a:t>("Connecting to Wi-Fi");</a:t>
            </a:r>
          </a:p>
          <a:p>
            <a:r>
              <a:rPr lang="en-IN" dirty="0"/>
              <a:t>              while (</a:t>
            </a:r>
            <a:r>
              <a:rPr lang="en-IN" dirty="0" err="1"/>
              <a:t>WiFi.status</a:t>
            </a:r>
            <a:r>
              <a:rPr lang="en-IN" dirty="0"/>
              <a:t>() != WL_CONNECTED) { </a:t>
            </a:r>
          </a:p>
          <a:p>
            <a:r>
              <a:rPr lang="en-IN" dirty="0"/>
              <a:t>                              </a:t>
            </a:r>
            <a:r>
              <a:rPr lang="en-IN" dirty="0" err="1"/>
              <a:t>Serial.print</a:t>
            </a:r>
            <a:r>
              <a:rPr lang="en-IN" dirty="0"/>
              <a:t>("."); </a:t>
            </a:r>
          </a:p>
          <a:p>
            <a:r>
              <a:rPr lang="en-IN" dirty="0"/>
              <a:t>                               delay(300);</a:t>
            </a:r>
          </a:p>
          <a:p>
            <a:r>
              <a:rPr lang="en-IN" dirty="0"/>
              <a:t>         }</a:t>
            </a:r>
          </a:p>
          <a:p>
            <a:r>
              <a:rPr lang="en-IN" dirty="0"/>
              <a:t>  </a:t>
            </a:r>
            <a:r>
              <a:rPr lang="en-IN" dirty="0" err="1"/>
              <a:t>Serial.println</a:t>
            </a:r>
            <a:r>
              <a:rPr lang="en-IN" dirty="0"/>
              <a:t>();</a:t>
            </a:r>
          </a:p>
          <a:p>
            <a:r>
              <a:rPr lang="en-IN" dirty="0"/>
              <a:t> </a:t>
            </a:r>
            <a:r>
              <a:rPr lang="en-IN" dirty="0" err="1"/>
              <a:t>Serial.print</a:t>
            </a:r>
            <a:r>
              <a:rPr lang="en-IN" dirty="0"/>
              <a:t>("Connected with IP: "); </a:t>
            </a:r>
          </a:p>
          <a:p>
            <a:r>
              <a:rPr lang="en-IN" dirty="0" err="1"/>
              <a:t>Serial.println</a:t>
            </a:r>
            <a:r>
              <a:rPr lang="en-IN" dirty="0"/>
              <a:t>(</a:t>
            </a:r>
            <a:r>
              <a:rPr lang="en-IN" dirty="0" err="1"/>
              <a:t>WiFi.localIP</a:t>
            </a:r>
            <a:r>
              <a:rPr lang="en-IN" dirty="0"/>
              <a:t>()); </a:t>
            </a:r>
          </a:p>
          <a:p>
            <a:r>
              <a:rPr lang="en-IN" dirty="0" err="1"/>
              <a:t>Serial.println</a:t>
            </a:r>
            <a:r>
              <a:rPr lang="en-IN" dirty="0"/>
              <a:t>(); } </a:t>
            </a:r>
          </a:p>
          <a:p>
            <a:endParaRPr lang="en-IN" dirty="0"/>
          </a:p>
          <a:p>
            <a:r>
              <a:rPr lang="en-IN" dirty="0"/>
              <a:t>3. Firebase Initialization Block:</a:t>
            </a:r>
          </a:p>
          <a:p>
            <a:r>
              <a:rPr lang="en-IN" dirty="0"/>
              <a:t> void </a:t>
            </a:r>
            <a:r>
              <a:rPr lang="en-IN" dirty="0" err="1"/>
              <a:t>initFirebase</a:t>
            </a:r>
            <a:r>
              <a:rPr lang="en-IN" dirty="0"/>
              <a:t>() {</a:t>
            </a:r>
          </a:p>
          <a:p>
            <a:r>
              <a:rPr lang="en-IN" dirty="0"/>
              <a:t>	 // Configure Firebase API key and database URL</a:t>
            </a:r>
          </a:p>
          <a:p>
            <a:r>
              <a:rPr lang="en-IN" dirty="0"/>
              <a:t>	 </a:t>
            </a:r>
            <a:r>
              <a:rPr lang="en-IN" dirty="0" err="1"/>
              <a:t>config.api_key</a:t>
            </a:r>
            <a:r>
              <a:rPr lang="en-IN" dirty="0"/>
              <a:t> = API_KEY; </a:t>
            </a:r>
          </a:p>
          <a:p>
            <a:r>
              <a:rPr lang="en-IN" dirty="0"/>
              <a:t>	</a:t>
            </a:r>
            <a:r>
              <a:rPr lang="en-IN" dirty="0" err="1"/>
              <a:t>config.database_url</a:t>
            </a:r>
            <a:r>
              <a:rPr lang="en-IN" dirty="0"/>
              <a:t> = DATABASE_URL; </a:t>
            </a:r>
          </a:p>
          <a:p>
            <a:r>
              <a:rPr lang="en-IN" dirty="0"/>
              <a:t>	// Initialize Firebase client </a:t>
            </a:r>
            <a:r>
              <a:rPr lang="en-IN" dirty="0" err="1"/>
              <a:t>Firebase.begin</a:t>
            </a:r>
            <a:r>
              <a:rPr lang="en-IN" dirty="0"/>
              <a:t>(&amp;config, &amp;auth); </a:t>
            </a:r>
          </a:p>
          <a:p>
            <a:r>
              <a:rPr lang="en-IN" dirty="0"/>
              <a:t>	</a:t>
            </a:r>
            <a:r>
              <a:rPr lang="en-IN" dirty="0" err="1"/>
              <a:t>Firebase.reconnectWiFi</a:t>
            </a:r>
            <a:r>
              <a:rPr lang="en-IN" dirty="0"/>
              <a:t>(true); </a:t>
            </a:r>
          </a:p>
          <a:p>
            <a:r>
              <a:rPr lang="en-IN" dirty="0"/>
              <a:t>}</a:t>
            </a:r>
          </a:p>
        </p:txBody>
      </p:sp>
    </p:spTree>
    <p:extLst>
      <p:ext uri="{BB962C8B-B14F-4D97-AF65-F5344CB8AC3E}">
        <p14:creationId xmlns:p14="http://schemas.microsoft.com/office/powerpoint/2010/main" val="300680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A9070F-C849-8DEB-09D3-0A0E0F36A934}"/>
              </a:ext>
            </a:extLst>
          </p:cNvPr>
          <p:cNvSpPr txBox="1"/>
          <p:nvPr/>
        </p:nvSpPr>
        <p:spPr>
          <a:xfrm>
            <a:off x="946484" y="818147"/>
            <a:ext cx="10122569"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Table of Contents</a:t>
            </a:r>
          </a:p>
        </p:txBody>
      </p:sp>
      <p:sp>
        <p:nvSpPr>
          <p:cNvPr id="6" name="TextBox 5">
            <a:extLst>
              <a:ext uri="{FF2B5EF4-FFF2-40B4-BE49-F238E27FC236}">
                <a16:creationId xmlns:a16="http://schemas.microsoft.com/office/drawing/2014/main" id="{273B92BC-7FA2-CDF9-6A2B-17378AFEE0A1}"/>
              </a:ext>
            </a:extLst>
          </p:cNvPr>
          <p:cNvSpPr txBox="1"/>
          <p:nvPr/>
        </p:nvSpPr>
        <p:spPr>
          <a:xfrm>
            <a:off x="1577664" y="3092944"/>
            <a:ext cx="4446063"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6. Conclusions  &amp; Future scope</a:t>
            </a:r>
          </a:p>
          <a:p>
            <a:r>
              <a:rPr lang="en-IN" sz="2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AE079C8A-1065-92E3-1637-9FCBF975AA02}"/>
              </a:ext>
            </a:extLst>
          </p:cNvPr>
          <p:cNvSpPr txBox="1"/>
          <p:nvPr/>
        </p:nvSpPr>
        <p:spPr>
          <a:xfrm>
            <a:off x="1915459" y="2085990"/>
            <a:ext cx="324784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5.1 Result Screens</a:t>
            </a:r>
          </a:p>
        </p:txBody>
      </p:sp>
      <p:sp>
        <p:nvSpPr>
          <p:cNvPr id="2" name="TextBox 1">
            <a:extLst>
              <a:ext uri="{FF2B5EF4-FFF2-40B4-BE49-F238E27FC236}">
                <a16:creationId xmlns:a16="http://schemas.microsoft.com/office/drawing/2014/main" id="{E4C69EA9-E597-0D32-802D-DAEBB7BFD31C}"/>
              </a:ext>
            </a:extLst>
          </p:cNvPr>
          <p:cNvSpPr txBox="1"/>
          <p:nvPr/>
        </p:nvSpPr>
        <p:spPr>
          <a:xfrm>
            <a:off x="1915459" y="2554414"/>
            <a:ext cx="469388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5.2 Result Analysis</a:t>
            </a:r>
          </a:p>
        </p:txBody>
      </p:sp>
      <p:sp>
        <p:nvSpPr>
          <p:cNvPr id="11" name="TextBox 10">
            <a:extLst>
              <a:ext uri="{FF2B5EF4-FFF2-40B4-BE49-F238E27FC236}">
                <a16:creationId xmlns:a16="http://schemas.microsoft.com/office/drawing/2014/main" id="{D1BB19E5-1CE2-F2D2-07DF-5DED050FEFDB}"/>
              </a:ext>
            </a:extLst>
          </p:cNvPr>
          <p:cNvSpPr txBox="1"/>
          <p:nvPr/>
        </p:nvSpPr>
        <p:spPr>
          <a:xfrm>
            <a:off x="1577665" y="1650635"/>
            <a:ext cx="39167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5. Results</a:t>
            </a:r>
          </a:p>
        </p:txBody>
      </p:sp>
      <p:sp>
        <p:nvSpPr>
          <p:cNvPr id="5" name="TextBox 4">
            <a:extLst>
              <a:ext uri="{FF2B5EF4-FFF2-40B4-BE49-F238E27FC236}">
                <a16:creationId xmlns:a16="http://schemas.microsoft.com/office/drawing/2014/main" id="{01191BC9-CC04-465A-5A76-2C60EBE3383D}"/>
              </a:ext>
            </a:extLst>
          </p:cNvPr>
          <p:cNvSpPr txBox="1"/>
          <p:nvPr/>
        </p:nvSpPr>
        <p:spPr>
          <a:xfrm>
            <a:off x="1915459" y="3561368"/>
            <a:ext cx="324784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6.1 Conclusion</a:t>
            </a:r>
          </a:p>
        </p:txBody>
      </p:sp>
      <p:sp>
        <p:nvSpPr>
          <p:cNvPr id="8" name="TextBox 7">
            <a:extLst>
              <a:ext uri="{FF2B5EF4-FFF2-40B4-BE49-F238E27FC236}">
                <a16:creationId xmlns:a16="http://schemas.microsoft.com/office/drawing/2014/main" id="{C592A773-A61A-F9E5-7930-CFBD98A32173}"/>
              </a:ext>
            </a:extLst>
          </p:cNvPr>
          <p:cNvSpPr txBox="1"/>
          <p:nvPr/>
        </p:nvSpPr>
        <p:spPr>
          <a:xfrm>
            <a:off x="1915459" y="3961162"/>
            <a:ext cx="324784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6.2 Future Scope</a:t>
            </a:r>
          </a:p>
        </p:txBody>
      </p:sp>
    </p:spTree>
    <p:extLst>
      <p:ext uri="{BB962C8B-B14F-4D97-AF65-F5344CB8AC3E}">
        <p14:creationId xmlns:p14="http://schemas.microsoft.com/office/powerpoint/2010/main" val="2302988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4</a:t>
            </a:r>
            <a:r>
              <a:rPr lang="en-IN" sz="2300" b="1" dirty="0">
                <a:latin typeface="Times New Roman" panose="02020603050405020304" pitchFamily="18" charset="0"/>
                <a:cs typeface="Times New Roman" panose="02020603050405020304" pitchFamily="18" charset="0"/>
              </a:rPr>
              <a:t>.3 Execution Flow</a:t>
            </a:r>
          </a:p>
        </p:txBody>
      </p:sp>
      <p:pic>
        <p:nvPicPr>
          <p:cNvPr id="5" name="Picture 4">
            <a:extLst>
              <a:ext uri="{FF2B5EF4-FFF2-40B4-BE49-F238E27FC236}">
                <a16:creationId xmlns:a16="http://schemas.microsoft.com/office/drawing/2014/main" id="{65798273-6B8D-4EDE-B441-9B6D7951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46" y="1635449"/>
            <a:ext cx="9813304" cy="3973499"/>
          </a:xfrm>
          <a:prstGeom prst="rect">
            <a:avLst/>
          </a:prstGeom>
        </p:spPr>
      </p:pic>
    </p:spTree>
    <p:extLst>
      <p:ext uri="{BB962C8B-B14F-4D97-AF65-F5344CB8AC3E}">
        <p14:creationId xmlns:p14="http://schemas.microsoft.com/office/powerpoint/2010/main" val="7299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00ACF8C-EDCC-70F9-D75E-364AB8A508B7}"/>
              </a:ext>
            </a:extLst>
          </p:cNvPr>
          <p:cNvSpPr txBox="1"/>
          <p:nvPr/>
        </p:nvSpPr>
        <p:spPr>
          <a:xfrm>
            <a:off x="712390" y="662609"/>
            <a:ext cx="5661799"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4.4 Testing</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DFF2F2-8A5F-B3D7-1A4E-AFB07C73672B}"/>
              </a:ext>
            </a:extLst>
          </p:cNvPr>
          <p:cNvSpPr txBox="1"/>
          <p:nvPr/>
        </p:nvSpPr>
        <p:spPr>
          <a:xfrm>
            <a:off x="712390" y="1348033"/>
            <a:ext cx="10232130" cy="4847358"/>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9EAFC60-9C27-4D98-429E-B92A6C44A467}"/>
              </a:ext>
            </a:extLst>
          </p:cNvPr>
          <p:cNvSpPr txBox="1"/>
          <p:nvPr/>
        </p:nvSpPr>
        <p:spPr>
          <a:xfrm>
            <a:off x="1178351" y="1232555"/>
            <a:ext cx="9587059" cy="4016484"/>
          </a:xfrm>
          <a:prstGeom prst="rect">
            <a:avLst/>
          </a:prstGeom>
          <a:noFill/>
        </p:spPr>
        <p:txBody>
          <a:bodyPr wrap="square" rtlCol="0">
            <a:spAutoFit/>
          </a:bodyPr>
          <a:lstStyle/>
          <a:p>
            <a:pPr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Scenario:</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Turning on an appliance using a manual switch.</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Test Case:</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test verifies that the manual switch effectively activates the appliance.</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Expected Result:</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Upon toggling the manual switch to the "on" position, the appliance should power on, and its corresponding status should be updated in both the Android app and IR remote interfaces.</a:t>
            </a:r>
          </a:p>
          <a:p>
            <a:pPr lvl="1" algn="just"/>
            <a:endPar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Scenario:</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Turning off an appliance using the IR remote after it was turned on using a manual switch.</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Test Case:</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test ensures that the IR remote can deactivate the appliance after it was initially activated using the manual switch.</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Expected Result:</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After turning on the appliance via the manual switch, using the IR remote to send a "power off" command should successfully switch off the appliance. The status update should reflect in both the Android app and manual switch.</a:t>
            </a:r>
          </a:p>
          <a:p>
            <a:pPr lvl="1" algn="just"/>
            <a:endPar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Scenario:</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Turning off an appliance using the Android app after it was turned on using a manual switch.</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Test Case:</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test validates that the Android app can control the appliance state after it was</a:t>
            </a:r>
          </a:p>
        </p:txBody>
      </p:sp>
    </p:spTree>
    <p:extLst>
      <p:ext uri="{BB962C8B-B14F-4D97-AF65-F5344CB8AC3E}">
        <p14:creationId xmlns:p14="http://schemas.microsoft.com/office/powerpoint/2010/main" val="2849814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00ACF8C-EDCC-70F9-D75E-364AB8A508B7}"/>
              </a:ext>
            </a:extLst>
          </p:cNvPr>
          <p:cNvSpPr txBox="1"/>
          <p:nvPr/>
        </p:nvSpPr>
        <p:spPr>
          <a:xfrm>
            <a:off x="712390" y="662609"/>
            <a:ext cx="5661799"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4.4 Results &amp; Testing</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9DFF2F2-8A5F-B3D7-1A4E-AFB07C73672B}"/>
              </a:ext>
            </a:extLst>
          </p:cNvPr>
          <p:cNvSpPr txBox="1"/>
          <p:nvPr/>
        </p:nvSpPr>
        <p:spPr>
          <a:xfrm>
            <a:off x="712390" y="1348033"/>
            <a:ext cx="10232130" cy="4847358"/>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9EAFC60-9C27-4D98-429E-B92A6C44A467}"/>
              </a:ext>
            </a:extLst>
          </p:cNvPr>
          <p:cNvSpPr txBox="1"/>
          <p:nvPr/>
        </p:nvSpPr>
        <p:spPr>
          <a:xfrm>
            <a:off x="1178351" y="1232555"/>
            <a:ext cx="9587059" cy="4801314"/>
          </a:xfrm>
          <a:prstGeom prst="rect">
            <a:avLst/>
          </a:prstGeom>
          <a:noFill/>
        </p:spPr>
        <p:txBody>
          <a:bodyPr wrap="square" rtlCol="0">
            <a:spAutoFit/>
          </a:bodyPr>
          <a:lstStyle/>
          <a:p>
            <a:pPr lvl="1" algn="just"/>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initially turned on using the manual switch.</a:t>
            </a:r>
          </a:p>
          <a:p>
            <a:pPr lvl="1" algn="just"/>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2. Expected Result:</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Following the manual switch activation of the appliance, utilizing the Android app to issue a "power off" command should effectively turn off the appliance. The status update should propagate to both the IR remote and manual switch interfaces.</a:t>
            </a:r>
          </a:p>
          <a:p>
            <a:pPr lvl="1" algn="just"/>
            <a:endPar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4.Scenario:</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Ensuring status synchronization between all control methods.</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Test Case:</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test guarantees that the status updates are accurately synchronized across all control interfaces.</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Expected Result:</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Upon turning on the appliance using the manual switch, the Android app and IR remote should promptly update to reflect the appliance's powered-on state. Similarly, any changes made via the Android app or IR remote should be immediately mirrored in the other interfaces.</a:t>
            </a:r>
          </a:p>
          <a:p>
            <a:pPr lvl="1" algn="just"/>
            <a:endPar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5.Scenario:</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Turning on and off an appliance using different control methods interchangeably.</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Test Case:</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This test examines the seamless interchangeability of control methods in activating and deactivating the appliance.</a:t>
            </a:r>
          </a:p>
          <a:p>
            <a:pPr marL="742950" lvl="1" indent="-285750" algn="just">
              <a:buFont typeface="+mj-lt"/>
              <a:buAutoNum type="arabicPeriod"/>
            </a:pPr>
            <a:r>
              <a:rPr lang="en-US" sz="1700" b="1" i="0" dirty="0">
                <a:solidFill>
                  <a:srgbClr val="0D0D0D"/>
                </a:solidFill>
                <a:effectLst/>
                <a:highlight>
                  <a:srgbClr val="FFFFFF"/>
                </a:highlight>
                <a:latin typeface="Times New Roman" panose="02020603050405020304" pitchFamily="18" charset="0"/>
                <a:cs typeface="Times New Roman" panose="02020603050405020304" pitchFamily="18" charset="0"/>
              </a:rPr>
              <a:t>Expected Result:</a:t>
            </a:r>
            <a:r>
              <a:rPr lang="en-US" sz="1700" b="0" i="0" dirty="0">
                <a:solidFill>
                  <a:srgbClr val="0D0D0D"/>
                </a:solidFill>
                <a:effectLst/>
                <a:highlight>
                  <a:srgbClr val="FFFFFF"/>
                </a:highlight>
                <a:latin typeface="Times New Roman" panose="02020603050405020304" pitchFamily="18" charset="0"/>
                <a:cs typeface="Times New Roman" panose="02020603050405020304" pitchFamily="18" charset="0"/>
              </a:rPr>
              <a:t> Performing multiple cycles of turning the appliance on and off using various methods (manual switch, IR remote, Android app) should consistently update the appliance status across all interfaces, ensuring reliable and synchronized control.</a:t>
            </a:r>
          </a:p>
        </p:txBody>
      </p:sp>
    </p:spTree>
    <p:extLst>
      <p:ext uri="{BB962C8B-B14F-4D97-AF65-F5344CB8AC3E}">
        <p14:creationId xmlns:p14="http://schemas.microsoft.com/office/powerpoint/2010/main" val="1435526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1062221" y="1213732"/>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5</a:t>
            </a:r>
            <a:r>
              <a:rPr lang="en-IN" sz="2300" b="1" dirty="0">
                <a:latin typeface="Times New Roman" panose="02020603050405020304" pitchFamily="18" charset="0"/>
                <a:cs typeface="Times New Roman" panose="02020603050405020304" pitchFamily="18" charset="0"/>
              </a:rPr>
              <a:t>.1 Results Screen</a:t>
            </a:r>
          </a:p>
        </p:txBody>
      </p:sp>
      <p:sp>
        <p:nvSpPr>
          <p:cNvPr id="3" name="TextBox 2">
            <a:extLst>
              <a:ext uri="{FF2B5EF4-FFF2-40B4-BE49-F238E27FC236}">
                <a16:creationId xmlns:a16="http://schemas.microsoft.com/office/drawing/2014/main" id="{3A39D3CC-1CB5-BC40-C81A-8C3830F7EC9B}"/>
              </a:ext>
            </a:extLst>
          </p:cNvPr>
          <p:cNvSpPr txBox="1"/>
          <p:nvPr/>
        </p:nvSpPr>
        <p:spPr>
          <a:xfrm>
            <a:off x="666295" y="594141"/>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5.Results </a:t>
            </a:r>
            <a:endParaRPr lang="en-IN" sz="27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A71911D-2865-889A-34A6-75F8503EF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52" y="1977019"/>
            <a:ext cx="5715786" cy="4286840"/>
          </a:xfrm>
          <a:prstGeom prst="rect">
            <a:avLst/>
          </a:prstGeom>
        </p:spPr>
      </p:pic>
    </p:spTree>
    <p:extLst>
      <p:ext uri="{BB962C8B-B14F-4D97-AF65-F5344CB8AC3E}">
        <p14:creationId xmlns:p14="http://schemas.microsoft.com/office/powerpoint/2010/main" val="2268944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1062221" y="1213732"/>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5</a:t>
            </a:r>
            <a:r>
              <a:rPr lang="en-IN" sz="2300" b="1" dirty="0">
                <a:latin typeface="Times New Roman" panose="02020603050405020304" pitchFamily="18" charset="0"/>
                <a:cs typeface="Times New Roman" panose="02020603050405020304" pitchFamily="18" charset="0"/>
              </a:rPr>
              <a:t>.1 Results Screen</a:t>
            </a:r>
          </a:p>
        </p:txBody>
      </p:sp>
      <p:sp>
        <p:nvSpPr>
          <p:cNvPr id="3" name="TextBox 2">
            <a:extLst>
              <a:ext uri="{FF2B5EF4-FFF2-40B4-BE49-F238E27FC236}">
                <a16:creationId xmlns:a16="http://schemas.microsoft.com/office/drawing/2014/main" id="{3A39D3CC-1CB5-BC40-C81A-8C3830F7EC9B}"/>
              </a:ext>
            </a:extLst>
          </p:cNvPr>
          <p:cNvSpPr txBox="1"/>
          <p:nvPr/>
        </p:nvSpPr>
        <p:spPr>
          <a:xfrm>
            <a:off x="666295" y="594141"/>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5.Results </a:t>
            </a:r>
            <a:endParaRPr lang="en-IN" sz="27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0131A52-0A74-DBA0-DF57-3C1EF07C195D}"/>
              </a:ext>
            </a:extLst>
          </p:cNvPr>
          <p:cNvPicPr>
            <a:picLocks noChangeAspect="1"/>
          </p:cNvPicPr>
          <p:nvPr/>
        </p:nvPicPr>
        <p:blipFill>
          <a:blip r:embed="rId2"/>
          <a:stretch>
            <a:fillRect/>
          </a:stretch>
        </p:blipFill>
        <p:spPr>
          <a:xfrm>
            <a:off x="1342986" y="1940870"/>
            <a:ext cx="3340898" cy="3956647"/>
          </a:xfrm>
          <a:prstGeom prst="rect">
            <a:avLst/>
          </a:prstGeom>
        </p:spPr>
      </p:pic>
      <p:pic>
        <p:nvPicPr>
          <p:cNvPr id="5" name="Picture 4">
            <a:extLst>
              <a:ext uri="{FF2B5EF4-FFF2-40B4-BE49-F238E27FC236}">
                <a16:creationId xmlns:a16="http://schemas.microsoft.com/office/drawing/2014/main" id="{856F414C-568C-1903-D138-7A0EE4288515}"/>
              </a:ext>
            </a:extLst>
          </p:cNvPr>
          <p:cNvPicPr>
            <a:picLocks noChangeAspect="1"/>
          </p:cNvPicPr>
          <p:nvPr/>
        </p:nvPicPr>
        <p:blipFill>
          <a:blip r:embed="rId3"/>
          <a:stretch>
            <a:fillRect/>
          </a:stretch>
        </p:blipFill>
        <p:spPr>
          <a:xfrm>
            <a:off x="5526601" y="2157405"/>
            <a:ext cx="4758690" cy="2788285"/>
          </a:xfrm>
          <a:prstGeom prst="rect">
            <a:avLst/>
          </a:prstGeom>
        </p:spPr>
      </p:pic>
    </p:spTree>
    <p:extLst>
      <p:ext uri="{BB962C8B-B14F-4D97-AF65-F5344CB8AC3E}">
        <p14:creationId xmlns:p14="http://schemas.microsoft.com/office/powerpoint/2010/main" val="2604588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609734" y="365319"/>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5</a:t>
            </a:r>
            <a:r>
              <a:rPr lang="en-IN" sz="2300" b="1" dirty="0">
                <a:latin typeface="Times New Roman" panose="02020603050405020304" pitchFamily="18" charset="0"/>
                <a:cs typeface="Times New Roman" panose="02020603050405020304" pitchFamily="18" charset="0"/>
              </a:rPr>
              <a:t>.2 Result Analysis</a:t>
            </a:r>
          </a:p>
        </p:txBody>
      </p:sp>
      <p:sp>
        <p:nvSpPr>
          <p:cNvPr id="7" name="TextBox 6">
            <a:extLst>
              <a:ext uri="{FF2B5EF4-FFF2-40B4-BE49-F238E27FC236}">
                <a16:creationId xmlns:a16="http://schemas.microsoft.com/office/drawing/2014/main" id="{6D4B7439-6F2B-BED5-A334-BC6D0B711FBE}"/>
              </a:ext>
            </a:extLst>
          </p:cNvPr>
          <p:cNvSpPr txBox="1"/>
          <p:nvPr/>
        </p:nvSpPr>
        <p:spPr>
          <a:xfrm>
            <a:off x="751002" y="680645"/>
            <a:ext cx="10520313" cy="5673348"/>
          </a:xfrm>
          <a:prstGeom prst="rect">
            <a:avLst/>
          </a:prstGeom>
          <a:noFill/>
        </p:spPr>
        <p:txBody>
          <a:bodyPr wrap="square" rtlCol="0">
            <a:spAutoFit/>
          </a:bodyPr>
          <a:lstStyle/>
          <a:p>
            <a:pPr marL="539750" algn="just">
              <a:lnSpc>
                <a:spcPct val="150000"/>
              </a:lnSpc>
              <a:spcBef>
                <a:spcPts val="100"/>
              </a:spcBef>
              <a:spcAft>
                <a:spcPts val="100"/>
              </a:spcAft>
            </a:pPr>
            <a:r>
              <a:rPr lang="en-US" sz="1700" b="1" i="1" dirty="0">
                <a:ln>
                  <a:noFill/>
                </a:ln>
                <a:solidFill>
                  <a:srgbClr val="000000"/>
                </a:solidFill>
                <a:effectLst/>
                <a:latin typeface="Times New Roman" panose="02020603050405020304" pitchFamily="18" charset="0"/>
                <a:ea typeface="Arial Unicode MS"/>
                <a:cs typeface="Arial Unicode MS"/>
              </a:rPr>
              <a:t>1. Test Results:</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All test cases were executed successfully, demonstrating the core functionalities of the </a:t>
            </a:r>
            <a:r>
              <a:rPr lang="en-US" sz="1700" dirty="0" err="1">
                <a:ln>
                  <a:noFill/>
                </a:ln>
                <a:solidFill>
                  <a:srgbClr val="000000"/>
                </a:solidFill>
                <a:effectLst/>
                <a:latin typeface="Times New Roman" panose="02020603050405020304" pitchFamily="18" charset="0"/>
                <a:ea typeface="Arial Unicode MS"/>
                <a:cs typeface="Arial Unicode MS"/>
              </a:rPr>
              <a:t>Samartify</a:t>
            </a:r>
            <a:r>
              <a:rPr lang="en-US" sz="1700" dirty="0">
                <a:ln>
                  <a:noFill/>
                </a:ln>
                <a:solidFill>
                  <a:srgbClr val="000000"/>
                </a:solidFill>
                <a:effectLst/>
                <a:latin typeface="Times New Roman" panose="02020603050405020304" pitchFamily="18" charset="0"/>
                <a:ea typeface="Arial Unicode MS"/>
                <a:cs typeface="Arial Unicode MS"/>
              </a:rPr>
              <a:t> appliance control system.</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The manual switches, IR remote, and Android app were all able to control the appliances effectively.</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Synchronization between control methods was verified, with updates in one interface reflecting accurately in the others.</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b="1" i="1" dirty="0">
                <a:ln>
                  <a:noFill/>
                </a:ln>
                <a:solidFill>
                  <a:srgbClr val="000000"/>
                </a:solidFill>
                <a:effectLst/>
                <a:latin typeface="Times New Roman" panose="02020603050405020304" pitchFamily="18" charset="0"/>
                <a:ea typeface="Arial Unicode MS"/>
                <a:cs typeface="Arial Unicode MS"/>
              </a:rPr>
              <a:t>2. Analysis:</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dirty="0">
                <a:ln>
                  <a:noFill/>
                </a:ln>
                <a:solidFill>
                  <a:srgbClr val="000000"/>
                </a:solidFill>
                <a:effectLst/>
                <a:latin typeface="Times New Roman" panose="02020603050405020304" pitchFamily="18" charset="0"/>
                <a:ea typeface="Arial Unicode MS"/>
                <a:cs typeface="Arial Unicode MS"/>
              </a:rPr>
              <a:t>   </a:t>
            </a:r>
            <a:r>
              <a:rPr lang="en-US" sz="1700" b="1" i="1" dirty="0">
                <a:ln>
                  <a:noFill/>
                </a:ln>
                <a:solidFill>
                  <a:srgbClr val="000000"/>
                </a:solidFill>
                <a:effectLst/>
                <a:latin typeface="Times New Roman" panose="02020603050405020304" pitchFamily="18" charset="0"/>
                <a:ea typeface="Arial Unicode MS"/>
                <a:cs typeface="Arial Unicode MS"/>
              </a:rPr>
              <a:t>Functionality Validation:</a:t>
            </a:r>
            <a:r>
              <a:rPr lang="en-US" sz="1700"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The successful execution of test cases confirms that each method of appliance control (manual switches, IR remote, and Android app) works as intended.</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b="1" i="1" dirty="0">
                <a:ln>
                  <a:noFill/>
                </a:ln>
                <a:solidFill>
                  <a:srgbClr val="000000"/>
                </a:solidFill>
                <a:effectLst/>
                <a:latin typeface="Times New Roman" panose="02020603050405020304" pitchFamily="18" charset="0"/>
                <a:ea typeface="Arial Unicode MS"/>
                <a:cs typeface="Arial Unicode MS"/>
              </a:rPr>
              <a:t>  Interchangeable Usage:</a:t>
            </a:r>
            <a:r>
              <a:rPr lang="en-US" sz="1700"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Users have the flexibility to use any of the three methods interchangeably to control their appliances. This enhances user convenience and accessibility.</a:t>
            </a:r>
            <a:endParaRPr lang="en-IN" sz="1700" dirty="0">
              <a:ln>
                <a:noFill/>
              </a:ln>
              <a:solidFill>
                <a:srgbClr val="000000"/>
              </a:solidFill>
              <a:effectLst/>
              <a:latin typeface="Helvetica Neue"/>
              <a:ea typeface="Arial Unicode MS"/>
              <a:cs typeface="Arial Unicode MS"/>
            </a:endParaRPr>
          </a:p>
          <a:p>
            <a:pPr algn="just"/>
            <a:endParaRPr lang="en-IN" sz="1700" dirty="0"/>
          </a:p>
        </p:txBody>
      </p:sp>
    </p:spTree>
    <p:extLst>
      <p:ext uri="{BB962C8B-B14F-4D97-AF65-F5344CB8AC3E}">
        <p14:creationId xmlns:p14="http://schemas.microsoft.com/office/powerpoint/2010/main" val="3160401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704002" y="761245"/>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5</a:t>
            </a:r>
            <a:r>
              <a:rPr lang="en-IN" sz="2300" b="1" dirty="0">
                <a:latin typeface="Times New Roman" panose="02020603050405020304" pitchFamily="18" charset="0"/>
                <a:cs typeface="Times New Roman" panose="02020603050405020304" pitchFamily="18" charset="0"/>
              </a:rPr>
              <a:t>.2 Result Analysis</a:t>
            </a:r>
          </a:p>
        </p:txBody>
      </p:sp>
      <p:sp>
        <p:nvSpPr>
          <p:cNvPr id="7" name="TextBox 6">
            <a:extLst>
              <a:ext uri="{FF2B5EF4-FFF2-40B4-BE49-F238E27FC236}">
                <a16:creationId xmlns:a16="http://schemas.microsoft.com/office/drawing/2014/main" id="{6D4B7439-6F2B-BED5-A334-BC6D0B711FBE}"/>
              </a:ext>
            </a:extLst>
          </p:cNvPr>
          <p:cNvSpPr txBox="1"/>
          <p:nvPr/>
        </p:nvSpPr>
        <p:spPr>
          <a:xfrm>
            <a:off x="835843" y="878608"/>
            <a:ext cx="10520313" cy="4541115"/>
          </a:xfrm>
          <a:prstGeom prst="rect">
            <a:avLst/>
          </a:prstGeom>
          <a:noFill/>
        </p:spPr>
        <p:txBody>
          <a:bodyPr wrap="square" rtlCol="0">
            <a:spAutoFit/>
          </a:bodyPr>
          <a:lstStyle/>
          <a:p>
            <a:pPr marL="539750" algn="just">
              <a:lnSpc>
                <a:spcPct val="150000"/>
              </a:lnSpc>
              <a:spcBef>
                <a:spcPts val="100"/>
              </a:spcBef>
              <a:spcAft>
                <a:spcPts val="100"/>
              </a:spcAft>
            </a:pPr>
            <a:r>
              <a:rPr lang="en-US" sz="1700" b="1" i="1"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b="1" i="1" dirty="0">
                <a:ln>
                  <a:noFill/>
                </a:ln>
                <a:solidFill>
                  <a:srgbClr val="000000"/>
                </a:solidFill>
                <a:effectLst/>
                <a:latin typeface="Times New Roman" panose="02020603050405020304" pitchFamily="18" charset="0"/>
                <a:ea typeface="Arial Unicode MS"/>
                <a:cs typeface="Arial Unicode MS"/>
              </a:rPr>
              <a:t>Status Synchronization:</a:t>
            </a:r>
            <a:r>
              <a:rPr lang="en-US" sz="1700"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The synchronization of appliance status across all control interfaces ensures a consistent user experience. Users can rely on any interface to accurately reflect the current state of their appliances.</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dirty="0">
                <a:ln>
                  <a:noFill/>
                </a:ln>
                <a:solidFill>
                  <a:srgbClr val="000000"/>
                </a:solidFill>
                <a:effectLst/>
                <a:latin typeface="Times New Roman" panose="02020603050405020304" pitchFamily="18" charset="0"/>
                <a:ea typeface="Arial Unicode MS"/>
                <a:cs typeface="Arial Unicode MS"/>
              </a:rPr>
              <a:t>  </a:t>
            </a:r>
            <a:r>
              <a:rPr lang="en-US" sz="1700" b="1" i="1" dirty="0">
                <a:ln>
                  <a:noFill/>
                </a:ln>
                <a:solidFill>
                  <a:srgbClr val="000000"/>
                </a:solidFill>
                <a:effectLst/>
                <a:latin typeface="Times New Roman" panose="02020603050405020304" pitchFamily="18" charset="0"/>
                <a:ea typeface="Arial Unicode MS"/>
                <a:cs typeface="Arial Unicode MS"/>
              </a:rPr>
              <a:t>System Flexibility:</a:t>
            </a:r>
            <a:r>
              <a:rPr lang="en-US" sz="1700"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The system's ability to accommodate different control methods reflects its flexibility and adaptability to user preferences.</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dirty="0">
                <a:ln>
                  <a:noFill/>
                </a:ln>
                <a:solidFill>
                  <a:srgbClr val="000000"/>
                </a:solidFill>
                <a:effectLst/>
                <a:latin typeface="Times New Roman" panose="02020603050405020304" pitchFamily="18" charset="0"/>
                <a:ea typeface="Arial Unicode MS"/>
                <a:cs typeface="Arial Unicode MS"/>
              </a:rPr>
              <a:t>  </a:t>
            </a:r>
            <a:r>
              <a:rPr lang="en-US" sz="1700" b="1" i="1" dirty="0">
                <a:ln>
                  <a:noFill/>
                </a:ln>
                <a:solidFill>
                  <a:srgbClr val="000000"/>
                </a:solidFill>
                <a:effectLst/>
                <a:latin typeface="Times New Roman" panose="02020603050405020304" pitchFamily="18" charset="0"/>
                <a:ea typeface="Arial Unicode MS"/>
                <a:cs typeface="Arial Unicode MS"/>
              </a:rPr>
              <a:t>User Experience:</a:t>
            </a:r>
            <a:r>
              <a:rPr lang="en-US" sz="1700"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700" dirty="0">
                <a:ln>
                  <a:noFill/>
                </a:ln>
                <a:solidFill>
                  <a:srgbClr val="000000"/>
                </a:solidFill>
                <a:effectLst/>
                <a:latin typeface="Times New Roman" panose="02020603050405020304" pitchFamily="18" charset="0"/>
                <a:ea typeface="Arial Unicode MS"/>
                <a:cs typeface="Arial Unicode MS"/>
              </a:rPr>
              <a:t>With seamless integration between physical switches and digital interfaces, users can effortlessly interact with their appliances using their preferred method.</a:t>
            </a:r>
            <a:endParaRPr lang="en-IN" sz="17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700" dirty="0">
                <a:ln>
                  <a:noFill/>
                </a:ln>
                <a:solidFill>
                  <a:srgbClr val="000000"/>
                </a:solidFill>
                <a:effectLst/>
                <a:latin typeface="Times New Roman" panose="02020603050405020304" pitchFamily="18" charset="0"/>
                <a:ea typeface="Arial Unicode MS"/>
                <a:cs typeface="Arial Unicode MS"/>
              </a:rPr>
              <a:t> </a:t>
            </a:r>
            <a:endParaRPr lang="en-IN" sz="1700" dirty="0">
              <a:ln>
                <a:noFill/>
              </a:ln>
              <a:solidFill>
                <a:srgbClr val="000000"/>
              </a:solidFill>
              <a:effectLst/>
              <a:latin typeface="Helvetica Neue"/>
              <a:ea typeface="Arial Unicode MS"/>
              <a:cs typeface="Arial Unicode MS"/>
            </a:endParaRPr>
          </a:p>
        </p:txBody>
      </p:sp>
    </p:spTree>
    <p:extLst>
      <p:ext uri="{BB962C8B-B14F-4D97-AF65-F5344CB8AC3E}">
        <p14:creationId xmlns:p14="http://schemas.microsoft.com/office/powerpoint/2010/main" val="2194295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39D3CC-1CB5-BC40-C81A-8C3830F7EC9B}"/>
              </a:ext>
            </a:extLst>
          </p:cNvPr>
          <p:cNvSpPr txBox="1"/>
          <p:nvPr/>
        </p:nvSpPr>
        <p:spPr>
          <a:xfrm>
            <a:off x="666295" y="594141"/>
            <a:ext cx="6108569" cy="507831"/>
          </a:xfrm>
          <a:prstGeom prst="rect">
            <a:avLst/>
          </a:prstGeom>
          <a:noFill/>
        </p:spPr>
        <p:txBody>
          <a:bodyPr wrap="square" rtlCol="0">
            <a:spAutoFit/>
          </a:bodyPr>
          <a:lstStyle/>
          <a:p>
            <a:r>
              <a:rPr lang="en-US" sz="2700" b="1" dirty="0">
                <a:latin typeface="Times New Roman" panose="02020603050405020304" pitchFamily="18" charset="0"/>
                <a:cs typeface="Times New Roman" panose="02020603050405020304" pitchFamily="18" charset="0"/>
              </a:rPr>
              <a:t>6.Conclusions &amp; Future Scope</a:t>
            </a:r>
            <a:endParaRPr lang="en-IN" sz="27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C18C2D-B1BB-E762-C861-5AC1A51D0CAB}"/>
              </a:ext>
            </a:extLst>
          </p:cNvPr>
          <p:cNvSpPr txBox="1"/>
          <p:nvPr/>
        </p:nvSpPr>
        <p:spPr>
          <a:xfrm>
            <a:off x="986589" y="1469618"/>
            <a:ext cx="10218821" cy="5860579"/>
          </a:xfrm>
          <a:prstGeom prst="rect">
            <a:avLst/>
          </a:prstGeom>
          <a:noFill/>
        </p:spPr>
        <p:txBody>
          <a:bodyPr wrap="square" rtlCol="0">
            <a:spAutoFit/>
          </a:bodyPr>
          <a:lstStyle/>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The successful execution of test cases for the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project marks a significant milestone in its journey to redefine the way users interact with their home appliances.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offers users three distinct methods for accessing and controlling appliances: manual switches, an IR remote, and an Android app. This multifaceted approach provides users with unparalleled flexibility and convenience, allowing them to choose the method that best suits their preferences and needs.</a:t>
            </a:r>
            <a:endParaRPr lang="en-IN" sz="18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One of the key strengths of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is its ability to cater to the diverse needs of its users. By segmenting users into two distinct roles – landowners and farmers –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ensures that the platform's features and functionalities are tailored to meet the specific requirements of each group. For example, landowners may require features related to property management and security, while farmers may need functionalities related to irrigation scheduling and crop monitoring. This segmentation enhances usability and effectiveness, empowering users to seamlessly integrate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into their daily routines.</a:t>
            </a:r>
            <a:endParaRPr lang="en-IN" sz="18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endParaRPr lang="en-IN" dirty="0"/>
          </a:p>
        </p:txBody>
      </p:sp>
      <p:sp>
        <p:nvSpPr>
          <p:cNvPr id="7" name="TextBox 6">
            <a:extLst>
              <a:ext uri="{FF2B5EF4-FFF2-40B4-BE49-F238E27FC236}">
                <a16:creationId xmlns:a16="http://schemas.microsoft.com/office/drawing/2014/main" id="{5A0298C0-7F7C-1158-7B9E-578F74AFBEFC}"/>
              </a:ext>
            </a:extLst>
          </p:cNvPr>
          <p:cNvSpPr txBox="1"/>
          <p:nvPr/>
        </p:nvSpPr>
        <p:spPr>
          <a:xfrm>
            <a:off x="1112363" y="1101972"/>
            <a:ext cx="2516957" cy="446276"/>
          </a:xfrm>
          <a:prstGeom prst="rect">
            <a:avLst/>
          </a:prstGeom>
          <a:noFill/>
        </p:spPr>
        <p:txBody>
          <a:bodyPr wrap="square" rtlCol="0">
            <a:spAutoFit/>
          </a:bodyPr>
          <a:lstStyle/>
          <a:p>
            <a:r>
              <a:rPr lang="en-IN" sz="2300" b="1" dirty="0">
                <a:latin typeface="Times New Roman" panose="02020603050405020304" pitchFamily="18" charset="0"/>
                <a:cs typeface="Times New Roman" panose="02020603050405020304" pitchFamily="18" charset="0"/>
              </a:rPr>
              <a:t>6.1 Conclusion</a:t>
            </a:r>
          </a:p>
        </p:txBody>
      </p:sp>
    </p:spTree>
    <p:extLst>
      <p:ext uri="{BB962C8B-B14F-4D97-AF65-F5344CB8AC3E}">
        <p14:creationId xmlns:p14="http://schemas.microsoft.com/office/powerpoint/2010/main" val="2665221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39D3CC-1CB5-BC40-C81A-8C3830F7EC9B}"/>
              </a:ext>
            </a:extLst>
          </p:cNvPr>
          <p:cNvSpPr txBox="1"/>
          <p:nvPr/>
        </p:nvSpPr>
        <p:spPr>
          <a:xfrm>
            <a:off x="826551" y="655696"/>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6.1 Conclusion</a:t>
            </a:r>
            <a:endParaRPr lang="en-IN" sz="23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C18C2D-B1BB-E762-C861-5AC1A51D0CAB}"/>
              </a:ext>
            </a:extLst>
          </p:cNvPr>
          <p:cNvSpPr txBox="1"/>
          <p:nvPr/>
        </p:nvSpPr>
        <p:spPr>
          <a:xfrm>
            <a:off x="986589" y="1101972"/>
            <a:ext cx="10218821" cy="2535246"/>
          </a:xfrm>
          <a:prstGeom prst="rect">
            <a:avLst/>
          </a:prstGeom>
          <a:noFill/>
        </p:spPr>
        <p:txBody>
          <a:bodyPr wrap="square" rtlCol="0">
            <a:spAutoFit/>
          </a:bodyPr>
          <a:lstStyle/>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The successful execution of test cases also underscores the reliability and accuracy of </a:t>
            </a:r>
            <a:r>
              <a:rPr lang="en-US" sz="1800" dirty="0" err="1">
                <a:ln>
                  <a:noFill/>
                </a:ln>
                <a:solidFill>
                  <a:srgbClr val="000000"/>
                </a:solidFill>
                <a:effectLst/>
                <a:latin typeface="Times New Roman" panose="02020603050405020304" pitchFamily="18" charset="0"/>
                <a:ea typeface="Arial Unicode MS"/>
                <a:cs typeface="Arial Unicode MS"/>
              </a:rPr>
              <a:t>Smartify's</a:t>
            </a:r>
            <a:r>
              <a:rPr lang="en-US" sz="1800" dirty="0">
                <a:ln>
                  <a:noFill/>
                </a:ln>
                <a:solidFill>
                  <a:srgbClr val="000000"/>
                </a:solidFill>
                <a:effectLst/>
                <a:latin typeface="Times New Roman" panose="02020603050405020304" pitchFamily="18" charset="0"/>
                <a:ea typeface="Arial Unicode MS"/>
                <a:cs typeface="Arial Unicode MS"/>
              </a:rPr>
              <a:t> synchronization mechanism. Regardless of the control method used – whether it's through manual switches, the IR remote, or the Android app – users can trust that changes made in one interface will be promptly and accurately reflected in the others. This real-time synchronization ensures that users always have up-to-date information about the status of their appliances, leading to enhanced overall user satisfaction.</a:t>
            </a:r>
            <a:endParaRPr lang="en-IN" sz="1800" dirty="0">
              <a:ln>
                <a:noFill/>
              </a:ln>
              <a:solidFill>
                <a:srgbClr val="000000"/>
              </a:solidFill>
              <a:effectLst/>
              <a:latin typeface="Helvetica Neue"/>
              <a:ea typeface="Arial Unicode MS"/>
              <a:cs typeface="Arial Unicode MS"/>
            </a:endParaRPr>
          </a:p>
        </p:txBody>
      </p:sp>
    </p:spTree>
    <p:extLst>
      <p:ext uri="{BB962C8B-B14F-4D97-AF65-F5344CB8AC3E}">
        <p14:creationId xmlns:p14="http://schemas.microsoft.com/office/powerpoint/2010/main" val="1246329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39D3CC-1CB5-BC40-C81A-8C3830F7EC9B}"/>
              </a:ext>
            </a:extLst>
          </p:cNvPr>
          <p:cNvSpPr txBox="1"/>
          <p:nvPr/>
        </p:nvSpPr>
        <p:spPr>
          <a:xfrm>
            <a:off x="826551" y="655696"/>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6.2 Future Scope</a:t>
            </a:r>
            <a:endParaRPr lang="en-IN" sz="23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C18C2D-B1BB-E762-C861-5AC1A51D0CAB}"/>
              </a:ext>
            </a:extLst>
          </p:cNvPr>
          <p:cNvSpPr txBox="1"/>
          <p:nvPr/>
        </p:nvSpPr>
        <p:spPr>
          <a:xfrm>
            <a:off x="609516" y="1289544"/>
            <a:ext cx="10218821" cy="5180905"/>
          </a:xfrm>
          <a:prstGeom prst="rect">
            <a:avLst/>
          </a:prstGeom>
          <a:noFill/>
        </p:spPr>
        <p:txBody>
          <a:bodyPr wrap="square" rtlCol="0">
            <a:spAutoFit/>
          </a:bodyPr>
          <a:lstStyle/>
          <a:p>
            <a:pPr marL="539750" algn="just">
              <a:lnSpc>
                <a:spcPct val="150000"/>
              </a:lnSpc>
              <a:spcBef>
                <a:spcPts val="100"/>
              </a:spcBef>
              <a:spcAft>
                <a:spcPts val="100"/>
              </a:spcAft>
            </a:pPr>
            <a:r>
              <a:rPr lang="en-US" sz="1800" dirty="0">
                <a:ln>
                  <a:noFill/>
                </a:ln>
                <a:solidFill>
                  <a:srgbClr val="000000"/>
                </a:solidFill>
                <a:effectLst/>
                <a:latin typeface="Times New Roman" panose="02020603050405020304" pitchFamily="18" charset="0"/>
                <a:ea typeface="Arial Unicode MS"/>
                <a:cs typeface="Arial Unicode MS"/>
              </a:rPr>
              <a:t>While the successful execution of test cases marks a significant milestone for the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project, there are several avenues for future development and enhancement:</a:t>
            </a:r>
            <a:endParaRPr lang="en-IN" sz="18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800" b="1" i="1" dirty="0">
                <a:ln>
                  <a:noFill/>
                </a:ln>
                <a:solidFill>
                  <a:srgbClr val="000000"/>
                </a:solidFill>
                <a:effectLst/>
                <a:latin typeface="Times New Roman" panose="02020603050405020304" pitchFamily="18" charset="0"/>
                <a:ea typeface="Arial Unicode MS"/>
                <a:cs typeface="Arial Unicode MS"/>
              </a:rPr>
              <a:t>Expansion of Supported Devices:</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As the project evolves, expanding the range of supported devices and appliances will be crucial to accommodate a wider variety of user needs. Integrating with additional smart home devices and platforms will enhance the versatility and utility of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a:t>
            </a:r>
            <a:endParaRPr lang="en-IN" sz="18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800" b="1" i="1" dirty="0">
                <a:ln>
                  <a:noFill/>
                </a:ln>
                <a:solidFill>
                  <a:srgbClr val="000000"/>
                </a:solidFill>
                <a:effectLst/>
                <a:latin typeface="Times New Roman" panose="02020603050405020304" pitchFamily="18" charset="0"/>
                <a:ea typeface="Arial Unicode MS"/>
                <a:cs typeface="Arial Unicode MS"/>
              </a:rPr>
              <a:t>Enhanced User Interfaces:</a:t>
            </a: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Improving the user interfaces of the manual switches, IR remote, and Android app will further enhance usability and user experience. Intuitive design elements, streamlined workflows, and personalized features will make it easier for users to interact with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and manage their appliances effectively.</a:t>
            </a:r>
            <a:endParaRPr lang="en-IN" sz="1800" dirty="0">
              <a:ln>
                <a:noFill/>
              </a:ln>
              <a:solidFill>
                <a:srgbClr val="000000"/>
              </a:solidFill>
              <a:effectLst/>
              <a:latin typeface="Helvetica Neue"/>
              <a:ea typeface="Arial Unicode MS"/>
              <a:cs typeface="Arial Unicode MS"/>
            </a:endParaRPr>
          </a:p>
          <a:p>
            <a:pPr marL="539750">
              <a:lnSpc>
                <a:spcPct val="150000"/>
              </a:lnSpc>
              <a:spcBef>
                <a:spcPts val="100"/>
              </a:spcBef>
              <a:spcAft>
                <a:spcPts val="100"/>
              </a:spcAft>
            </a:pP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endParaRPr lang="en-IN" sz="1800" dirty="0">
              <a:ln>
                <a:noFill/>
              </a:ln>
              <a:solidFill>
                <a:srgbClr val="000000"/>
              </a:solidFill>
              <a:effectLst/>
              <a:latin typeface="Helvetica Neue"/>
              <a:ea typeface="Arial Unicode MS"/>
              <a:cs typeface="Arial Unicode MS"/>
            </a:endParaRPr>
          </a:p>
        </p:txBody>
      </p:sp>
    </p:spTree>
    <p:extLst>
      <p:ext uri="{BB962C8B-B14F-4D97-AF65-F5344CB8AC3E}">
        <p14:creationId xmlns:p14="http://schemas.microsoft.com/office/powerpoint/2010/main" val="212793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DDF7C-1EA1-4F5F-AD87-7376D1FAD009}"/>
              </a:ext>
            </a:extLst>
          </p:cNvPr>
          <p:cNvSpPr txBox="1"/>
          <p:nvPr/>
        </p:nvSpPr>
        <p:spPr>
          <a:xfrm>
            <a:off x="5033914" y="612743"/>
            <a:ext cx="1621410"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BE1CB4BA-72C3-130A-62D6-EC0A3603AC31}"/>
              </a:ext>
            </a:extLst>
          </p:cNvPr>
          <p:cNvSpPr txBox="1"/>
          <p:nvPr/>
        </p:nvSpPr>
        <p:spPr>
          <a:xfrm>
            <a:off x="1385740" y="1498862"/>
            <a:ext cx="10114961" cy="4746395"/>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CFE3E77C-4C97-CF5A-86FC-AB33756B5730}"/>
              </a:ext>
            </a:extLst>
          </p:cNvPr>
          <p:cNvSpPr txBox="1"/>
          <p:nvPr/>
        </p:nvSpPr>
        <p:spPr>
          <a:xfrm>
            <a:off x="1084083" y="1329180"/>
            <a:ext cx="10407192" cy="4758354"/>
          </a:xfrm>
          <a:prstGeom prst="rect">
            <a:avLst/>
          </a:prstGeom>
          <a:noFill/>
        </p:spPr>
        <p:txBody>
          <a:bodyPr wrap="square" rtlCol="0">
            <a:spAutoFit/>
          </a:bodyPr>
          <a:lstStyle/>
          <a:p>
            <a:pPr algn="just">
              <a:lnSpc>
                <a:spcPct val="107000"/>
              </a:lnSpc>
              <a:spcAft>
                <a:spcPts val="800"/>
              </a:spcAft>
            </a:pPr>
            <a:r>
              <a:rPr lang="en-IN" sz="1700" kern="100" dirty="0">
                <a:effectLst/>
                <a:latin typeface="Times New Roman" panose="02020603050405020304" pitchFamily="18" charset="0"/>
                <a:ea typeface="Times New Roman" panose="02020603050405020304" pitchFamily="18" charset="0"/>
                <a:cs typeface="Times New Roman" panose="02020603050405020304" pitchFamily="18" charset="0"/>
              </a:rPr>
              <a:t>Smartify proposes a cost-effective solution to upgrade conventional household appliances into smart devices, enabling seamless control and management through a mobile application. In today's era of IoT (Internet of Things) and home automation, the demand for smart appliances continues to rise. However, many households still possess non-Wi-Fi enabled devices, limiting their integration into smart home ecosystems. Smartify bridges this gap by providing a retrofitting solution that empowers users to convert their existing appliances into smart devices without the need for expensive replacements. The project focuses on leveraging smart plugs and switches to enable remote control of power supply to various appliances such as air conditioners, televisions, lamps, and more. By incorporating Wi-Fi connectivity and integrating with a dedicated mobile application, users gain the ability to monitor and manage their appliances from anywhere, at any time. The intuitive user interface of the Smartify app offers features such as scheduling, energy monitoring, and personalized settings, enhancing convenience and efficiency in household operations.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700" kern="100" dirty="0">
                <a:effectLst/>
                <a:latin typeface="Times New Roman" panose="02020603050405020304" pitchFamily="18" charset="0"/>
                <a:ea typeface="Times New Roman" panose="02020603050405020304" pitchFamily="18" charset="0"/>
                <a:cs typeface="Times New Roman" panose="02020603050405020304" pitchFamily="18" charset="0"/>
              </a:rPr>
              <a:t>Implementation involves straightforward installation procedures, ensuring accessibility for users with varying technical expertise. Additionally, the system prioritizes security measures to safeguard user data and protect against unauthorized access. Smartify represents a practical and scalable solution for modernizing homes and transitioning towards smart living environments.</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dirty="0"/>
          </a:p>
        </p:txBody>
      </p:sp>
    </p:spTree>
    <p:extLst>
      <p:ext uri="{BB962C8B-B14F-4D97-AF65-F5344CB8AC3E}">
        <p14:creationId xmlns:p14="http://schemas.microsoft.com/office/powerpoint/2010/main" val="5152293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39D3CC-1CB5-BC40-C81A-8C3830F7EC9B}"/>
              </a:ext>
            </a:extLst>
          </p:cNvPr>
          <p:cNvSpPr txBox="1"/>
          <p:nvPr/>
        </p:nvSpPr>
        <p:spPr>
          <a:xfrm>
            <a:off x="609516" y="457733"/>
            <a:ext cx="6108569" cy="446276"/>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6.2 Future Scope</a:t>
            </a:r>
            <a:endParaRPr lang="en-IN" sz="23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C18C2D-B1BB-E762-C861-5AC1A51D0CAB}"/>
              </a:ext>
            </a:extLst>
          </p:cNvPr>
          <p:cNvSpPr txBox="1"/>
          <p:nvPr/>
        </p:nvSpPr>
        <p:spPr>
          <a:xfrm>
            <a:off x="845186" y="904009"/>
            <a:ext cx="10218821" cy="5571975"/>
          </a:xfrm>
          <a:prstGeom prst="rect">
            <a:avLst/>
          </a:prstGeom>
          <a:noFill/>
        </p:spPr>
        <p:txBody>
          <a:bodyPr wrap="square" rtlCol="0">
            <a:spAutoFit/>
          </a:bodyPr>
          <a:lstStyle/>
          <a:p>
            <a:pPr marL="539750" algn="just">
              <a:lnSpc>
                <a:spcPct val="150000"/>
              </a:lnSpc>
              <a:spcBef>
                <a:spcPts val="100"/>
              </a:spcBef>
              <a:spcAft>
                <a:spcPts val="100"/>
              </a:spcAft>
            </a:pPr>
            <a:r>
              <a:rPr lang="en-US" sz="1800" b="1" i="1" dirty="0">
                <a:ln>
                  <a:noFill/>
                </a:ln>
                <a:solidFill>
                  <a:srgbClr val="000000"/>
                </a:solidFill>
                <a:effectLst/>
                <a:latin typeface="Times New Roman" panose="02020603050405020304" pitchFamily="18" charset="0"/>
                <a:ea typeface="Arial Unicode MS"/>
                <a:cs typeface="Arial Unicode MS"/>
              </a:rPr>
              <a:t>Integration of Advanced Features:</a:t>
            </a: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Incorporating advanced features such as voice control, machine learning algorithms, and energy management capabilities will add value to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and differentiate it from competitors. These features will enhance automation, optimize energy usage, and provide users with actionable insights into their appliance usage patterns.</a:t>
            </a:r>
            <a:endParaRPr lang="en-IN" sz="18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800" b="1" i="1" dirty="0">
                <a:ln>
                  <a:noFill/>
                </a:ln>
                <a:solidFill>
                  <a:srgbClr val="000000"/>
                </a:solidFill>
                <a:effectLst/>
                <a:latin typeface="Times New Roman" panose="02020603050405020304" pitchFamily="18" charset="0"/>
                <a:ea typeface="Arial Unicode MS"/>
                <a:cs typeface="Arial Unicode MS"/>
              </a:rPr>
              <a:t>Enhanced Security Measures:</a:t>
            </a: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Strengthening security measures to protect user data and privacy will be crucial to maintaining user trust and confidence. Implementing robust encryption protocols, authentication mechanisms, and access controls will safeguard sensitive information and prevent unauthorized access.</a:t>
            </a:r>
            <a:endParaRPr lang="en-IN" sz="1800" dirty="0">
              <a:ln>
                <a:noFill/>
              </a:ln>
              <a:solidFill>
                <a:srgbClr val="000000"/>
              </a:solidFill>
              <a:effectLst/>
              <a:latin typeface="Helvetica Neue"/>
              <a:ea typeface="Arial Unicode MS"/>
              <a:cs typeface="Arial Unicode MS"/>
            </a:endParaRPr>
          </a:p>
          <a:p>
            <a:pPr marL="539750" algn="just">
              <a:lnSpc>
                <a:spcPct val="150000"/>
              </a:lnSpc>
              <a:spcBef>
                <a:spcPts val="100"/>
              </a:spcBef>
              <a:spcAft>
                <a:spcPts val="100"/>
              </a:spcAft>
            </a:pPr>
            <a:r>
              <a:rPr lang="en-US" sz="1800" b="1" i="1" dirty="0">
                <a:ln>
                  <a:noFill/>
                </a:ln>
                <a:solidFill>
                  <a:srgbClr val="000000"/>
                </a:solidFill>
                <a:effectLst/>
                <a:latin typeface="Times New Roman" panose="02020603050405020304" pitchFamily="18" charset="0"/>
                <a:ea typeface="Arial Unicode MS"/>
                <a:cs typeface="Arial Unicode MS"/>
              </a:rPr>
              <a:t>User Feedback and Iterative Development:</a:t>
            </a:r>
            <a:r>
              <a:rPr lang="en-US" sz="1800" dirty="0">
                <a:ln>
                  <a:noFill/>
                </a:ln>
                <a:solidFill>
                  <a:srgbClr val="000000"/>
                </a:solidFill>
                <a:effectLst/>
                <a:latin typeface="Times New Roman" panose="02020603050405020304" pitchFamily="18" charset="0"/>
                <a:ea typeface="Arial Unicode MS"/>
                <a:cs typeface="Arial Unicode MS"/>
              </a:rPr>
              <a:t> </a:t>
            </a:r>
            <a:endParaRPr lang="en-IN" sz="1800" dirty="0">
              <a:ln>
                <a:noFill/>
              </a:ln>
              <a:solidFill>
                <a:srgbClr val="000000"/>
              </a:solidFill>
              <a:effectLst/>
              <a:latin typeface="Helvetica Neue"/>
              <a:ea typeface="Arial Unicode MS"/>
              <a:cs typeface="Arial Unicode MS"/>
            </a:endParaRPr>
          </a:p>
          <a:p>
            <a:pPr marL="342900" lvl="0" indent="-342900" algn="just">
              <a:lnSpc>
                <a:spcPct val="150000"/>
              </a:lnSpc>
              <a:spcBef>
                <a:spcPts val="100"/>
              </a:spcBef>
              <a:spcAft>
                <a:spcPts val="100"/>
              </a:spcAft>
              <a:buFont typeface="Symbol" panose="05050102010706020507" pitchFamily="18" charset="2"/>
              <a:buChar char=""/>
            </a:pPr>
            <a:r>
              <a:rPr lang="en-US" sz="1800" dirty="0">
                <a:ln>
                  <a:noFill/>
                </a:ln>
                <a:solidFill>
                  <a:srgbClr val="000000"/>
                </a:solidFill>
                <a:effectLst/>
                <a:latin typeface="Times New Roman" panose="02020603050405020304" pitchFamily="18" charset="0"/>
                <a:ea typeface="Arial Unicode MS"/>
                <a:cs typeface="Arial Unicode MS"/>
              </a:rPr>
              <a:t>Gathering feedback from users through surveys, focus groups, and usability testing will provide valuable insights for iterative development and refinement. Incorporating user feedback into future updates and releases will ensure that </a:t>
            </a:r>
            <a:r>
              <a:rPr lang="en-US" sz="1800" dirty="0" err="1">
                <a:ln>
                  <a:noFill/>
                </a:ln>
                <a:solidFill>
                  <a:srgbClr val="000000"/>
                </a:solidFill>
                <a:effectLst/>
                <a:latin typeface="Times New Roman" panose="02020603050405020304" pitchFamily="18" charset="0"/>
                <a:ea typeface="Arial Unicode MS"/>
                <a:cs typeface="Arial Unicode MS"/>
              </a:rPr>
              <a:t>Smartify</a:t>
            </a:r>
            <a:r>
              <a:rPr lang="en-US" sz="1800" dirty="0">
                <a:ln>
                  <a:noFill/>
                </a:ln>
                <a:solidFill>
                  <a:srgbClr val="000000"/>
                </a:solidFill>
                <a:effectLst/>
                <a:latin typeface="Times New Roman" panose="02020603050405020304" pitchFamily="18" charset="0"/>
                <a:ea typeface="Arial Unicode MS"/>
                <a:cs typeface="Arial Unicode MS"/>
              </a:rPr>
              <a:t> continues to meet the evolving needs and preferences of its user base.</a:t>
            </a:r>
            <a:endParaRPr lang="en-IN" sz="1800" dirty="0">
              <a:ln>
                <a:noFill/>
              </a:ln>
              <a:solidFill>
                <a:srgbClr val="000000"/>
              </a:solidFill>
              <a:effectLst/>
              <a:latin typeface="Helvetica Neue"/>
              <a:ea typeface="Arial Unicode MS"/>
              <a:cs typeface="Arial Unicode MS"/>
            </a:endParaRPr>
          </a:p>
        </p:txBody>
      </p:sp>
    </p:spTree>
    <p:extLst>
      <p:ext uri="{BB962C8B-B14F-4D97-AF65-F5344CB8AC3E}">
        <p14:creationId xmlns:p14="http://schemas.microsoft.com/office/powerpoint/2010/main" val="1413874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Question mark">
            <a:extLst>
              <a:ext uri="{FF2B5EF4-FFF2-40B4-BE49-F238E27FC236}">
                <a16:creationId xmlns:a16="http://schemas.microsoft.com/office/drawing/2014/main" id="{EDCBD5C4-563E-10DF-C052-DFDA272AD6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33013" y="1066013"/>
            <a:ext cx="4044099" cy="4044099"/>
          </a:xfrm>
          <a:prstGeom prst="rect">
            <a:avLst/>
          </a:prstGeom>
        </p:spPr>
      </p:pic>
    </p:spTree>
    <p:extLst>
      <p:ext uri="{BB962C8B-B14F-4D97-AF65-F5344CB8AC3E}">
        <p14:creationId xmlns:p14="http://schemas.microsoft.com/office/powerpoint/2010/main" val="118155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26F3-19B9-E529-7E6F-74EDE9443C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27DFAB-568C-35DD-189D-5D12150513D2}"/>
              </a:ext>
            </a:extLst>
          </p:cNvPr>
          <p:cNvSpPr txBox="1"/>
          <p:nvPr/>
        </p:nvSpPr>
        <p:spPr>
          <a:xfrm>
            <a:off x="826551" y="666977"/>
            <a:ext cx="6108569"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1.Introduction</a:t>
            </a:r>
          </a:p>
        </p:txBody>
      </p:sp>
      <p:sp>
        <p:nvSpPr>
          <p:cNvPr id="5" name="TextBox 4">
            <a:extLst>
              <a:ext uri="{FF2B5EF4-FFF2-40B4-BE49-F238E27FC236}">
                <a16:creationId xmlns:a16="http://schemas.microsoft.com/office/drawing/2014/main" id="{B00ACF8C-EDCC-70F9-D75E-364AB8A508B7}"/>
              </a:ext>
            </a:extLst>
          </p:cNvPr>
          <p:cNvSpPr txBox="1"/>
          <p:nvPr/>
        </p:nvSpPr>
        <p:spPr>
          <a:xfrm>
            <a:off x="1049935" y="1345269"/>
            <a:ext cx="5661799"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1.1 Problem Specification &amp; Description</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D96D7A7-375C-FF27-8E4E-8231CC46F1DD}"/>
              </a:ext>
            </a:extLst>
          </p:cNvPr>
          <p:cNvSpPr txBox="1"/>
          <p:nvPr/>
        </p:nvSpPr>
        <p:spPr>
          <a:xfrm>
            <a:off x="1466828" y="1952917"/>
            <a:ext cx="3080084" cy="384721"/>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Problem Specification</a:t>
            </a:r>
            <a:endParaRPr lang="en-IN" sz="19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6B69A0-308B-E3C8-E151-A450011CD265}"/>
              </a:ext>
            </a:extLst>
          </p:cNvPr>
          <p:cNvSpPr txBox="1"/>
          <p:nvPr/>
        </p:nvSpPr>
        <p:spPr>
          <a:xfrm>
            <a:off x="1546699" y="2137583"/>
            <a:ext cx="4415164" cy="2145716"/>
          </a:xfrm>
          <a:prstGeom prst="rect">
            <a:avLst/>
          </a:prstGeom>
          <a:noFill/>
        </p:spPr>
        <p:txBody>
          <a:bodyPr wrap="square" rtlCol="0">
            <a:spAutoFit/>
          </a:bodyPr>
          <a:lstStyle/>
          <a:p>
            <a:pPr marL="685800"/>
            <a:endParaRPr lang="en-IN" sz="1700" dirty="0">
              <a:effectLst/>
              <a:latin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Non-Wi-Fi Enabled Appliances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Integration Limitations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Technological Gap</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Accessibility Challenges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06FCD7-545D-38CC-891B-F8354D773FDA}"/>
              </a:ext>
            </a:extLst>
          </p:cNvPr>
          <p:cNvSpPr txBox="1"/>
          <p:nvPr/>
        </p:nvSpPr>
        <p:spPr>
          <a:xfrm>
            <a:off x="1579122" y="4052466"/>
            <a:ext cx="5935579"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Problem Description</a:t>
            </a:r>
            <a:endPar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0644094-C5EB-336A-3DDC-864D17BA40A9}"/>
              </a:ext>
            </a:extLst>
          </p:cNvPr>
          <p:cNvSpPr txBox="1"/>
          <p:nvPr/>
        </p:nvSpPr>
        <p:spPr>
          <a:xfrm>
            <a:off x="1680836" y="4283299"/>
            <a:ext cx="4415164" cy="2145716"/>
          </a:xfrm>
          <a:prstGeom prst="rect">
            <a:avLst/>
          </a:prstGeom>
          <a:noFill/>
        </p:spPr>
        <p:txBody>
          <a:bodyPr wrap="square" rtlCol="0">
            <a:spAutoFit/>
          </a:bodyPr>
          <a:lstStyle/>
          <a:p>
            <a:pPr marL="685800"/>
            <a:endParaRPr lang="en-IN" sz="1700" dirty="0">
              <a:effectLst/>
              <a:latin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Manual Operation Hassles</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Energy Inefficiency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Market Demand Discrepancy</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Convenience Gap</a:t>
            </a:r>
            <a:endParaRPr lang="en-IN" sz="17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13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A7DC6-7248-57AD-1247-01D53A308E8C}"/>
              </a:ext>
            </a:extLst>
          </p:cNvPr>
          <p:cNvSpPr txBox="1"/>
          <p:nvPr/>
        </p:nvSpPr>
        <p:spPr>
          <a:xfrm>
            <a:off x="1042736" y="770021"/>
            <a:ext cx="5212149"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1.2 </a:t>
            </a:r>
            <a:r>
              <a:rPr lang="en-IN" sz="2700" dirty="0">
                <a:latin typeface="Times New Roman" panose="02020603050405020304" pitchFamily="18" charset="0"/>
                <a:cs typeface="Times New Roman" panose="02020603050405020304" pitchFamily="18" charset="0"/>
              </a:rPr>
              <a:t> </a:t>
            </a:r>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Objectives</a:t>
            </a:r>
            <a:r>
              <a:rPr lang="en-IN" sz="2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of the project</a:t>
            </a:r>
            <a:endParaRPr lang="en-IN" sz="2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442E687-C116-8CCD-6A3B-97890897469C}"/>
              </a:ext>
            </a:extLst>
          </p:cNvPr>
          <p:cNvSpPr txBox="1"/>
          <p:nvPr/>
        </p:nvSpPr>
        <p:spPr>
          <a:xfrm>
            <a:off x="1414681" y="1506625"/>
            <a:ext cx="4154905" cy="384721"/>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Aim of the Project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5C67A2-6BFB-2191-F757-6F1C4F511519}"/>
              </a:ext>
            </a:extLst>
          </p:cNvPr>
          <p:cNvSpPr txBox="1"/>
          <p:nvPr/>
        </p:nvSpPr>
        <p:spPr>
          <a:xfrm>
            <a:off x="1556083" y="2033666"/>
            <a:ext cx="4786351" cy="1576329"/>
          </a:xfrm>
          <a:prstGeom prst="rect">
            <a:avLst/>
          </a:prstGeom>
          <a:noFill/>
        </p:spPr>
        <p:txBody>
          <a:bodyPr wrap="square" rtlCol="0">
            <a:spAutoFit/>
          </a:bodyPr>
          <a:lstStyle/>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Cost-Effective Retrofitting</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Enhanced User Experience</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Seamless Integration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Accessible Control</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82661B-907F-E4EF-1A8B-C07D751D6789}"/>
              </a:ext>
            </a:extLst>
          </p:cNvPr>
          <p:cNvSpPr txBox="1"/>
          <p:nvPr/>
        </p:nvSpPr>
        <p:spPr>
          <a:xfrm>
            <a:off x="1556083" y="3271441"/>
            <a:ext cx="2983833"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Tasks and Deliverables</a:t>
            </a:r>
            <a:endPar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03622D-CC10-7B7A-8AA0-3662F704C459}"/>
              </a:ext>
            </a:extLst>
          </p:cNvPr>
          <p:cNvSpPr txBox="1"/>
          <p:nvPr/>
        </p:nvSpPr>
        <p:spPr>
          <a:xfrm>
            <a:off x="1556083" y="3829819"/>
            <a:ext cx="5334911" cy="2425664"/>
          </a:xfrm>
          <a:prstGeom prst="rect">
            <a:avLst/>
          </a:prstGeom>
          <a:noFill/>
        </p:spPr>
        <p:txBody>
          <a:bodyPr wrap="square" rtlCol="0">
            <a:spAutoFit/>
          </a:bodyPr>
          <a:lstStyle/>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Retrofitting Solution Development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Mobile Application Creation</a:t>
            </a: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Integration with Smart Plugs and Switches</a:t>
            </a:r>
            <a:endParaRPr lang="en-IN" sz="1700" kern="100"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Training and Documentation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16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A7DC6-7248-57AD-1247-01D53A308E8C}"/>
              </a:ext>
            </a:extLst>
          </p:cNvPr>
          <p:cNvSpPr txBox="1"/>
          <p:nvPr/>
        </p:nvSpPr>
        <p:spPr>
          <a:xfrm>
            <a:off x="1042736" y="770021"/>
            <a:ext cx="5212149" cy="507831"/>
          </a:xfrm>
          <a:prstGeom prst="rect">
            <a:avLst/>
          </a:prstGeom>
          <a:noFill/>
        </p:spPr>
        <p:txBody>
          <a:bodyPr wrap="square" rtlCol="0">
            <a:spAutoFit/>
          </a:bodyPr>
          <a:lstStyle/>
          <a:p>
            <a:r>
              <a:rPr lang="en-IN" sz="2700" b="1" dirty="0">
                <a:latin typeface="Times New Roman" panose="02020603050405020304" pitchFamily="18" charset="0"/>
                <a:cs typeface="Times New Roman" panose="02020603050405020304" pitchFamily="18" charset="0"/>
              </a:rPr>
              <a:t>1.2 </a:t>
            </a:r>
            <a:r>
              <a:rPr lang="en-IN" sz="2700" dirty="0">
                <a:latin typeface="Times New Roman" panose="02020603050405020304" pitchFamily="18" charset="0"/>
                <a:cs typeface="Times New Roman" panose="02020603050405020304" pitchFamily="18" charset="0"/>
              </a:rPr>
              <a:t> </a:t>
            </a:r>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Objectives</a:t>
            </a:r>
            <a:r>
              <a:rPr lang="en-IN" sz="27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of the project</a:t>
            </a:r>
            <a:endParaRPr lang="en-IN" sz="2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442E687-C116-8CCD-6A3B-97890897469C}"/>
              </a:ext>
            </a:extLst>
          </p:cNvPr>
          <p:cNvSpPr txBox="1"/>
          <p:nvPr/>
        </p:nvSpPr>
        <p:spPr>
          <a:xfrm>
            <a:off x="1414681" y="1506625"/>
            <a:ext cx="4154905" cy="384721"/>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Aim of the Project</a:t>
            </a:r>
            <a:endParaRPr lang="en-IN"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5C67A2-6BFB-2191-F757-6F1C4F511519}"/>
              </a:ext>
            </a:extLst>
          </p:cNvPr>
          <p:cNvSpPr txBox="1"/>
          <p:nvPr/>
        </p:nvSpPr>
        <p:spPr>
          <a:xfrm>
            <a:off x="1556083" y="2033666"/>
            <a:ext cx="4786351" cy="1576329"/>
          </a:xfrm>
          <a:prstGeom prst="rect">
            <a:avLst/>
          </a:prstGeom>
          <a:noFill/>
        </p:spPr>
        <p:txBody>
          <a:bodyPr wrap="square" rtlCol="0">
            <a:spAutoFit/>
          </a:bodyPr>
          <a:lstStyle/>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Cost-Effective Retrofitting</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Enhanced User Experience</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Seamless Integration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Accessible Control</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82661B-907F-E4EF-1A8B-C07D751D6789}"/>
              </a:ext>
            </a:extLst>
          </p:cNvPr>
          <p:cNvSpPr txBox="1"/>
          <p:nvPr/>
        </p:nvSpPr>
        <p:spPr>
          <a:xfrm>
            <a:off x="1556083" y="3271441"/>
            <a:ext cx="2983833"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Tasks and Deliverables</a:t>
            </a:r>
            <a:endPar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03622D-CC10-7B7A-8AA0-3662F704C459}"/>
              </a:ext>
            </a:extLst>
          </p:cNvPr>
          <p:cNvSpPr txBox="1"/>
          <p:nvPr/>
        </p:nvSpPr>
        <p:spPr>
          <a:xfrm>
            <a:off x="1556083" y="3829819"/>
            <a:ext cx="5334911" cy="2425664"/>
          </a:xfrm>
          <a:prstGeom prst="rect">
            <a:avLst/>
          </a:prstGeom>
          <a:noFill/>
        </p:spPr>
        <p:txBody>
          <a:bodyPr wrap="square" rtlCol="0">
            <a:spAutoFit/>
          </a:bodyPr>
          <a:lstStyle/>
          <a:p>
            <a:pPr marL="1200150" lvl="2"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Retrofitting Solution Development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Mobile Application Creation</a:t>
            </a: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Integration with Smart Plugs and Switches</a:t>
            </a:r>
            <a:endParaRPr lang="en-IN" sz="1700" kern="100" dirty="0">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Training and Documentation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51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F111F-75BB-056C-0090-291E75BBD914}"/>
              </a:ext>
            </a:extLst>
          </p:cNvPr>
          <p:cNvSpPr txBox="1"/>
          <p:nvPr/>
        </p:nvSpPr>
        <p:spPr>
          <a:xfrm>
            <a:off x="749183" y="726038"/>
            <a:ext cx="5775158" cy="800219"/>
          </a:xfrm>
          <a:prstGeom prst="rect">
            <a:avLst/>
          </a:prstGeom>
          <a:noFill/>
        </p:spPr>
        <p:txBody>
          <a:bodyPr wrap="square" rtlCol="0">
            <a:spAutoFit/>
          </a:bodyPr>
          <a:lstStyle/>
          <a:p>
            <a:r>
              <a:rPr lang="en-IN" sz="23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1.3 Scope of the project</a:t>
            </a:r>
            <a:endPar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3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BE9E54-86C8-EBE2-FA86-79D744F84671}"/>
              </a:ext>
            </a:extLst>
          </p:cNvPr>
          <p:cNvSpPr txBox="1"/>
          <p:nvPr/>
        </p:nvSpPr>
        <p:spPr>
          <a:xfrm>
            <a:off x="1243263" y="1270544"/>
            <a:ext cx="3481136"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Determining Goals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38DD5F-3BED-44D1-E2E2-CC476B54E99E}"/>
              </a:ext>
            </a:extLst>
          </p:cNvPr>
          <p:cNvSpPr txBox="1"/>
          <p:nvPr/>
        </p:nvSpPr>
        <p:spPr>
          <a:xfrm>
            <a:off x="1543267" y="1704138"/>
            <a:ext cx="4186990" cy="1489126"/>
          </a:xfrm>
          <a:prstGeom prst="rect">
            <a:avLst/>
          </a:prstGeom>
          <a:noFill/>
        </p:spPr>
        <p:txBody>
          <a:bodyPr wrap="square" rtlCol="0">
            <a:spAutoFit/>
          </a:bodyPr>
          <a:lstStyle/>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Clear Objectives Establishment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Stakeholder Engagement</a:t>
            </a:r>
            <a:endParaRPr lang="en-IN" sz="17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Timeline and Milestone Definition</a:t>
            </a:r>
            <a:endParaRPr lang="en-IN" sz="17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Resource Allocation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9D6A9A08-8409-6051-338C-876CA3065493}"/>
              </a:ext>
            </a:extLst>
          </p:cNvPr>
          <p:cNvSpPr txBox="1"/>
          <p:nvPr/>
        </p:nvSpPr>
        <p:spPr>
          <a:xfrm>
            <a:off x="1243263" y="2918732"/>
            <a:ext cx="2646947"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&amp; Constraints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32F949-3DD3-D2BB-3D39-D27E127E3AE0}"/>
              </a:ext>
            </a:extLst>
          </p:cNvPr>
          <p:cNvSpPr txBox="1"/>
          <p:nvPr/>
        </p:nvSpPr>
        <p:spPr>
          <a:xfrm>
            <a:off x="2053388" y="3446563"/>
            <a:ext cx="5342021" cy="1193212"/>
          </a:xfrm>
          <a:prstGeom prst="rect">
            <a:avLst/>
          </a:prstGeom>
          <a:noFill/>
        </p:spPr>
        <p:txBody>
          <a:bodyPr wrap="square" rtlCol="0">
            <a:spAutoFit/>
          </a:bodyPr>
          <a:lstStyle/>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User Preferences Analysis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Appliance Compatibility Assessment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Budget and Technical Limitations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Data Privacy and Security Measures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1CEFC42-64F3-00C2-F8D6-61DFA488AFBC}"/>
              </a:ext>
            </a:extLst>
          </p:cNvPr>
          <p:cNvSpPr txBox="1"/>
          <p:nvPr/>
        </p:nvSpPr>
        <p:spPr>
          <a:xfrm>
            <a:off x="1243263" y="4639775"/>
            <a:ext cx="3946358" cy="677108"/>
          </a:xfrm>
          <a:prstGeom prst="rect">
            <a:avLst/>
          </a:prstGeom>
          <a:noFill/>
        </p:spPr>
        <p:txBody>
          <a:bodyPr wrap="square" rtlCol="0">
            <a:spAutoFit/>
          </a:bodyPr>
          <a:lstStyle/>
          <a:p>
            <a:r>
              <a:rPr lang="en-IN" sz="19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Workflow Management Strategies</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011C5C7-38DB-E70A-2E51-97E0B7F1EB21}"/>
              </a:ext>
            </a:extLst>
          </p:cNvPr>
          <p:cNvSpPr txBox="1"/>
          <p:nvPr/>
        </p:nvSpPr>
        <p:spPr>
          <a:xfrm>
            <a:off x="2125743" y="5170116"/>
            <a:ext cx="5598695" cy="1576329"/>
          </a:xfrm>
          <a:prstGeom prst="rect">
            <a:avLst/>
          </a:prstGeom>
          <a:noFill/>
        </p:spPr>
        <p:txBody>
          <a:bodyPr wrap="square" rtlCol="0">
            <a:spAutoFit/>
          </a:bodyPr>
          <a:lstStyle/>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Agile Development Methodology</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Regular Progress Evaluation</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Stakeholder Collaboration Channels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7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Risk Management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64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820</TotalTime>
  <Words>4087</Words>
  <Application>Microsoft Office PowerPoint</Application>
  <PresentationFormat>Widescreen</PresentationFormat>
  <Paragraphs>401</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Helvetica Neue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JAKKA.SHIVAKUMAR REDDY</dc:creator>
  <cp:lastModifiedBy>JAKKA.SHIVAKUMAR REDDY</cp:lastModifiedBy>
  <cp:revision>248</cp:revision>
  <dcterms:created xsi:type="dcterms:W3CDTF">2024-02-25T09:22:23Z</dcterms:created>
  <dcterms:modified xsi:type="dcterms:W3CDTF">2024-05-01T05:59:28Z</dcterms:modified>
</cp:coreProperties>
</file>