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9"/>
  </p:notes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04" r:id="rId98"/>
  </p:sldIdLst>
  <p:sldSz cx="14401800" cy="72009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000000"/>
          </p15:clr>
        </p15:guide>
        <p15:guide id="2" pos="4536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4" roundtripDataSignature="AMtx7mhUWoCk0kAVVY7VoKyjFy3PKAG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" y="1344"/>
      </p:cViewPr>
      <p:guideLst>
        <p:guide orient="horz" pos="226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6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5d809be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b25d809be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25d809be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9" name="Google Shape;329;gb25d809be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25d809b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gb25d809b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25d809be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3" name="Google Shape;343;gb25d809be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0" name="Google Shape;35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25d809be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gb25d809be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25d809be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gb25d809be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19a9ac5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gb19a9ac5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25d809be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b25d809be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b25d809b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gb25d809b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2" name="Google Shape;39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2588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0251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5513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1780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012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1251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659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6349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81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73370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0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1681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2678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4684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1892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4271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552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8826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3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14216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4461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4534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6986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5795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4825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7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720091" y="1680212"/>
            <a:ext cx="636079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2"/>
          </p:nvPr>
        </p:nvSpPr>
        <p:spPr>
          <a:xfrm>
            <a:off x="7320915" y="1680212"/>
            <a:ext cx="6360795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720090" y="1611870"/>
            <a:ext cx="6363296" cy="67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2"/>
          </p:nvPr>
        </p:nvSpPr>
        <p:spPr>
          <a:xfrm>
            <a:off x="720090" y="2283619"/>
            <a:ext cx="6363296" cy="41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3"/>
          </p:nvPr>
        </p:nvSpPr>
        <p:spPr>
          <a:xfrm>
            <a:off x="7315920" y="1611870"/>
            <a:ext cx="6365795" cy="67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4"/>
          </p:nvPr>
        </p:nvSpPr>
        <p:spPr>
          <a:xfrm>
            <a:off x="7315920" y="2283619"/>
            <a:ext cx="6365795" cy="414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720094" y="286702"/>
            <a:ext cx="4738093" cy="122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5630704" y="286704"/>
            <a:ext cx="8051006" cy="614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50165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720094" y="1506857"/>
            <a:ext cx="4738093" cy="492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2822854" y="5040631"/>
            <a:ext cx="8641080" cy="59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>
            <a:spLocks noGrp="1"/>
          </p:cNvSpPr>
          <p:nvPr>
            <p:ph type="pic" idx="2"/>
          </p:nvPr>
        </p:nvSpPr>
        <p:spPr>
          <a:xfrm>
            <a:off x="2822854" y="643414"/>
            <a:ext cx="86410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2822854" y="5635706"/>
            <a:ext cx="8641080" cy="84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 rot="5400000">
            <a:off x="4824770" y="-2424468"/>
            <a:ext cx="4752261" cy="1296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 rot="5400000">
            <a:off x="8989456" y="1740221"/>
            <a:ext cx="6144101" cy="32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 rot="5400000">
            <a:off x="2388633" y="-1380169"/>
            <a:ext cx="6144101" cy="94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720090" y="288371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Malgun Gothic"/>
              <a:buNone/>
              <a:defRPr sz="5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720090" y="1680212"/>
            <a:ext cx="12961621" cy="475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>
            <a:lvl1pPr marL="457200" marR="0" lvl="0" indent="-50165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7200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920616" y="6674170"/>
            <a:ext cx="4560570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10321290" y="6674170"/>
            <a:ext cx="3360421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A5B7-1BEA-4F62-B2EE-4F6E7975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89" y="1730309"/>
            <a:ext cx="12961621" cy="1200150"/>
          </a:xfrm>
        </p:spPr>
        <p:txBody>
          <a:bodyPr/>
          <a:lstStyle/>
          <a:p>
            <a:r>
              <a:rPr lang="en-US" altLang="ko-KR"/>
              <a:t>ORACLE/JDBC 4</a:t>
            </a:r>
            <a:r>
              <a:rPr lang="ko-KR" altLang="en-US"/>
              <a:t>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9005C5-4B2B-44FD-A6E4-A0789269BE73}"/>
              </a:ext>
            </a:extLst>
          </p:cNvPr>
          <p:cNvSpPr txBox="1">
            <a:spLocks/>
          </p:cNvSpPr>
          <p:nvPr/>
        </p:nvSpPr>
        <p:spPr>
          <a:xfrm>
            <a:off x="720089" y="2930459"/>
            <a:ext cx="12961621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5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000"/>
              <a:t>화면설계 </a:t>
            </a:r>
            <a:r>
              <a:rPr lang="en-US" altLang="ko-KR" sz="4000"/>
              <a:t>- </a:t>
            </a:r>
            <a:r>
              <a:rPr lang="ko-KR" altLang="en-US" sz="400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31125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>
            <a:spLocks noGrp="1"/>
          </p:cNvSpPr>
          <p:nvPr>
            <p:ph type="title"/>
          </p:nvPr>
        </p:nvSpPr>
        <p:spPr>
          <a:xfrm>
            <a:off x="720090" y="299255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과정 관리 – 과정 삭제</a:t>
            </a:r>
            <a:endParaRPr sz="2700" b="1"/>
          </a:p>
        </p:txBody>
      </p:sp>
      <p:sp>
        <p:nvSpPr>
          <p:cNvPr id="129" name="Google Shape;129;p4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과정명	과정											목적											기간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	Java기반 멀티플랫폼 융합 SW개발자 양성 과정		자바 응용 소프트웨어 구현 능력과 서버 구축 ...		160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	Java,Python 융합형 웹 프로그래머 양성과정			자바와 파이썬을 활용하여 웹과 앱을 기반으로…..		180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3			</a:t>
            </a:r>
            <a:r>
              <a:rPr lang="ko-KR" sz="1600"/>
              <a:t>자바(JAVA)를 활용한 풀스택 융합 SW개발자 양성과정	디지털 기술을 기반으로 기기, 네트워크, 콘텐츠의….	220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4…..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삭제할 과정을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과정 삭제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과정이 삭제되었습니다.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30" name="Google Shape;130;p4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과목 관리</a:t>
            </a:r>
            <a:endParaRPr sz="2700" b="1"/>
          </a:p>
        </p:txBody>
      </p:sp>
      <p:sp>
        <p:nvSpPr>
          <p:cNvPr id="136" name="Google Shape;136;p4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과목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과목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과목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과목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37" name="Google Shape;137;p4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과목 관리 – 과목 조회</a:t>
            </a:r>
            <a:endParaRPr sz="2700" b="1"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과목명				기간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SQL활용				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SQL응용				19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3	</a:t>
            </a:r>
            <a:r>
              <a:rPr lang="ko-KR" sz="1600"/>
              <a:t>	관계형 데이터베이스	18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Oracle DBMS			26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lain" startAt="5"/>
            </a:pPr>
            <a:r>
              <a:rPr lang="ko-KR" sz="1600"/>
              <a:t>        개념데이터 모델링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6…..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과목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전체과목을 조회합니다.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44" name="Google Shape;144;p4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과목 관리 – 과목 입력</a:t>
            </a:r>
            <a:endParaRPr sz="2700" b="1"/>
          </a:p>
        </p:txBody>
      </p:sp>
      <p:sp>
        <p:nvSpPr>
          <p:cNvPr id="150" name="Google Shape;150;p4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 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다음 정보를 입력해주세요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과목명은 30자 이내로 입력해주세요.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과목기간은 일수로 입력해주세요.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과목 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과목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명 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과목기간(진행일수)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51" name="Google Shape;151;p4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과목 관리 – 과목 수정</a:t>
            </a:r>
            <a:endParaRPr sz="2700" b="1"/>
          </a:p>
        </p:txBody>
      </p:sp>
      <p:sp>
        <p:nvSpPr>
          <p:cNvPr id="157" name="Google Shape;157;p44"/>
          <p:cNvSpPr txBox="1">
            <a:spLocks noGrp="1"/>
          </p:cNvSpPr>
          <p:nvPr>
            <p:ph type="body" idx="1"/>
          </p:nvPr>
        </p:nvSpPr>
        <p:spPr>
          <a:xfrm>
            <a:off x="720090" y="909431"/>
            <a:ext cx="12961621" cy="629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과목명				기간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SQL활용				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SQL응용				19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관계형 데이터베이스	18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Oracle DBMS	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수정할 과목을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과목 수정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다음 정보를 입력해주세요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과목명 : SQL활용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과목기간(진행일수) : 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정보가 수정되었습니다.</a:t>
            </a:r>
            <a:endParaRPr/>
          </a:p>
        </p:txBody>
      </p:sp>
      <p:cxnSp>
        <p:nvCxnSpPr>
          <p:cNvPr id="158" name="Google Shape;158;p4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720090" y="299255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과목 관리 – 과목 삭제</a:t>
            </a:r>
            <a:endParaRPr sz="2700" b="1"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		과목명				기간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		SQL활용				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		SQL응용				19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		관계형 데이터베이스	18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		Oracle DBMS			26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lain" startAt="5"/>
            </a:pPr>
            <a:r>
              <a:rPr lang="ko-KR" sz="1600"/>
              <a:t>                     개념데이터 모델링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6…..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삭제할 과목을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과목 삭제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과목이 삭제되었습니다.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65" name="Google Shape;165;p4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강의실 관리</a:t>
            </a:r>
            <a:endParaRPr sz="2700" b="1"/>
          </a:p>
        </p:txBody>
      </p:sp>
      <p:sp>
        <p:nvSpPr>
          <p:cNvPr id="171" name="Google Shape;171;p4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강의실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72" name="Google Shape;172;p4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강의실 관리 – 강의실 조회</a:t>
            </a:r>
            <a:endParaRPr sz="2700" b="1"/>
          </a:p>
        </p:txBody>
      </p:sp>
      <p:sp>
        <p:nvSpPr>
          <p:cNvPr id="178" name="Google Shape;178;p4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강의실명	</a:t>
            </a:r>
            <a:r>
              <a:rPr lang="ko-KR" sz="1600"/>
              <a:t>	정원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1강의실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2강의실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3강의실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4강의실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5강의실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10강의실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강의실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전체 강의실을 조회합니다.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79" name="Google Shape;179;p47"/>
          <p:cNvCxnSpPr/>
          <p:nvPr/>
        </p:nvCxnSpPr>
        <p:spPr>
          <a:xfrm>
            <a:off x="141515" y="894875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강의실 관리 – 강의실 입력</a:t>
            </a:r>
            <a:endParaRPr sz="2700" b="1"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다음 정보를 입력해주세요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강의실명은 5자 이내로 입력해주세요.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강의실 정원은 26 또는 30을 입력해주세요.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강의실 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강의실명 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정원(26/30)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86" name="Google Shape;186;p4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강의실 관리 – 강의실 수정</a:t>
            </a:r>
            <a:endParaRPr sz="2700" b="1"/>
          </a:p>
        </p:txBody>
      </p:sp>
      <p:sp>
        <p:nvSpPr>
          <p:cNvPr id="192" name="Google Shape;192;p49"/>
          <p:cNvSpPr txBox="1">
            <a:spLocks noGrp="1"/>
          </p:cNvSpPr>
          <p:nvPr>
            <p:ph type="body" idx="1"/>
          </p:nvPr>
        </p:nvSpPr>
        <p:spPr>
          <a:xfrm>
            <a:off x="720090" y="909431"/>
            <a:ext cx="12961621" cy="629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강의실명		정원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1강의실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2강의실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3강의실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수정할 강의실을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강의실 수정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다음 정보를 입력해주세요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강의실명 : 7강의실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정원(26/30) :30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정보가 수정되었습니다.</a:t>
            </a:r>
            <a:endParaRPr/>
          </a:p>
        </p:txBody>
      </p:sp>
      <p:cxnSp>
        <p:nvCxnSpPr>
          <p:cNvPr id="193" name="Google Shape;193;p4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계정 선택</a:t>
            </a:r>
            <a:endParaRPr sz="2700" b="1"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계정 선택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* 로그인할 계정을 선택해주세요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1. 관리자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2. 교사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3. 교육생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로그인 성공 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번호를 선택해주세요</a:t>
            </a:r>
            <a:r>
              <a:rPr lang="ko-KR" sz="16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600"/>
              <a:t>ex) 관리자로 로그인합니다.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Google Shape;74;p3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>
            <a:spLocks noGrp="1"/>
          </p:cNvSpPr>
          <p:nvPr>
            <p:ph type="title"/>
          </p:nvPr>
        </p:nvSpPr>
        <p:spPr>
          <a:xfrm>
            <a:off x="720090" y="299255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강의실 관리 – 강의실 삭제</a:t>
            </a:r>
            <a:endParaRPr sz="2700" b="1"/>
          </a:p>
        </p:txBody>
      </p:sp>
      <p:sp>
        <p:nvSpPr>
          <p:cNvPr id="199" name="Google Shape;199;p5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강의실명		정원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1강의실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2강의실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3강의실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4강의실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5강의실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10강의실		30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삭제할 강의실을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강의실 삭제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과목이 삭제되었습니다.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00" name="Google Shape;200;p5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교재 관리</a:t>
            </a:r>
            <a:endParaRPr sz="2700" b="1"/>
          </a:p>
        </p:txBody>
      </p:sp>
      <p:sp>
        <p:nvSpPr>
          <p:cNvPr id="206" name="Google Shape;206;p5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교재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교재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교재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교재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교재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번호를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07" name="Google Shape;207;p5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교재 관리 – 교재 조회</a:t>
            </a:r>
            <a:endParaRPr sz="2700" b="1"/>
          </a:p>
        </p:txBody>
      </p:sp>
      <p:sp>
        <p:nvSpPr>
          <p:cNvPr id="213" name="Google Shape;213;p5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교재 조회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</a:t>
            </a:r>
            <a:r>
              <a:rPr lang="ko-KR" sz="1600"/>
              <a:t> 교재명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1600"/>
              <a:t>						출판사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데이터베이스 개론					한빛아카데미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이것이 MySQL이다					한빛미디어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원리부터 관계형 데이터베이스		위키북스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Do it! 오라클로 배우는 데이터베이스	이지스퍼블리싱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실전 DB 모델링과 SQL for Oracle		혜지원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……….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전체 강의실을 조회합니다.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14" name="Google Shape;214;p52"/>
          <p:cNvCxnSpPr/>
          <p:nvPr/>
        </p:nvCxnSpPr>
        <p:spPr>
          <a:xfrm>
            <a:off x="141515" y="894875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교재 관리 – 교재 입력</a:t>
            </a:r>
            <a:endParaRPr sz="2700" b="1"/>
          </a:p>
        </p:txBody>
      </p:sp>
      <p:sp>
        <p:nvSpPr>
          <p:cNvPr id="220" name="Google Shape;220;p5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다음 정보를 입력해주세요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교재명은 35자 이내로 입력해주세요.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출판사는 10자 이내로 입력해주세요.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 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 명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출판사명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21" name="Google Shape;221;p5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교재 관리 –교재 수정</a:t>
            </a:r>
            <a:endParaRPr sz="2700" b="1"/>
          </a:p>
        </p:txBody>
      </p:sp>
      <p:sp>
        <p:nvSpPr>
          <p:cNvPr id="227" name="Google Shape;227;p54"/>
          <p:cNvSpPr txBox="1">
            <a:spLocks noGrp="1"/>
          </p:cNvSpPr>
          <p:nvPr>
            <p:ph type="body" idx="1"/>
          </p:nvPr>
        </p:nvSpPr>
        <p:spPr>
          <a:xfrm>
            <a:off x="720090" y="909431"/>
            <a:ext cx="12961621" cy="629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교재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 교재명						출판사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데이터베이스 개론				한빛아카데미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이것이 MySQL이다				한빛미디어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원리부터 관계형 데이터베이스	위키북스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……….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수정할 교재를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 수정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다음 정보를 입력해주세요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교재명 : 데이터베이스 완성하기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출판사 : 위키북스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정보가 수정되었습니다.</a:t>
            </a:r>
            <a:endParaRPr/>
          </a:p>
        </p:txBody>
      </p:sp>
      <p:cxnSp>
        <p:nvCxnSpPr>
          <p:cNvPr id="228" name="Google Shape;228;p5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>
            <a:spLocks noGrp="1"/>
          </p:cNvSpPr>
          <p:nvPr>
            <p:ph type="title"/>
          </p:nvPr>
        </p:nvSpPr>
        <p:spPr>
          <a:xfrm>
            <a:off x="720090" y="299255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교재 관리 – 교재 삭제</a:t>
            </a:r>
            <a:endParaRPr sz="2700" b="1"/>
          </a:p>
        </p:txBody>
      </p:sp>
      <p:sp>
        <p:nvSpPr>
          <p:cNvPr id="234" name="Google Shape;234;p5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교재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	 교재명							출판사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	데이터베이스 개론					한빛아카데미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	이것이 MySQL이다					한빛미디어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	원리부터 관계형 데이터베이스		위키북스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	Do it! 오라클로 배우는 데이터베이스	이지스퍼블리싱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	실전 DB 모델링과 SQL for Oracle		혜지원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……….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삭제할 교재를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교재 삭제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교재가 삭제되었습니다.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35" name="Google Shape;235;p5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</a:t>
            </a:r>
            <a:endParaRPr sz="2700" b="1"/>
          </a:p>
        </p:txBody>
      </p:sp>
      <p:sp>
        <p:nvSpPr>
          <p:cNvPr id="241" name="Google Shape;241;p5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교사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</a:t>
            </a:r>
            <a:r>
              <a:rPr lang="ko-KR" sz="1600"/>
              <a:t>사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정보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교사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메뉴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42" name="Google Shape;242;p5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조회</a:t>
            </a:r>
            <a:endParaRPr sz="2700" b="1"/>
          </a:p>
        </p:txBody>
      </p:sp>
      <p:sp>
        <p:nvSpPr>
          <p:cNvPr id="248" name="Google Shape;248;p5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이름				주민번호 뒷자리(PW)		전화번호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이강인			1546237					01054625555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윤석영			1022451					01013284565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박주호			1512385					01028546235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이동국			1782153					01054215325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김진수			1578623					01051233697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장슬기			2546231					01051233554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600"/>
              <a:t>선생님별 강의가능한 과목을 보시려면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선생님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49" name="Google Shape;249;p5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조회 – 교사 가능 과목 조회</a:t>
            </a:r>
            <a:endParaRPr sz="2700" b="1"/>
          </a:p>
        </p:txBody>
      </p:sp>
      <p:sp>
        <p:nvSpPr>
          <p:cNvPr id="255" name="Google Shape;255;p5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‘OOO’ 선생님의 가능 과목은 다음과 같습니다.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		과목명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		SQL응용	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		관계형 데이터베이스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		Oracle DBMS	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lain" startAt="5"/>
            </a:pPr>
            <a:r>
              <a:rPr lang="ko-KR" sz="1600"/>
              <a:t>                     개념데이터 모델링	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교사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이전 화면으로 돌아가시려면 enter를 눌러주세요.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56" name="Google Shape;256;p5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등록</a:t>
            </a:r>
            <a:endParaRPr sz="2700" b="1"/>
          </a:p>
        </p:txBody>
      </p:sp>
      <p:sp>
        <p:nvSpPr>
          <p:cNvPr id="262" name="Google Shape;262;p6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정보를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주민번호 뒷자리는 pw로 사용됩니다.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이름은 5자 이내로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교사 명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주민번호 뒷자리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전화번호 :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교사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교사 등록이 되었습니다.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63" name="Google Shape;263;p6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sz="2700" b="1"/>
              <a:t>관리자 로그인</a:t>
            </a:r>
            <a:endParaRPr sz="2700" b="1"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* 관리자 로그인입니다.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					이름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					비밀번호 :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로그인 성공 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'OOO’님 반갑습니다.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로그인 실패 시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로그인에 실패했습니다. 이름, 비밀번호를 확인해주세요.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81" name="Google Shape;81;p3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정보 수정 </a:t>
            </a:r>
            <a:endParaRPr sz="2700" b="1"/>
          </a:p>
        </p:txBody>
      </p:sp>
      <p:sp>
        <p:nvSpPr>
          <p:cNvPr id="269" name="Google Shape;269;p6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정보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개인정보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교사 강의 가능 과목 수정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70" name="Google Shape;270;p6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정보 수정 – 교사 개인정보 수정</a:t>
            </a:r>
            <a:endParaRPr sz="2700" b="1"/>
          </a:p>
        </p:txBody>
      </p:sp>
      <p:sp>
        <p:nvSpPr>
          <p:cNvPr id="276" name="Google Shape;276;p6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정보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이름				주민번호 뒷자리(PW)		전화번호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이강인			1546237					01054625555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윤석영			1022451					01013284565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박주호			1512385					01028546235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수정할 선생님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교사 정보 수정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수정할 정보를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이름 : 손흥민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주민번호 뒷자리 : 1255563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전화번호 : 010-7777-7777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77" name="Google Shape;277;p6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정보 수정 – 교사 강의 가능 과목 수정 </a:t>
            </a:r>
            <a:endParaRPr sz="2700" b="1"/>
          </a:p>
        </p:txBody>
      </p:sp>
      <p:sp>
        <p:nvSpPr>
          <p:cNvPr id="283" name="Google Shape;283;p6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정보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강의 가능 과목 삭제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 가능 과목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84" name="Google Shape;284;p6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400" b="1"/>
              <a:t>관리자 – 관리자 메뉴 – 교사 관리 – 교사 정보 수정 – 교사 강의 가능 과목 수정(삭제)</a:t>
            </a:r>
            <a:endParaRPr sz="2400" b="1"/>
          </a:p>
        </p:txBody>
      </p:sp>
      <p:sp>
        <p:nvSpPr>
          <p:cNvPr id="290" name="Google Shape;290;p6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가능 과목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‘OOO’ 선생님이 강의 가능한 과목 목록입니다.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과목명				기간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SQL활용				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SQL응용				19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관계형 데이터베이스	18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Oracle DBMS			26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lain" startAt="5"/>
            </a:pPr>
            <a:r>
              <a:rPr lang="ko-KR" sz="1600"/>
              <a:t>        개념데이터 모델링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6…..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교사 가능 과목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강의 가능한 과목 목록에서 삭제할 과목번호를 입력하세요.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빈칸으로 enter를 입력하면 종료됩니다.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(반복)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91" name="Google Shape;291;p6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400" b="1"/>
              <a:t>관리자 – 관리자 메뉴 – 교사 관리 – 교사 정보 수정 – 교사 강의 가능 과목 수정(등록)</a:t>
            </a:r>
            <a:endParaRPr sz="2400" b="1"/>
          </a:p>
        </p:txBody>
      </p:sp>
      <p:sp>
        <p:nvSpPr>
          <p:cNvPr id="297" name="Google Shape;297;p6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가능 과목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		과목명				기간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SQL활용				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SQL응용				19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관계형 데이터베이스	18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Oracle DBMS			26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lain" startAt="5"/>
            </a:pPr>
            <a:r>
              <a:rPr lang="ko-KR" sz="1600"/>
              <a:t>        개념데이터 모델링		26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6…..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교사 가능 과목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강의 가능한 과목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빈칸으로 enter를 입력하면 종료됩니다.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(반복)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298" name="Google Shape;298;p6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교사 관리 – 교사 삭제</a:t>
            </a:r>
            <a:endParaRPr sz="2700" b="1"/>
          </a:p>
        </p:txBody>
      </p:sp>
      <p:sp>
        <p:nvSpPr>
          <p:cNvPr id="304" name="Google Shape;304;p6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이름				주민번호 뒷자리(PW)		전화번호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이강인			1546237					01054625555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윤석영			1022451					01013284565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박주호			1512385					01028546235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이동국			1782153					01054215325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김진수			1578623					01051233697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장슬기			2546231					01051233554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삭제할 선생님 번호를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교사 삭제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삭제가 완료되었습니다.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05" name="Google Shape;305;p6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</a:t>
            </a:r>
            <a:endParaRPr sz="2700" b="1"/>
          </a:p>
        </p:txBody>
      </p:sp>
      <p:sp>
        <p:nvSpPr>
          <p:cNvPr id="311" name="Google Shape;311;p6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스터디 그룹 등록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스터디 그룹 삭제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스터디룸 대여 상태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12" name="Google Shape;312;p6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 그룹 조회</a:t>
            </a:r>
            <a:endParaRPr sz="2700" b="1"/>
          </a:p>
        </p:txBody>
      </p:sp>
      <p:sp>
        <p:nvSpPr>
          <p:cNvPr id="318" name="Google Shape;318;p6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목적					등록일		</a:t>
            </a:r>
            <a:r>
              <a:rPr lang="ko-KR" sz="1600"/>
              <a:t>종료일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프로젝트				20/01/06		20/03/06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코딩공부				20/03/09		20/05/08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코딩공부				20/05/11		20/07/10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오라클공부			20/10/30		20/12/29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FRONT-END공부		20/11/09		20/01/08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애플리케이션구현		20/11/19		20/01/08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스터디 그룹 인원을 조회합니다.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19" name="Google Shape;319;p6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25d809be3_0_8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 그룹 조회(2)</a:t>
            </a:r>
            <a:endParaRPr sz="2700" b="1"/>
          </a:p>
        </p:txBody>
      </p:sp>
      <p:sp>
        <p:nvSpPr>
          <p:cNvPr id="325" name="Google Shape;325;gb25d809be3_0_8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인원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번호(수강번호)		이름			전화번호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21				박영현		01027336401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22				이민은		01055329089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23				이현연		01042328240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24				정현은		01069578465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25				김재우		01005179325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…………………….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인원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스터디 그룹 인원을 조회합니다.</a:t>
            </a:r>
            <a:endParaRPr/>
          </a:p>
        </p:txBody>
      </p:sp>
      <p:cxnSp>
        <p:nvCxnSpPr>
          <p:cNvPr id="326" name="Google Shape;326;gb25d809be3_0_8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25d809be3_0_6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- 스터디 그룹 등록</a:t>
            </a:r>
            <a:endParaRPr sz="2700" b="1"/>
          </a:p>
        </p:txBody>
      </p:sp>
      <p:sp>
        <p:nvSpPr>
          <p:cNvPr id="332" name="Google Shape;332;gb25d809be3_0_6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등록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ko-KR" sz="1600"/>
              <a:t>스터디 그룹 인원 등록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33" name="Google Shape;333;gb25d809be3_0_6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</a:t>
            </a:r>
            <a:endParaRPr sz="2700" b="1"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관리자 메뉴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기초 정보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교사</a:t>
            </a:r>
            <a:r>
              <a:rPr lang="ko-KR" sz="1600"/>
              <a:t> 계정 관리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개설 과정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개설 과목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교육생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시험 관리 및 성적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출결 관리 및 출결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스터디그룹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88" name="Google Shape;88;p3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25d809be3_0_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- 스터디그룹 등록 - 스터디 그룹 등록</a:t>
            </a:r>
            <a:endParaRPr sz="2700" b="1"/>
          </a:p>
        </p:txBody>
      </p:sp>
      <p:sp>
        <p:nvSpPr>
          <p:cNvPr id="339" name="Google Shape;339;gb25d809be3_0_1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* 다음 정보를 등록해주세요.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ko-KR" sz="1600"/>
              <a:t>목적 : 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등록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스터디 그룹이 등록되었습니다.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40" name="Google Shape;340;gb25d809be3_0_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25d809be3_0_69"/>
          <p:cNvSpPr txBox="1">
            <a:spLocks noGrp="1"/>
          </p:cNvSpPr>
          <p:nvPr>
            <p:ph type="title"/>
          </p:nvPr>
        </p:nvSpPr>
        <p:spPr>
          <a:xfrm>
            <a:off x="720100" y="288375"/>
            <a:ext cx="135429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스터디그룹등록 - 스터디그룹인원등록</a:t>
            </a:r>
            <a:endParaRPr sz="2700" b="1"/>
          </a:p>
        </p:txBody>
      </p:sp>
      <p:sp>
        <p:nvSpPr>
          <p:cNvPr id="346" name="Google Shape;346;gb25d809be3_0_6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인원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목적					등록일		</a:t>
            </a:r>
            <a:r>
              <a:rPr lang="ko-KR" sz="1600"/>
              <a:t>종료일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오라클공부			20/10/30		20/12/29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FRONT-END공부		20/11/09		21/01/08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애플리케이션구현		20/11/19		21/01/08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선택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번호를 선택해주세요.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4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47" name="Google Shape;347;gb25d809be3_0_6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0"/>
          <p:cNvSpPr txBox="1">
            <a:spLocks noGrp="1"/>
          </p:cNvSpPr>
          <p:nvPr>
            <p:ph type="title"/>
          </p:nvPr>
        </p:nvSpPr>
        <p:spPr>
          <a:xfrm>
            <a:off x="720100" y="288375"/>
            <a:ext cx="13681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- 스터디그룹등록 – 스터디그룹인원등록(2)</a:t>
            </a:r>
            <a:endParaRPr sz="2700" b="1"/>
          </a:p>
        </p:txBody>
      </p:sp>
      <p:sp>
        <p:nvSpPr>
          <p:cNvPr id="353" name="Google Shape;353;p7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인원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번호(개설과정번호)		과정명												강의실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7					빅데이터를 활용한 지능형 웹 콘텐츠 개발자 양성과정			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8					Java,JavaScript library을 활용한 반응형 웹 개발자 양성과정		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9					자바(JAVA)기반 빅데이터 개발자 양성과정					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10					Java,Python 융합형 웹 프로그래머 양성과정					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11					Framework 기반의 빅데이터 활용 응용프로그래머 양성과정		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12					Java기반 멀티플랫폼 융합 SW개발자 양성 과정				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스터디 그룹의 인원이 진행 중인 과정을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54" name="Google Shape;354;p7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25d809be3_0_75"/>
          <p:cNvSpPr txBox="1">
            <a:spLocks noGrp="1"/>
          </p:cNvSpPr>
          <p:nvPr>
            <p:ph type="title"/>
          </p:nvPr>
        </p:nvSpPr>
        <p:spPr>
          <a:xfrm>
            <a:off x="462575" y="263225"/>
            <a:ext cx="13988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스터디그룹등록 - 스터디그룹인원등록(3)</a:t>
            </a:r>
            <a:endParaRPr sz="2700" b="1"/>
          </a:p>
        </p:txBody>
      </p:sp>
      <p:sp>
        <p:nvSpPr>
          <p:cNvPr id="360" name="Google Shape;360;gb25d809be3_0_7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인원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/>
              <a:t>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번호(수강번호)		이름			전화번호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21				박영현		01027336401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22				이민은		01055329089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23				이현연		01042328240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24				정현은		01069578465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25				김재우		01005179325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…………………….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인원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번호를 선택해주세요.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직책은 팀원, 팀장만 입력할 수 있습니다.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21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직책 : 팀원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61" name="Google Shape;361;gb25d809be3_0_7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25d809be3_0_3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- 스터디 그룹 삭제</a:t>
            </a:r>
            <a:endParaRPr sz="2700" b="1"/>
          </a:p>
        </p:txBody>
      </p:sp>
      <p:sp>
        <p:nvSpPr>
          <p:cNvPr id="367" name="Google Shape;367;gb25d809be3_0_3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/>
              <a:t>스터디 그룹 인원 삭제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68" name="Google Shape;368;gb25d809be3_0_3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19a9ac533_0_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 그룹 삭제 - 스터디 그룹 삭제</a:t>
            </a:r>
            <a:endParaRPr sz="2700" b="1"/>
          </a:p>
        </p:txBody>
      </p:sp>
      <p:sp>
        <p:nvSpPr>
          <p:cNvPr id="374" name="Google Shape;374;gb19a9ac533_0_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목적					등록일		</a:t>
            </a:r>
            <a:r>
              <a:rPr lang="ko-KR" sz="1600"/>
              <a:t>종료일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프로젝트				20/01/06		20/03/06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코딩공부				20/03/09		20/05/08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코딩공부				20/05/11		20/07/10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오라클공부			20/10/30		20/12/29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FRONT-END공부		20/11/09		21/01/08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애플리케이션구현		20/11/19		21/01/08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번호를 선택해주세요.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75" name="Google Shape;375;gb19a9ac533_0_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25d809be3_0_51"/>
          <p:cNvSpPr txBox="1">
            <a:spLocks noGrp="1"/>
          </p:cNvSpPr>
          <p:nvPr>
            <p:ph type="title"/>
          </p:nvPr>
        </p:nvSpPr>
        <p:spPr>
          <a:xfrm>
            <a:off x="462575" y="263225"/>
            <a:ext cx="13988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 그룹 삭제 - 스터디 그룹 인원 삭제(1)</a:t>
            </a:r>
            <a:endParaRPr sz="2700" b="1"/>
          </a:p>
        </p:txBody>
      </p:sp>
      <p:sp>
        <p:nvSpPr>
          <p:cNvPr id="381" name="Google Shape;381;gb25d809be3_0_5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인원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/>
              <a:t>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목적					등록일		</a:t>
            </a:r>
            <a:r>
              <a:rPr lang="ko-KR" sz="1600"/>
              <a:t>종료일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오라클공부			20/10/30		20/12/29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FRONT-END공부		20/11/09		20/01/08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6		애플리케이션구현		20/11/19		20/01/08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인원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번호를 선택해주세요.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4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82" name="Google Shape;382;gb25d809be3_0_5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25d809be3_0_57"/>
          <p:cNvSpPr txBox="1">
            <a:spLocks noGrp="1"/>
          </p:cNvSpPr>
          <p:nvPr>
            <p:ph type="title"/>
          </p:nvPr>
        </p:nvSpPr>
        <p:spPr>
          <a:xfrm>
            <a:off x="462575" y="263225"/>
            <a:ext cx="13988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 그룹 삭제 - 스터디 그룹 인원 삭제(2)</a:t>
            </a:r>
            <a:endParaRPr sz="2700" b="1"/>
          </a:p>
        </p:txBody>
      </p:sp>
      <p:sp>
        <p:nvSpPr>
          <p:cNvPr id="388" name="Google Shape;388;gb25d809be3_0_5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 그룹 </a:t>
            </a:r>
            <a:r>
              <a:rPr lang="ko-KR" sz="1600"/>
              <a:t>인원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/>
              <a:t>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번호(수강번호)		이름			전화번호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21				박영현		01027336401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22				이민은		01055329089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23				이현연		01042328240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24				정현은		01069578465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25				김재우		01005179325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/>
              <a:t>…………………….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 그룹 인원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번호를 선택해주세요.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389" name="Google Shape;389;gb25d809be3_0_5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스터디 그룹 관리 – 스터디룸 대여 상태 조회 </a:t>
            </a:r>
            <a:endParaRPr sz="2700" b="1"/>
          </a:p>
        </p:txBody>
      </p:sp>
      <p:sp>
        <p:nvSpPr>
          <p:cNvPr id="395" name="Google Shape;395;p7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스터디룸 대여 상태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	스터디그룹번호		강의실		대여날짜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	1					5번방		20/01/06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	1					4번방		20/01/21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3		1					2번방		20/03/03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4		2					5번방		20/03/17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5		2					1번방		20/03/20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…………………….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스터디룸 대여 상태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예약된 목록을 출력합니다.</a:t>
            </a:r>
            <a:endParaRPr/>
          </a:p>
        </p:txBody>
      </p:sp>
      <p:cxnSp>
        <p:nvCxnSpPr>
          <p:cNvPr id="396" name="Google Shape;396;p72"/>
          <p:cNvCxnSpPr/>
          <p:nvPr/>
        </p:nvCxnSpPr>
        <p:spPr>
          <a:xfrm>
            <a:off x="0" y="775132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</a:t>
            </a:r>
            <a:endParaRPr sz="2700"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  [개설과정명]    	                 		                  [시작일]    	[종료일]      [강의실명] [과목등록여부][등록인원(명)] [상태]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1     빅데이터를 활용한 지능형 웹 콘텐츠 개발자 양성과정	20/06/15	21/01/21	1강의실	O	30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2     Java,JavaScript library을 활용한 반응형 웹 개발자 양성과정	20/06/15	21/01/21	4강의실	O	26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3     자바(JAVA)기반 빅데이터 개발자 양성과정		20/07/06	21/01/02	2강의실	O	30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- 1p 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b. 뒤로 가기				 p. 이전 페이지			 n. 다음 페이지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1. 개설 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2. 개설 과정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3. 개설 과정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4. 개설 과정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5. 교육생 정보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</a:t>
            </a:r>
            <a:endParaRPr sz="2700" b="1"/>
          </a:p>
        </p:txBody>
      </p:sp>
      <p:sp>
        <p:nvSpPr>
          <p:cNvPr id="94" name="Google Shape;94;p3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기초 정보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과목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강의실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교재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메뉴를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95" name="Google Shape;95;p3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</a:t>
            </a:r>
            <a:endParaRPr sz="2700" b="1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  [개설과정명]    	                 		                  [시작일]    	[종료일]      [강의실명] [과목등록여부][등록인원(명)] [상태]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1     빅데이터를 활용한 지능형 웹 콘텐츠 개발자 양성과정	20/06/15	21/01/21	1강의실	O	30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2     Java,JavaScript library을 활용한 반응형 웹 개발자 양성과정	20/06/15	21/01/21	4강의실	O	26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3     자바(JAVA)기반 빅데이터 개발자 양성과정		20/07/06	21/01/02	2강의실	O	30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- 1p 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조회하려는 개설 과정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cxnSp>
        <p:nvCxnSpPr>
          <p:cNvPr id="93" name="Google Shape;93;p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</a:t>
            </a:r>
            <a:endParaRPr sz="2700" b="1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정보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         [개설과목명]				[시작일]	[종료일]	[교사명]	[교재명]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68	SQL활용				20/06/15	20/06/25	전지현	데이터베이스 개론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69	SQL응용				20/06/26	20/07/14	홍길동	이것이 MySQL이다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70	관계형 데이터베이스			20/07/15	20/08/01	이순신	원리부터 관계형 데이터베이스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1. 개설 과목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2. 개설 과목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3. 개설 과목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4. 개설 과목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1. 개설 과목 조회</a:t>
            </a:r>
            <a:endParaRPr sz="2700" b="1"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정보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         [개설과목명]				[시작일]	[종료일]	[교사명]	[교재명]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68	SQL활용				20/06/15	20/06/25	전지현	데이터베이스 개론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69	SQL응용				20/06/26	20/07/14	홍길동	이것이 MySQL이다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70	관계형 데이터베이스			20/07/15	20/08/01	이순신	원리부터 관계형 데이터베이스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과목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조회하려는 개설 과목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68</a:t>
            </a:r>
            <a:endParaRPr/>
          </a:p>
        </p:txBody>
      </p:sp>
      <p:cxnSp>
        <p:nvCxnSpPr>
          <p:cNvPr id="107" name="Google Shape;107;p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1. 개설 과목 조회</a:t>
            </a:r>
            <a:endParaRPr sz="2700" b="1"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빅데이터를 활용한 지능형 웹 콘텐츠 개발자 양성과정 [20/06/15 ~ 21/01/21] 1강의실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[개설과목명]	 [시작일]	[종료일]	[시험문제등록여부]	[성적등록여부]	[교사명]	[교재명]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SQL활용	 20/06/15	20/06/25	등록		등록		전지현	데이터베이스 개론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계속하시려면 엔터 키를 누르세요.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2. 개설 과목 등록</a:t>
            </a:r>
            <a:endParaRPr sz="2700" b="1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과목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등록하려는 개설 과목의 시작일을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연(yyyy)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월(mm)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일(dd)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월과 일은 01 또는 1로 입력 가능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월이 1 ~ 12사이의 숫자가 아닐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1 ~ 12 사이의 숫자를 입력해주세요.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일이 1 ~ 31 사이의 숫자가 아닐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1 ~ 31 사이의 숫자를 입력해주세요.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2. 개설 과목 등록</a:t>
            </a:r>
            <a:endParaRPr sz="2700" b="1"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등록 가능한 과목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-------------------------------------------------------------------------------------------------------------------------------------------------------[</a:t>
            </a:r>
            <a:r>
              <a:rPr lang="en-US" sz="1600"/>
              <a:t>번호]	[과목명]		               [과목기간(일)] | [번호]	   [과목명]			     [과목기간(일)]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7	Front-end 개발              	    	20	| 8 	  Back-end 개발    	                       20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11	반응형 웹 사이트 만들기	                 20 	| 12   	  웹 클라이언트 프로그래밍(HTML5, CSS)    20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13	파이썬을 활용한 머신러닝 분석기술      20	| 14	  객체지향과 Java SE     		      20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위의 과목을 참고하여 과목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목록에서 없는 번호나 문자를 입력했을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6949" lvl="0" indent="-3553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목록에 있는 과목 번호가 아닙니다.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계속하시려면 엔터 키를 누르세요.</a:t>
            </a: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2. 개설 과목 등록</a:t>
            </a:r>
            <a:endParaRPr sz="2700" b="1"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강의 가능한 교사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[번호]		[이름]		[주민번호 뒷자리]		[전화번호]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 3		이강인		1546237			010-5462-5555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 5		김진수		1578623			010-5123-3697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 9		김연경		2035654			010-5175-6352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위의 교사를 참고하여 교사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목록에서 없는 번호나 문자를 입력했을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6949" lvl="0" indent="-3553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목록에 있는 교사 번호가 아닙니다.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계속하시려면 엔터 키를 누르세요.</a:t>
            </a: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6949" lvl="0" indent="-3553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2. 개설 과목 등록</a:t>
            </a:r>
            <a:endParaRPr sz="2700" b="1"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교재 목록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	[교재명]			[출판사]	    | [번호]	[교재명]		          	[출판사]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1	데이터베이스 개론		한빛아카데미    |   2	이것이 MySQL이다                    	한빛미디어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3	원리부터 관계형 데이터베이스	위키북스          |   4	Do it! 오라클로 배우는 데이터베이스	이지스퍼블리싱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…					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등록할 교재 번호를 입력해주세요.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개설 과목이 등록되었습니다.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계속하시려면 엔터 키를 누르세요.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3. 개설 과목 수정</a:t>
            </a:r>
            <a:endParaRPr sz="2700" b="1"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과목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수정하려는 개설 과목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68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빅데이터를 활용한 지능형 웹 콘텐츠 개발자 양성과정 [20/06/15 ~ 21/01/21] 1강의실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[개설과목명]	 [시작일]	[종료일]	[시험문제등록여부]	[성적등록여부]	[교사명]	[교재명]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SQL활용	 20/06/15	20/06/25	등록		등록		전지현	데이터베이스 개론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------------------------------------------------------------------------------------------------------------------------------------------------------1. 교사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2. 교재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1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3. 개설 과목 수정 – 1. 교사 수정</a:t>
            </a:r>
            <a:endParaRPr sz="2700" b="1"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강의 가능한 교사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[교사번호]		[이름]		[주민번호 뒷자리]		[전화번호]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 3		이강인		1546237			010-5462-5555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 5		이동국		1782153			010-5421-5325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10		김진수		1578623			010-5123-3697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위의 교사를 참고하여 교사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개설 과목 교사가 수정되었습니다.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계속하시려면 엔터 키를 누르세요.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6" name="Google Shape;156;p1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11"/>
          <p:cNvSpPr txBox="1"/>
          <p:nvPr/>
        </p:nvSpPr>
        <p:spPr>
          <a:xfrm>
            <a:off x="4790123" y="4608562"/>
            <a:ext cx="454701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목록에서 없는 번호나 문자를 입력했을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목록에 있는 교사 번호가 아닙니다.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개설 과목 관리 화면으로 돌아갑니다.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계속하시려면 엔터 키를 누르세요.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과정 관리</a:t>
            </a:r>
            <a:endParaRPr sz="2700" b="1"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번호를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02" name="Google Shape;102;p3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3. 개설 과목 수정 – 2. 교재 수정</a:t>
            </a:r>
            <a:endParaRPr sz="2700" b="1"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교재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	[교재명]			[출판사]	    | [번호]	[교재명]		          	[출판사]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1	데이터베이스 개론		한빛아카데미    |   2	이것이 MySQL이다                    	한빛미디어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3	원리부터 관계형 데이터베이스	위키북스          |   4	Do it! 오라클로 배우는 데이터베이스	이지스퍼블리싱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…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수정할 교재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개설 과목 교재가 수정되었습니다.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계속하시려면 엔터 키를 누르세요.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1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1. 개설 과정 조회 – 4. 개설 과목 삭제</a:t>
            </a:r>
            <a:endParaRPr sz="2700" b="1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과목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삭제하려는 개설 과목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빅데이터를 활용한 지능형 웹 콘텐츠 개발자 양성과정 [20/06/15 ~ 21/01/21] 1강의실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[개설과목명]	 [시작일]	[종료일]	[시험문제등록여부]	[성적등록여부]	[교사명]	[교재명]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SQL활용	 20/06/15	20/06/25	등록		등록		전지현	데이터베이스 개론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정말로 삭제하시겠습니까?(y/n)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개설 과목이 삭제되었습니다.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개설 과목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계속하시려면 엔터 키를 누르세요.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" name="Google Shape;171;p1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2. 개설 과정 등록</a:t>
            </a:r>
            <a:endParaRPr sz="2700" b="1"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등록하려는 개설 과정의 시작일을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연(yyyy)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월(mm)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일(dd)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월과 일은 01 또는 1로 입력 가능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월이 1 ~ 12사이의 숫자가 아닐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1 ~ 12 사이의 숫자를 입력해주세요.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일이 1 ~ 31 사이의 숫자가 아닐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1 ~ 31 사이의 숫자를 입력해주세요.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14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2. 개설 과정 등록</a:t>
            </a:r>
            <a:endParaRPr sz="2700" b="1"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등록 가능한 과정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▶과정 번호 : 2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과정명 : Java,Python 융합형 웹 프로그래머 양성과정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과정 목표 : 자바와 파이썬을 활용하여 웹과 앱을 기반으로 하는 플랫폼에 적용 가능한 개발 기법을 학습하고 프로젝트를 통해 실무 능력을 습득한다.	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과정 기간(일) : 180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…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위의 과정을 참고하여 과정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목록에서 없는 번호나 문자를 입력했을 경우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6949" lvl="0" indent="-3553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목록에 있는 과정 번호가 아닙니다.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개설 과정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계속하시려면 엔터 키를 누르세요.</a:t>
            </a: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15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2. 개설 과정 등록</a:t>
            </a:r>
            <a:endParaRPr sz="2700" b="1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사용 가능한 강의실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[번호]					[강의실명]				        [정원(명)]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5 					5강의실 				          26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6					6강의실				          30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  …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위의 강의실을 참고하여 강의실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개설 과정이 등록되었습니다.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목록에서 없는 번호나 문자를 입력했을 경우</a:t>
            </a:r>
            <a:endParaRPr sz="1600">
              <a:solidFill>
                <a:srgbClr val="7F7F7F"/>
              </a:solidFill>
            </a:endParaRPr>
          </a:p>
          <a:p>
            <a:pPr marL="456949" lvl="0" indent="-355349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목록에 있는 강의실 번호가 아닙니다.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개설 과정 관리 화면으로 돌아갑니다.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n-US" sz="1600">
                <a:solidFill>
                  <a:srgbClr val="7F7F7F"/>
                </a:solidFill>
              </a:rPr>
              <a:t>* 계속하시려면 엔터 키를 누르세요.</a:t>
            </a:r>
            <a:endParaRPr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2" name="Google Shape;192;p16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3. 개설 과정 수정</a:t>
            </a:r>
            <a:endParaRPr sz="2700" b="1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수정하려는 개설 과정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  [개설과정명]    	                 		                  [시작일]    	[종료일]    [강의실명] [과목등록여부][등록인원(명)]  [상태]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3     자바(JAVA)기반 빅데이터 개발자 양성과정		 20/01/15	20/06/15 	2강의실	O	30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1. 강의실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2. 수료일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cxnSp>
        <p:nvCxnSpPr>
          <p:cNvPr id="199" name="Google Shape;199;p1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3. 개설 과정 수정 – 1. 강의실 수정</a:t>
            </a:r>
            <a:endParaRPr sz="2700" b="1"/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수정 가능한 강의실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[강의실번호]				[강의실명]				[정원(명)]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1				1강의실				 30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4				4강의실				 26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 6				6강의실				 26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위의 강의실을 참고하여 수정할 강의실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206;p1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3. 개설 과정 수정 – 2. 수료일 수정</a:t>
            </a:r>
            <a:endParaRPr sz="2700" b="1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수료일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		           자바(JAVA)기반 빅데이터 개발자 양성과정                    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				       [20/01/06 ~ 20/07/14]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	[이름]		[주민번호 뒷자리]	[전화번호]		[수료 상태]		[수료 및 중단일]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104	최희영		2238320		010-6663-4942	수료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106	이주은		1975632		010-8563-9069	중도탈락		20/03/05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- 1p 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b. 뒤로 가기		 p. 이전 페이지	n. 다음 페이지	0. 수료일 수정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입력 :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3. 개설 과정 수정 – 2. 수료일 수정 – 수료일 수정 선택 시</a:t>
            </a:r>
            <a:endParaRPr sz="2700" b="1"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입력 :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0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중도 탈락자를 제외한 교육생의 수료일이 수정됩니다.</a:t>
            </a:r>
            <a:endParaRPr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수정할 수료일을 입력해주세요.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연(yyyy)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월(mm) 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일(dd)  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20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4. 개설 과정 삭제</a:t>
            </a:r>
            <a:endParaRPr sz="2700" b="1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삭제하려는 개설 과정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cxnSp>
        <p:nvCxnSpPr>
          <p:cNvPr id="227" name="Google Shape;227;p21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과정 관리 – 과정 조회</a:t>
            </a:r>
            <a:endParaRPr sz="2700" b="1"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1"/>
          </p:nvPr>
        </p:nvSpPr>
        <p:spPr>
          <a:xfrm>
            <a:off x="591340" y="867649"/>
            <a:ext cx="12961500" cy="5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과정명										과정목적										기간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Java기반 멀티플랫폼 융합 SW개발자 양성 과정		자바 응용 소프트웨어 구현 능력과 서버 구축 ...		160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Java,Python 융합형 웹 프로그래머 양성과정			자바와 파이썬을 활용하여 웹과 앱을 기반으로…..		180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3	</a:t>
            </a:r>
            <a:r>
              <a:rPr lang="ko-KR" sz="1600"/>
              <a:t>자바(JAVA)를 활용한 풀스택 융합 SW개발자 양성과정	디지털 기술을 기반으로 기기, 네트워크, 콘텐츠의….	220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4…..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과정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전체과정을 조회합니다.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09" name="Google Shape;109;p37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4. 개설 과정 삭제</a:t>
            </a:r>
            <a:endParaRPr sz="2700" b="1"/>
          </a:p>
        </p:txBody>
      </p:sp>
      <p:sp>
        <p:nvSpPr>
          <p:cNvPr id="233" name="Google Shape;233;p22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개설 과정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삭제하려는 개설 과정 번호를 입력해주세요.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[번호]   [개설과정명]    	                 		                  [시작일]    	[종료일]      [강의실명] [과목등록여부] [등록인원(명)] [상태]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 3     자바(JAVA)기반 빅데이터 개발자 양성과정		20/07/06	21/01/02	2강의실	O	30	진행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정말로 삭제하시겠습니까?(y/n) : 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개설 과정이 삭제되었습니다.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계속하시려면 엔터 키를 누르세요.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4" name="Google Shape;234;p22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en-US" sz="2700" b="1"/>
              <a:t>개설 과정 관리 – 5. 교육생 정보 조회</a:t>
            </a:r>
            <a:endParaRPr sz="2700" b="1"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교육생 정보 조회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* 조회하려는 개설 과정 번호를 입력해주세요.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번호 :</a:t>
            </a:r>
            <a:r>
              <a:rPr 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빅데이터를 활용한 지능형 웹 콘텐츠 개발자 양성과정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[20/06/15 ~ 21/01/21]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[이름]		[주민번호 뒷자리]		[전화번호]		[수료 상태]		[수료 및 중단일]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김민은		2704876			01037716221	수료			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정은현		1928464			01017578637	수료 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- 1p 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b. 뒤로 가기				 p. 이전 페이지			 n. 다음 페이지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개설 과정 관리 화면으로 돌아갑니다.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* 계속하시려면 엔터 키를 누르세요.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1" name="Google Shape;241;p23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교육생 관리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관리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교육생 등록</a:t>
            </a:r>
            <a:endParaRPr lang="en-US" altLang="ko-KR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/>
              <a:t>교육 과정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교육생 조회 및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1600"/>
              <a:t>메인화면으로 돌아가기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642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교육생 관리 </a:t>
            </a:r>
            <a:r>
              <a:rPr lang="en-US" altLang="ko-KR" sz="2700" b="1"/>
              <a:t>– 1. </a:t>
            </a:r>
            <a:r>
              <a:rPr lang="ko-KR" altLang="en-US" sz="2700" b="1"/>
              <a:t>교육생 등록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등록하고자하는 교육생의 이름을 입력해주세요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교육생의 이름은 한글 </a:t>
            </a:r>
            <a:r>
              <a:rPr lang="en-US" altLang="ko-KR" sz="1600"/>
              <a:t>2</a:t>
            </a:r>
            <a:r>
              <a:rPr lang="ko-KR" altLang="en-US" sz="1600"/>
              <a:t>글자 이상</a:t>
            </a:r>
            <a:r>
              <a:rPr lang="en-US" altLang="ko-KR" sz="1600"/>
              <a:t>, 5</a:t>
            </a:r>
            <a:r>
              <a:rPr lang="ko-KR" altLang="en-US" sz="1600"/>
              <a:t>글자 이내로 입력하셔야 합니다</a:t>
            </a:r>
            <a:r>
              <a:rPr lang="en-US" altLang="ko-KR" sz="1600"/>
              <a:t>.</a:t>
            </a:r>
            <a:endParaRPr lang="en-US" altLang="ko-KR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이름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600">
                <a:solidFill>
                  <a:srgbClr val="7F7F7F"/>
                </a:solidFill>
              </a:rPr>
              <a:t>김라클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등록하고자하는 교육생의 주민등록번호 뒷자리를 입력해주세요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이는 비밀번호로 사용되며</a:t>
            </a:r>
            <a:r>
              <a:rPr lang="en-US" altLang="ko-KR" sz="1600"/>
              <a:t>, 7</a:t>
            </a:r>
            <a:r>
              <a:rPr lang="ko-KR" altLang="en-US" sz="1600"/>
              <a:t>자리 숫자로 입력하셔야 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이름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1308294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등록하고자하는 교육생의 전화번호를 입력해주세요</a:t>
            </a:r>
            <a:r>
              <a:rPr lang="en-US" altLang="ko-KR" sz="1600"/>
              <a:t>.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입력시</a:t>
            </a:r>
            <a:r>
              <a:rPr lang="en-US" altLang="ko-KR" sz="1600"/>
              <a:t>, </a:t>
            </a:r>
            <a:r>
              <a:rPr lang="ko-KR" altLang="en-US" sz="1600"/>
              <a:t>대시</a:t>
            </a:r>
            <a:r>
              <a:rPr lang="en-US" altLang="ko-KR" sz="1600"/>
              <a:t>(‘-’)</a:t>
            </a:r>
            <a:r>
              <a:rPr lang="ko-KR" altLang="en-US" sz="1600"/>
              <a:t>를 빼고 입력해주세요</a:t>
            </a:r>
            <a:r>
              <a:rPr lang="en-US" altLang="ko-KR" sz="1600"/>
              <a:t>.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이름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01099990000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[</a:t>
            </a:r>
            <a:r>
              <a:rPr lang="ko-KR" altLang="en-US" sz="1600"/>
              <a:t>김라클 교육생의 등록이 완료되었습니다</a:t>
            </a:r>
            <a:r>
              <a:rPr lang="en-US" altLang="ko-KR" sz="1600"/>
              <a:t>]</a:t>
            </a:r>
            <a:br>
              <a:rPr lang="en-US" altLang="ko-KR" sz="1600"/>
            </a:br>
            <a:r>
              <a:rPr lang="en-US" altLang="ko-KR" sz="1600">
                <a:solidFill>
                  <a:srgbClr val="FF0000"/>
                </a:solidFill>
              </a:rPr>
              <a:t>[</a:t>
            </a:r>
            <a:r>
              <a:rPr lang="ko-KR" altLang="en-US" sz="1600">
                <a:solidFill>
                  <a:srgbClr val="FF0000"/>
                </a:solidFill>
              </a:rPr>
              <a:t>교육생 등록에 실패하였습니다</a:t>
            </a:r>
            <a:r>
              <a:rPr lang="en-US" altLang="ko-KR" sz="1600">
                <a:solidFill>
                  <a:srgbClr val="FF0000"/>
                </a:solidFill>
              </a:rPr>
              <a:t>. [</a:t>
            </a:r>
            <a:r>
              <a:rPr lang="ko-KR" altLang="en-US" sz="1600">
                <a:solidFill>
                  <a:srgbClr val="FF0000"/>
                </a:solidFill>
              </a:rPr>
              <a:t>교육생 관리</a:t>
            </a:r>
            <a:r>
              <a:rPr lang="en-US" altLang="ko-KR" sz="1600">
                <a:solidFill>
                  <a:srgbClr val="FF0000"/>
                </a:solidFill>
              </a:rPr>
              <a:t>]</a:t>
            </a:r>
            <a:r>
              <a:rPr lang="ko-KR" altLang="en-US" sz="1600">
                <a:solidFill>
                  <a:srgbClr val="FF0000"/>
                </a:solidFill>
              </a:rPr>
              <a:t> 메뉴로 돌아갑니다</a:t>
            </a:r>
            <a:r>
              <a:rPr lang="en-US" altLang="ko-KR" sz="1600">
                <a:solidFill>
                  <a:srgbClr val="FF0000"/>
                </a:solidFill>
              </a:rPr>
              <a:t>.]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61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교육생 관리 </a:t>
            </a:r>
            <a:r>
              <a:rPr lang="en-US" altLang="ko-KR" sz="2700" b="1"/>
              <a:t>– 2. </a:t>
            </a:r>
            <a:r>
              <a:rPr lang="ko-KR" altLang="en-US" sz="2700" b="1"/>
              <a:t>교육 과정 등록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 과정 등록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en-US" altLang="ko-KR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교육생번호</a:t>
            </a:r>
            <a:r>
              <a:rPr lang="en-US" altLang="ko-KR" sz="1100"/>
              <a:t>	</a:t>
            </a:r>
            <a:r>
              <a:rPr lang="ko-KR" altLang="en-US" sz="1100"/>
              <a:t>이름</a:t>
            </a:r>
            <a:r>
              <a:rPr lang="en-US" altLang="ko-KR" sz="1100"/>
              <a:t>	</a:t>
            </a:r>
            <a:r>
              <a:rPr lang="ko-KR" altLang="en-US" sz="1100"/>
              <a:t>전화번호</a:t>
            </a:r>
            <a:r>
              <a:rPr lang="en-US" altLang="ko-KR" sz="1100"/>
              <a:t>		</a:t>
            </a:r>
            <a:r>
              <a:rPr lang="ko-KR" altLang="en-US" sz="1100"/>
              <a:t>등록일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9	</a:t>
            </a:r>
            <a:r>
              <a:rPr lang="ko-KR" altLang="en-US" sz="1100"/>
              <a:t>김우희</a:t>
            </a:r>
            <a:r>
              <a:rPr lang="en-US" altLang="ko-KR" sz="1100"/>
              <a:t>	01065201791	19/12/01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10	</a:t>
            </a:r>
            <a:r>
              <a:rPr lang="ko-KR" altLang="en-US" sz="1100"/>
              <a:t>이영경 </a:t>
            </a:r>
            <a:r>
              <a:rPr lang="en-US" altLang="ko-KR" sz="1100"/>
              <a:t>	01012761548 	19/12/01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indent="0" algn="ctr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현재 진행 예정인 개설과정 목록입니다</a:t>
            </a:r>
            <a:r>
              <a:rPr lang="en-US" altLang="ko-KR" sz="11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개설과정번호</a:t>
            </a:r>
            <a:r>
              <a:rPr lang="en-US" altLang="ko-KR" sz="1100"/>
              <a:t>	</a:t>
            </a:r>
            <a:r>
              <a:rPr lang="ko-KR" altLang="en-US" sz="1100"/>
              <a:t>과정명</a:t>
            </a:r>
            <a:r>
              <a:rPr lang="en-US" altLang="ko-KR" sz="1100"/>
              <a:t>				</a:t>
            </a:r>
            <a:r>
              <a:rPr lang="ko-KR" altLang="en-US" sz="1100"/>
              <a:t>시작일자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16	</a:t>
            </a:r>
            <a:r>
              <a:rPr lang="ko-KR" altLang="en-US" sz="1100"/>
              <a:t>자바기반 </a:t>
            </a:r>
            <a:r>
              <a:rPr lang="en-US" altLang="ko-KR" sz="1100"/>
              <a:t>Full-stack </a:t>
            </a:r>
            <a:r>
              <a:rPr lang="ko-KR" altLang="en-US" sz="1100"/>
              <a:t>웹 개발자 양성과정</a:t>
            </a:r>
            <a:r>
              <a:rPr lang="en-US" altLang="ko-KR" sz="1100"/>
              <a:t>		21/01/25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1. </a:t>
            </a:r>
            <a:r>
              <a:rPr lang="ko-KR" altLang="en-US" sz="1100"/>
              <a:t>교육생 다음 페이지</a:t>
            </a:r>
            <a:endParaRPr lang="en-US" altLang="ko-KR" sz="11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2. </a:t>
            </a:r>
            <a:r>
              <a:rPr lang="ko-KR" altLang="en-US" sz="1100"/>
              <a:t>교육생 이전 페이지</a:t>
            </a:r>
            <a:endParaRPr lang="en-US" altLang="ko-KR" sz="11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3. </a:t>
            </a:r>
            <a:r>
              <a:rPr lang="ko-KR" altLang="en-US" sz="1100"/>
              <a:t>교육과정 등록하기</a:t>
            </a:r>
            <a:endParaRPr lang="en-US" altLang="ko-KR" sz="11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4. [</a:t>
            </a:r>
            <a:r>
              <a:rPr lang="ko-KR" altLang="en-US" sz="1100"/>
              <a:t>교육생 관리</a:t>
            </a:r>
            <a:r>
              <a:rPr lang="en-US" altLang="ko-KR" sz="1100"/>
              <a:t>] </a:t>
            </a:r>
            <a:r>
              <a:rPr lang="ko-KR" altLang="en-US" sz="1100"/>
              <a:t>메뉴로 돌아가기</a:t>
            </a:r>
            <a:endParaRPr lang="en-US" altLang="ko-KR" sz="11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100"/>
              <a:t>메뉴 입력 </a:t>
            </a:r>
            <a:r>
              <a:rPr lang="en-US" altLang="ko-KR" sz="1100"/>
              <a:t>: </a:t>
            </a:r>
            <a:r>
              <a:rPr lang="en-US" altLang="ko-KR" sz="1100">
                <a:solidFill>
                  <a:srgbClr val="7F7F7F"/>
                </a:solidFill>
              </a:rPr>
              <a:t>3</a:t>
            </a:r>
            <a:endParaRPr lang="en-US" altLang="ko-KR" sz="1100"/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1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100"/>
              <a:t>등록하고자하는 교육생의 번호를 입력해주세요</a:t>
            </a:r>
            <a:r>
              <a:rPr lang="en-US" altLang="ko-KR" sz="1100"/>
              <a:t>.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100"/>
              <a:t>교육생 번호</a:t>
            </a:r>
            <a:r>
              <a:rPr lang="ko-KR" altLang="ko-KR" sz="1100"/>
              <a:t> : </a:t>
            </a:r>
            <a:r>
              <a:rPr lang="en-US" altLang="ko-KR" sz="1100">
                <a:solidFill>
                  <a:srgbClr val="7F7F7F"/>
                </a:solidFill>
              </a:rPr>
              <a:t>9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1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100"/>
              <a:t>등록하고자하는 개설과정의 번호를 입력해주세요</a:t>
            </a:r>
            <a:r>
              <a:rPr lang="en-US" altLang="ko-KR" sz="1100"/>
              <a:t>.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100"/>
              <a:t>개설과정 번호</a:t>
            </a:r>
            <a:r>
              <a:rPr lang="ko-KR" altLang="ko-KR" sz="1100"/>
              <a:t> : </a:t>
            </a:r>
            <a:r>
              <a:rPr lang="en-US" altLang="ko-KR" sz="1100">
                <a:solidFill>
                  <a:srgbClr val="7F7F7F"/>
                </a:solidFill>
              </a:rPr>
              <a:t>16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1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[</a:t>
            </a:r>
            <a:r>
              <a:rPr lang="ko-KR" altLang="en-US" sz="1100"/>
              <a:t>김우희 학생의 교육 과정 등록이 완료되었습니다</a:t>
            </a:r>
            <a:r>
              <a:rPr lang="en-US" altLang="ko-KR" sz="1100"/>
              <a:t>]</a:t>
            </a:r>
            <a:br>
              <a:rPr lang="en-US" altLang="ko-KR" sz="1100"/>
            </a:br>
            <a:r>
              <a:rPr lang="en-US" altLang="ko-KR" sz="1100">
                <a:solidFill>
                  <a:srgbClr val="FF0000"/>
                </a:solidFill>
              </a:rPr>
              <a:t>[</a:t>
            </a:r>
            <a:r>
              <a:rPr lang="ko-KR" altLang="en-US" sz="1100">
                <a:solidFill>
                  <a:srgbClr val="FF0000"/>
                </a:solidFill>
              </a:rPr>
              <a:t>교육 과정 등록에 실패하였습니다</a:t>
            </a:r>
            <a:r>
              <a:rPr lang="en-US" altLang="ko-KR" sz="1100">
                <a:solidFill>
                  <a:srgbClr val="FF0000"/>
                </a:solidFill>
              </a:rPr>
              <a:t>. [</a:t>
            </a:r>
            <a:r>
              <a:rPr lang="ko-KR" altLang="en-US" sz="1100">
                <a:solidFill>
                  <a:srgbClr val="FF0000"/>
                </a:solidFill>
              </a:rPr>
              <a:t>교육생 관리</a:t>
            </a:r>
            <a:r>
              <a:rPr lang="en-US" altLang="ko-KR" sz="1100">
                <a:solidFill>
                  <a:srgbClr val="FF0000"/>
                </a:solidFill>
              </a:rPr>
              <a:t>]</a:t>
            </a:r>
            <a:r>
              <a:rPr lang="ko-KR" altLang="en-US" sz="1100">
                <a:solidFill>
                  <a:srgbClr val="FF0000"/>
                </a:solidFill>
              </a:rPr>
              <a:t> 메뉴로 돌아갑니다</a:t>
            </a:r>
            <a:r>
              <a:rPr lang="en-US" altLang="ko-KR" sz="1100">
                <a:solidFill>
                  <a:srgbClr val="FF0000"/>
                </a:solidFill>
              </a:rPr>
              <a:t>.]</a:t>
            </a:r>
            <a:endParaRPr lang="en-US" altLang="ko-KR" sz="11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05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교육생 관리 </a:t>
            </a:r>
            <a:r>
              <a:rPr lang="en-US" altLang="ko-KR" sz="2700" b="1"/>
              <a:t>– 3. </a:t>
            </a:r>
            <a:r>
              <a:rPr lang="ko-KR" altLang="en-US" sz="2700" b="1"/>
              <a:t>교육생 조회 및 수정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이름</a:t>
            </a:r>
            <a:r>
              <a:rPr lang="en-US" altLang="ko-KR" sz="1600"/>
              <a:t>	</a:t>
            </a:r>
            <a:r>
              <a:rPr lang="ko-KR" altLang="en-US" sz="1600"/>
              <a:t>주민번호</a:t>
            </a:r>
            <a:r>
              <a:rPr lang="en-US" altLang="ko-KR" sz="1600"/>
              <a:t>		</a:t>
            </a:r>
            <a:r>
              <a:rPr lang="ko-KR" altLang="en-US" sz="1600"/>
              <a:t>전화번호</a:t>
            </a:r>
            <a:r>
              <a:rPr lang="en-US" altLang="ko-KR" sz="1600"/>
              <a:t>		</a:t>
            </a:r>
            <a:r>
              <a:rPr lang="ko-KR" altLang="en-US" sz="1600"/>
              <a:t>등록일</a:t>
            </a:r>
            <a:r>
              <a:rPr lang="en-US" altLang="ko-KR" sz="1600"/>
              <a:t>		</a:t>
            </a:r>
            <a:r>
              <a:rPr lang="ko-KR" altLang="en-US" sz="1600"/>
              <a:t>수강신청횟수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196		</a:t>
            </a:r>
            <a:r>
              <a:rPr lang="ko-KR" altLang="en-US" sz="1600"/>
              <a:t>권우우</a:t>
            </a:r>
            <a:r>
              <a:rPr lang="en-US" altLang="ko-KR" sz="1600"/>
              <a:t>	1848580		01004756379	2019-12-01	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197		</a:t>
            </a:r>
            <a:r>
              <a:rPr lang="ko-KR" altLang="en-US" sz="1600"/>
              <a:t>박은연</a:t>
            </a:r>
            <a:r>
              <a:rPr lang="en-US" altLang="ko-KR" sz="1600"/>
              <a:t>	1533089		01095228595	 2019-12-01	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3. </a:t>
            </a:r>
            <a:r>
              <a:rPr lang="ko-KR" altLang="en-US" sz="1600"/>
              <a:t>교육생 수정하기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solidFill>
                  <a:schemeClr val="bg2"/>
                </a:solidFill>
              </a:rPr>
              <a:t>4. </a:t>
            </a:r>
            <a:r>
              <a:rPr lang="ko-KR" altLang="en-US" sz="1600">
                <a:solidFill>
                  <a:schemeClr val="bg2"/>
                </a:solidFill>
              </a:rPr>
              <a:t>교육생 삭제하기</a:t>
            </a:r>
            <a:endParaRPr lang="en-US" altLang="ko-KR" sz="1600">
              <a:solidFill>
                <a:schemeClr val="bg2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5. [</a:t>
            </a:r>
            <a:r>
              <a:rPr lang="ko-KR" altLang="en-US" sz="1600"/>
              <a:t>교육생 관리</a:t>
            </a:r>
            <a:r>
              <a:rPr lang="en-US" altLang="ko-KR" sz="1600"/>
              <a:t>] </a:t>
            </a:r>
            <a:r>
              <a:rPr lang="ko-KR" altLang="en-US" sz="1600"/>
              <a:t>메뉴로 돌아가기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메뉴 입력 </a:t>
            </a:r>
            <a:r>
              <a:rPr lang="en-US" altLang="ko-KR" sz="1600"/>
              <a:t>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수정하고자하는 교육생의 번호를 입력해주세요</a:t>
            </a:r>
            <a:r>
              <a:rPr lang="en-US" altLang="ko-KR" sz="1600"/>
              <a:t>.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교육생 번호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196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>
                <a:solidFill>
                  <a:schemeClr val="bg2"/>
                </a:solidFill>
              </a:rPr>
              <a:t>삭제하고자하는 교육생의 번호를 입력해주세요</a:t>
            </a:r>
            <a:r>
              <a:rPr lang="en-US" altLang="ko-KR" sz="1600">
                <a:solidFill>
                  <a:schemeClr val="bg2"/>
                </a:solidFill>
              </a:rPr>
              <a:t>.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교육생 번호</a:t>
            </a:r>
            <a:r>
              <a:rPr lang="ko-KR" altLang="ko-KR" sz="160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altLang="ko-KR" sz="160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196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405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교육생 관리 </a:t>
            </a:r>
            <a:r>
              <a:rPr lang="en-US" altLang="ko-KR" sz="2700" b="1"/>
              <a:t>– 3. </a:t>
            </a:r>
            <a:r>
              <a:rPr lang="ko-KR" altLang="en-US" sz="2700" b="1"/>
              <a:t>교육생 조회 및 수정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이름</a:t>
            </a:r>
            <a:r>
              <a:rPr lang="en-US" altLang="ko-KR" sz="1600"/>
              <a:t>	</a:t>
            </a:r>
            <a:r>
              <a:rPr lang="ko-KR" altLang="en-US" sz="1600"/>
              <a:t>주민번호</a:t>
            </a:r>
            <a:r>
              <a:rPr lang="en-US" altLang="ko-KR" sz="1600"/>
              <a:t>		</a:t>
            </a:r>
            <a:r>
              <a:rPr lang="ko-KR" altLang="en-US" sz="1600"/>
              <a:t>전화번호</a:t>
            </a:r>
            <a:r>
              <a:rPr lang="en-US" altLang="ko-KR" sz="1600"/>
              <a:t>		</a:t>
            </a:r>
            <a:r>
              <a:rPr lang="ko-KR" altLang="en-US" sz="1600"/>
              <a:t>등록일</a:t>
            </a:r>
            <a:r>
              <a:rPr lang="en-US" altLang="ko-KR" sz="1600"/>
              <a:t>		</a:t>
            </a:r>
            <a:r>
              <a:rPr lang="ko-KR" altLang="en-US" sz="1600"/>
              <a:t>수강신청횟수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196		</a:t>
            </a:r>
            <a:r>
              <a:rPr lang="ko-KR" altLang="en-US" sz="1600"/>
              <a:t>권우우</a:t>
            </a:r>
            <a:r>
              <a:rPr lang="en-US" altLang="ko-KR" sz="1600"/>
              <a:t>	1848580		01004756379	2019-12-01	1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수정하지 않을 항목에 대해서는 아무것도 입력하지 않으시고 엔터를 누르세요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새 이름을 적어주세요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수정할 새 이름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권권우</a:t>
            </a:r>
            <a:endParaRPr lang="en-US" altLang="ko-KR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새 전화번호를 적어주세요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수정할 새 전화번호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lang="en-US" altLang="ko-KR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[</a:t>
            </a:r>
            <a:r>
              <a:rPr lang="ko-KR" altLang="en-US" sz="1600"/>
              <a:t>교육생 수정이 완료되었습니다</a:t>
            </a:r>
            <a:r>
              <a:rPr lang="en-US" altLang="ko-KR" sz="1600"/>
              <a:t>.]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solidFill>
                  <a:srgbClr val="FF0000"/>
                </a:solidFill>
              </a:rPr>
              <a:t>[</a:t>
            </a:r>
            <a:r>
              <a:rPr lang="ko-KR" altLang="en-US" sz="1600">
                <a:solidFill>
                  <a:srgbClr val="FF0000"/>
                </a:solidFill>
              </a:rPr>
              <a:t>교육생 수정에 실패하였습니다</a:t>
            </a:r>
            <a:r>
              <a:rPr lang="en-US" altLang="ko-KR" sz="1600">
                <a:solidFill>
                  <a:srgbClr val="FF0000"/>
                </a:solidFill>
              </a:rPr>
              <a:t>. [</a:t>
            </a:r>
            <a:r>
              <a:rPr lang="ko-KR" altLang="en-US" sz="1600">
                <a:solidFill>
                  <a:srgbClr val="FF0000"/>
                </a:solidFill>
              </a:rPr>
              <a:t>교육생 조회 및 수정</a:t>
            </a:r>
            <a:r>
              <a:rPr lang="en-US" altLang="ko-KR" sz="1600">
                <a:solidFill>
                  <a:srgbClr val="FF0000"/>
                </a:solidFill>
              </a:rPr>
              <a:t>]</a:t>
            </a:r>
            <a:r>
              <a:rPr lang="ko-KR" altLang="en-US" sz="1600">
                <a:solidFill>
                  <a:srgbClr val="FF0000"/>
                </a:solidFill>
              </a:rPr>
              <a:t> 메뉴로 돌아갑니다</a:t>
            </a:r>
            <a:r>
              <a:rPr lang="en-US" altLang="ko-KR" sz="1600">
                <a:solidFill>
                  <a:srgbClr val="FF0000"/>
                </a:solidFill>
              </a:rPr>
              <a:t>.]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61387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교육생 관리 </a:t>
            </a:r>
            <a:r>
              <a:rPr lang="en-US" altLang="ko-KR" sz="2700" b="1"/>
              <a:t>– 3. </a:t>
            </a:r>
            <a:r>
              <a:rPr lang="ko-KR" altLang="en-US" sz="2700" b="1"/>
              <a:t>교육생 조회 및 수정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삭제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이름</a:t>
            </a:r>
            <a:r>
              <a:rPr lang="en-US" altLang="ko-KR" sz="1600"/>
              <a:t>	</a:t>
            </a:r>
            <a:r>
              <a:rPr lang="ko-KR" altLang="en-US" sz="1600"/>
              <a:t>주민번호</a:t>
            </a:r>
            <a:r>
              <a:rPr lang="en-US" altLang="ko-KR" sz="1600"/>
              <a:t>		</a:t>
            </a:r>
            <a:r>
              <a:rPr lang="ko-KR" altLang="en-US" sz="1600"/>
              <a:t>전화번호</a:t>
            </a:r>
            <a:r>
              <a:rPr lang="en-US" altLang="ko-KR" sz="1600"/>
              <a:t>		</a:t>
            </a:r>
            <a:r>
              <a:rPr lang="ko-KR" altLang="en-US" sz="1600"/>
              <a:t>등록일</a:t>
            </a:r>
            <a:r>
              <a:rPr lang="en-US" altLang="ko-KR" sz="1600"/>
              <a:t>		</a:t>
            </a:r>
            <a:r>
              <a:rPr lang="ko-KR" altLang="en-US" sz="1600"/>
              <a:t>수강신청횟수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196		</a:t>
            </a:r>
            <a:r>
              <a:rPr lang="ko-KR" altLang="en-US" sz="1600"/>
              <a:t>권우우</a:t>
            </a:r>
            <a:r>
              <a:rPr lang="en-US" altLang="ko-KR" sz="1600"/>
              <a:t>	1848580		01004756379	2019-12-01	1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한 번 삭제된 교육생의 정보는 되돌릴 수 없습니다</a:t>
            </a:r>
            <a:r>
              <a:rPr lang="en-US" altLang="ko-KR" sz="1600"/>
              <a:t>.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정보를 삭제하시겠습니까</a:t>
            </a:r>
            <a:r>
              <a:rPr lang="en-US" altLang="ko-KR" sz="1600"/>
              <a:t>(y/n)?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[</a:t>
            </a:r>
            <a:r>
              <a:rPr lang="ko-KR" altLang="en-US" sz="1600"/>
              <a:t>교육생 삭제가 완료되었습니다</a:t>
            </a:r>
            <a:r>
              <a:rPr lang="en-US" altLang="ko-KR" sz="160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9421152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시험관리 및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과목별 성적 조회하기</a:t>
            </a:r>
            <a:endParaRPr lang="en-US" altLang="ko-KR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교육생별 성적 조회하기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메인화면으로 돌아가기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입력 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49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 </a:t>
            </a:r>
            <a:r>
              <a:rPr lang="en-US" altLang="ko-KR" sz="2700" b="1"/>
              <a:t>– 1.</a:t>
            </a:r>
            <a:r>
              <a:rPr lang="ko-KR" altLang="en-US" sz="2700" b="1"/>
              <a:t> 과목별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과목별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교육센터 내의 개설과정 목록입니다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개설과정번호</a:t>
            </a:r>
            <a:r>
              <a:rPr lang="en-US" altLang="ko-KR" sz="1600"/>
              <a:t>	</a:t>
            </a:r>
            <a:r>
              <a:rPr lang="ko-KR" altLang="en-US" sz="1600"/>
              <a:t>과정명</a:t>
            </a:r>
            <a:r>
              <a:rPr lang="en-US" altLang="ko-KR" sz="1600"/>
              <a:t>				</a:t>
            </a:r>
            <a:r>
              <a:rPr lang="ko-KR" altLang="en-US" sz="1600"/>
              <a:t>강의실명</a:t>
            </a:r>
            <a:r>
              <a:rPr lang="en-US" altLang="ko-KR" sz="1600"/>
              <a:t>	</a:t>
            </a:r>
            <a:r>
              <a:rPr lang="ko-KR" altLang="en-US" sz="1600"/>
              <a:t>시작일자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16		</a:t>
            </a:r>
            <a:r>
              <a:rPr lang="ko-KR" altLang="en-US" sz="1600"/>
              <a:t>자바기반 </a:t>
            </a:r>
            <a:r>
              <a:rPr lang="en-US" altLang="ko-KR" sz="1600"/>
              <a:t>Full-stack </a:t>
            </a:r>
            <a:r>
              <a:rPr lang="ko-KR" altLang="en-US" sz="1600"/>
              <a:t>웹 개발자 양성과정</a:t>
            </a:r>
            <a:r>
              <a:rPr lang="en-US" altLang="ko-KR" sz="1600"/>
              <a:t>	3</a:t>
            </a:r>
            <a:r>
              <a:rPr lang="ko-KR" altLang="en-US" sz="1600"/>
              <a:t>강의실</a:t>
            </a:r>
            <a:r>
              <a:rPr lang="en-US" altLang="ko-KR" sz="1600"/>
              <a:t>	21/01/25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과정 선택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과목별 성적 조회하고자 하는 개설 과정 번호를 입력하세요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개설 과정 번호 입력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3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8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과정 관리 – 과정 입력</a:t>
            </a:r>
            <a:endParaRPr sz="2700" b="1"/>
          </a:p>
        </p:txBody>
      </p:sp>
      <p:sp>
        <p:nvSpPr>
          <p:cNvPr id="115" name="Google Shape;115;p38"/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입력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* 다음 정보를 입력해주세요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과정명은 30자 이내로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과정목표는 60자 이내로 입력해주세요.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과정기간은 일수로 입력해주세요.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과정 입력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과정명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과정목표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과정기간(진행일수)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cxnSp>
        <p:nvCxnSpPr>
          <p:cNvPr id="116" name="Google Shape;116;p38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</a:t>
            </a:r>
            <a:r>
              <a:rPr lang="en-US" altLang="ko-KR" sz="2700" b="1"/>
              <a:t> – 1.</a:t>
            </a:r>
            <a:r>
              <a:rPr lang="ko-KR" altLang="en-US" sz="2700" b="1"/>
              <a:t> 과목별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과목별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해당 과정의 개설 과목입니다</a:t>
            </a:r>
            <a:r>
              <a:rPr lang="en-US" altLang="ko-KR" sz="11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과목번호</a:t>
            </a:r>
            <a:r>
              <a:rPr lang="en-US" altLang="ko-KR" sz="1100"/>
              <a:t>	</a:t>
            </a:r>
            <a:r>
              <a:rPr lang="ko-KR" altLang="en-US" sz="1100"/>
              <a:t>과목명</a:t>
            </a:r>
            <a:r>
              <a:rPr lang="en-US" altLang="ko-KR" sz="1100"/>
              <a:t>		</a:t>
            </a:r>
            <a:r>
              <a:rPr lang="ko-KR" altLang="en-US" sz="1100"/>
              <a:t>과목시작날짜</a:t>
            </a:r>
            <a:r>
              <a:rPr lang="en-US" altLang="ko-KR" sz="1100"/>
              <a:t>	</a:t>
            </a:r>
            <a:r>
              <a:rPr lang="ko-KR" altLang="en-US" sz="1100"/>
              <a:t>과목종료날짜</a:t>
            </a:r>
            <a:r>
              <a:rPr lang="en-US" altLang="ko-KR" sz="1100"/>
              <a:t>	</a:t>
            </a:r>
            <a:r>
              <a:rPr lang="ko-KR" altLang="en-US" sz="1100"/>
              <a:t>교사명</a:t>
            </a:r>
            <a:r>
              <a:rPr lang="en-US" altLang="ko-KR" sz="1100"/>
              <a:t>	</a:t>
            </a:r>
            <a:r>
              <a:rPr lang="ko-KR" altLang="en-US" sz="1100"/>
              <a:t>성적등록여부</a:t>
            </a:r>
            <a:r>
              <a:rPr lang="en-US" altLang="ko-KR" sz="1100"/>
              <a:t>	</a:t>
            </a:r>
            <a:r>
              <a:rPr lang="ko-KR" altLang="en-US" sz="1100"/>
              <a:t>시험등록여부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121	</a:t>
            </a:r>
            <a:r>
              <a:rPr lang="ko-KR" altLang="en-US" sz="1100"/>
              <a:t> </a:t>
            </a:r>
            <a:r>
              <a:rPr lang="en-US" altLang="ko-KR" sz="1100"/>
              <a:t>JAVA </a:t>
            </a:r>
            <a:r>
              <a:rPr lang="ko-KR" altLang="en-US" sz="1100"/>
              <a:t>애플리케이션 구현 </a:t>
            </a:r>
            <a:r>
              <a:rPr lang="en-US" altLang="ko-KR" sz="1100"/>
              <a:t>	21/01/04	21/01/14	</a:t>
            </a:r>
            <a:r>
              <a:rPr lang="ko-KR" altLang="en-US" sz="1100"/>
              <a:t>박주호</a:t>
            </a:r>
            <a:r>
              <a:rPr lang="en-US" altLang="ko-KR" sz="1100"/>
              <a:t>	</a:t>
            </a:r>
            <a:r>
              <a:rPr lang="ko-KR" altLang="en-US" sz="1100"/>
              <a:t>미등록</a:t>
            </a:r>
            <a:r>
              <a:rPr lang="en-US" altLang="ko-KR" sz="1100"/>
              <a:t>	</a:t>
            </a:r>
            <a:r>
              <a:rPr lang="ko-KR" altLang="en-US" sz="1100"/>
              <a:t>미등록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과목별 성적 조회하고자 하는 개설 과</a:t>
            </a:r>
            <a:r>
              <a:rPr lang="ko-KR" altLang="en-US" sz="1600"/>
              <a:t>목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번호를 입력하세요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개설 과목 번호 입력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121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758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</a:t>
            </a:r>
            <a:r>
              <a:rPr lang="en-US" altLang="ko-KR" sz="2700" b="1"/>
              <a:t> – 1.</a:t>
            </a:r>
            <a:r>
              <a:rPr lang="ko-KR" altLang="en-US" sz="2700" b="1"/>
              <a:t> 과목별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과목별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해당 과목의 성적 정보입니다</a:t>
            </a:r>
            <a:r>
              <a:rPr lang="en-US" altLang="ko-KR" sz="11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교육생번호</a:t>
            </a:r>
            <a:r>
              <a:rPr lang="en-US" altLang="ko-KR" sz="1100"/>
              <a:t>	</a:t>
            </a:r>
            <a:r>
              <a:rPr lang="ko-KR" altLang="en-US" sz="1100"/>
              <a:t>교육생이름</a:t>
            </a:r>
            <a:r>
              <a:rPr lang="en-US" altLang="ko-KR" sz="1100"/>
              <a:t>	</a:t>
            </a:r>
            <a:r>
              <a:rPr lang="ko-KR" altLang="en-US" sz="1100"/>
              <a:t>출결점수</a:t>
            </a:r>
            <a:r>
              <a:rPr lang="en-US" altLang="ko-KR" sz="1100"/>
              <a:t>	</a:t>
            </a:r>
            <a:r>
              <a:rPr lang="ko-KR" altLang="en-US" sz="1100"/>
              <a:t>필기점수</a:t>
            </a:r>
            <a:r>
              <a:rPr lang="en-US" altLang="ko-KR" sz="1100"/>
              <a:t>	</a:t>
            </a:r>
            <a:r>
              <a:rPr lang="ko-KR" altLang="en-US" sz="1100"/>
              <a:t>실기점수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144	</a:t>
            </a:r>
            <a:r>
              <a:rPr lang="ko-KR" altLang="en-US" sz="1100"/>
              <a:t>김길동</a:t>
            </a:r>
            <a:r>
              <a:rPr lang="en-US" altLang="ko-KR" sz="1100"/>
              <a:t>	20	27	30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145	</a:t>
            </a:r>
            <a:r>
              <a:rPr lang="ko-KR" altLang="en-US" sz="1100"/>
              <a:t>하호히</a:t>
            </a:r>
            <a:r>
              <a:rPr lang="en-US" altLang="ko-KR" sz="1100"/>
              <a:t>	17	28	29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146	</a:t>
            </a:r>
            <a:r>
              <a:rPr lang="ko-KR" altLang="en-US" sz="1100"/>
              <a:t>고영희</a:t>
            </a:r>
            <a:r>
              <a:rPr lang="en-US" altLang="ko-KR" sz="1100"/>
              <a:t>	19	29	28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시험 관리 및 성적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11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 </a:t>
            </a:r>
            <a:r>
              <a:rPr lang="en-US" altLang="ko-KR" sz="2700" b="1"/>
              <a:t>– 2. </a:t>
            </a:r>
            <a:r>
              <a:rPr lang="ko-KR" altLang="en-US" sz="2700" b="1"/>
              <a:t>교육생별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교육생번호</a:t>
            </a:r>
            <a:r>
              <a:rPr lang="en-US" altLang="ko-KR" sz="1100"/>
              <a:t>	</a:t>
            </a:r>
            <a:r>
              <a:rPr lang="ko-KR" altLang="en-US" sz="1100"/>
              <a:t>이름</a:t>
            </a:r>
            <a:r>
              <a:rPr lang="en-US" altLang="ko-KR" sz="1100"/>
              <a:t>	</a:t>
            </a:r>
            <a:r>
              <a:rPr lang="ko-KR" altLang="en-US" sz="1100"/>
              <a:t>전화번호</a:t>
            </a:r>
            <a:r>
              <a:rPr lang="en-US" altLang="ko-KR" sz="1100"/>
              <a:t>		</a:t>
            </a:r>
            <a:r>
              <a:rPr lang="ko-KR" altLang="en-US" sz="1100"/>
              <a:t>등록일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9	</a:t>
            </a:r>
            <a:r>
              <a:rPr lang="ko-KR" altLang="en-US" sz="1100"/>
              <a:t>김우희</a:t>
            </a:r>
            <a:r>
              <a:rPr lang="en-US" altLang="ko-KR" sz="1100"/>
              <a:t>	01065201791		19/12/01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10	</a:t>
            </a:r>
            <a:r>
              <a:rPr lang="ko-KR" altLang="en-US" sz="1100"/>
              <a:t>이영경 </a:t>
            </a:r>
            <a:r>
              <a:rPr lang="en-US" altLang="ko-KR" sz="1100"/>
              <a:t>	01012761548 		19/12/01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교육생 번호 입력</a:t>
            </a:r>
            <a:endParaRPr lang="en-US" altLang="ko-KR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성적 조회하고자 하는 교육생의 번호를 입력하세요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교육생 번호 입력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>
                <a:solidFill>
                  <a:srgbClr val="7F7F7F"/>
                </a:solidFill>
              </a:rPr>
              <a:t>9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452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</a:t>
            </a:r>
            <a:r>
              <a:rPr lang="en-US" altLang="ko-KR" sz="2700" b="1"/>
              <a:t> – 2. </a:t>
            </a:r>
            <a:r>
              <a:rPr lang="ko-KR" altLang="en-US" sz="2700" b="1"/>
              <a:t>교육생별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해당 교육생이 수강하거나 한 적이 있는 교육 과정입니다</a:t>
            </a:r>
            <a:r>
              <a:rPr lang="en-US" altLang="ko-KR" sz="11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과정번호</a:t>
            </a:r>
            <a:r>
              <a:rPr lang="en-US" altLang="ko-KR" sz="1100"/>
              <a:t>	</a:t>
            </a:r>
            <a:r>
              <a:rPr lang="ko-KR" altLang="en-US" sz="1100"/>
              <a:t>시작일자</a:t>
            </a:r>
            <a:r>
              <a:rPr lang="en-US" altLang="ko-KR" sz="1100"/>
              <a:t>	</a:t>
            </a:r>
            <a:r>
              <a:rPr lang="ko-KR" altLang="en-US" sz="1100"/>
              <a:t>종료일자</a:t>
            </a:r>
            <a:r>
              <a:rPr lang="en-US" altLang="ko-KR" sz="1100"/>
              <a:t>	</a:t>
            </a:r>
            <a:r>
              <a:rPr lang="ko-KR" altLang="en-US" sz="1100"/>
              <a:t>과정명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13	20/01/11	20/7/14	</a:t>
            </a:r>
            <a:r>
              <a:rPr lang="ko-KR" altLang="en-US" sz="1100"/>
              <a:t> 자바기반 </a:t>
            </a:r>
            <a:r>
              <a:rPr lang="en-US" altLang="ko-KR" sz="1100"/>
              <a:t>Full-stack </a:t>
            </a:r>
            <a:r>
              <a:rPr lang="ko-KR" altLang="en-US" sz="1100"/>
              <a:t>웹 개발자 양성과정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en-US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성적을 조회하고자하는 과정 번호를 입력하세요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과정 번호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64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시험관리 및 성적 조회</a:t>
            </a:r>
            <a:r>
              <a:rPr lang="en-US" altLang="ko-KR" sz="2700" b="1"/>
              <a:t> – 2. </a:t>
            </a:r>
            <a:r>
              <a:rPr lang="ko-KR" altLang="en-US" sz="2700" b="1"/>
              <a:t>교육생별 성적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성적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100"/>
              <a:t>출결점수</a:t>
            </a:r>
            <a:r>
              <a:rPr lang="en-US" altLang="ko-KR" sz="1100"/>
              <a:t>	</a:t>
            </a:r>
            <a:r>
              <a:rPr lang="ko-KR" altLang="en-US" sz="1100"/>
              <a:t>필기점수</a:t>
            </a:r>
            <a:r>
              <a:rPr lang="en-US" altLang="ko-KR" sz="1100"/>
              <a:t>	</a:t>
            </a:r>
            <a:r>
              <a:rPr lang="ko-KR" altLang="en-US" sz="1100"/>
              <a:t>실기점수</a:t>
            </a:r>
            <a:r>
              <a:rPr lang="en-US" altLang="ko-KR" sz="1100"/>
              <a:t>	</a:t>
            </a:r>
            <a:r>
              <a:rPr lang="ko-KR" altLang="en-US" sz="1100"/>
              <a:t>과목명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27	29	32	 JAVA </a:t>
            </a:r>
            <a:r>
              <a:rPr lang="ko-KR" altLang="en-US" sz="1100"/>
              <a:t>애플리케이션 구현 </a:t>
            </a:r>
            <a:endParaRPr lang="en-US" altLang="ko-KR" sz="11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100"/>
              <a:t>26	27	31	 JAVA </a:t>
            </a:r>
            <a:r>
              <a:rPr lang="ko-KR" altLang="en-US" sz="1100"/>
              <a:t>프로그래밍</a:t>
            </a:r>
            <a:endParaRPr lang="en-US" altLang="ko-KR" sz="11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100"/>
              <a:t>…</a:t>
            </a: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en-US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시험 관리 및 성적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654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</a:t>
            </a:r>
            <a:endParaRPr sz="2700" b="1"/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출결 관리 및 출결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과정별 출결 조회하기</a:t>
            </a:r>
            <a:endParaRPr lang="en-US" altLang="ko-KR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교육생별 출결 조회하기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3. </a:t>
            </a:r>
            <a:r>
              <a:rPr lang="ko-KR" altLang="en-US" sz="1600"/>
              <a:t>교육생 출결 수정하기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4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600"/>
              <a:t>메인화면으로 돌아가기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632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1. </a:t>
            </a:r>
            <a:r>
              <a:rPr lang="ko-KR" altLang="en-US" sz="2700" b="1"/>
              <a:t>과정별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과정별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교육센터 내의 개설과정 목록입니다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개설과정번호</a:t>
            </a:r>
            <a:r>
              <a:rPr lang="en-US" altLang="ko-KR" sz="1600"/>
              <a:t>	</a:t>
            </a:r>
            <a:r>
              <a:rPr lang="ko-KR" altLang="en-US" sz="1600"/>
              <a:t>강의실명</a:t>
            </a:r>
            <a:r>
              <a:rPr lang="en-US" altLang="ko-KR" sz="1600"/>
              <a:t>		</a:t>
            </a:r>
            <a:r>
              <a:rPr lang="ko-KR" altLang="en-US" sz="1600"/>
              <a:t>시작일자</a:t>
            </a:r>
            <a:r>
              <a:rPr lang="en-US" altLang="ko-KR" sz="1600"/>
              <a:t>		</a:t>
            </a:r>
            <a:r>
              <a:rPr lang="ko-KR" altLang="en-US" sz="1600"/>
              <a:t>과정명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16		3</a:t>
            </a:r>
            <a:r>
              <a:rPr lang="ko-KR" altLang="en-US" sz="1600"/>
              <a:t>강의실</a:t>
            </a:r>
            <a:r>
              <a:rPr lang="en-US" altLang="ko-KR" sz="1600"/>
              <a:t>		21/01/25		</a:t>
            </a:r>
            <a:r>
              <a:rPr lang="ko-KR" altLang="en-US" sz="1600"/>
              <a:t>자바기반 </a:t>
            </a:r>
            <a:r>
              <a:rPr lang="en-US" altLang="ko-KR" sz="1600"/>
              <a:t>Full-stack </a:t>
            </a:r>
            <a:r>
              <a:rPr lang="ko-KR" altLang="en-US" sz="1600"/>
              <a:t>웹 개발자 양성과정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17		2</a:t>
            </a:r>
            <a:r>
              <a:rPr lang="ko-KR" altLang="en-US" sz="1600"/>
              <a:t>강의실</a:t>
            </a:r>
            <a:r>
              <a:rPr lang="en-US" altLang="ko-KR" sz="1600"/>
              <a:t>		21/01/21		</a:t>
            </a:r>
            <a:r>
              <a:rPr lang="ko-KR" altLang="en-US" sz="1600"/>
              <a:t>안드로이드</a:t>
            </a:r>
            <a:r>
              <a:rPr lang="en-US" altLang="ko-KR" sz="1600"/>
              <a:t> </a:t>
            </a:r>
            <a:r>
              <a:rPr lang="ko-KR" altLang="en-US" sz="1600"/>
              <a:t>앱 개발자 양성과정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과정 선택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상황을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조회하고자 하는 개설 과정 번호를 입력하세요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개설 과정 번호 입력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>
                <a:solidFill>
                  <a:srgbClr val="7F7F7F"/>
                </a:solidFill>
              </a:rPr>
              <a:t>16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496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1. </a:t>
            </a:r>
            <a:r>
              <a:rPr lang="ko-KR" altLang="en-US" sz="2700" b="1"/>
              <a:t>과정별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과정별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개설과정번호</a:t>
            </a:r>
            <a:r>
              <a:rPr lang="en-US" altLang="ko-KR" sz="1600"/>
              <a:t>	</a:t>
            </a:r>
            <a:r>
              <a:rPr lang="ko-KR" altLang="en-US" sz="1600"/>
              <a:t>강의실명</a:t>
            </a:r>
            <a:r>
              <a:rPr lang="en-US" altLang="ko-KR" sz="1600"/>
              <a:t>		</a:t>
            </a:r>
            <a:r>
              <a:rPr lang="ko-KR" altLang="en-US" sz="1600"/>
              <a:t>시작일자</a:t>
            </a:r>
            <a:r>
              <a:rPr lang="en-US" altLang="ko-KR" sz="1600"/>
              <a:t>	</a:t>
            </a:r>
            <a:r>
              <a:rPr lang="ko-KR" altLang="en-US" sz="1600"/>
              <a:t> </a:t>
            </a:r>
            <a:r>
              <a:rPr lang="en-US" altLang="ko-KR" sz="1600"/>
              <a:t>	</a:t>
            </a:r>
            <a:r>
              <a:rPr lang="ko-KR" altLang="en-US" sz="1600"/>
              <a:t>과정명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16		3</a:t>
            </a:r>
            <a:r>
              <a:rPr lang="ko-KR" altLang="en-US" sz="1600"/>
              <a:t>강의실</a:t>
            </a:r>
            <a:r>
              <a:rPr lang="en-US" altLang="ko-KR" sz="1600"/>
              <a:t>		21/01/25	</a:t>
            </a:r>
            <a:r>
              <a:rPr lang="ko-KR" altLang="en-US" sz="1600"/>
              <a:t> </a:t>
            </a:r>
            <a:r>
              <a:rPr lang="en-US" altLang="ko-KR" sz="1600"/>
              <a:t>	</a:t>
            </a:r>
            <a:r>
              <a:rPr lang="ko-KR" altLang="en-US" sz="1600"/>
              <a:t>자바기반 </a:t>
            </a:r>
            <a:r>
              <a:rPr lang="en-US" altLang="ko-KR" sz="1600"/>
              <a:t>Full-stack </a:t>
            </a:r>
            <a:r>
              <a:rPr lang="ko-KR" altLang="en-US" sz="1600"/>
              <a:t>웹 개발자 양성과정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연 단위 출결 조회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월 단위 출결 조회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일 단위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출결 조회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연 단위 출결 조회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연도를 입력해주세요 </a:t>
            </a:r>
            <a:r>
              <a:rPr lang="en-US" altLang="ko-KR" sz="1600"/>
              <a:t>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월 단위 출결 조회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연도를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월을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07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일 단위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출결 조회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연도를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월을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07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일을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13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03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1. </a:t>
            </a:r>
            <a:r>
              <a:rPr lang="ko-KR" altLang="en-US" sz="2700" b="1"/>
              <a:t>과정별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과정별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과정의 출결 조회 결과입니다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교육생이름</a:t>
            </a:r>
            <a:r>
              <a:rPr lang="en-US" altLang="ko-KR" sz="1600"/>
              <a:t>	</a:t>
            </a:r>
            <a:r>
              <a:rPr lang="ko-KR" altLang="en-US" sz="1600"/>
              <a:t>출석</a:t>
            </a:r>
            <a:r>
              <a:rPr lang="en-US" altLang="ko-KR" sz="1600"/>
              <a:t>	</a:t>
            </a:r>
            <a:r>
              <a:rPr lang="ko-KR" altLang="en-US" sz="1600"/>
              <a:t>지각</a:t>
            </a:r>
            <a:r>
              <a:rPr lang="en-US" altLang="ko-KR" sz="1600"/>
              <a:t>	</a:t>
            </a:r>
            <a:r>
              <a:rPr lang="ko-KR" altLang="en-US" sz="1600"/>
              <a:t>조퇴</a:t>
            </a:r>
            <a:r>
              <a:rPr lang="en-US" altLang="ko-KR" sz="1600"/>
              <a:t>	 </a:t>
            </a:r>
            <a:r>
              <a:rPr lang="ko-KR" altLang="en-US" sz="1600"/>
              <a:t>외출</a:t>
            </a:r>
            <a:r>
              <a:rPr lang="en-US" altLang="ko-KR" sz="1600"/>
              <a:t>	</a:t>
            </a:r>
            <a:r>
              <a:rPr lang="ko-KR" altLang="en-US" sz="1600"/>
              <a:t>병가</a:t>
            </a:r>
            <a:r>
              <a:rPr lang="en-US" altLang="ko-KR" sz="1600"/>
              <a:t>	</a:t>
            </a:r>
            <a:r>
              <a:rPr lang="ko-KR" altLang="en-US" sz="1600"/>
              <a:t>결석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188		</a:t>
            </a:r>
            <a:r>
              <a:rPr lang="ko-KR" altLang="en-US" sz="1600"/>
              <a:t>박연우</a:t>
            </a:r>
            <a:r>
              <a:rPr lang="en-US" altLang="ko-KR" sz="1600"/>
              <a:t>		77	11	1	 3	 1	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187		</a:t>
            </a:r>
            <a:r>
              <a:rPr lang="ko-KR" altLang="en-US" sz="1600"/>
              <a:t>최연현</a:t>
            </a:r>
            <a:r>
              <a:rPr lang="en-US" altLang="ko-KR" sz="1600"/>
              <a:t>		77	10	1	 1	 2	2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186		</a:t>
            </a:r>
            <a:r>
              <a:rPr lang="ko-KR" altLang="en-US" sz="1600"/>
              <a:t>김현경</a:t>
            </a:r>
            <a:r>
              <a:rPr lang="en-US" altLang="ko-KR" sz="1600"/>
              <a:t>		80	10	0	 3	 0	0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70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1. </a:t>
            </a:r>
            <a:r>
              <a:rPr lang="ko-KR" altLang="en-US" sz="2700" b="1"/>
              <a:t>과정별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과정별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과정의 출결 조회 결과입니다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교육생이름</a:t>
            </a:r>
            <a:r>
              <a:rPr lang="en-US" altLang="ko-KR" sz="1600"/>
              <a:t>	</a:t>
            </a:r>
            <a:r>
              <a:rPr lang="ko-KR" altLang="en-US" sz="1600"/>
              <a:t>출석</a:t>
            </a:r>
            <a:r>
              <a:rPr lang="en-US" altLang="ko-KR" sz="1600"/>
              <a:t>	</a:t>
            </a:r>
            <a:r>
              <a:rPr lang="ko-KR" altLang="en-US" sz="1600"/>
              <a:t>지각</a:t>
            </a:r>
            <a:r>
              <a:rPr lang="en-US" altLang="ko-KR" sz="1600"/>
              <a:t>	</a:t>
            </a:r>
            <a:r>
              <a:rPr lang="ko-KR" altLang="en-US" sz="1600"/>
              <a:t>조퇴</a:t>
            </a:r>
            <a:r>
              <a:rPr lang="en-US" altLang="ko-KR" sz="1600"/>
              <a:t>	 </a:t>
            </a:r>
            <a:r>
              <a:rPr lang="ko-KR" altLang="en-US" sz="1600"/>
              <a:t>외출</a:t>
            </a:r>
            <a:r>
              <a:rPr lang="en-US" altLang="ko-KR" sz="1600"/>
              <a:t>	</a:t>
            </a:r>
            <a:r>
              <a:rPr lang="ko-KR" altLang="en-US" sz="1600"/>
              <a:t>병가</a:t>
            </a:r>
            <a:r>
              <a:rPr lang="en-US" altLang="ko-KR" sz="1600"/>
              <a:t>	</a:t>
            </a:r>
            <a:r>
              <a:rPr lang="ko-KR" altLang="en-US" sz="1600"/>
              <a:t>결석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188		</a:t>
            </a:r>
            <a:r>
              <a:rPr lang="ko-KR" altLang="en-US" sz="1600"/>
              <a:t>박연우</a:t>
            </a:r>
            <a:r>
              <a:rPr lang="en-US" altLang="ko-KR" sz="1600"/>
              <a:t>		18	1	1	 0	 1	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187		</a:t>
            </a:r>
            <a:r>
              <a:rPr lang="ko-KR" altLang="en-US" sz="1600"/>
              <a:t>최연현</a:t>
            </a:r>
            <a:r>
              <a:rPr lang="en-US" altLang="ko-KR" sz="1600"/>
              <a:t>		17	1	1	 1	 0	1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186		</a:t>
            </a:r>
            <a:r>
              <a:rPr lang="ko-KR" altLang="en-US" sz="1600"/>
              <a:t>김현경</a:t>
            </a:r>
            <a:r>
              <a:rPr lang="en-US" altLang="ko-KR" sz="1600"/>
              <a:t>		16	3	0	 1	 1	0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-KR" sz="2700" b="1"/>
              <a:t>관리자 – 관리자 메뉴 – 기초 정보 관리 – 과정 관리 – 과정 수정</a:t>
            </a:r>
            <a:endParaRPr sz="2700" b="1"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720090" y="909431"/>
            <a:ext cx="12961621" cy="629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과정 수정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	과정명									과정목적										기간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1	Java기반 멀티플랫폼 융합 SW개발자 양성 과정	자바 응용 소프트웨어 구현 능력과 서버 구축 ...		160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2	Java,Python 융합형 웹 프로그래머 양성과정		자바와 파이썬을 활용하여 웹과 앱을 기반으로…..		180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번호 선택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수정할 과정을 선택해주세요.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번호 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과정 수정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* 다음 정보를 입력해주세요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과정명 : Java기반 멀티플랫폼 융합 SW개발자 양성 과정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과정목표 : 자바 응용 소프트웨어 구현 능력과 서버 구축 ...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과정기간(진행일수) : 180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ko-KR" sz="1600"/>
              <a:t>-------------------------------------------------------------------------------------------------------------------------------------------------------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* 정보가 수정되었습니다.</a:t>
            </a:r>
            <a:endParaRPr/>
          </a:p>
        </p:txBody>
      </p:sp>
      <p:cxnSp>
        <p:nvCxnSpPr>
          <p:cNvPr id="123" name="Google Shape;123;p3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1. </a:t>
            </a:r>
            <a:r>
              <a:rPr lang="ko-KR" altLang="en-US" sz="2700" b="1"/>
              <a:t>과정별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과정별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과정의 출결 조회 결과입니다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교육생이름</a:t>
            </a:r>
            <a:r>
              <a:rPr lang="en-US" altLang="ko-KR" sz="1600"/>
              <a:t>	</a:t>
            </a:r>
            <a:r>
              <a:rPr lang="ko-KR" altLang="en-US" sz="1600"/>
              <a:t>출석</a:t>
            </a:r>
            <a:r>
              <a:rPr lang="en-US" altLang="ko-KR" sz="1600"/>
              <a:t>	</a:t>
            </a:r>
            <a:r>
              <a:rPr lang="ko-KR" altLang="en-US" sz="1600"/>
              <a:t>지각</a:t>
            </a:r>
            <a:r>
              <a:rPr lang="en-US" altLang="ko-KR" sz="1600"/>
              <a:t>	</a:t>
            </a:r>
            <a:r>
              <a:rPr lang="ko-KR" altLang="en-US" sz="1600"/>
              <a:t>조퇴</a:t>
            </a:r>
            <a:r>
              <a:rPr lang="en-US" altLang="ko-KR" sz="1600"/>
              <a:t>	 </a:t>
            </a:r>
            <a:r>
              <a:rPr lang="ko-KR" altLang="en-US" sz="1600"/>
              <a:t>외출</a:t>
            </a:r>
            <a:r>
              <a:rPr lang="en-US" altLang="ko-KR" sz="1600"/>
              <a:t>	</a:t>
            </a:r>
            <a:r>
              <a:rPr lang="ko-KR" altLang="en-US" sz="1600"/>
              <a:t>병가</a:t>
            </a:r>
            <a:r>
              <a:rPr lang="en-US" altLang="ko-KR" sz="1600"/>
              <a:t>	</a:t>
            </a:r>
            <a:r>
              <a:rPr lang="ko-KR" altLang="en-US" sz="1600"/>
              <a:t>결석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188		</a:t>
            </a:r>
            <a:r>
              <a:rPr lang="ko-KR" altLang="en-US" sz="1600"/>
              <a:t>박연우</a:t>
            </a:r>
            <a:r>
              <a:rPr lang="en-US" altLang="ko-KR" sz="1600"/>
              <a:t>		1	0	0	 0	 0	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187		</a:t>
            </a:r>
            <a:r>
              <a:rPr lang="ko-KR" altLang="en-US" sz="1600"/>
              <a:t>최연현</a:t>
            </a:r>
            <a:r>
              <a:rPr lang="en-US" altLang="ko-KR" sz="1600"/>
              <a:t>		1	0	0	 0	 0	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186		</a:t>
            </a:r>
            <a:r>
              <a:rPr lang="ko-KR" altLang="en-US" sz="1600"/>
              <a:t>김현경</a:t>
            </a:r>
            <a:r>
              <a:rPr lang="en-US" altLang="ko-KR" sz="1600"/>
              <a:t>		0	1	0	 0	 0	0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40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2. </a:t>
            </a:r>
            <a:r>
              <a:rPr lang="ko-KR" altLang="en-US" sz="2700" b="1"/>
              <a:t>교육생별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교육센터 내의 교육생 목록입니다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이름</a:t>
            </a:r>
            <a:r>
              <a:rPr lang="en-US" altLang="ko-KR" sz="1600"/>
              <a:t>	</a:t>
            </a:r>
            <a:r>
              <a:rPr lang="ko-KR" altLang="en-US" sz="1600"/>
              <a:t>전화번호</a:t>
            </a:r>
            <a:r>
              <a:rPr lang="en-US" altLang="ko-KR" sz="1600"/>
              <a:t>		</a:t>
            </a:r>
            <a:r>
              <a:rPr lang="ko-KR" altLang="en-US" sz="1600"/>
              <a:t>등록일자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9		</a:t>
            </a:r>
            <a:r>
              <a:rPr lang="ko-KR" altLang="en-US" sz="1600"/>
              <a:t>김우희</a:t>
            </a:r>
            <a:r>
              <a:rPr lang="en-US" altLang="ko-KR" sz="1600"/>
              <a:t>	01033334444	19/05/03	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10		</a:t>
            </a:r>
            <a:r>
              <a:rPr lang="ko-KR" altLang="en-US" sz="1600"/>
              <a:t>이영경 </a:t>
            </a:r>
            <a:r>
              <a:rPr lang="en-US" altLang="ko-KR" sz="1600"/>
              <a:t>	01022225555	19/05/04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…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교육생 선택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상황을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조회하고자 하는 </a:t>
            </a:r>
            <a:r>
              <a:rPr lang="ko-KR" altLang="en-US" sz="1600"/>
              <a:t>교육생의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번호를 입력하세요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교육생 번호 입력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lang="ko-KR" altLang="en-US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949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2. </a:t>
            </a:r>
            <a:r>
              <a:rPr lang="ko-KR" altLang="en-US" sz="2700" b="1"/>
              <a:t>교육생별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이름</a:t>
            </a:r>
            <a:r>
              <a:rPr lang="en-US" altLang="ko-KR" sz="1600"/>
              <a:t>	</a:t>
            </a:r>
            <a:r>
              <a:rPr lang="ko-KR" altLang="en-US" sz="1600"/>
              <a:t>전화번호</a:t>
            </a:r>
            <a:r>
              <a:rPr lang="en-US" altLang="ko-KR" sz="1600"/>
              <a:t>		</a:t>
            </a:r>
            <a:r>
              <a:rPr lang="ko-KR" altLang="en-US" sz="1600"/>
              <a:t>등록일자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9		</a:t>
            </a:r>
            <a:r>
              <a:rPr lang="ko-KR" altLang="en-US" sz="1600"/>
              <a:t>김우희</a:t>
            </a:r>
            <a:r>
              <a:rPr lang="en-US" altLang="ko-KR" sz="1600"/>
              <a:t>	01033334444	19/05/03	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연 단위 출결 조회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월 단위 출결 조회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일 단위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출결 조회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연 단위 출결 조회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연도를 입력해주세요 </a:t>
            </a:r>
            <a:r>
              <a:rPr lang="en-US" altLang="ko-KR" sz="1600"/>
              <a:t>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월 단위 출결 조회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연도를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월을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07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1600"/>
              <a:t>일 단위 </a:t>
            </a: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출결 조회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연도를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월을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07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조회할 일을 입력해주세요</a:t>
            </a:r>
            <a:r>
              <a:rPr lang="en-US" altLang="ko-KR" sz="1600"/>
              <a:t> : </a:t>
            </a:r>
            <a:r>
              <a:rPr lang="en-US" altLang="ko-KR" sz="1600">
                <a:solidFill>
                  <a:srgbClr val="7F7F7F"/>
                </a:solidFill>
              </a:rPr>
              <a:t>13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114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2. </a:t>
            </a:r>
            <a:r>
              <a:rPr lang="ko-KR" altLang="en-US" sz="2700" b="1"/>
              <a:t>교육생별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출결 조회 결과입니다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출결날짜</a:t>
            </a:r>
            <a:r>
              <a:rPr lang="en-US" altLang="ko-KR" sz="1600"/>
              <a:t>		</a:t>
            </a:r>
            <a:r>
              <a:rPr lang="ko-KR" altLang="en-US" sz="1600"/>
              <a:t>근태상황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2020-11-27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2020-11-30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2020-12-01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2020-12-02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287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2. </a:t>
            </a:r>
            <a:r>
              <a:rPr lang="ko-KR" altLang="en-US" sz="2700" b="1"/>
              <a:t>교육생별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출결 조회 결과입니다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출결날짜</a:t>
            </a:r>
            <a:r>
              <a:rPr lang="en-US" altLang="ko-KR" sz="1600"/>
              <a:t>		</a:t>
            </a:r>
            <a:r>
              <a:rPr lang="ko-KR" altLang="en-US" sz="1600"/>
              <a:t>근태상황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2020-12-01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2020-12-02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2020-12-03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2020-12-04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…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58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2. </a:t>
            </a:r>
            <a:r>
              <a:rPr lang="ko-KR" altLang="en-US" sz="2700" b="1"/>
              <a:t>교육생별 출결 조회하기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교육생별 출결 조회하기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출결 조회 결과입니다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출결날짜</a:t>
            </a:r>
            <a:r>
              <a:rPr lang="en-US" altLang="ko-KR" sz="1600"/>
              <a:t>		</a:t>
            </a:r>
            <a:r>
              <a:rPr lang="ko-KR" altLang="en-US" sz="1600"/>
              <a:t>근태상황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2020-12-05	</a:t>
            </a:r>
            <a:r>
              <a:rPr lang="ko-KR" altLang="en-US" sz="1600"/>
              <a:t>출석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65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3. </a:t>
            </a:r>
            <a:r>
              <a:rPr lang="ko-KR" altLang="en-US" sz="2700" b="1"/>
              <a:t>교육생 출결 수정하기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조회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교육센터 내의 교육생 목록입니다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교육생번호</a:t>
            </a:r>
            <a:r>
              <a:rPr lang="en-US" altLang="ko-KR" sz="1600"/>
              <a:t>	</a:t>
            </a:r>
            <a:r>
              <a:rPr lang="ko-KR" altLang="en-US" sz="1600"/>
              <a:t>이름</a:t>
            </a:r>
            <a:r>
              <a:rPr lang="en-US" altLang="ko-KR" sz="1600"/>
              <a:t>	</a:t>
            </a:r>
            <a:r>
              <a:rPr lang="ko-KR" altLang="en-US" sz="1600"/>
              <a:t>전화번호</a:t>
            </a:r>
            <a:r>
              <a:rPr lang="en-US" altLang="ko-KR" sz="1600"/>
              <a:t>		</a:t>
            </a:r>
            <a:r>
              <a:rPr lang="ko-KR" altLang="en-US" sz="1600"/>
              <a:t>등록일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6		</a:t>
            </a:r>
            <a:r>
              <a:rPr lang="ko-KR" altLang="en-US" sz="1600"/>
              <a:t>김우진</a:t>
            </a:r>
            <a:r>
              <a:rPr lang="en-US" altLang="ko-KR" sz="1600"/>
              <a:t>	01012292544	19/12/01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3. </a:t>
            </a:r>
            <a:r>
              <a:rPr lang="ko-KR" altLang="en-US" sz="1600"/>
              <a:t>교육생 선택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출결 상황을 수정하고자하는 교육생의 번호를 입력하세요</a:t>
            </a:r>
            <a:r>
              <a:rPr lang="en-US" altLang="ko-KR" sz="1600"/>
              <a:t>.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교육생 번호 입력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7F7F7F"/>
                </a:solidFill>
              </a:rPr>
              <a:t>106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메결 조회할 연도와 월</a:t>
            </a:r>
            <a:r>
              <a:rPr lang="en-US" altLang="ko-KR" sz="1600"/>
              <a:t>, </a:t>
            </a:r>
            <a:r>
              <a:rPr lang="ko-KR" altLang="en-US" sz="1600"/>
              <a:t>일을 입력해주세요</a:t>
            </a:r>
            <a:r>
              <a:rPr lang="en-US" altLang="ko-KR" sz="1600"/>
              <a:t>.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연도 입력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2020): </a:t>
            </a:r>
            <a:r>
              <a:rPr lang="en-US" altLang="ko-KR" sz="1600">
                <a:solidFill>
                  <a:srgbClr val="7F7F7F"/>
                </a:solidFill>
              </a:rPr>
              <a:t>2020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월 입력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07): </a:t>
            </a:r>
            <a:r>
              <a:rPr lang="en-US" altLang="ko-KR" sz="1600">
                <a:solidFill>
                  <a:srgbClr val="7F7F7F"/>
                </a:solidFill>
              </a:rPr>
              <a:t>11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일 입력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06): </a:t>
            </a:r>
            <a:r>
              <a:rPr lang="en-US" altLang="ko-KR" sz="1600">
                <a:solidFill>
                  <a:srgbClr val="7F7F7F"/>
                </a:solidFill>
              </a:rPr>
              <a:t>11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627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90" y="288369"/>
            <a:ext cx="12961621" cy="51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</a:pPr>
            <a:r>
              <a:rPr lang="ko-KR" altLang="en-US" sz="2700" b="1"/>
              <a:t>출결 관리 및 출결 조회 </a:t>
            </a:r>
            <a:r>
              <a:rPr lang="en-US" altLang="ko-KR" sz="2700" b="1"/>
              <a:t>– 3. </a:t>
            </a:r>
            <a:r>
              <a:rPr lang="ko-KR" altLang="en-US" sz="2700" b="1"/>
              <a:t>교육생 출결 수정하기</a:t>
            </a:r>
          </a:p>
        </p:txBody>
      </p:sp>
      <p:cxnSp>
        <p:nvCxnSpPr>
          <p:cNvPr id="212" name="Google Shape;212;p19"/>
          <p:cNvCxnSpPr/>
          <p:nvPr/>
        </p:nvCxnSpPr>
        <p:spPr>
          <a:xfrm>
            <a:off x="1" y="777736"/>
            <a:ext cx="144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803CE86E-9F1F-4FA1-BEBB-19E52CA34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90" y="1105374"/>
            <a:ext cx="12961621" cy="574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교육생 출결 수정하기</a:t>
            </a:r>
            <a:endParaRPr lang="ko-KR" altLang="en-US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  <a:endParaRPr lang="ko-KR" altLang="en-US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해당 교육생의 해당 날짜 출결 정보입니다</a:t>
            </a:r>
            <a:r>
              <a:rPr lang="en-US" altLang="ko-KR" sz="1600"/>
              <a:t>.</a:t>
            </a:r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altLang="en-US" sz="1600"/>
              <a:t>출결날짜</a:t>
            </a:r>
            <a:r>
              <a:rPr lang="en-US" altLang="ko-KR" sz="1600"/>
              <a:t>	</a:t>
            </a:r>
            <a:r>
              <a:rPr lang="ko-KR" altLang="en-US" sz="1600"/>
              <a:t>근태상황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/>
              <a:t>20/11/11 </a:t>
            </a:r>
            <a:r>
              <a:rPr lang="ko-KR" altLang="en-US" sz="1600"/>
              <a:t>결석</a:t>
            </a:r>
            <a:endParaRPr lang="en-US" altLang="ko-KR" sz="1600"/>
          </a:p>
          <a:p>
            <a:pPr marL="0" lvl="0" indent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-------------------------------------------------------------------------------------------------------------------------------------------------------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1. </a:t>
            </a:r>
            <a:r>
              <a:rPr lang="ko-KR" altLang="en-US" sz="1600"/>
              <a:t>다음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2. </a:t>
            </a:r>
            <a:r>
              <a:rPr lang="ko-KR" altLang="en-US" sz="1600"/>
              <a:t>이전 페이지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3. </a:t>
            </a:r>
            <a:r>
              <a:rPr lang="ko-KR" altLang="en-US" sz="1600"/>
              <a:t>근태 상황 수정하기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en-US" altLang="ko-KR" sz="1600"/>
              <a:t>4</a:t>
            </a:r>
            <a:r>
              <a:rPr lang="en-US" altLang="ko-KR" sz="160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600"/>
              <a:t>[</a:t>
            </a:r>
            <a:r>
              <a:rPr lang="ko-KR" altLang="en-US" sz="1600"/>
              <a:t>출결 관리 및 출결 조회</a:t>
            </a:r>
            <a:r>
              <a:rPr lang="en-US" altLang="ko-KR" sz="1600"/>
              <a:t>] </a:t>
            </a:r>
            <a:r>
              <a:rPr lang="ko-KR" altLang="en-US" sz="1600"/>
              <a:t>메뉴로 돌아가기 </a:t>
            </a:r>
            <a:endParaRPr lang="en-US" altLang="ko-KR" sz="1600"/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altLang="ko-KR" sz="1600">
                <a:latin typeface="Malgun Gothic"/>
                <a:ea typeface="Malgun Gothic"/>
                <a:cs typeface="Malgun Gothic"/>
                <a:sym typeface="Malgun Gothic"/>
              </a:rPr>
              <a:t>입력 : </a:t>
            </a:r>
            <a:r>
              <a:rPr lang="en-US" altLang="ko-KR" sz="1600">
                <a:solidFill>
                  <a:srgbClr val="7F7F7F"/>
                </a:solidFill>
              </a:rPr>
              <a:t>3</a:t>
            </a: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새 근태상황</a:t>
            </a:r>
            <a:r>
              <a:rPr lang="en-US" altLang="ko-KR" sz="1600"/>
              <a:t>(</a:t>
            </a:r>
            <a:r>
              <a:rPr lang="ko-KR" altLang="en-US" sz="1600"/>
              <a:t>출석</a:t>
            </a:r>
            <a:r>
              <a:rPr lang="en-US" altLang="ko-KR" sz="1600"/>
              <a:t>, </a:t>
            </a:r>
            <a:r>
              <a:rPr lang="ko-KR" altLang="en-US" sz="1600"/>
              <a:t>지각</a:t>
            </a:r>
            <a:r>
              <a:rPr lang="en-US" altLang="ko-KR" sz="1600"/>
              <a:t>, </a:t>
            </a:r>
            <a:r>
              <a:rPr lang="ko-KR" altLang="en-US" sz="1600"/>
              <a:t>조퇴</a:t>
            </a:r>
            <a:r>
              <a:rPr lang="en-US" altLang="ko-KR" sz="1600"/>
              <a:t>, </a:t>
            </a:r>
            <a:r>
              <a:rPr lang="ko-KR" altLang="en-US" sz="1600"/>
              <a:t>외출</a:t>
            </a:r>
            <a:r>
              <a:rPr lang="en-US" altLang="ko-KR" sz="1600"/>
              <a:t>, </a:t>
            </a:r>
            <a:r>
              <a:rPr lang="ko-KR" altLang="en-US" sz="1600"/>
              <a:t>병가</a:t>
            </a:r>
            <a:r>
              <a:rPr lang="en-US" altLang="ko-KR" sz="1600"/>
              <a:t>, </a:t>
            </a:r>
            <a:r>
              <a:rPr lang="ko-KR" altLang="en-US" sz="1600"/>
              <a:t>결석</a:t>
            </a:r>
            <a:r>
              <a:rPr lang="en-US" altLang="ko-KR" sz="1600"/>
              <a:t>)</a:t>
            </a:r>
            <a:r>
              <a:rPr lang="ko-KR" altLang="en-US" sz="1600"/>
              <a:t>을 입력해주세요</a:t>
            </a:r>
            <a:r>
              <a:rPr lang="en-US" altLang="ko-KR" sz="1600"/>
              <a:t>.</a:t>
            </a: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새 근태상황</a:t>
            </a:r>
            <a:r>
              <a:rPr lang="en-US" altLang="ko-KR" sz="1600"/>
              <a:t>: </a:t>
            </a:r>
            <a:r>
              <a:rPr lang="ko-KR" altLang="en-US" sz="1600">
                <a:solidFill>
                  <a:srgbClr val="7F7F7F"/>
                </a:solidFill>
              </a:rPr>
              <a:t>병가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r>
              <a:rPr lang="ko-KR" altLang="en-US" sz="1600"/>
              <a:t>해당 출결정보의 수정이 완료되었습니다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7F7F7F"/>
              </a:solidFill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  <a:p>
            <a:pPr marL="0" lvl="0" indent="0">
              <a:spcBef>
                <a:spcPts val="320"/>
              </a:spcBef>
              <a:buSzPts val="1600"/>
              <a:buNone/>
            </a:pPr>
            <a:endParaRPr lang="en-US" altLang="ko-KR" sz="16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8303</Words>
  <Application>Microsoft Office PowerPoint</Application>
  <PresentationFormat>사용자 지정</PresentationFormat>
  <Paragraphs>1559</Paragraphs>
  <Slides>97</Slides>
  <Notes>96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00" baseType="lpstr">
      <vt:lpstr>Malgun Gothic</vt:lpstr>
      <vt:lpstr>Arial</vt:lpstr>
      <vt:lpstr>Office 테마</vt:lpstr>
      <vt:lpstr>ORACLE/JDBC 4조</vt:lpstr>
      <vt:lpstr>계정 선택</vt:lpstr>
      <vt:lpstr>관리자 로그인</vt:lpstr>
      <vt:lpstr>관리자 – 관리자 메뉴</vt:lpstr>
      <vt:lpstr>관리자 – 관리자 메뉴 – 기초 정보 관리</vt:lpstr>
      <vt:lpstr>관리자 – 관리자 메뉴 – 기초 정보 관리 – 과정 관리</vt:lpstr>
      <vt:lpstr>관리자 – 관리자 메뉴 – 기초 정보 관리 – 과정 관리 – 과정 조회</vt:lpstr>
      <vt:lpstr>관리자 – 관리자 메뉴 – 기초 정보 관리 – 과정 관리 – 과정 입력</vt:lpstr>
      <vt:lpstr>관리자 – 관리자 메뉴 – 기초 정보 관리 – 과정 관리 – 과정 수정</vt:lpstr>
      <vt:lpstr>관리자 – 관리자 메뉴 – 기초 정보 관리 – 과정 관리 – 과정 삭제</vt:lpstr>
      <vt:lpstr>관리자 – 관리자 메뉴 – 기초 정보 관리 – 과목 관리</vt:lpstr>
      <vt:lpstr>관리자 – 관리자 메뉴 – 기초 정보 관리 – 과목 관리 – 과목 조회</vt:lpstr>
      <vt:lpstr>관리자 – 관리자 메뉴 – 기초 정보 관리 – 과목 관리 – 과목 입력</vt:lpstr>
      <vt:lpstr>관리자 – 관리자 메뉴 – 기초 정보 관리 – 과목 관리 – 과목 수정</vt:lpstr>
      <vt:lpstr>관리자 – 관리자 메뉴 – 기초 정보 관리 – 과목 관리 – 과목 삭제</vt:lpstr>
      <vt:lpstr>관리자 – 관리자 메뉴 – 기초 정보 관리 – 강의실 관리</vt:lpstr>
      <vt:lpstr>관리자 – 관리자 메뉴 – 기초 정보 관리 – 강의실 관리 – 강의실 조회</vt:lpstr>
      <vt:lpstr>관리자 – 관리자 메뉴 – 기초 정보 관리 – 강의실 관리 – 강의실 입력</vt:lpstr>
      <vt:lpstr>관리자 – 관리자 메뉴 – 기초 정보 관리 – 강의실 관리 – 강의실 수정</vt:lpstr>
      <vt:lpstr>관리자 – 관리자 메뉴 – 기초 정보 관리 – 강의실 관리 – 강의실 삭제</vt:lpstr>
      <vt:lpstr>관리자 – 관리자 메뉴 – 기초 정보 관리 – 교재 관리</vt:lpstr>
      <vt:lpstr>관리자 – 관리자 메뉴 – 기초 정보 관리 – 교재 관리 – 교재 조회</vt:lpstr>
      <vt:lpstr>관리자 – 관리자 메뉴 – 기초 정보 관리 – 교재 관리 – 교재 입력</vt:lpstr>
      <vt:lpstr>관리자 – 관리자 메뉴 – 기초 정보 관리 – 교재 관리 –교재 수정</vt:lpstr>
      <vt:lpstr>관리자 – 관리자 메뉴 – 기초 정보 관리 – 교재 관리 – 교재 삭제</vt:lpstr>
      <vt:lpstr>관리자 – 관리자 메뉴 – 교사 관리</vt:lpstr>
      <vt:lpstr>관리자 – 관리자 메뉴 – 교사 관리 – 교사 조회</vt:lpstr>
      <vt:lpstr>관리자 – 관리자 메뉴 – 교사 관리 – 교사 조회 – 교사 가능 과목 조회</vt:lpstr>
      <vt:lpstr>관리자 – 관리자 메뉴 – 교사 관리 – 교사 등록</vt:lpstr>
      <vt:lpstr>관리자 – 관리자 메뉴 – 교사 관리 – 교사 정보 수정 </vt:lpstr>
      <vt:lpstr>관리자 – 관리자 메뉴 – 교사 관리 – 교사 정보 수정 – 교사 개인정보 수정</vt:lpstr>
      <vt:lpstr>관리자 – 관리자 메뉴 – 교사 관리 – 교사 정보 수정 – 교사 강의 가능 과목 수정 </vt:lpstr>
      <vt:lpstr>관리자 – 관리자 메뉴 – 교사 관리 – 교사 정보 수정 – 교사 강의 가능 과목 수정(삭제)</vt:lpstr>
      <vt:lpstr>관리자 – 관리자 메뉴 – 교사 관리 – 교사 정보 수정 – 교사 강의 가능 과목 수정(등록)</vt:lpstr>
      <vt:lpstr>관리자 – 관리자 메뉴 – 교사 관리 – 교사 삭제</vt:lpstr>
      <vt:lpstr>관리자 – 관리자 메뉴 – 스터디 그룹 관리</vt:lpstr>
      <vt:lpstr>관리자 – 관리자 메뉴 – 스터디 그룹 관리 – 스터디 그룹 조회</vt:lpstr>
      <vt:lpstr>관리자 – 관리자 메뉴 – 스터디 그룹 관리 – 스터디 그룹 조회(2)</vt:lpstr>
      <vt:lpstr>관리자 – 관리자 메뉴 – 스터디 그룹 관리 - 스터디 그룹 등록</vt:lpstr>
      <vt:lpstr>관리자 – 관리자 메뉴 – 스터디 그룹 관리 - 스터디그룹 등록 - 스터디 그룹 등록</vt:lpstr>
      <vt:lpstr>관리자 – 관리자 메뉴 – 스터디 그룹 관리 – 스터디그룹등록 - 스터디그룹인원등록</vt:lpstr>
      <vt:lpstr>관리자 – 관리자 메뉴 – 스터디 그룹 관리 - 스터디그룹등록 – 스터디그룹인원등록(2)</vt:lpstr>
      <vt:lpstr>관리자 – 관리자 메뉴 – 스터디 그룹 관리 – 스터디그룹등록 - 스터디그룹인원등록(3)</vt:lpstr>
      <vt:lpstr>관리자 – 관리자 메뉴 – 스터디 그룹 관리 - 스터디 그룹 삭제</vt:lpstr>
      <vt:lpstr>관리자 – 관리자 메뉴 – 스터디 그룹 관리 – 스터디 그룹 삭제 - 스터디 그룹 삭제</vt:lpstr>
      <vt:lpstr>관리자 – 관리자 메뉴 – 스터디 그룹 관리 – 스터디 그룹 삭제 - 스터디 그룹 인원 삭제(1)</vt:lpstr>
      <vt:lpstr>관리자 – 관리자 메뉴 – 스터디 그룹 관리 – 스터디 그룹 삭제 - 스터디 그룹 인원 삭제(2)</vt:lpstr>
      <vt:lpstr>관리자 – 관리자 메뉴 – 스터디 그룹 관리 – 스터디룸 대여 상태 조회 </vt:lpstr>
      <vt:lpstr>개설 과정 관리</vt:lpstr>
      <vt:lpstr>개설 과정 관리 – 1. 개설 과정 조회</vt:lpstr>
      <vt:lpstr>개설 과정 관리 – 1. 개설 과정 조회</vt:lpstr>
      <vt:lpstr>개설 과정 관리 – 1. 개설 과정 조회 – 1. 개설 과목 조회</vt:lpstr>
      <vt:lpstr>개설 과정 관리 – 1. 개설 과정 조회 – 1. 개설 과목 조회</vt:lpstr>
      <vt:lpstr>개설 과정 관리 – 1. 개설 과정 조회 – 2. 개설 과목 등록</vt:lpstr>
      <vt:lpstr>개설 과정 관리 – 1. 개설 과정 조회 – 2. 개설 과목 등록</vt:lpstr>
      <vt:lpstr>개설 과정 관리 – 1. 개설 과정 조회 – 2. 개설 과목 등록</vt:lpstr>
      <vt:lpstr>개설 과정 관리 – 1. 개설 과정 조회 – 2. 개설 과목 등록</vt:lpstr>
      <vt:lpstr>개설 과정 관리 – 1. 개설 과정 조회 – 3. 개설 과목 수정</vt:lpstr>
      <vt:lpstr>개설 과정 관리 – 1. 개설 과정 조회 – 3. 개설 과목 수정 – 1. 교사 수정</vt:lpstr>
      <vt:lpstr>개설 과정 관리 – 1. 개설 과정 조회 – 3. 개설 과목 수정 – 2. 교재 수정</vt:lpstr>
      <vt:lpstr>개설 과정 관리 – 1. 개설 과정 조회 – 4. 개설 과목 삭제</vt:lpstr>
      <vt:lpstr>개설 과정 관리 – 2. 개설 과정 등록</vt:lpstr>
      <vt:lpstr>개설 과정 관리 – 2. 개설 과정 등록</vt:lpstr>
      <vt:lpstr>개설 과정 관리 – 2. 개설 과정 등록</vt:lpstr>
      <vt:lpstr>개설 과정 관리 – 3. 개설 과정 수정</vt:lpstr>
      <vt:lpstr>개설 과정 관리 – 3. 개설 과정 수정 – 1. 강의실 수정</vt:lpstr>
      <vt:lpstr>개설 과정 관리 – 3. 개설 과정 수정 – 2. 수료일 수정</vt:lpstr>
      <vt:lpstr>개설 과정 관리 – 3. 개설 과정 수정 – 2. 수료일 수정 – 수료일 수정 선택 시</vt:lpstr>
      <vt:lpstr>개설 과정 관리 – 4. 개설 과정 삭제</vt:lpstr>
      <vt:lpstr>개설 과정 관리 – 4. 개설 과정 삭제</vt:lpstr>
      <vt:lpstr>개설 과정 관리 – 5. 교육생 정보 조회</vt:lpstr>
      <vt:lpstr>교육생 관리</vt:lpstr>
      <vt:lpstr>교육생 관리 – 1. 교육생 등록</vt:lpstr>
      <vt:lpstr>교육생 관리 – 2. 교육 과정 등록</vt:lpstr>
      <vt:lpstr>교육생 관리 – 3. 교육생 조회 및 수정</vt:lpstr>
      <vt:lpstr>교육생 관리 – 3. 교육생 조회 및 수정</vt:lpstr>
      <vt:lpstr>교육생 관리 – 3. 교육생 조회 및 수정</vt:lpstr>
      <vt:lpstr>시험관리 및 성적 조회</vt:lpstr>
      <vt:lpstr>시험관리 및 성적 조회 – 1. 과목별 성적 조회</vt:lpstr>
      <vt:lpstr>시험관리 및 성적 조회 – 1. 과목별 성적 조회</vt:lpstr>
      <vt:lpstr>시험관리 및 성적 조회 – 1. 과목별 성적 조회</vt:lpstr>
      <vt:lpstr>시험관리 및 성적 조회 – 2. 교육생별 성적 조회</vt:lpstr>
      <vt:lpstr>시험관리 및 성적 조회 – 2. 교육생별 성적 조회</vt:lpstr>
      <vt:lpstr>시험관리 및 성적 조회 – 2. 교육생별 성적 조회</vt:lpstr>
      <vt:lpstr>출결 관리 및 출결 조회</vt:lpstr>
      <vt:lpstr>출결 관리 및 출결 조회 – 1. 과정별 출결 조회하기</vt:lpstr>
      <vt:lpstr>출결 관리 및 출결 조회 – 1. 과정별 출결 조회하기</vt:lpstr>
      <vt:lpstr>출결 관리 및 출결 조회 – 1. 과정별 출결 조회하기</vt:lpstr>
      <vt:lpstr>출결 관리 및 출결 조회 – 1. 과정별 출결 조회하기</vt:lpstr>
      <vt:lpstr>출결 관리 및 출결 조회 – 1. 과정별 출결 조회하기</vt:lpstr>
      <vt:lpstr>출결 관리 및 출결 조회 – 2. 교육생별 출결 조회하기</vt:lpstr>
      <vt:lpstr>출결 관리 및 출결 조회 – 2. 교육생별 출결 조회하기</vt:lpstr>
      <vt:lpstr>출결 관리 및 출결 조회 – 2. 교육생별 출결 조회하기</vt:lpstr>
      <vt:lpstr>출결 관리 및 출결 조회 – 2. 교육생별 출결 조회하기</vt:lpstr>
      <vt:lpstr>출결 관리 및 출결 조회 – 2. 교육생별 출결 조회하기</vt:lpstr>
      <vt:lpstr>출결 관리 및 출결 조회 – 3. 교육생 출결 수정하기</vt:lpstr>
      <vt:lpstr>출결 관리 및 출결 조회 – 3. 교육생 출결 수정하기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ORACLE/JDBC 4조</dc:title>
  <dc:creator>today</dc:creator>
  <cp:lastModifiedBy>청강</cp:lastModifiedBy>
  <cp:revision>3</cp:revision>
  <dcterms:created xsi:type="dcterms:W3CDTF">2020-12-16T07:02:16Z</dcterms:created>
  <dcterms:modified xsi:type="dcterms:W3CDTF">2020-12-24T05:32:15Z</dcterms:modified>
</cp:coreProperties>
</file>