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56" r:id="rId3"/>
    <p:sldId id="265" r:id="rId4"/>
    <p:sldId id="257" r:id="rId5"/>
    <p:sldId id="261" r:id="rId6"/>
    <p:sldId id="266" r:id="rId7"/>
    <p:sldId id="267" r:id="rId8"/>
    <p:sldId id="268" r:id="rId9"/>
    <p:sldId id="269" r:id="rId10"/>
    <p:sldId id="258" r:id="rId11"/>
    <p:sldId id="270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8"/>
    <p:restoredTop sz="84490"/>
  </p:normalViewPr>
  <p:slideViewPr>
    <p:cSldViewPr snapToGrid="0" snapToObjects="1">
      <p:cViewPr varScale="1">
        <p:scale>
          <a:sx n="101" d="100"/>
          <a:sy n="101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AF8A4-DD85-6243-91BE-651589980277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29CE5-0855-3F4A-AD7D-087CD089081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614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NL" dirty="0"/>
              <a:t>usiness decisions: </a:t>
            </a:r>
          </a:p>
          <a:p>
            <a:pPr lvl="1">
              <a:buFontTx/>
              <a:buChar char="-"/>
            </a:pPr>
            <a:r>
              <a:rPr lang="en-GB" dirty="0"/>
              <a:t>Wrong b</a:t>
            </a:r>
            <a:r>
              <a:rPr lang="en-NL" dirty="0"/>
              <a:t>usiness strategy</a:t>
            </a:r>
          </a:p>
          <a:p>
            <a:pPr lvl="1">
              <a:buFontTx/>
              <a:buChar char="-"/>
            </a:pPr>
            <a:r>
              <a:rPr lang="en-NL" dirty="0"/>
              <a:t>Sub-optimal recruitment</a:t>
            </a:r>
          </a:p>
          <a:p>
            <a:pPr lvl="1">
              <a:buFontTx/>
              <a:buChar char="-"/>
            </a:pPr>
            <a:r>
              <a:rPr lang="en-NL" dirty="0"/>
              <a:t>Poor logistics</a:t>
            </a:r>
          </a:p>
          <a:p>
            <a:r>
              <a:rPr lang="en-NL" dirty="0"/>
              <a:t>Reputational damage:</a:t>
            </a:r>
          </a:p>
          <a:p>
            <a:pPr lvl="1">
              <a:buFontTx/>
              <a:buChar char="-"/>
            </a:pPr>
            <a:r>
              <a:rPr lang="en-GB" dirty="0"/>
              <a:t>D</a:t>
            </a:r>
            <a:r>
              <a:rPr lang="en-NL" dirty="0"/>
              <a:t>iscrimintory AI for loan applications</a:t>
            </a:r>
          </a:p>
          <a:p>
            <a:pPr lvl="1">
              <a:buFontTx/>
              <a:buChar char="-"/>
            </a:pPr>
            <a:r>
              <a:rPr lang="en-NL" dirty="0"/>
              <a:t>Racist AI in face recognition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29CE5-0855-3F4A-AD7D-087CD0890814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03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Cognitive bias at the very start of the strategy</a:t>
            </a:r>
          </a:p>
          <a:p>
            <a:r>
              <a:rPr lang="en-NL" dirty="0"/>
              <a:t>Engineers allowing their own world views to influence algorithm</a:t>
            </a:r>
          </a:p>
          <a:p>
            <a:r>
              <a:rPr lang="en-NL" dirty="0"/>
              <a:t>Datasets limited to certain demographics or focal points</a:t>
            </a:r>
          </a:p>
          <a:p>
            <a:r>
              <a:rPr lang="en-NL" dirty="0"/>
              <a:t>Implementation of the 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29CE5-0855-3F4A-AD7D-087CD0890814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42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CD2C-E3FA-3B4E-84AC-834F5F293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E51E5-2A8C-1C4E-B3B9-504074AD1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E3B7-DA28-3648-BC2E-B8681FBE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3D9-BB2A-2742-8409-1616CB90275E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418F-9F1A-B14B-9CEA-0FCE4907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4930-8CE4-8744-9E8E-35C58EF0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385-3CE6-7C45-97C3-5BE3DD3070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588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1A6A-410A-DB4C-8977-83DBB14E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06C39-E6F3-2E44-A722-1A77A9D13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1866C-658E-3642-B68D-D26C945A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3D9-BB2A-2742-8409-1616CB90275E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984A-3E86-2547-B99C-F6897F46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B0A2-AD0D-2747-A788-A5AC3BBA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385-3CE6-7C45-97C3-5BE3DD3070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659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A1933-A610-5940-983A-9AD977FDE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9F63C-426F-234F-9464-6E737F9F1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129C-0E9A-574A-B2EF-8D918F80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3D9-BB2A-2742-8409-1616CB90275E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4894-0091-F243-9E11-34272FBE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599D-0F7F-E944-9994-CFD76ECD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385-3CE6-7C45-97C3-5BE3DD3070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733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A341-7067-6F47-8E55-77E68B4B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914F-7AD5-174C-A167-FB37975F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1D749-6EAA-9240-AF8C-DC575157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3D9-BB2A-2742-8409-1616CB90275E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9EE6-157B-A34B-9B2E-63B6A68A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C7B8-219C-0A42-BEB7-B4653828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385-3CE6-7C45-97C3-5BE3DD3070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606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005F-1D2F-0142-A872-07589AA3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BE5C9-7061-9E42-9280-9620F9724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83E51-0A5E-0044-8252-6548BDF8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3D9-BB2A-2742-8409-1616CB90275E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DFB80-3819-DA40-8DA9-E456EE32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A9B6-E3ED-974D-A504-C132BF0E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385-3CE6-7C45-97C3-5BE3DD3070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3E39-C5E7-924A-9905-1C761D7B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9AF6-6139-BA48-90B9-D0FDF303B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53288-4DCB-4F4E-89F3-101923CD8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2DDC3-200B-FE4D-A3D2-A6ECEC03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3D9-BB2A-2742-8409-1616CB90275E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56F5E-FF98-F84B-9B95-C7872643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001C5-063B-F348-9461-71902349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385-3CE6-7C45-97C3-5BE3DD3070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201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9F89-A44E-FC44-A84E-1EE3D25E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515A-C818-574C-953C-BDA93E94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2DE19-C847-3C44-AEBC-3C109D99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678D3-3DE6-A046-9E1D-9F948C732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20B99-B9F2-E040-ADAA-424D846FB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B718B-89A0-4743-A842-5409A344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3D9-BB2A-2742-8409-1616CB90275E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473B6-A86B-8D47-83F0-6FB601DB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8DB8D-A528-D74D-8ED2-3BDADC6E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385-3CE6-7C45-97C3-5BE3DD3070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400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2A4B-9FD6-3F4E-BFE1-14178ED5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1FF72-8E1A-A341-9E0C-3E1E34BE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3D9-BB2A-2742-8409-1616CB90275E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03609-F4DB-2240-946E-74BA99C3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8657D-3855-FE4E-AB0F-C3FEC5C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385-3CE6-7C45-97C3-5BE3DD3070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670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71079-C8EB-9946-BBB7-9901A3B6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3D9-BB2A-2742-8409-1616CB90275E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9864C-EAC5-3F48-B8C9-F92A8B61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F5DE8-2866-C04D-93B5-1A7D0F2C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385-3CE6-7C45-97C3-5BE3DD3070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467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74F7-01E8-8548-93FC-720E1D28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8A6A-0E69-1F4B-A74C-B8E76476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85738-1289-EA4A-B28D-673952AC2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763FC-8D2C-514B-9C9B-9257562D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3D9-BB2A-2742-8409-1616CB90275E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8B268-8A34-6E48-BA5F-CACAEC2F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D04ED-FA23-E143-842B-9A0EA75F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385-3CE6-7C45-97C3-5BE3DD3070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936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6786-6B84-6943-91B6-3AD3969B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BFD10-580E-3448-A331-C79F7059A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80BB7-237E-F947-97F8-88CAF985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C0286-257F-BE48-B2C2-7CB27396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3D9-BB2A-2742-8409-1616CB90275E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EBFE7-A489-3945-A90A-0AF6444E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0BBE-7907-654E-BD1F-2649ACFA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385-3CE6-7C45-97C3-5BE3DD3070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170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20F82-6FD6-5944-8CE0-B4242CC2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86993-1A68-184E-AD8F-7B01D62D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D690-2328-CB4B-A3D7-7A59D44DE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73D9-BB2A-2742-8409-1616CB90275E}" type="datetimeFigureOut">
              <a:rPr lang="en-NL" smtClean="0"/>
              <a:t>08/03/2022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C63DA-94DC-D845-9693-2A587E2F6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D0D8-6887-3248-A4C1-4626FBEDB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1385-3CE6-7C45-97C3-5BE3DD3070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357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F7B1-82FB-854F-AFFC-B32B9953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A09D-07FD-3449-BDF1-9DC487F2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2AA59-F294-B348-B7AF-16E29AD93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7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2DCA-74CF-DB40-971E-08E729E8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Processes and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7DDE-3564-ED48-B420-F597C78E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778375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Organizations, and teams on all levels will need to introduce new processes and policies:</a:t>
            </a:r>
          </a:p>
          <a:p>
            <a:pPr>
              <a:buFontTx/>
              <a:buChar char="-"/>
            </a:pPr>
            <a:r>
              <a:rPr lang="en-GB" dirty="0"/>
              <a:t>D</a:t>
            </a:r>
            <a:r>
              <a:rPr lang="en-NL" dirty="0"/>
              <a:t>efining bias metrics</a:t>
            </a:r>
          </a:p>
          <a:p>
            <a:pPr>
              <a:buFontTx/>
              <a:buChar char="-"/>
            </a:pPr>
            <a:r>
              <a:rPr lang="en-NL" dirty="0"/>
              <a:t>Regularly and thoroughly checking data against metrics</a:t>
            </a:r>
          </a:p>
          <a:p>
            <a:pPr>
              <a:buFontTx/>
              <a:buChar char="-"/>
            </a:pPr>
            <a:r>
              <a:rPr lang="en-GB" dirty="0"/>
              <a:t>E</a:t>
            </a:r>
            <a:r>
              <a:rPr lang="en-NL" dirty="0"/>
              <a:t>stablish governance</a:t>
            </a:r>
          </a:p>
          <a:p>
            <a:pPr>
              <a:buFontTx/>
              <a:buChar char="-"/>
            </a:pPr>
            <a:r>
              <a:rPr lang="en-NL" dirty="0"/>
              <a:t>Require strict vigilance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40E26-9F3F-AB43-B7C5-B796C887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4724"/>
            <a:ext cx="6096000" cy="31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F7B1-82FB-854F-AFFC-B32B9953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A09D-07FD-3449-BDF1-9DC487F2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2AA59-F294-B348-B7AF-16E29AD93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9DE6-152E-C045-A3CD-27723821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22" y="327233"/>
            <a:ext cx="11241156" cy="2387600"/>
          </a:xfrm>
        </p:spPr>
        <p:txBody>
          <a:bodyPr>
            <a:normAutofit/>
          </a:bodyPr>
          <a:lstStyle/>
          <a:p>
            <a:r>
              <a:rPr lang="en-NL" dirty="0"/>
              <a:t>AI Bias is prevalent but preventable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43312-2318-9344-ACD0-D09EB0897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5021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NL" sz="3900" dirty="0"/>
              <a:t>Here’s how to root it out </a:t>
            </a:r>
          </a:p>
          <a:p>
            <a:endParaRPr lang="en-NL" dirty="0"/>
          </a:p>
          <a:p>
            <a:endParaRPr lang="en-NL" dirty="0"/>
          </a:p>
          <a:p>
            <a:r>
              <a:rPr lang="en-NL" sz="2200" dirty="0"/>
              <a:t>Article by Jacob Shomron, Iterate.ai Aug 8,2021</a:t>
            </a:r>
          </a:p>
        </p:txBody>
      </p:sp>
    </p:spTree>
    <p:extLst>
      <p:ext uri="{BB962C8B-B14F-4D97-AF65-F5344CB8AC3E}">
        <p14:creationId xmlns:p14="http://schemas.microsoft.com/office/powerpoint/2010/main" val="255094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7A59-8782-B94D-892E-C5F8B6DC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020"/>
            <a:ext cx="10515600" cy="1325563"/>
          </a:xfrm>
        </p:spPr>
        <p:txBody>
          <a:bodyPr>
            <a:normAutofit/>
          </a:bodyPr>
          <a:lstStyle/>
          <a:p>
            <a:r>
              <a:rPr lang="en-NL" dirty="0"/>
              <a:t>“Through 2030 85% of AI projects will provide false results caused by bias” </a:t>
            </a:r>
            <a:r>
              <a:rPr lang="en-NL" sz="3100" dirty="0"/>
              <a:t>(Gartner report 2018)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5A77-5ADE-7B49-BEF7-63F76152E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3699"/>
            <a:ext cx="10515600" cy="32432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NL" dirty="0"/>
              <a:t>AI applications are largely dependant on training data, but also depend on AI engineers passing on their latent biases. </a:t>
            </a:r>
          </a:p>
          <a:p>
            <a:pPr>
              <a:lnSpc>
                <a:spcPct val="120000"/>
              </a:lnSpc>
            </a:pPr>
            <a:r>
              <a:rPr lang="en-NL" dirty="0"/>
              <a:t>We have seen examples of obvious bias (Daniel’s presentation about the LA Police AI), but bias is often more subtle. </a:t>
            </a:r>
          </a:p>
          <a:p>
            <a:pPr>
              <a:lnSpc>
                <a:spcPct val="120000"/>
              </a:lnSpc>
            </a:pPr>
            <a:r>
              <a:rPr lang="en-NL" dirty="0"/>
              <a:t>We must continually detect and eliminate human bias from AI. 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356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1473-30F9-674D-8482-DDC917EE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268"/>
            <a:ext cx="10515600" cy="1173163"/>
          </a:xfrm>
        </p:spPr>
        <p:txBody>
          <a:bodyPr/>
          <a:lstStyle/>
          <a:p>
            <a:r>
              <a:rPr lang="en-NL" dirty="0"/>
              <a:t>The stakes are high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B35E-A634-224B-822A-D8318A9E2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9400"/>
            <a:ext cx="10515600" cy="3860800"/>
          </a:xfrm>
        </p:spPr>
        <p:txBody>
          <a:bodyPr>
            <a:normAutofit/>
          </a:bodyPr>
          <a:lstStyle/>
          <a:p>
            <a:r>
              <a:rPr lang="en-NL" dirty="0"/>
              <a:t>Faulty AI leads to costly failures for businesses making AI-based decisions</a:t>
            </a:r>
          </a:p>
          <a:p>
            <a:r>
              <a:rPr lang="en-NL" dirty="0"/>
              <a:t>It can also lead to serious reputational damage: </a:t>
            </a:r>
          </a:p>
          <a:p>
            <a:r>
              <a:rPr lang="en-NL" dirty="0"/>
              <a:t>It can even lead to life threatening situations when failing to flag a disease.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4B60C-4CFA-B64D-AC57-A61DB6D3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474" y="0"/>
            <a:ext cx="5512526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8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2392-C53A-CE49-BF7D-66038A35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Bias free AI is an ethical responsibility, and also a business/trust opportunity for organizations.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4C74D-3AF7-2D43-9728-E1F4152EE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825625"/>
            <a:ext cx="8890000" cy="475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1473-30F9-674D-8482-DDC917EE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3163"/>
          </a:xfrm>
        </p:spPr>
        <p:txBody>
          <a:bodyPr/>
          <a:lstStyle/>
          <a:p>
            <a:r>
              <a:rPr lang="en-NL" dirty="0"/>
              <a:t>Where does bias come from?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B35E-A634-224B-822A-D8318A9E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40D73-7832-094A-8227-079ACEC3A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52" b="24445"/>
          <a:stretch/>
        </p:blipFill>
        <p:spPr>
          <a:xfrm>
            <a:off x="0" y="1538288"/>
            <a:ext cx="121920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4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2E73-516E-1246-8BC9-FC9F5DF6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Identifying  and mitigating AI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DC192-9AD2-0443-ABD8-8551C76A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Orgainzations need to proactively assess AI for bias, issues and blind spots in data, and adjust accordingly. </a:t>
            </a:r>
          </a:p>
          <a:p>
            <a:pPr marL="0" indent="0">
              <a:buNone/>
            </a:pPr>
            <a:r>
              <a:rPr lang="en-NL" dirty="0"/>
              <a:t>This can be achieved through: </a:t>
            </a:r>
          </a:p>
          <a:p>
            <a:pPr marL="0" indent="0">
              <a:buNone/>
            </a:pPr>
            <a:r>
              <a:rPr lang="en-NL" dirty="0"/>
              <a:t>	- frameworks</a:t>
            </a:r>
          </a:p>
          <a:p>
            <a:pPr marL="0" indent="0">
              <a:buNone/>
            </a:pPr>
            <a:r>
              <a:rPr lang="en-NL" dirty="0"/>
              <a:t>	- toolkits</a:t>
            </a:r>
          </a:p>
          <a:p>
            <a:pPr marL="0" indent="0">
              <a:buNone/>
            </a:pPr>
            <a:r>
              <a:rPr lang="en-NL" dirty="0"/>
              <a:t>	- processes</a:t>
            </a:r>
          </a:p>
          <a:p>
            <a:pPr marL="0" indent="0">
              <a:buNone/>
            </a:pPr>
            <a:r>
              <a:rPr lang="en-NL" dirty="0"/>
              <a:t>	- policies</a:t>
            </a:r>
          </a:p>
          <a:p>
            <a:pPr marL="0" indent="0">
              <a:buNone/>
            </a:pPr>
            <a:r>
              <a:rPr lang="en-NL" dirty="0"/>
              <a:t>Open source tooling can assist in testing AI for bias. </a:t>
            </a:r>
          </a:p>
        </p:txBody>
      </p:sp>
    </p:spTree>
    <p:extLst>
      <p:ext uri="{BB962C8B-B14F-4D97-AF65-F5344CB8AC3E}">
        <p14:creationId xmlns:p14="http://schemas.microsoft.com/office/powerpoint/2010/main" val="83043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38A3-8511-C742-8B14-71245E9F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AI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FA96-751A-DA49-90EE-4AD21774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Frameworks will introduce checks and balances  to minimize bias</a:t>
            </a:r>
          </a:p>
          <a:p>
            <a:r>
              <a:rPr lang="en-NL" dirty="0"/>
              <a:t>Benchmarks for bias-free practices can be automated</a:t>
            </a:r>
          </a:p>
          <a:p>
            <a:endParaRPr lang="en-NL" dirty="0"/>
          </a:p>
          <a:p>
            <a:r>
              <a:rPr lang="en-NL" dirty="0"/>
              <a:t>Some examples: </a:t>
            </a:r>
          </a:p>
          <a:p>
            <a:pPr lvl="1"/>
            <a:r>
              <a:rPr lang="en-NL" dirty="0"/>
              <a:t>The Aletheia Framework from Rolls Royce: 32-step process for designing/managing AI</a:t>
            </a:r>
          </a:p>
          <a:p>
            <a:pPr lvl="1"/>
            <a:r>
              <a:rPr lang="en-NL" dirty="0"/>
              <a:t>Deloitte’s AI framework: 6 essential dimansions for safeguarding AI and ethical practices</a:t>
            </a:r>
          </a:p>
          <a:p>
            <a:pPr lvl="1"/>
            <a:r>
              <a:rPr lang="en-NL" dirty="0"/>
              <a:t>Naveen Joshi’s framework: focus on explainability, conscious development and smart regulations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8621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B711-3FCA-0C4C-A640-A3547418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AI Toolkits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18B9-FBAD-CA4B-88A4-C246E951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Practical tools that can be leveraged to eliminate bias at different levels. </a:t>
            </a:r>
          </a:p>
          <a:p>
            <a:r>
              <a:rPr lang="en-NL" dirty="0"/>
              <a:t>Some examples: </a:t>
            </a:r>
          </a:p>
          <a:p>
            <a:pPr lvl="1"/>
            <a:r>
              <a:rPr lang="en-NL" dirty="0"/>
              <a:t>AI Fairness 360 from IBM: examine, report and mitigate discrimination and bias</a:t>
            </a:r>
          </a:p>
          <a:p>
            <a:pPr lvl="1"/>
            <a:r>
              <a:rPr lang="en-NL" dirty="0"/>
              <a:t>IBM Watson OpenScale: real-time bias detection and mitigation, and enables explainability/trust. </a:t>
            </a:r>
          </a:p>
          <a:p>
            <a:pPr lvl="1"/>
            <a:r>
              <a:rPr lang="en-NL" dirty="0"/>
              <a:t>Google’s What-If Tool: visualization of machine learning model behavior, allows to test trained models against fairness metrics. </a:t>
            </a:r>
          </a:p>
        </p:txBody>
      </p:sp>
    </p:spTree>
    <p:extLst>
      <p:ext uri="{BB962C8B-B14F-4D97-AF65-F5344CB8AC3E}">
        <p14:creationId xmlns:p14="http://schemas.microsoft.com/office/powerpoint/2010/main" val="279156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438</Words>
  <Application>Microsoft Macintosh PowerPoint</Application>
  <PresentationFormat>Widescreen</PresentationFormat>
  <Paragraphs>56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AI Bias is prevalent but preventable</vt:lpstr>
      <vt:lpstr>“Through 2030 85% of AI projects will provide false results caused by bias” (Gartner report 2018)</vt:lpstr>
      <vt:lpstr>The stakes are high</vt:lpstr>
      <vt:lpstr>Bias free AI is an ethical responsibility, and also a business/trust opportunity for organizations. </vt:lpstr>
      <vt:lpstr>Where does bias come from? </vt:lpstr>
      <vt:lpstr>Identifying  and mitigating AI bias</vt:lpstr>
      <vt:lpstr>AI Frameworks</vt:lpstr>
      <vt:lpstr>AI Toolkits</vt:lpstr>
      <vt:lpstr>Processes and policies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Blanchard, Amy</dc:creator>
  <cp:lastModifiedBy>Blanchard, Amy</cp:lastModifiedBy>
  <cp:revision>3</cp:revision>
  <dcterms:created xsi:type="dcterms:W3CDTF">2022-03-02T18:12:50Z</dcterms:created>
  <dcterms:modified xsi:type="dcterms:W3CDTF">2022-03-08T18:57:05Z</dcterms:modified>
</cp:coreProperties>
</file>