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5" r:id="rId10"/>
    <p:sldId id="266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/>
    <p:restoredTop sz="83073"/>
  </p:normalViewPr>
  <p:slideViewPr>
    <p:cSldViewPr snapToGrid="0" snapToObjects="1">
      <p:cViewPr varScale="1">
        <p:scale>
          <a:sx n="130" d="100"/>
          <a:sy n="130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03B6C-0181-4EC3-9C21-887BE6E9A0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0F039-9AE8-4A4B-806B-C793BAC82CB3}">
      <dgm:prSet/>
      <dgm:spPr/>
      <dgm:t>
        <a:bodyPr/>
        <a:lstStyle/>
        <a:p>
          <a:r>
            <a:rPr lang="en-GB" dirty="0"/>
            <a:t>V</a:t>
          </a:r>
          <a:r>
            <a:rPr lang="en-NL" dirty="0"/>
            <a:t>ery limited information</a:t>
          </a:r>
          <a:endParaRPr lang="en-US" dirty="0"/>
        </a:p>
      </dgm:t>
    </dgm:pt>
    <dgm:pt modelId="{68F3E994-5AE3-4A9B-8D35-73C97387F7E7}" type="parTrans" cxnId="{7DF7A297-DB33-46DC-B2A5-A5743287EFC3}">
      <dgm:prSet/>
      <dgm:spPr/>
      <dgm:t>
        <a:bodyPr/>
        <a:lstStyle/>
        <a:p>
          <a:endParaRPr lang="en-US"/>
        </a:p>
      </dgm:t>
    </dgm:pt>
    <dgm:pt modelId="{50CF62FC-247A-4C69-BA3A-CAF8D940E93C}" type="sibTrans" cxnId="{7DF7A297-DB33-46DC-B2A5-A5743287EFC3}">
      <dgm:prSet/>
      <dgm:spPr/>
      <dgm:t>
        <a:bodyPr/>
        <a:lstStyle/>
        <a:p>
          <a:endParaRPr lang="en-US"/>
        </a:p>
      </dgm:t>
    </dgm:pt>
    <dgm:pt modelId="{9A8AC580-A9C2-4D5C-AC61-DF4B440EE915}">
      <dgm:prSet/>
      <dgm:spPr/>
      <dgm:t>
        <a:bodyPr/>
        <a:lstStyle/>
        <a:p>
          <a:r>
            <a:rPr lang="en-GB"/>
            <a:t>N</a:t>
          </a:r>
          <a:r>
            <a:rPr lang="en-NL"/>
            <a:t>o product categories (5300+ references)</a:t>
          </a:r>
          <a:endParaRPr lang="en-US"/>
        </a:p>
      </dgm:t>
    </dgm:pt>
    <dgm:pt modelId="{6D0582EB-9E24-4FB0-AE3B-D980A6DC83ED}" type="parTrans" cxnId="{B1FAC078-214E-4D6D-A4EA-6EAD91F082AB}">
      <dgm:prSet/>
      <dgm:spPr/>
      <dgm:t>
        <a:bodyPr/>
        <a:lstStyle/>
        <a:p>
          <a:endParaRPr lang="en-US"/>
        </a:p>
      </dgm:t>
    </dgm:pt>
    <dgm:pt modelId="{5ECB7BB9-9F0C-4034-989B-A86C9AAB59FD}" type="sibTrans" cxnId="{B1FAC078-214E-4D6D-A4EA-6EAD91F082AB}">
      <dgm:prSet/>
      <dgm:spPr/>
      <dgm:t>
        <a:bodyPr/>
        <a:lstStyle/>
        <a:p>
          <a:endParaRPr lang="en-US"/>
        </a:p>
      </dgm:t>
    </dgm:pt>
    <dgm:pt modelId="{FF803ABE-A819-4EE8-86EC-014F6F3CD075}">
      <dgm:prSet/>
      <dgm:spPr/>
      <dgm:t>
        <a:bodyPr/>
        <a:lstStyle/>
        <a:p>
          <a:r>
            <a:rPr lang="en-NL"/>
            <a:t>No link to weather patterns </a:t>
          </a:r>
          <a:endParaRPr lang="en-US"/>
        </a:p>
      </dgm:t>
    </dgm:pt>
    <dgm:pt modelId="{D1A2F131-C2BC-4E84-9FAB-7731813D6439}" type="parTrans" cxnId="{99FF9C90-60A3-4C00-8C0A-4AD0CFE7E86D}">
      <dgm:prSet/>
      <dgm:spPr/>
      <dgm:t>
        <a:bodyPr/>
        <a:lstStyle/>
        <a:p>
          <a:endParaRPr lang="en-US"/>
        </a:p>
      </dgm:t>
    </dgm:pt>
    <dgm:pt modelId="{9EB8D1D7-EEBE-4FEF-8BB9-47F642ADE1DE}" type="sibTrans" cxnId="{99FF9C90-60A3-4C00-8C0A-4AD0CFE7E86D}">
      <dgm:prSet/>
      <dgm:spPr/>
      <dgm:t>
        <a:bodyPr/>
        <a:lstStyle/>
        <a:p>
          <a:endParaRPr lang="en-US"/>
        </a:p>
      </dgm:t>
    </dgm:pt>
    <dgm:pt modelId="{8CA9C0C6-F16A-4853-81E3-F783BEB7586C}">
      <dgm:prSet/>
      <dgm:spPr/>
      <dgm:t>
        <a:bodyPr/>
        <a:lstStyle/>
        <a:p>
          <a:r>
            <a:rPr lang="en-NL"/>
            <a:t>Revenue was only measure of sales, no profit/other data</a:t>
          </a:r>
          <a:endParaRPr lang="en-US"/>
        </a:p>
      </dgm:t>
    </dgm:pt>
    <dgm:pt modelId="{92A8DFCC-DC75-48F9-9B7F-09E0F6105214}" type="parTrans" cxnId="{4D66AA32-6601-40D2-A7B3-8B15DCD4C5BF}">
      <dgm:prSet/>
      <dgm:spPr/>
      <dgm:t>
        <a:bodyPr/>
        <a:lstStyle/>
        <a:p>
          <a:endParaRPr lang="en-US"/>
        </a:p>
      </dgm:t>
    </dgm:pt>
    <dgm:pt modelId="{ECF7C333-015E-40AB-B12A-ADA4DF5F8D96}" type="sibTrans" cxnId="{4D66AA32-6601-40D2-A7B3-8B15DCD4C5BF}">
      <dgm:prSet/>
      <dgm:spPr/>
      <dgm:t>
        <a:bodyPr/>
        <a:lstStyle/>
        <a:p>
          <a:endParaRPr lang="en-US"/>
        </a:p>
      </dgm:t>
    </dgm:pt>
    <dgm:pt modelId="{B2FAB4A5-793A-4ABF-BF4C-9311D8A9718A}">
      <dgm:prSet/>
      <dgm:spPr/>
      <dgm:t>
        <a:bodyPr/>
        <a:lstStyle/>
        <a:p>
          <a:r>
            <a:rPr lang="en-NL"/>
            <a:t>Impossible to find another dataset with relevant information on time</a:t>
          </a:r>
          <a:endParaRPr lang="en-US"/>
        </a:p>
      </dgm:t>
    </dgm:pt>
    <dgm:pt modelId="{1827150A-E866-4AA9-9FB6-26DA1815E25E}" type="parTrans" cxnId="{D073A8DE-08DA-43A8-A213-2CD46E12B6E3}">
      <dgm:prSet/>
      <dgm:spPr/>
      <dgm:t>
        <a:bodyPr/>
        <a:lstStyle/>
        <a:p>
          <a:endParaRPr lang="en-US"/>
        </a:p>
      </dgm:t>
    </dgm:pt>
    <dgm:pt modelId="{D06B9E99-26CA-424B-B282-7C159EF5F9F4}" type="sibTrans" cxnId="{D073A8DE-08DA-43A8-A213-2CD46E12B6E3}">
      <dgm:prSet/>
      <dgm:spPr/>
      <dgm:t>
        <a:bodyPr/>
        <a:lstStyle/>
        <a:p>
          <a:endParaRPr lang="en-US"/>
        </a:p>
      </dgm:t>
    </dgm:pt>
    <dgm:pt modelId="{357E1048-F062-B64E-9053-0EACC6223D65}" type="pres">
      <dgm:prSet presAssocID="{AF203B6C-0181-4EC3-9C21-887BE6E9A08A}" presName="linear" presStyleCnt="0">
        <dgm:presLayoutVars>
          <dgm:animLvl val="lvl"/>
          <dgm:resizeHandles val="exact"/>
        </dgm:presLayoutVars>
      </dgm:prSet>
      <dgm:spPr/>
    </dgm:pt>
    <dgm:pt modelId="{7D13081F-64A1-1348-A02E-CEADE0C1CD43}" type="pres">
      <dgm:prSet presAssocID="{3960F039-9AE8-4A4B-806B-C793BAC82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E3EB28-9C45-594E-A5CF-780A3A3B557F}" type="pres">
      <dgm:prSet presAssocID="{50CF62FC-247A-4C69-BA3A-CAF8D940E93C}" presName="spacer" presStyleCnt="0"/>
      <dgm:spPr/>
    </dgm:pt>
    <dgm:pt modelId="{1E91E0B1-085C-4242-86BA-2D5C8706AFDB}" type="pres">
      <dgm:prSet presAssocID="{9A8AC580-A9C2-4D5C-AC61-DF4B440EE9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62B6DE-3158-3C46-B7B1-134CBA072575}" type="pres">
      <dgm:prSet presAssocID="{5ECB7BB9-9F0C-4034-989B-A86C9AAB59FD}" presName="spacer" presStyleCnt="0"/>
      <dgm:spPr/>
    </dgm:pt>
    <dgm:pt modelId="{319EAA83-BFAB-6B4A-AB54-070D148999D5}" type="pres">
      <dgm:prSet presAssocID="{FF803ABE-A819-4EE8-86EC-014F6F3CD0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2EB8A1-52AE-4947-8575-03CB760AE7A4}" type="pres">
      <dgm:prSet presAssocID="{9EB8D1D7-EEBE-4FEF-8BB9-47F642ADE1DE}" presName="spacer" presStyleCnt="0"/>
      <dgm:spPr/>
    </dgm:pt>
    <dgm:pt modelId="{51629007-8D04-134B-9103-57C9BD0499AA}" type="pres">
      <dgm:prSet presAssocID="{8CA9C0C6-F16A-4853-81E3-F783BEB758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8D5D2C-F635-A04E-BBFD-16B30D04E335}" type="pres">
      <dgm:prSet presAssocID="{ECF7C333-015E-40AB-B12A-ADA4DF5F8D96}" presName="spacer" presStyleCnt="0"/>
      <dgm:spPr/>
    </dgm:pt>
    <dgm:pt modelId="{48868BDA-1930-E648-A081-F84924C9A526}" type="pres">
      <dgm:prSet presAssocID="{B2FAB4A5-793A-4ABF-BF4C-9311D8A971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66AA32-6601-40D2-A7B3-8B15DCD4C5BF}" srcId="{AF203B6C-0181-4EC3-9C21-887BE6E9A08A}" destId="{8CA9C0C6-F16A-4853-81E3-F783BEB7586C}" srcOrd="3" destOrd="0" parTransId="{92A8DFCC-DC75-48F9-9B7F-09E0F6105214}" sibTransId="{ECF7C333-015E-40AB-B12A-ADA4DF5F8D96}"/>
    <dgm:cxn modelId="{0F1C566E-B1EB-6641-BF77-DED48FD6278E}" type="presOf" srcId="{8CA9C0C6-F16A-4853-81E3-F783BEB7586C}" destId="{51629007-8D04-134B-9103-57C9BD0499AA}" srcOrd="0" destOrd="0" presId="urn:microsoft.com/office/officeart/2005/8/layout/vList2"/>
    <dgm:cxn modelId="{B1FAC078-214E-4D6D-A4EA-6EAD91F082AB}" srcId="{AF203B6C-0181-4EC3-9C21-887BE6E9A08A}" destId="{9A8AC580-A9C2-4D5C-AC61-DF4B440EE915}" srcOrd="1" destOrd="0" parTransId="{6D0582EB-9E24-4FB0-AE3B-D980A6DC83ED}" sibTransId="{5ECB7BB9-9F0C-4034-989B-A86C9AAB59FD}"/>
    <dgm:cxn modelId="{F80B087D-3246-EC40-96CE-6A936CEB86E2}" type="presOf" srcId="{3960F039-9AE8-4A4B-806B-C793BAC82CB3}" destId="{7D13081F-64A1-1348-A02E-CEADE0C1CD43}" srcOrd="0" destOrd="0" presId="urn:microsoft.com/office/officeart/2005/8/layout/vList2"/>
    <dgm:cxn modelId="{99FF9C90-60A3-4C00-8C0A-4AD0CFE7E86D}" srcId="{AF203B6C-0181-4EC3-9C21-887BE6E9A08A}" destId="{FF803ABE-A819-4EE8-86EC-014F6F3CD075}" srcOrd="2" destOrd="0" parTransId="{D1A2F131-C2BC-4E84-9FAB-7731813D6439}" sibTransId="{9EB8D1D7-EEBE-4FEF-8BB9-47F642ADE1DE}"/>
    <dgm:cxn modelId="{7DF7A297-DB33-46DC-B2A5-A5743287EFC3}" srcId="{AF203B6C-0181-4EC3-9C21-887BE6E9A08A}" destId="{3960F039-9AE8-4A4B-806B-C793BAC82CB3}" srcOrd="0" destOrd="0" parTransId="{68F3E994-5AE3-4A9B-8D35-73C97387F7E7}" sibTransId="{50CF62FC-247A-4C69-BA3A-CAF8D940E93C}"/>
    <dgm:cxn modelId="{0272A0A3-FCB7-A446-9455-9F3D6675FB5B}" type="presOf" srcId="{B2FAB4A5-793A-4ABF-BF4C-9311D8A9718A}" destId="{48868BDA-1930-E648-A081-F84924C9A526}" srcOrd="0" destOrd="0" presId="urn:microsoft.com/office/officeart/2005/8/layout/vList2"/>
    <dgm:cxn modelId="{016EEFBE-0CC6-424B-B6AB-199C062984C2}" type="presOf" srcId="{FF803ABE-A819-4EE8-86EC-014F6F3CD075}" destId="{319EAA83-BFAB-6B4A-AB54-070D148999D5}" srcOrd="0" destOrd="0" presId="urn:microsoft.com/office/officeart/2005/8/layout/vList2"/>
    <dgm:cxn modelId="{D073A8DE-08DA-43A8-A213-2CD46E12B6E3}" srcId="{AF203B6C-0181-4EC3-9C21-887BE6E9A08A}" destId="{B2FAB4A5-793A-4ABF-BF4C-9311D8A9718A}" srcOrd="4" destOrd="0" parTransId="{1827150A-E866-4AA9-9FB6-26DA1815E25E}" sibTransId="{D06B9E99-26CA-424B-B282-7C159EF5F9F4}"/>
    <dgm:cxn modelId="{7F6B3CDF-3583-474C-B0F9-688096AC4723}" type="presOf" srcId="{9A8AC580-A9C2-4D5C-AC61-DF4B440EE915}" destId="{1E91E0B1-085C-4242-86BA-2D5C8706AFDB}" srcOrd="0" destOrd="0" presId="urn:microsoft.com/office/officeart/2005/8/layout/vList2"/>
    <dgm:cxn modelId="{C0894CFD-4EDD-9842-A0AA-16056EE9C47A}" type="presOf" srcId="{AF203B6C-0181-4EC3-9C21-887BE6E9A08A}" destId="{357E1048-F062-B64E-9053-0EACC6223D65}" srcOrd="0" destOrd="0" presId="urn:microsoft.com/office/officeart/2005/8/layout/vList2"/>
    <dgm:cxn modelId="{3DD9B0DC-F5D7-EC47-8A4F-ACE4F416246A}" type="presParOf" srcId="{357E1048-F062-B64E-9053-0EACC6223D65}" destId="{7D13081F-64A1-1348-A02E-CEADE0C1CD43}" srcOrd="0" destOrd="0" presId="urn:microsoft.com/office/officeart/2005/8/layout/vList2"/>
    <dgm:cxn modelId="{74A450AB-85F0-4943-858D-37735E007625}" type="presParOf" srcId="{357E1048-F062-B64E-9053-0EACC6223D65}" destId="{41E3EB28-9C45-594E-A5CF-780A3A3B557F}" srcOrd="1" destOrd="0" presId="urn:microsoft.com/office/officeart/2005/8/layout/vList2"/>
    <dgm:cxn modelId="{59D2317B-AE01-9A42-9DC1-83F130742BAF}" type="presParOf" srcId="{357E1048-F062-B64E-9053-0EACC6223D65}" destId="{1E91E0B1-085C-4242-86BA-2D5C8706AFDB}" srcOrd="2" destOrd="0" presId="urn:microsoft.com/office/officeart/2005/8/layout/vList2"/>
    <dgm:cxn modelId="{471F21A6-325E-A845-84E9-0FE5C83670F5}" type="presParOf" srcId="{357E1048-F062-B64E-9053-0EACC6223D65}" destId="{6562B6DE-3158-3C46-B7B1-134CBA072575}" srcOrd="3" destOrd="0" presId="urn:microsoft.com/office/officeart/2005/8/layout/vList2"/>
    <dgm:cxn modelId="{FC3D2C85-2A6F-F949-B907-DF9D6E06CDA3}" type="presParOf" srcId="{357E1048-F062-B64E-9053-0EACC6223D65}" destId="{319EAA83-BFAB-6B4A-AB54-070D148999D5}" srcOrd="4" destOrd="0" presId="urn:microsoft.com/office/officeart/2005/8/layout/vList2"/>
    <dgm:cxn modelId="{696E63F8-B808-E94E-91AF-A7D4BC7D32FC}" type="presParOf" srcId="{357E1048-F062-B64E-9053-0EACC6223D65}" destId="{DC2EB8A1-52AE-4947-8575-03CB760AE7A4}" srcOrd="5" destOrd="0" presId="urn:microsoft.com/office/officeart/2005/8/layout/vList2"/>
    <dgm:cxn modelId="{DB003E1C-D2AA-E547-8C5B-B953469CE236}" type="presParOf" srcId="{357E1048-F062-B64E-9053-0EACC6223D65}" destId="{51629007-8D04-134B-9103-57C9BD0499AA}" srcOrd="6" destOrd="0" presId="urn:microsoft.com/office/officeart/2005/8/layout/vList2"/>
    <dgm:cxn modelId="{38E49B56-42DF-B140-B931-FA7E09887C92}" type="presParOf" srcId="{357E1048-F062-B64E-9053-0EACC6223D65}" destId="{C08D5D2C-F635-A04E-BBFD-16B30D04E335}" srcOrd="7" destOrd="0" presId="urn:microsoft.com/office/officeart/2005/8/layout/vList2"/>
    <dgm:cxn modelId="{B6BE25D0-887F-654E-B371-2E8CE501EC35}" type="presParOf" srcId="{357E1048-F062-B64E-9053-0EACC6223D65}" destId="{48868BDA-1930-E648-A081-F84924C9A5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081F-64A1-1348-A02E-CEADE0C1CD43}">
      <dsp:nvSpPr>
        <dsp:cNvPr id="0" name=""/>
        <dsp:cNvSpPr/>
      </dsp:nvSpPr>
      <dsp:spPr>
        <a:xfrm>
          <a:off x="0" y="369000"/>
          <a:ext cx="10820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</a:t>
          </a:r>
          <a:r>
            <a:rPr lang="en-NL" sz="2500" kern="1200" dirty="0"/>
            <a:t>ery limited information</a:t>
          </a:r>
          <a:endParaRPr lang="en-US" sz="2500" kern="1200" dirty="0"/>
        </a:p>
      </dsp:txBody>
      <dsp:txXfrm>
        <a:off x="29271" y="398271"/>
        <a:ext cx="10761858" cy="541083"/>
      </dsp:txXfrm>
    </dsp:sp>
    <dsp:sp modelId="{1E91E0B1-085C-4242-86BA-2D5C8706AFDB}">
      <dsp:nvSpPr>
        <dsp:cNvPr id="0" name=""/>
        <dsp:cNvSpPr/>
      </dsp:nvSpPr>
      <dsp:spPr>
        <a:xfrm>
          <a:off x="0" y="1040625"/>
          <a:ext cx="10820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</a:t>
          </a:r>
          <a:r>
            <a:rPr lang="en-NL" sz="2500" kern="1200"/>
            <a:t>o product categories (5300+ references)</a:t>
          </a:r>
          <a:endParaRPr lang="en-US" sz="2500" kern="1200"/>
        </a:p>
      </dsp:txBody>
      <dsp:txXfrm>
        <a:off x="29271" y="1069896"/>
        <a:ext cx="10761858" cy="541083"/>
      </dsp:txXfrm>
    </dsp:sp>
    <dsp:sp modelId="{319EAA83-BFAB-6B4A-AB54-070D148999D5}">
      <dsp:nvSpPr>
        <dsp:cNvPr id="0" name=""/>
        <dsp:cNvSpPr/>
      </dsp:nvSpPr>
      <dsp:spPr>
        <a:xfrm>
          <a:off x="0" y="1712250"/>
          <a:ext cx="10820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No link to weather patterns </a:t>
          </a:r>
          <a:endParaRPr lang="en-US" sz="2500" kern="1200"/>
        </a:p>
      </dsp:txBody>
      <dsp:txXfrm>
        <a:off x="29271" y="1741521"/>
        <a:ext cx="10761858" cy="541083"/>
      </dsp:txXfrm>
    </dsp:sp>
    <dsp:sp modelId="{51629007-8D04-134B-9103-57C9BD0499AA}">
      <dsp:nvSpPr>
        <dsp:cNvPr id="0" name=""/>
        <dsp:cNvSpPr/>
      </dsp:nvSpPr>
      <dsp:spPr>
        <a:xfrm>
          <a:off x="0" y="2383875"/>
          <a:ext cx="10820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Revenue was only measure of sales, no profit/other data</a:t>
          </a:r>
          <a:endParaRPr lang="en-US" sz="2500" kern="1200"/>
        </a:p>
      </dsp:txBody>
      <dsp:txXfrm>
        <a:off x="29271" y="2413146"/>
        <a:ext cx="10761858" cy="541083"/>
      </dsp:txXfrm>
    </dsp:sp>
    <dsp:sp modelId="{48868BDA-1930-E648-A081-F84924C9A526}">
      <dsp:nvSpPr>
        <dsp:cNvPr id="0" name=""/>
        <dsp:cNvSpPr/>
      </dsp:nvSpPr>
      <dsp:spPr>
        <a:xfrm>
          <a:off x="0" y="3055500"/>
          <a:ext cx="10820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Impossible to find another dataset with relevant information on time</a:t>
          </a:r>
          <a:endParaRPr lang="en-US" sz="2500" kern="1200"/>
        </a:p>
      </dsp:txBody>
      <dsp:txXfrm>
        <a:off x="29271" y="3084771"/>
        <a:ext cx="1076185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98FD-BB6C-6D4F-82E0-BD56F2B0B906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6E035-882D-2B44-BADC-A624AC1B0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669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Weather can be used in 2 ways: </a:t>
            </a:r>
          </a:p>
          <a:p>
            <a:pPr marL="0" indent="0">
              <a:buNone/>
            </a:pPr>
            <a:r>
              <a:rPr lang="en-NL" dirty="0"/>
              <a:t>	- real-time weather: can be used for communication and real-time product offers. </a:t>
            </a:r>
          </a:p>
          <a:p>
            <a:pPr marL="0" indent="0">
              <a:buNone/>
            </a:pPr>
            <a:r>
              <a:rPr lang="en-NL" dirty="0"/>
              <a:t>	- weather predictions: can be used for communication but also stocking strategies, for example.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E035-882D-2B44-BADC-A624AC1B059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212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E035-882D-2B44-BADC-A624AC1B0595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218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Not special days in the UK so more seasonal (new collection? Or company runs special offers on/around same day each year?)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6E035-882D-2B44-BADC-A624AC1B059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009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743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65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86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76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17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603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241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6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23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3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2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021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2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04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7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776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0031-E55A-A24C-A3DB-910C3F33F205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A2F4-552C-324C-B224-D612CD5582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25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1EA2-D7DD-5640-8F50-FE70A4597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836" y="811460"/>
            <a:ext cx="9144000" cy="2387600"/>
          </a:xfrm>
        </p:spPr>
        <p:txBody>
          <a:bodyPr/>
          <a:lstStyle/>
          <a:p>
            <a:pPr algn="ctr"/>
            <a:r>
              <a:rPr lang="en-NL" dirty="0"/>
              <a:t>Weather Marketing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45E10-E0FB-1349-843F-FDA9C3A4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72" y="3199060"/>
            <a:ext cx="10168328" cy="1537137"/>
          </a:xfrm>
        </p:spPr>
        <p:txBody>
          <a:bodyPr>
            <a:normAutofit/>
          </a:bodyPr>
          <a:lstStyle/>
          <a:p>
            <a:r>
              <a:rPr lang="en-NL" sz="2800" dirty="0"/>
              <a:t>Using weather conditions to anticipate customer needs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1E814-22B5-4647-B7EF-E5E6C642B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17" r="-98" b="14780"/>
          <a:stretch/>
        </p:blipFill>
        <p:spPr>
          <a:xfrm>
            <a:off x="1781333" y="4470399"/>
            <a:ext cx="8629334" cy="20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419-DC80-DD4E-9F95-111921EB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Beyond the obvious industries…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8E8F-CE52-C14B-AC55-C8244A5B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8847"/>
            <a:ext cx="10820400" cy="4024125"/>
          </a:xfrm>
        </p:spPr>
        <p:txBody>
          <a:bodyPr/>
          <a:lstStyle/>
          <a:p>
            <a:r>
              <a:rPr lang="en-NL" dirty="0"/>
              <a:t>Rain gear and fashion are obvious places to use weather marketing, but we can look beyond to: </a:t>
            </a:r>
          </a:p>
          <a:p>
            <a:pPr lvl="1"/>
            <a:r>
              <a:rPr lang="en-NL" dirty="0"/>
              <a:t>Sports</a:t>
            </a:r>
          </a:p>
          <a:p>
            <a:pPr lvl="1"/>
            <a:r>
              <a:rPr lang="en-NL" dirty="0"/>
              <a:t>Taxi/delivery/restaurants</a:t>
            </a:r>
          </a:p>
          <a:p>
            <a:pPr lvl="1"/>
            <a:r>
              <a:rPr lang="en-NL" dirty="0"/>
              <a:t>Insurance</a:t>
            </a:r>
          </a:p>
          <a:p>
            <a:pPr lvl="1"/>
            <a:r>
              <a:rPr lang="en-NL" dirty="0"/>
              <a:t>Energy</a:t>
            </a:r>
          </a:p>
          <a:p>
            <a:pPr lvl="1"/>
            <a:r>
              <a:rPr lang="en-NL" dirty="0"/>
              <a:t>Travel and tourism</a:t>
            </a:r>
          </a:p>
          <a:p>
            <a:pPr lvl="1"/>
            <a:r>
              <a:rPr lang="en-NL" dirty="0"/>
              <a:t>Even high tickets items like cars and house sales are affected by weather! </a:t>
            </a:r>
          </a:p>
          <a:p>
            <a:pPr lvl="1"/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83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D95C-0A4E-E549-945D-1266939E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B4C9-C7EC-0643-8DDC-D542C06D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NL" dirty="0"/>
              <a:t>This dataset isn’t suitable for weather-related approach</a:t>
            </a:r>
          </a:p>
          <a:p>
            <a:pPr>
              <a:spcBef>
                <a:spcPts val="1600"/>
              </a:spcBef>
            </a:pPr>
            <a:r>
              <a:rPr lang="en-NL" dirty="0"/>
              <a:t>Weather marketing remains a very interesting topic and relevant in a lot of industries</a:t>
            </a:r>
          </a:p>
          <a:p>
            <a:pPr marL="0" indent="0">
              <a:spcBef>
                <a:spcPts val="1600"/>
              </a:spcBef>
              <a:buNone/>
            </a:pPr>
            <a:endParaRPr lang="en-NL" dirty="0"/>
          </a:p>
          <a:p>
            <a:pPr marL="0" indent="0">
              <a:spcBef>
                <a:spcPts val="1600"/>
              </a:spcBef>
              <a:buNone/>
            </a:pPr>
            <a:r>
              <a:rPr lang="en-NL" b="1" i="1" dirty="0"/>
              <a:t>Rather than blaming the weather for a slump in sales, why not use it to our advantage? </a:t>
            </a:r>
          </a:p>
        </p:txBody>
      </p:sp>
    </p:spTree>
    <p:extLst>
      <p:ext uri="{BB962C8B-B14F-4D97-AF65-F5344CB8AC3E}">
        <p14:creationId xmlns:p14="http://schemas.microsoft.com/office/powerpoint/2010/main" val="324538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1E49-94ED-3F45-9520-9472FBBA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/>
          <a:lstStyle/>
          <a:p>
            <a:pPr algn="ctr"/>
            <a:r>
              <a:rPr lang="en-NL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3693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254-65DC-C749-B94E-8E8D049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need for relevance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CD3F-FECE-5545-B9BD-2E5D7700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11"/>
            <a:ext cx="10515600" cy="4213252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NL"/>
              <a:t>Anticipating customer needs has always been a priority</a:t>
            </a:r>
          </a:p>
          <a:p>
            <a:pPr>
              <a:spcBef>
                <a:spcPts val="1600"/>
              </a:spcBef>
            </a:pPr>
            <a:r>
              <a:rPr lang="en-NL"/>
              <a:t>Sales cycles are becoming shorter, customers expect relevant offers and communication at all times. </a:t>
            </a:r>
          </a:p>
          <a:p>
            <a:pPr>
              <a:spcBef>
                <a:spcPts val="1600"/>
              </a:spcBef>
            </a:pPr>
            <a:r>
              <a:rPr lang="en-NL"/>
              <a:t>One of the ways to increase personalization, relevance and impact is to use the weather. 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4BEF1-1A9C-1240-ABDB-6E596E19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75" y="3902764"/>
            <a:ext cx="5009525" cy="28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AD79-90C9-FB4B-BEF1-9E6E9182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Goal: real-time weather-based offers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CBD-FF45-F941-9BFF-2268B48B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NL" dirty="0"/>
              <a:t>I started by gathering the information needed: </a:t>
            </a:r>
          </a:p>
          <a:p>
            <a:pPr lvl="1">
              <a:spcBef>
                <a:spcPts val="1600"/>
              </a:spcBef>
            </a:pPr>
            <a:r>
              <a:rPr lang="en-NL" dirty="0"/>
              <a:t>A dataset of sales in the UK over 2 years (almost 1M transactions)</a:t>
            </a:r>
          </a:p>
          <a:p>
            <a:pPr lvl="1">
              <a:spcBef>
                <a:spcPts val="1600"/>
              </a:spcBef>
            </a:pPr>
            <a:r>
              <a:rPr lang="en-NL" dirty="0"/>
              <a:t>Historical records of the weather at the time of the transactions</a:t>
            </a:r>
          </a:p>
          <a:p>
            <a:pPr lvl="1">
              <a:spcBef>
                <a:spcPts val="1600"/>
              </a:spcBef>
            </a:pPr>
            <a:r>
              <a:rPr lang="en-NL" dirty="0"/>
              <a:t>An API connection to get real-time input of the current weather</a:t>
            </a:r>
          </a:p>
          <a:p>
            <a:pPr>
              <a:spcBef>
                <a:spcPts val="1600"/>
              </a:spcBef>
            </a:pPr>
            <a:r>
              <a:rPr lang="en-NL" dirty="0"/>
              <a:t>I then matched the sales and weather data</a:t>
            </a:r>
          </a:p>
          <a:p>
            <a:pPr>
              <a:spcBef>
                <a:spcPts val="1600"/>
              </a:spcBef>
            </a:pPr>
            <a:r>
              <a:rPr lang="en-NL" dirty="0"/>
              <a:t>And created a product recommender that could potentially recommend the optimal product selection based on the current weather, in real-time. </a:t>
            </a:r>
          </a:p>
          <a:p>
            <a:pPr lvl="1"/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EB220-2856-BF46-A2D8-585D142D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26" y="5490712"/>
            <a:ext cx="3012374" cy="13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1C58-A34D-484F-BB92-D3338A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issues I ran into: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CCE113-E419-BA40-DC84-288B325EA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547030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7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551D-C582-AA46-B72C-B760A2E6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else did I learn?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2064-A4BB-6E46-B5E8-DE16EED7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11715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/>
              <a:t>No Sales on Saturday</a:t>
            </a:r>
            <a:endParaRPr lang="en-NL" dirty="0"/>
          </a:p>
          <a:p>
            <a:pPr>
              <a:spcBef>
                <a:spcPts val="1600"/>
              </a:spcBef>
            </a:pPr>
            <a:r>
              <a:rPr lang="en-NL" dirty="0"/>
              <a:t>Still half volume of sales on Sunday. </a:t>
            </a:r>
          </a:p>
          <a:p>
            <a:pPr>
              <a:spcBef>
                <a:spcPts val="1600"/>
              </a:spcBef>
            </a:pPr>
            <a:r>
              <a:rPr lang="en-NL" dirty="0"/>
              <a:t>Sales are mostly during business hours</a:t>
            </a:r>
          </a:p>
          <a:p>
            <a:pPr>
              <a:spcBef>
                <a:spcPts val="1600"/>
              </a:spcBef>
            </a:pPr>
            <a:endParaRPr lang="en-NL" dirty="0"/>
          </a:p>
          <a:p>
            <a:pPr marL="0" indent="0">
              <a:spcBef>
                <a:spcPts val="1600"/>
              </a:spcBef>
              <a:buNone/>
            </a:pPr>
            <a:r>
              <a:rPr lang="en-NL" dirty="0"/>
              <a:t>The information points </a:t>
            </a:r>
            <a:r>
              <a:rPr lang="en-GB" dirty="0"/>
              <a:t>t</a:t>
            </a:r>
            <a:r>
              <a:rPr lang="en-NL" dirty="0"/>
              <a:t>o B2B sales, but that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 dirty="0"/>
              <a:t>r</a:t>
            </a:r>
            <a:r>
              <a:rPr lang="en-NL" dirty="0"/>
              <a:t>emains somewhat unclear.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596E6EC-D7BB-CD46-8D8E-AC469072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42" y="1721922"/>
            <a:ext cx="2797396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101E-53C3-404B-86A3-8D97B8F4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61" y="348858"/>
            <a:ext cx="10515600" cy="1325563"/>
          </a:xfrm>
        </p:spPr>
        <p:txBody>
          <a:bodyPr/>
          <a:lstStyle/>
          <a:p>
            <a:r>
              <a:rPr lang="en-NL" dirty="0"/>
              <a:t>Year-on-year comparison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32148A-4ED2-1540-B088-00A5E428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347"/>
          <a:stretch/>
        </p:blipFill>
        <p:spPr>
          <a:xfrm>
            <a:off x="4285994" y="2714368"/>
            <a:ext cx="7730255" cy="4024313"/>
          </a:xfr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5557111C-CC85-034A-8808-9BD73B9395C9}"/>
              </a:ext>
            </a:extLst>
          </p:cNvPr>
          <p:cNvSpPr/>
          <p:nvPr/>
        </p:nvSpPr>
        <p:spPr>
          <a:xfrm>
            <a:off x="4350590" y="3846211"/>
            <a:ext cx="854440" cy="1119968"/>
          </a:xfrm>
          <a:prstGeom prst="donut">
            <a:avLst>
              <a:gd name="adj" fmla="val 51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854905B8-F4AE-EF4E-9494-9827A7A6E1AC}"/>
              </a:ext>
            </a:extLst>
          </p:cNvPr>
          <p:cNvSpPr/>
          <p:nvPr/>
        </p:nvSpPr>
        <p:spPr>
          <a:xfrm>
            <a:off x="5867480" y="3846211"/>
            <a:ext cx="854440" cy="1119968"/>
          </a:xfrm>
          <a:prstGeom prst="donut">
            <a:avLst>
              <a:gd name="adj" fmla="val 51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EC5B6D9B-8FA7-584D-A3B6-970D7996A68B}"/>
              </a:ext>
            </a:extLst>
          </p:cNvPr>
          <p:cNvSpPr/>
          <p:nvPr/>
        </p:nvSpPr>
        <p:spPr>
          <a:xfrm>
            <a:off x="9381506" y="2908281"/>
            <a:ext cx="1117853" cy="1119968"/>
          </a:xfrm>
          <a:prstGeom prst="donut">
            <a:avLst>
              <a:gd name="adj" fmla="val 51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3993C093-B59C-5A49-84E8-B59B0C5819B1}"/>
              </a:ext>
            </a:extLst>
          </p:cNvPr>
          <p:cNvSpPr/>
          <p:nvPr/>
        </p:nvSpPr>
        <p:spPr>
          <a:xfrm>
            <a:off x="10621534" y="2908281"/>
            <a:ext cx="854440" cy="1119968"/>
          </a:xfrm>
          <a:prstGeom prst="donut">
            <a:avLst>
              <a:gd name="adj" fmla="val 51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12FD7B-75EB-DA46-B383-CED1D0E4BD71}"/>
              </a:ext>
            </a:extLst>
          </p:cNvPr>
          <p:cNvSpPr txBox="1">
            <a:spLocks/>
          </p:cNvSpPr>
          <p:nvPr/>
        </p:nvSpPr>
        <p:spPr>
          <a:xfrm>
            <a:off x="838199" y="1674421"/>
            <a:ext cx="10515600" cy="393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dirty="0"/>
              <a:t>3 peaks perfectly synchronized (same day or 1 day apart) </a:t>
            </a:r>
          </a:p>
          <a:p>
            <a:pPr>
              <a:spcBef>
                <a:spcPts val="1600"/>
              </a:spcBef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peak 7 days apart. </a:t>
            </a:r>
            <a:endParaRPr lang="en-NL" dirty="0"/>
          </a:p>
          <a:p>
            <a:pPr>
              <a:spcBef>
                <a:spcPts val="1600"/>
              </a:spcBef>
            </a:pPr>
            <a:r>
              <a:rPr lang="en-NL" dirty="0"/>
              <a:t>Not special days</a:t>
            </a:r>
          </a:p>
        </p:txBody>
      </p:sp>
    </p:spTree>
    <p:extLst>
      <p:ext uri="{BB962C8B-B14F-4D97-AF65-F5344CB8AC3E}">
        <p14:creationId xmlns:p14="http://schemas.microsoft.com/office/powerpoint/2010/main" val="42419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DA0-41FF-6243-B12D-B2BD5A4D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41318"/>
            <a:ext cx="10820400" cy="1436855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NL" dirty="0"/>
              <a:t>What if I had a different dataset? </a:t>
            </a:r>
          </a:p>
          <a:p>
            <a:pPr>
              <a:spcBef>
                <a:spcPts val="1600"/>
              </a:spcBef>
            </a:pPr>
            <a:r>
              <a:rPr lang="en-NL" dirty="0"/>
              <a:t>What if I was able to model a product selection based on the weather? 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7C70B-779B-5F41-ABE4-0AEFECF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21" y="1061483"/>
            <a:ext cx="7127358" cy="35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1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16D4-DE2F-D845-A09C-F1A18B73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5" y="389618"/>
            <a:ext cx="10515600" cy="1325563"/>
          </a:xfrm>
        </p:spPr>
        <p:txBody>
          <a:bodyPr/>
          <a:lstStyle/>
          <a:p>
            <a:r>
              <a:rPr lang="en-NL" dirty="0"/>
              <a:t>Potential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1FC-D2C7-5B47-8446-CA2CD651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1715181"/>
            <a:ext cx="10515600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NL" dirty="0"/>
              <a:t>This real-time product selection could be used for: </a:t>
            </a:r>
          </a:p>
          <a:p>
            <a:pPr marL="685800" lvl="2">
              <a:spcBef>
                <a:spcPts val="1600"/>
              </a:spcBef>
            </a:pPr>
            <a:r>
              <a:rPr lang="en-NL" sz="2400" dirty="0"/>
              <a:t>Ticker banners on websites</a:t>
            </a:r>
          </a:p>
          <a:p>
            <a:pPr marL="685800" lvl="2">
              <a:spcBef>
                <a:spcPts val="1600"/>
              </a:spcBef>
            </a:pPr>
            <a:r>
              <a:rPr lang="en-NL" sz="2400" dirty="0"/>
              <a:t>Product based ads</a:t>
            </a:r>
          </a:p>
          <a:p>
            <a:pPr marL="685800" lvl="2">
              <a:spcBef>
                <a:spcPts val="1600"/>
              </a:spcBef>
            </a:pPr>
            <a:r>
              <a:rPr lang="en-NL" sz="2400" dirty="0"/>
              <a:t>Social media communication</a:t>
            </a:r>
          </a:p>
          <a:p>
            <a:pPr marL="685800" lvl="2">
              <a:spcBef>
                <a:spcPts val="1600"/>
              </a:spcBef>
            </a:pPr>
            <a:r>
              <a:rPr lang="en-US" sz="2400" dirty="0"/>
              <a:t>Targeted media spend</a:t>
            </a:r>
            <a:endParaRPr lang="en-NL" sz="2400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EF021-4E4F-5E4D-B5A1-4120E2BB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83" y="4348299"/>
            <a:ext cx="5219606" cy="2509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1A58E-3AC3-2741-859D-F1B1AA2A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36" y="1715181"/>
            <a:ext cx="3867020" cy="3248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303A1-6999-E949-BDA2-C2517C443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00"/>
          <a:stretch/>
        </p:blipFill>
        <p:spPr>
          <a:xfrm>
            <a:off x="18667" y="4480560"/>
            <a:ext cx="365086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A06-55E6-434B-84D4-CDD13162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NL" dirty="0"/>
              <a:t>Short to Mid term weather forecasat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B1A1-DE8C-FA4B-A79E-59569FD0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NL" sz="1500"/>
              <a:t>While not 100% reliable, weather forecasting has gotten fairly accurate. </a:t>
            </a:r>
          </a:p>
          <a:p>
            <a:pPr>
              <a:spcBef>
                <a:spcPts val="1600"/>
              </a:spcBef>
            </a:pPr>
            <a:r>
              <a:rPr lang="en-NL" sz="1500"/>
              <a:t>This means we can also use a 2 or 3 day forecast to recommend releavant products. </a:t>
            </a:r>
          </a:p>
          <a:p>
            <a:pPr>
              <a:spcBef>
                <a:spcPts val="1600"/>
              </a:spcBef>
            </a:pPr>
            <a:r>
              <a:rPr lang="en-NL" sz="1500"/>
              <a:t>These forecast-based recommendations could be used for: </a:t>
            </a:r>
          </a:p>
          <a:p>
            <a:pPr lvl="1">
              <a:spcBef>
                <a:spcPts val="1600"/>
              </a:spcBef>
            </a:pPr>
            <a:r>
              <a:rPr lang="en-GB" sz="1500"/>
              <a:t>E</a:t>
            </a:r>
            <a:r>
              <a:rPr lang="en-NL" sz="1500"/>
              <a:t>-mail marketing</a:t>
            </a:r>
          </a:p>
          <a:p>
            <a:pPr lvl="1">
              <a:spcBef>
                <a:spcPts val="1600"/>
              </a:spcBef>
            </a:pPr>
            <a:r>
              <a:rPr lang="en-NL" sz="1500"/>
              <a:t>Chosing relevant marketing/ad campaigns</a:t>
            </a:r>
          </a:p>
          <a:p>
            <a:pPr lvl="1">
              <a:spcBef>
                <a:spcPts val="1600"/>
              </a:spcBef>
            </a:pPr>
            <a:r>
              <a:rPr lang="en-NL" sz="1500"/>
              <a:t>Stocking local stores/organizing supply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0A9AD-CBC0-B143-B190-E4D8DAD05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" r="-1" b="-1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31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{40FABD76-6D21-E142-808D-45275CEBE545}tf10001079_mac</Template>
  <TotalTime>1600</TotalTime>
  <Words>513</Words>
  <Application>Microsoft Macintosh PowerPoint</Application>
  <PresentationFormat>Widescreen</PresentationFormat>
  <Paragraphs>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Weather Marketing applications</vt:lpstr>
      <vt:lpstr>The need for relevance</vt:lpstr>
      <vt:lpstr>Goal: real-time weather-based offers</vt:lpstr>
      <vt:lpstr>The issues I ran into: </vt:lpstr>
      <vt:lpstr>What else did I learn? </vt:lpstr>
      <vt:lpstr>Year-on-year comparison</vt:lpstr>
      <vt:lpstr>PowerPoint Presentation</vt:lpstr>
      <vt:lpstr>Potential use</vt:lpstr>
      <vt:lpstr>Short to Mid term weather forecasat</vt:lpstr>
      <vt:lpstr>Beyond the obvious industries…</vt:lpstr>
      <vt:lpstr>Conclusion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Marketing applications</dc:title>
  <dc:creator>Blanchard, Amy</dc:creator>
  <cp:lastModifiedBy>Blanchard, Amy</cp:lastModifiedBy>
  <cp:revision>7</cp:revision>
  <dcterms:created xsi:type="dcterms:W3CDTF">2022-03-09T09:59:21Z</dcterms:created>
  <dcterms:modified xsi:type="dcterms:W3CDTF">2022-03-11T13:29:36Z</dcterms:modified>
</cp:coreProperties>
</file>