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4"/>
    <p:restoredTop sz="71477"/>
  </p:normalViewPr>
  <p:slideViewPr>
    <p:cSldViewPr snapToGrid="0" snapToObjects="1">
      <p:cViewPr varScale="1">
        <p:scale>
          <a:sx n="148" d="100"/>
          <a:sy n="148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B3CE-F26F-4E4C-A4EC-7CFFB1F7D9C0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11CFE-5546-E94F-9C6D-4D5382DC3F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45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You may ask why a survey. </a:t>
            </a:r>
          </a:p>
          <a:p>
            <a:r>
              <a:rPr lang="en-NL" dirty="0"/>
              <a:t>ILGA Europe already procudes an overview of LGBT rights per country in the EU each year. </a:t>
            </a:r>
          </a:p>
          <a:p>
            <a:r>
              <a:rPr lang="en-NL" dirty="0"/>
              <a:t>That’s truly great, and very useful for EU policy makers, human rights, activists, etc. </a:t>
            </a:r>
          </a:p>
          <a:p>
            <a:r>
              <a:rPr lang="en-NL" dirty="0"/>
              <a:t>But what was missing was was the human side. People’s experiences and perception.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889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Let’s remember here that being ”out” doesn’t mean running around all day with a giant gay flag. It simply means that you don’t have to lie to your co-workers or family about what you’ve done on the weekend, or not having to lie about who you share your life with. </a:t>
            </a:r>
          </a:p>
          <a:p>
            <a:r>
              <a:rPr lang="en-NL" dirty="0"/>
              <a:t>So yes, being out or not is important, and can have a great impact on quality of life.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89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Survey to answer questions like: </a:t>
            </a:r>
          </a:p>
          <a:p>
            <a:r>
              <a:rPr lang="en-NL" dirty="0"/>
              <a:t>Do LGBT people feel: </a:t>
            </a:r>
          </a:p>
          <a:p>
            <a:pPr lvl="1"/>
            <a:r>
              <a:rPr lang="en-NL" dirty="0"/>
              <a:t>Comfortable being their authentic selves in daily life? </a:t>
            </a:r>
          </a:p>
          <a:p>
            <a:pPr lvl="1"/>
            <a:r>
              <a:rPr lang="en-NL" dirty="0"/>
              <a:t>Treated equally? </a:t>
            </a:r>
          </a:p>
          <a:p>
            <a:pPr lvl="1"/>
            <a:r>
              <a:rPr lang="en-GB" dirty="0"/>
              <a:t>O</a:t>
            </a:r>
            <a:r>
              <a:rPr lang="en-NL" dirty="0"/>
              <a:t>r even safe?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887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Findings: </a:t>
            </a:r>
          </a:p>
          <a:p>
            <a:endParaRPr lang="en-NL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Malta, Finland and Luxembourg are highgly respresented with more than 0.1 % of the population participating in the survey.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In 8 countries less than 0.04% of the population participated.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There is no correlation between the situation of LGBT people in a country and low participation. </a:t>
            </a:r>
          </a:p>
          <a:p>
            <a:endParaRPr lang="en-NL" dirty="0"/>
          </a:p>
          <a:p>
            <a:r>
              <a:rPr lang="en-NL" dirty="0"/>
              <a:t>Yes, I made a pie-chart! Because expectation was 50/50 balance between men and women. </a:t>
            </a:r>
          </a:p>
          <a:p>
            <a:r>
              <a:rPr lang="en-NL" dirty="0"/>
              <a:t>But this highlights the inbalance in the survey sample, where men (gay men specifically) are overly represented. </a:t>
            </a:r>
          </a:p>
          <a:p>
            <a:endParaRPr lang="en-NL" dirty="0"/>
          </a:p>
          <a:p>
            <a:r>
              <a:rPr lang="en-NL" dirty="0"/>
              <a:t>Unfortuantely we don’t have any other data, so we have to use what is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25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Casual jokes are not funny, and offensive language does hurt. </a:t>
            </a:r>
          </a:p>
          <a:p>
            <a:r>
              <a:rPr lang="en-NL" dirty="0"/>
              <a:t>25% of resopndents think it’s very widespread. And 60% of all respondents think it is fairly to very widespead. </a:t>
            </a:r>
          </a:p>
          <a:p>
            <a:r>
              <a:rPr lang="en-NL" dirty="0"/>
              <a:t>Another 25% think it’s farly rare, which is better. But even hearing “fairly rarely” cruel jokes about your peers has an impact on people.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087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Offensive language and casual jokes are widespread, but what about  actual expression of hatred, assault and harassment?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It’s not as bad, but still shockingly common to hear!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72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Discrimination can range from being refused service (cabs in Amsterdam) to being passed on for a promotion at work, etc. This happened to 45% of the respondents in the last year (prior to the survey).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80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We can also see that people can be discriminated against in more than one are of their life. T</a:t>
            </a:r>
            <a:r>
              <a:rPr lang="en-GB" dirty="0"/>
              <a:t>h</a:t>
            </a:r>
            <a:r>
              <a:rPr lang="en-NL" dirty="0"/>
              <a:t>is got me curious, so I checked again the cumulative discrimination per country…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28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Adding up the instances of discrimination paints a much grimmer picture, with some countries reaching almost 100% of instances of discrimination per respondent.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045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We are no longer talking about being offensive language, or being discriminated against, but about being directly attacked simply for being who you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11CFE-5546-E94F-9C6D-4D5382DC3FB9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33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DC09-2451-8649-BE30-AEB3BBCA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B3250-3E3F-854D-9C3E-D46B24C5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1CEE-AE3E-EB4C-94FE-72BD45A2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4CD95-3C10-D949-AC41-4AE62B1F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513B-8610-7B4F-925C-A42BBAC7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873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7D53-64B3-814C-83DE-39151EB3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258A6-2EB3-BA43-ABE2-1C295F06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A69D-7188-9548-A194-932E499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6DB2-81AC-5B4F-81AF-A6ECB8F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26AD-961C-684F-A6A0-60DE7E26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499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25EB8-F580-C24D-9C7E-055190B60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673ED-0029-1044-8EFB-5B364B712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FE3E-95D8-C745-9B3B-FA367CB6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AB52-48A2-CB47-B2C0-42685727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D2BE-C089-BC4D-9E0B-1CD4B483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53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6EF0-3127-7043-9CAA-130EED3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B211-A4AD-3B4B-9756-7D24BD06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1669-69E6-B640-9FCD-AAB516D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ACCB-A761-874A-9180-0DAD39CC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2BE1-2C5C-9643-9B57-EA51C48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766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3778-0373-4A4D-B32D-8CBB3D43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C45F6-2308-3D40-8E74-2665B589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62E7-FECD-D649-BBD7-13C98B34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E9E9-6E7D-F741-B81C-0AB2B8A2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E5C8-9880-4E4B-BE12-9155C91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5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E601-C19F-6044-AC00-082B95B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C59E-0C3D-7A43-9B0B-4EF3F6833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1711F-15DF-9E48-9B53-483530FAB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E0D5-6ED3-204E-8D44-E7B0D945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83D9-ED69-2747-B361-4F334996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2DF32-B4F2-484D-947B-101AC670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82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95F3-CE5D-954C-9C76-2D460AB7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89AB5-4ABF-6C4B-8BBF-8F53CE55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46551-A151-8647-9A78-2093F150F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35E68-6060-C34B-BBB4-591D34D47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B5BEE-1593-7F49-99D5-F96AB4B1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D554A-3DF8-584C-B5DD-436D096C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710EB-2376-1B48-AE1A-B424C1F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C2779-A8AC-E34E-994C-F86A4C7E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73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F0BB-801D-DD4A-8FCA-A55D4B50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BC807-D430-F641-845F-838AAB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0007E-0788-3242-82AD-F0F1BC57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5B205-A670-9343-B2E9-17640879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171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F61FA-41C9-1E4E-B0AF-1685C220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E4D9C-18E0-3F43-B9B8-59B0735F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AF1CF-8379-8146-967E-C0D95BE3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71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A1C0-D2A8-144A-9D72-4A247C3A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B73-FE4B-DF48-8DCC-DEB2A9DD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4B78-B551-6644-B3BF-03FCC518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1A85-E9A5-864A-BDA8-724BA76F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1FFA-AE80-6E42-82B5-67889D13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BC6F-4E86-1948-9D22-8B66234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96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C49C-5A20-0742-A6DA-C7EE2C6F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E5A8E-6A8C-FF45-91BC-73A18F97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C484F-1B4B-BA4E-8DA5-5A08BE794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39B4-29CA-8543-9DF3-C3DE2CE1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2E01B-7CDF-1A45-A874-962A79F1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A2E2-DEF8-8548-999F-3439B646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90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06E3-107F-1247-8F97-3B84AB14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1D681-A619-8C48-9F5F-9F5822B5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FD3F-E629-2540-B0C8-5942D96E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EC80-6954-E043-BB42-9AD8E4908E2F}" type="datetimeFigureOut">
              <a:rPr lang="en-NL" smtClean="0"/>
              <a:t>10/02/2022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F4DE0-DEB8-9440-BD9B-E39E601B0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3557-63D2-5347-A3E8-36ED60BD8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573B-68E1-944E-8477-0CABA173D2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inbow-europ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008-926F-9C45-90B3-9757D6F3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615"/>
            <a:ext cx="9144000" cy="2387600"/>
          </a:xfrm>
        </p:spPr>
        <p:txBody>
          <a:bodyPr/>
          <a:lstStyle/>
          <a:p>
            <a:r>
              <a:rPr lang="en-NL" dirty="0">
                <a:solidFill>
                  <a:schemeClr val="accent1">
                    <a:lumMod val="50000"/>
                  </a:schemeClr>
                </a:solidFill>
              </a:rPr>
              <a:t>Life as an LGBT person in Europe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DED69-7B1C-604B-A9DA-1544963D4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>
                <a:solidFill>
                  <a:schemeClr val="accent1">
                    <a:lumMod val="50000"/>
                  </a:schemeClr>
                </a:solidFill>
              </a:rPr>
              <a:t>A view of the results of the </a:t>
            </a:r>
          </a:p>
          <a:p>
            <a:r>
              <a:rPr lang="en-NL" b="1" dirty="0">
                <a:solidFill>
                  <a:schemeClr val="accent1">
                    <a:lumMod val="50000"/>
                  </a:schemeClr>
                </a:solidFill>
              </a:rPr>
              <a:t>2012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European Union lesbian, gay, bisexual and transgender survey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conducted by the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European Union Agency for Fundamental Rights</a:t>
            </a:r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A86386-8602-BD48-9283-6CF3345B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5827" y="5151955"/>
            <a:ext cx="2740345" cy="11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630E-FF8D-564F-99EB-3C2213C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does adding up the instances of discrimination mean on country level?  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6FD13B1-7C3C-F749-B86E-1C10F0C28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111" t="6320" r="23800" b="2522"/>
          <a:stretch/>
        </p:blipFill>
        <p:spPr>
          <a:xfrm>
            <a:off x="6374026" y="1569308"/>
            <a:ext cx="4069493" cy="5288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1BF94-4BA4-5C4F-B370-AC3B011C8C2E}"/>
              </a:ext>
            </a:extLst>
          </p:cNvPr>
          <p:cNvSpPr txBox="1"/>
          <p:nvPr/>
        </p:nvSpPr>
        <p:spPr>
          <a:xfrm>
            <a:off x="951471" y="2409568"/>
            <a:ext cx="514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The overall situation looks worse, and the differences per country are significantly higher. </a:t>
            </a:r>
          </a:p>
        </p:txBody>
      </p:sp>
    </p:spTree>
    <p:extLst>
      <p:ext uri="{BB962C8B-B14F-4D97-AF65-F5344CB8AC3E}">
        <p14:creationId xmlns:p14="http://schemas.microsoft.com/office/powerpoint/2010/main" val="53873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D317-BD41-7447-8FCE-9413308E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about direct assaults or threats?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87EBB9-2A8E-8C4C-9D8F-9F7799D5B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8222"/>
            <a:ext cx="10515600" cy="124077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20B597-C87B-3444-9A63-3283F89C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26534"/>
            <a:ext cx="10515600" cy="12407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D4F77-0496-3B48-9730-78C554889B85}"/>
              </a:ext>
            </a:extLst>
          </p:cNvPr>
          <p:cNvSpPr txBox="1"/>
          <p:nvPr/>
        </p:nvSpPr>
        <p:spPr>
          <a:xfrm>
            <a:off x="838200" y="5467825"/>
            <a:ext cx="9959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While 45% of respondents have been personally harassed at east once in the last 5 years, the figure drops to 24% when refering to actual assault or threats of violence. </a:t>
            </a:r>
          </a:p>
          <a:p>
            <a:r>
              <a:rPr lang="en-NL" dirty="0"/>
              <a:t>Still, 1 in 4 LGBT person in the EU has been faced with assault or threats of violence.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90A76-627F-5146-B80D-F2430CCD0C06}"/>
              </a:ext>
            </a:extLst>
          </p:cNvPr>
          <p:cNvSpPr txBox="1"/>
          <p:nvPr/>
        </p:nvSpPr>
        <p:spPr>
          <a:xfrm>
            <a:off x="838200" y="1845366"/>
            <a:ext cx="348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 the last 5 years, have you been…</a:t>
            </a:r>
          </a:p>
        </p:txBody>
      </p:sp>
    </p:spTree>
    <p:extLst>
      <p:ext uri="{BB962C8B-B14F-4D97-AF65-F5344CB8AC3E}">
        <p14:creationId xmlns:p14="http://schemas.microsoft.com/office/powerpoint/2010/main" val="43944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29F0-01FC-7A44-8E20-C633B329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Given the issues, can respondents be open about being LGBT?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9AE8425F-27FD-444C-B013-9D75B2E0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84738"/>
            <a:ext cx="10515600" cy="170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FB288-0481-0046-B2FD-742332CB4581}"/>
              </a:ext>
            </a:extLst>
          </p:cNvPr>
          <p:cNvSpPr txBox="1"/>
          <p:nvPr/>
        </p:nvSpPr>
        <p:spPr>
          <a:xfrm>
            <a:off x="864973" y="4226011"/>
            <a:ext cx="1048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When being LGBT comes with so much negativity or even violence, some people have to hide. For 44% of respondents  this means they cannot be themselves around all/most people. </a:t>
            </a:r>
          </a:p>
        </p:txBody>
      </p:sp>
    </p:spTree>
    <p:extLst>
      <p:ext uri="{BB962C8B-B14F-4D97-AF65-F5344CB8AC3E}">
        <p14:creationId xmlns:p14="http://schemas.microsoft.com/office/powerpoint/2010/main" val="45786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44371DC-25F6-A24D-B07E-5C86BFB5E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54" t="4616" r="23011" b="2262"/>
          <a:stretch/>
        </p:blipFill>
        <p:spPr>
          <a:xfrm>
            <a:off x="7185052" y="1"/>
            <a:ext cx="5006948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6A33D0-BA58-A74D-B4D3-BF08E38D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449235" cy="2100169"/>
          </a:xfrm>
        </p:spPr>
        <p:txBody>
          <a:bodyPr>
            <a:normAutofit/>
          </a:bodyPr>
          <a:lstStyle/>
          <a:p>
            <a:r>
              <a:rPr lang="en-NL" dirty="0"/>
              <a:t>Being open or not, how does that differ per country?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B5488-0A3A-FF4E-B49D-0B351BEEDE7D}"/>
              </a:ext>
            </a:extLst>
          </p:cNvPr>
          <p:cNvSpPr txBox="1"/>
          <p:nvPr/>
        </p:nvSpPr>
        <p:spPr>
          <a:xfrm>
            <a:off x="1013012" y="3155576"/>
            <a:ext cx="617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There are visible differences between countries. While there is some correlation with countries with higher discrimination, it is not directly correlated. </a:t>
            </a:r>
          </a:p>
        </p:txBody>
      </p:sp>
    </p:spTree>
    <p:extLst>
      <p:ext uri="{BB962C8B-B14F-4D97-AF65-F5344CB8AC3E}">
        <p14:creationId xmlns:p14="http://schemas.microsoft.com/office/powerpoint/2010/main" val="102018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7381-C58F-9146-BFF1-07E54D91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So… what now?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ADC3-DBA4-C249-A087-500DCD8E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With a more in depth knowledge of the situation, we can effect change! The respondents strongly agree that the following would be useful:  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4F0B5AF-EA8F-7A45-913F-FCE23C46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0871"/>
            <a:ext cx="12192000" cy="25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752B3-C328-E549-8794-33E3B4AF816B}"/>
              </a:ext>
            </a:extLst>
          </p:cNvPr>
          <p:cNvSpPr txBox="1"/>
          <p:nvPr/>
        </p:nvSpPr>
        <p:spPr>
          <a:xfrm>
            <a:off x="838201" y="569343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Something everybody can do is be an active ally. C</a:t>
            </a:r>
            <a:r>
              <a:rPr lang="en-GB" dirty="0"/>
              <a:t>a</a:t>
            </a:r>
            <a:r>
              <a:rPr lang="en-NL" dirty="0"/>
              <a:t>ll people out if they use offensive language or ”jokes”, speak up when we see discrimination, etc. </a:t>
            </a:r>
          </a:p>
        </p:txBody>
      </p:sp>
    </p:spTree>
    <p:extLst>
      <p:ext uri="{BB962C8B-B14F-4D97-AF65-F5344CB8AC3E}">
        <p14:creationId xmlns:p14="http://schemas.microsoft.com/office/powerpoint/2010/main" val="369460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AD5-57EE-0740-BCBC-5069909D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NL" dirty="0"/>
              <a:t>Questions? Remarks? </a:t>
            </a:r>
          </a:p>
        </p:txBody>
      </p:sp>
    </p:spTree>
    <p:extLst>
      <p:ext uri="{BB962C8B-B14F-4D97-AF65-F5344CB8AC3E}">
        <p14:creationId xmlns:p14="http://schemas.microsoft.com/office/powerpoint/2010/main" val="86537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5BC9-CE45-5F47-B35B-DCFA2FD2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A survey? 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3FA7-5135-5B4B-8C45-6DE19280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There is already data about LGBT rights in Europe, look: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ILGA Europe compiles a map each year of the status of LGBT rights in each country in Europe. 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ED0DEA55-6544-4F44-BA36-EA8388D8C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834" y="2344423"/>
            <a:ext cx="5414332" cy="30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6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7AAE-10E8-5D40-9118-28FDF0F0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67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NL" dirty="0"/>
              <a:t>LGBT rights are very important, but don’t tell the whole story.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A47D-B718-4947-872A-CC1050B41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5603"/>
            <a:ext cx="10515600" cy="37219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NL" dirty="0"/>
              <a:t>Current data doesn’t show people’s experience and perception. </a:t>
            </a:r>
          </a:p>
          <a:p>
            <a:pPr marL="0" indent="0">
              <a:lnSpc>
                <a:spcPct val="150000"/>
              </a:lnSpc>
              <a:buNone/>
            </a:pPr>
            <a:endParaRPr lang="en-NL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NL" dirty="0"/>
              <a:t>The EU LGBT survey was set-up to answer those questions, and provide policy makers with the needed data to develop their work. </a:t>
            </a:r>
          </a:p>
        </p:txBody>
      </p:sp>
    </p:spTree>
    <p:extLst>
      <p:ext uri="{BB962C8B-B14F-4D97-AF65-F5344CB8AC3E}">
        <p14:creationId xmlns:p14="http://schemas.microsoft.com/office/powerpoint/2010/main" val="22536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167A-672B-4E4F-8FE5-B838B698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195"/>
            <a:ext cx="10515600" cy="1325563"/>
          </a:xfrm>
        </p:spPr>
        <p:txBody>
          <a:bodyPr/>
          <a:lstStyle/>
          <a:p>
            <a:r>
              <a:rPr lang="en-NL" dirty="0"/>
              <a:t>The survey: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5736-F9C2-F946-9FFE-EAC9B6D6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75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NL" dirty="0"/>
              <a:t>Conducted online</a:t>
            </a:r>
          </a:p>
          <a:p>
            <a:pPr>
              <a:lnSpc>
                <a:spcPct val="150000"/>
              </a:lnSpc>
            </a:pPr>
            <a:r>
              <a:rPr lang="en-NL" dirty="0"/>
              <a:t>Self selected sample</a:t>
            </a:r>
          </a:p>
          <a:p>
            <a:pPr>
              <a:lnSpc>
                <a:spcPct val="150000"/>
              </a:lnSpc>
            </a:pPr>
            <a:r>
              <a:rPr lang="en-NL" dirty="0"/>
              <a:t>Promoted via LGBT specific media, LGBT associations, online groups, dating apps, social media. </a:t>
            </a:r>
          </a:p>
          <a:p>
            <a:pPr>
              <a:lnSpc>
                <a:spcPct val="150000"/>
              </a:lnSpc>
            </a:pPr>
            <a:r>
              <a:rPr lang="en-NL" dirty="0"/>
              <a:t>93,079 respondents</a:t>
            </a:r>
          </a:p>
          <a:p>
            <a:pPr>
              <a:lnSpc>
                <a:spcPct val="150000"/>
              </a:lnSpc>
            </a:pPr>
            <a:r>
              <a:rPr lang="en-NL" dirty="0"/>
              <a:t>From 28 EU countries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5858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5061606-E189-714D-9A7A-F0D936B1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300" t="8309" r="25097" b="3375"/>
          <a:stretch/>
        </p:blipFill>
        <p:spPr>
          <a:xfrm>
            <a:off x="6485238" y="0"/>
            <a:ext cx="5704703" cy="68766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D7443-0651-C141-96A8-E9DC6A4E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517"/>
            <a:ext cx="7175740" cy="1325563"/>
          </a:xfrm>
        </p:spPr>
        <p:txBody>
          <a:bodyPr>
            <a:normAutofit/>
          </a:bodyPr>
          <a:lstStyle/>
          <a:p>
            <a:r>
              <a:rPr lang="en-NL" dirty="0"/>
              <a:t>The respondents (per country and subset)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BD5E74-D477-0148-A2BB-DADA9DA127FB}"/>
              </a:ext>
            </a:extLst>
          </p:cNvPr>
          <p:cNvSpPr/>
          <p:nvPr/>
        </p:nvSpPr>
        <p:spPr>
          <a:xfrm>
            <a:off x="6096000" y="1193476"/>
            <a:ext cx="836141" cy="8526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4D4F8FF-AAB7-3F4A-9F67-CCD82014DF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96" t="19010" r="24322" b="17879"/>
          <a:stretch/>
        </p:blipFill>
        <p:spPr>
          <a:xfrm>
            <a:off x="838200" y="2527540"/>
            <a:ext cx="4761195" cy="42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2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78FB-8D61-E445-B8A9-31C712D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Let’s look at some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C718-7AD3-5C4B-91DD-8EF525A5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Words do matter. </a:t>
            </a:r>
          </a:p>
          <a:p>
            <a:pPr marL="0" indent="0">
              <a:buNone/>
            </a:pPr>
            <a:r>
              <a:rPr lang="en-NL" dirty="0"/>
              <a:t>So what do people hear in everyday?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90B0C23-4474-A944-A710-1C7EECE7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5156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E7CF-437B-5047-A6DD-850C0B78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about expressions of hatred, assault and harassment in public? 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E48EE570-274E-E84A-95BF-61D471C3A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6521"/>
            <a:ext cx="10515600" cy="17077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A49E6F-77D5-1949-ABAB-A55A5ADE8D3C}"/>
              </a:ext>
            </a:extLst>
          </p:cNvPr>
          <p:cNvSpPr txBox="1"/>
          <p:nvPr/>
        </p:nvSpPr>
        <p:spPr>
          <a:xfrm>
            <a:off x="838200" y="4310104"/>
            <a:ext cx="109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For 42% of the respondents, expressions of hatred, assault and harassment are fairly to very widespread in public. </a:t>
            </a:r>
          </a:p>
        </p:txBody>
      </p:sp>
    </p:spTree>
    <p:extLst>
      <p:ext uri="{BB962C8B-B14F-4D97-AF65-F5344CB8AC3E}">
        <p14:creationId xmlns:p14="http://schemas.microsoft.com/office/powerpoint/2010/main" val="55953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F727-BDB2-0A49-80AE-2D0B1F2F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Is discrimination common?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015E50D0-AC9F-6147-92A4-CD20EB2E1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31750"/>
            <a:ext cx="10515600" cy="1397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044B9-B924-924D-B61F-E93FD6ECC992}"/>
              </a:ext>
            </a:extLst>
          </p:cNvPr>
          <p:cNvSpPr txBox="1"/>
          <p:nvPr/>
        </p:nvSpPr>
        <p:spPr>
          <a:xfrm>
            <a:off x="840259" y="3657600"/>
            <a:ext cx="7562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Nearly half of the respondents have felt discriminated against on </a:t>
            </a:r>
            <a:r>
              <a:rPr lang="en-GB" dirty="0" err="1"/>
              <a:t>th</a:t>
            </a:r>
            <a:r>
              <a:rPr lang="en-NL" dirty="0"/>
              <a:t>e grounds of their sexual orientation. </a:t>
            </a:r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Looking at the differences per country, we can see some areas that are more problematic. 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FEF02916-CB6D-8942-B8B8-CD0167780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01" t="70811" r="42038" b="3604"/>
          <a:stretch/>
        </p:blipFill>
        <p:spPr>
          <a:xfrm>
            <a:off x="8705433" y="3429000"/>
            <a:ext cx="2646308" cy="32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4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0F4B-F6CE-2C48-88C8-6A310080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Where have respondents felt discriminated against? </a:t>
            </a:r>
          </a:p>
        </p:txBody>
      </p:sp>
      <p:pic>
        <p:nvPicPr>
          <p:cNvPr id="13" name="Content Placeholder 12" descr="Chart, diagram, bar chart&#10;&#10;Description automatically generated">
            <a:extLst>
              <a:ext uri="{FF2B5EF4-FFF2-40B4-BE49-F238E27FC236}">
                <a16:creationId xmlns:a16="http://schemas.microsoft.com/office/drawing/2014/main" id="{6102E752-2C44-9545-996A-DDD55291A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86595"/>
            <a:ext cx="10515600" cy="288481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FAA5BC-5E71-6247-9874-D334E6BCA251}"/>
              </a:ext>
            </a:extLst>
          </p:cNvPr>
          <p:cNvSpPr txBox="1"/>
          <p:nvPr/>
        </p:nvSpPr>
        <p:spPr>
          <a:xfrm>
            <a:off x="951470" y="5214551"/>
            <a:ext cx="855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We can see that work and school are two situations where discrimination is at its highest. </a:t>
            </a:r>
          </a:p>
        </p:txBody>
      </p:sp>
    </p:spTree>
    <p:extLst>
      <p:ext uri="{BB962C8B-B14F-4D97-AF65-F5344CB8AC3E}">
        <p14:creationId xmlns:p14="http://schemas.microsoft.com/office/powerpoint/2010/main" val="195235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1030</Words>
  <Application>Microsoft Macintosh PowerPoint</Application>
  <PresentationFormat>Widescreen</PresentationFormat>
  <Paragraphs>90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Life as an LGBT person in Europe</vt:lpstr>
      <vt:lpstr>A survey? But… why?</vt:lpstr>
      <vt:lpstr>LGBT rights are very important, but don’t tell the whole story. </vt:lpstr>
      <vt:lpstr>The survey:</vt:lpstr>
      <vt:lpstr>The respondents (per country and subset)</vt:lpstr>
      <vt:lpstr>Let’s look at some results. </vt:lpstr>
      <vt:lpstr>How about expressions of hatred, assault and harassment in public? </vt:lpstr>
      <vt:lpstr>Is discrimination common?</vt:lpstr>
      <vt:lpstr>Where have respondents felt discriminated against? </vt:lpstr>
      <vt:lpstr>What does adding up the instances of discrimination mean on country level?  </vt:lpstr>
      <vt:lpstr>What about direct assaults or threats?</vt:lpstr>
      <vt:lpstr>Given the issues, can respondents be open about being LGBT? </vt:lpstr>
      <vt:lpstr>Being open or not, how does that differ per country? </vt:lpstr>
      <vt:lpstr>So… what now? </vt:lpstr>
      <vt:lpstr>Questions? Remarks?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as an LGBT person in Europe</dc:title>
  <dc:creator>Blanchard, Amy</dc:creator>
  <cp:lastModifiedBy>Blanchard, Amy</cp:lastModifiedBy>
  <cp:revision>2</cp:revision>
  <dcterms:created xsi:type="dcterms:W3CDTF">2022-02-10T09:35:54Z</dcterms:created>
  <dcterms:modified xsi:type="dcterms:W3CDTF">2022-02-10T17:46:55Z</dcterms:modified>
</cp:coreProperties>
</file>