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4" r:id="rId5"/>
    <p:sldId id="265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EAC8F-86F5-6D42-876B-26FCD3A241AE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6C919-08F3-BA4D-B121-08D791E583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532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Survey to answer questions like: </a:t>
            </a:r>
          </a:p>
          <a:p>
            <a:r>
              <a:rPr lang="en-NL" dirty="0"/>
              <a:t>Do LGBT people feel: </a:t>
            </a:r>
          </a:p>
          <a:p>
            <a:pPr lvl="1"/>
            <a:r>
              <a:rPr lang="en-NL" dirty="0"/>
              <a:t>Comfortable being their authentic selves in daily life? </a:t>
            </a:r>
          </a:p>
          <a:p>
            <a:pPr lvl="1"/>
            <a:r>
              <a:rPr lang="en-NL" dirty="0"/>
              <a:t>Treated equally? </a:t>
            </a:r>
          </a:p>
          <a:p>
            <a:pPr lvl="1"/>
            <a:r>
              <a:rPr lang="en-GB" dirty="0"/>
              <a:t>O</a:t>
            </a:r>
            <a:r>
              <a:rPr lang="en-NL" dirty="0"/>
              <a:t>r even safe? 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887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Findings: </a:t>
            </a:r>
          </a:p>
          <a:p>
            <a:endParaRPr lang="en-NL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dirty="0"/>
              <a:t>Malta, Finland and Luxembourg are highgly respresented with more than 0.1 % of the population participating in the survey.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dirty="0"/>
              <a:t>In 8 countries less than 0.04% of the population participated.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dirty="0"/>
              <a:t>There is no correlation between the situation of LGBT people in a country and low participation. </a:t>
            </a:r>
          </a:p>
          <a:p>
            <a:endParaRPr lang="en-NL" dirty="0"/>
          </a:p>
          <a:p>
            <a:r>
              <a:rPr lang="en-NL" dirty="0"/>
              <a:t>Yes, I made a pie-chart! Because expectation was 50/50 balance between men and women. </a:t>
            </a:r>
          </a:p>
          <a:p>
            <a:r>
              <a:rPr lang="en-NL" dirty="0"/>
              <a:t>But this highlights the inbalance in the survey sample, where men (gay men specifically) are overly represented. </a:t>
            </a:r>
          </a:p>
          <a:p>
            <a:endParaRPr lang="en-NL" dirty="0"/>
          </a:p>
          <a:p>
            <a:r>
              <a:rPr lang="en-NL" dirty="0"/>
              <a:t>Unfortuantely we don’t have any other data, so we have to use what is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725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Discrimination can range from being refused service (cabs in Amsterdam) to being passed on for a promotion at work, etc. This happened to 45% of the respondents in the last year (prior to the survey).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480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We can also see that people can be discriminated against in more than one are of their life. T</a:t>
            </a:r>
            <a:r>
              <a:rPr lang="en-GB" dirty="0"/>
              <a:t>h</a:t>
            </a:r>
            <a:r>
              <a:rPr lang="en-NL" dirty="0"/>
              <a:t>is got me curious, so I checked again the cumulative discrimination per country…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528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40D6-78F9-364A-B76F-D4347E3E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FC3EB-EF9A-AA4F-B7A9-1CBD75A3D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6D25-810E-E34A-8B54-F00C79C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B772-28C9-E343-A8C4-FC7EBD9C487A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F0B5-B08C-9843-9295-EA902F0D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F5EA-22E5-6D42-96E2-D7FC3912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DB1A-EEDF-5C42-B7BC-B79AE3B976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281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5BD6-359A-A244-9274-05C01572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8675A-D673-1C4F-918C-0B8848EE8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B2C7-E421-0D4E-9CFE-32C021C9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B772-28C9-E343-A8C4-FC7EBD9C487A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89140-2314-5A4E-AC4E-46F977BB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ACF76-7E88-0140-8DC7-9E8601D1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DB1A-EEDF-5C42-B7BC-B79AE3B976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133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1BB5-14C4-644A-BE06-42B0E6CFF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14C00-CCC5-864B-B2A6-1C5C8369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E47A-00AB-CA4D-9F62-F3B3210A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B772-28C9-E343-A8C4-FC7EBD9C487A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ED2B-A7A3-834A-B3B2-CFDDDF72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23FCA-666E-0C4A-9D39-696B635C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DB1A-EEDF-5C42-B7BC-B79AE3B976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408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9D19-3EF5-0741-A717-881AD154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6A3D-3949-1F49-91BC-786F0D61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735E-67C5-F649-BA96-0D97DBE2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B772-28C9-E343-A8C4-FC7EBD9C487A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F890F-963B-D941-B67E-CE35E685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4E04-FCD7-8A49-A006-335B89F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DB1A-EEDF-5C42-B7BC-B79AE3B976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619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3BD1-1850-7145-9090-C4C025F4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9A817-EB59-274A-845D-71721FFA5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56094-6017-C445-A321-215A61FF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B772-28C9-E343-A8C4-FC7EBD9C487A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02AF-704F-9C48-B8D6-589B2029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B8FE8-B726-9442-A473-82C6FBE8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DB1A-EEDF-5C42-B7BC-B79AE3B976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496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B9B6-76AA-C542-B707-A8350BAF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4DE8-C14C-204F-83B2-4DFC6F445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753E-FCAB-3E48-97CE-BF82FD28E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34F88-081F-B947-96EB-2DCF20D3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B772-28C9-E343-A8C4-FC7EBD9C487A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CA577-8AB2-DC4D-B438-96641681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33243-155B-5044-AA21-67D313CB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DB1A-EEDF-5C42-B7BC-B79AE3B976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443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F4EA-311D-3447-96D9-F6AED385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635B2-48D7-914E-93E8-B1ECF6C0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E5269-D112-EC47-B03B-4CC63E844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BFCFD-ABB6-9540-BABA-23D94CABD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A7025-0FDD-1C49-800D-782E6E912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6C3A1-4FEF-7E44-B606-9A1CE72E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B772-28C9-E343-A8C4-FC7EBD9C487A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C0C4E-10C9-274D-A64B-3A07152B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BD509-2D32-7747-A200-CDD3326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DB1A-EEDF-5C42-B7BC-B79AE3B976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293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EE13-8CEA-F941-88D8-DB625F9F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8ECBB-C795-6049-9DA5-6A36EA95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B772-28C9-E343-A8C4-FC7EBD9C487A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FF500-6B26-7F4F-83FD-53CD2308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E2CE1-3905-A445-BF91-31FDA314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DB1A-EEDF-5C42-B7BC-B79AE3B976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225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947B1-6D1F-5547-B71A-EED51CED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B772-28C9-E343-A8C4-FC7EBD9C487A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CF865-A2EF-394A-96C3-2F368AA1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56BA0-6355-7648-B1BD-D12E39B7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DB1A-EEDF-5C42-B7BC-B79AE3B976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474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B17C-1A73-3F4C-8956-14AB4510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E0B8-8CAE-0E4D-8B60-187C9838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E7303-71EA-E449-BAC5-5A2D749F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01927-BFE9-7648-A205-A9FF0404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B772-28C9-E343-A8C4-FC7EBD9C487A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8CB8B-3F52-8A4E-9565-A952525B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0386-48F8-1E4F-A68A-B16BF3E5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DB1A-EEDF-5C42-B7BC-B79AE3B976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1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9478-E690-4744-BC6D-BDBAFBCB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A3AB1-51D4-FE49-BF0A-6CF4A95D8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F4720-E4B6-6F45-94B8-A4ADED5E6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7F78E-94C2-1146-B5A0-8FA886B8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B772-28C9-E343-A8C4-FC7EBD9C487A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B864-31FF-194C-9524-44A6E274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69FF9-93A3-1447-B8D8-E4235301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DB1A-EEDF-5C42-B7BC-B79AE3B976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474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6E90C-DB7D-9F4C-A207-A61F262F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56BE0-A1D4-6C48-9BD3-D01937838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EB36-3471-5947-B7EA-E1027D111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B772-28C9-E343-A8C4-FC7EBD9C487A}" type="datetimeFigureOut">
              <a:rPr lang="en-NL" smtClean="0"/>
              <a:t>11/02/2022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8DE2-3815-294C-AC65-D702E7992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E26E-8D99-4A47-802B-C46B9C53E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DB1A-EEDF-5C42-B7BC-B79AE3B976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05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684D-B056-0E44-842F-8D46B3C6A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Extra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8CA4B-3302-FE45-BD0D-C3205B87E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013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7AAE-10E8-5D40-9118-28FDF0F0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67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NL" dirty="0"/>
              <a:t>LGBT rights are very important, but don’t tell the whole story.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A47D-B718-4947-872A-CC1050B41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5603"/>
            <a:ext cx="10515600" cy="37219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NL" dirty="0"/>
              <a:t>Current data doesn’t show people’s experience and perception. </a:t>
            </a:r>
          </a:p>
          <a:p>
            <a:pPr marL="0" indent="0">
              <a:lnSpc>
                <a:spcPct val="150000"/>
              </a:lnSpc>
              <a:buNone/>
            </a:pPr>
            <a:endParaRPr lang="en-NL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NL" dirty="0"/>
              <a:t>The EU LGBT survey was set-up to answer those questions, and provide policy makers with the needed data to develop their work. </a:t>
            </a:r>
          </a:p>
        </p:txBody>
      </p:sp>
    </p:spTree>
    <p:extLst>
      <p:ext uri="{BB962C8B-B14F-4D97-AF65-F5344CB8AC3E}">
        <p14:creationId xmlns:p14="http://schemas.microsoft.com/office/powerpoint/2010/main" val="225360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5061606-E189-714D-9A7A-F0D936B1A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300" t="8309" r="25097" b="3375"/>
          <a:stretch/>
        </p:blipFill>
        <p:spPr>
          <a:xfrm>
            <a:off x="6485238" y="0"/>
            <a:ext cx="5704703" cy="68766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D7443-0651-C141-96A8-E9DC6A4E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517"/>
            <a:ext cx="7175740" cy="1325563"/>
          </a:xfrm>
        </p:spPr>
        <p:txBody>
          <a:bodyPr>
            <a:normAutofit/>
          </a:bodyPr>
          <a:lstStyle/>
          <a:p>
            <a:r>
              <a:rPr lang="en-NL" dirty="0"/>
              <a:t>The respondents (per country and subset)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BD5E74-D477-0148-A2BB-DADA9DA127FB}"/>
              </a:ext>
            </a:extLst>
          </p:cNvPr>
          <p:cNvSpPr/>
          <p:nvPr/>
        </p:nvSpPr>
        <p:spPr>
          <a:xfrm>
            <a:off x="6096000" y="1193476"/>
            <a:ext cx="836141" cy="8526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4D4F8FF-AAB7-3F4A-9F67-CCD82014DF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96" t="19010" r="24322" b="17879"/>
          <a:stretch/>
        </p:blipFill>
        <p:spPr>
          <a:xfrm>
            <a:off x="838200" y="2527540"/>
            <a:ext cx="4761195" cy="42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2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F727-BDB2-0A49-80AE-2D0B1F2F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Is discrimination common?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015E50D0-AC9F-6147-92A4-CD20EB2E1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31750"/>
            <a:ext cx="10515600" cy="1397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044B9-B924-924D-B61F-E93FD6ECC992}"/>
              </a:ext>
            </a:extLst>
          </p:cNvPr>
          <p:cNvSpPr txBox="1"/>
          <p:nvPr/>
        </p:nvSpPr>
        <p:spPr>
          <a:xfrm>
            <a:off x="840259" y="3657600"/>
            <a:ext cx="7562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Nearly half of the respondents have felt discriminated against on </a:t>
            </a:r>
            <a:r>
              <a:rPr lang="en-GB" dirty="0" err="1"/>
              <a:t>th</a:t>
            </a:r>
            <a:r>
              <a:rPr lang="en-NL" dirty="0"/>
              <a:t>e grounds of their sexual orientation. </a:t>
            </a:r>
          </a:p>
          <a:p>
            <a:endParaRPr lang="en-NL" dirty="0"/>
          </a:p>
          <a:p>
            <a:endParaRPr lang="en-NL" dirty="0"/>
          </a:p>
          <a:p>
            <a:r>
              <a:rPr lang="en-NL" dirty="0"/>
              <a:t>Looking at the differences per country, we can see some areas that are more problematic. </a:t>
            </a: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FEF02916-CB6D-8942-B8B8-CD0167780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01" t="70811" r="42038" b="3604"/>
          <a:stretch/>
        </p:blipFill>
        <p:spPr>
          <a:xfrm>
            <a:off x="8705433" y="3429000"/>
            <a:ext cx="2646308" cy="32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4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0F4B-F6CE-2C48-88C8-6A310080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Where have respondents felt discriminated against? </a:t>
            </a:r>
          </a:p>
        </p:txBody>
      </p:sp>
      <p:pic>
        <p:nvPicPr>
          <p:cNvPr id="13" name="Content Placeholder 12" descr="Chart, diagram, bar chart&#10;&#10;Description automatically generated">
            <a:extLst>
              <a:ext uri="{FF2B5EF4-FFF2-40B4-BE49-F238E27FC236}">
                <a16:creationId xmlns:a16="http://schemas.microsoft.com/office/drawing/2014/main" id="{6102E752-2C44-9545-996A-DDD55291A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9480" y="3044018"/>
            <a:ext cx="7556863" cy="207312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FAA5BC-5E71-6247-9874-D334E6BCA251}"/>
              </a:ext>
            </a:extLst>
          </p:cNvPr>
          <p:cNvSpPr txBox="1"/>
          <p:nvPr/>
        </p:nvSpPr>
        <p:spPr>
          <a:xfrm>
            <a:off x="951470" y="5214551"/>
            <a:ext cx="855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We can see that work and school are two situations where discrimination is at its highest. </a:t>
            </a:r>
          </a:p>
        </p:txBody>
      </p:sp>
      <p:pic>
        <p:nvPicPr>
          <p:cNvPr id="5" name="Content Placeholder 12" descr="Chart, diagram, bar chart&#10;&#10;Description automatically generated">
            <a:extLst>
              <a:ext uri="{FF2B5EF4-FFF2-40B4-BE49-F238E27FC236}">
                <a16:creationId xmlns:a16="http://schemas.microsoft.com/office/drawing/2014/main" id="{3E74AD4C-43BF-B948-8FE8-C0CA0B2A6B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4351" r="64618" b="36190"/>
          <a:stretch/>
        </p:blipFill>
        <p:spPr>
          <a:xfrm>
            <a:off x="951470" y="1717679"/>
            <a:ext cx="4143044" cy="1267556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D8CC7F5D-78AD-FB44-913F-094D9199E6C8}"/>
              </a:ext>
            </a:extLst>
          </p:cNvPr>
          <p:cNvSpPr/>
          <p:nvPr/>
        </p:nvSpPr>
        <p:spPr>
          <a:xfrm rot="2824953">
            <a:off x="3093218" y="2933243"/>
            <a:ext cx="1651393" cy="29880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Doughnut 6">
            <a:extLst>
              <a:ext uri="{FF2B5EF4-FFF2-40B4-BE49-F238E27FC236}">
                <a16:creationId xmlns:a16="http://schemas.microsoft.com/office/drawing/2014/main" id="{CEA637E8-95C4-2C47-8383-4048FB92FDB0}"/>
              </a:ext>
            </a:extLst>
          </p:cNvPr>
          <p:cNvSpPr/>
          <p:nvPr/>
        </p:nvSpPr>
        <p:spPr>
          <a:xfrm>
            <a:off x="1090807" y="1658896"/>
            <a:ext cx="2575501" cy="991553"/>
          </a:xfrm>
          <a:prstGeom prst="donut">
            <a:avLst>
              <a:gd name="adj" fmla="val 66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5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336</Words>
  <Application>Microsoft Macintosh PowerPoint</Application>
  <PresentationFormat>Widescreen</PresentationFormat>
  <Paragraphs>34</Paragraphs>
  <Slides>5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Extra slides</vt:lpstr>
      <vt:lpstr>LGBT rights are very important, but don’t tell the whole story. </vt:lpstr>
      <vt:lpstr>The respondents (per country and subset)</vt:lpstr>
      <vt:lpstr>Is discrimination common?</vt:lpstr>
      <vt:lpstr>Where have respondents felt discriminated against?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slides</dc:title>
  <dc:creator>Blanchard, Amy</dc:creator>
  <cp:lastModifiedBy>Blanchard, Amy</cp:lastModifiedBy>
  <cp:revision>2</cp:revision>
  <dcterms:created xsi:type="dcterms:W3CDTF">2022-02-11T09:49:37Z</dcterms:created>
  <dcterms:modified xsi:type="dcterms:W3CDTF">2022-02-11T10:40:03Z</dcterms:modified>
</cp:coreProperties>
</file>