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7" r:id="rId3"/>
    <p:sldId id="291" r:id="rId5"/>
    <p:sldId id="294" r:id="rId6"/>
    <p:sldId id="302" r:id="rId7"/>
    <p:sldId id="309" r:id="rId8"/>
    <p:sldId id="276" r:id="rId9"/>
  </p:sldIdLst>
  <p:sldSz cx="9144000" cy="5143500" type="screen16x9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5" userDrawn="1">
          <p15:clr>
            <a:srgbClr val="A4A3A4"/>
          </p15:clr>
        </p15:guide>
        <p15:guide id="2" pos="30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BE8F"/>
    <a:srgbClr val="368B8C"/>
    <a:srgbClr val="253F99"/>
    <a:srgbClr val="2535A3"/>
    <a:srgbClr val="646464"/>
    <a:srgbClr val="153E94"/>
    <a:srgbClr val="156E94"/>
    <a:srgbClr val="485925"/>
    <a:srgbClr val="156EB7"/>
    <a:srgbClr val="9FB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66" autoAdjust="0"/>
    <p:restoredTop sz="93617" autoAdjust="0"/>
  </p:normalViewPr>
  <p:slideViewPr>
    <p:cSldViewPr showGuides="1">
      <p:cViewPr varScale="1">
        <p:scale>
          <a:sx n="141" d="100"/>
          <a:sy n="141" d="100"/>
        </p:scale>
        <p:origin x="1200" y="138"/>
      </p:cViewPr>
      <p:guideLst>
        <p:guide orient="horz" pos="1575"/>
        <p:guide pos="30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3078" y="-90"/>
      </p:cViewPr>
      <p:guideLst>
        <p:guide orient="horz" pos="2799"/>
        <p:guide pos="2235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95B3B-8065-4977-B0CD-22F1D119B4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5030D-C211-43A7-9651-CB2D23EC88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8FFDF-7F14-4CAE-B1EC-C123C34DBB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62440-E629-464C-BA28-B5DDF28CF2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sym typeface="+mn-ea"/>
              </a:rPr>
              <a:t>理论层面的基础支持</a:t>
            </a:r>
            <a:endParaRPr lang="zh-CN" altLang="en-US"/>
          </a:p>
          <a:p>
            <a:pPr marL="800100" lvl="1" indent="-342900" fontAlgn="auto">
              <a:lnSpc>
                <a:spcPct val="150000"/>
              </a:lnSpc>
              <a:buFont typeface="+mj-lt"/>
              <a:buAutoNum type="alphaLcParenR"/>
            </a:pPr>
            <a:r>
              <a:rPr lang="zh-CN" altLang="en-US">
                <a:sym typeface="+mn-ea"/>
              </a:rPr>
              <a:t>价值观如何与影响力联系在一起</a:t>
            </a:r>
            <a:endParaRPr lang="zh-CN" altLang="en-US">
              <a:solidFill>
                <a:schemeClr val="tx1"/>
              </a:solidFill>
            </a:endParaRPr>
          </a:p>
          <a:p>
            <a:pPr marL="800100" lvl="1" indent="-342900" fontAlgn="auto">
              <a:lnSpc>
                <a:spcPct val="150000"/>
              </a:lnSpc>
              <a:buFont typeface="+mj-lt"/>
              <a:buAutoNum type="alphaLcParenR"/>
            </a:pPr>
            <a:r>
              <a:rPr lang="zh-CN" altLang="en-US">
                <a:sym typeface="+mn-ea"/>
              </a:rPr>
              <a:t>良好的心态如何</a:t>
            </a:r>
            <a:endParaRPr lang="zh-CN" altLang="en-US">
              <a:solidFill>
                <a:schemeClr val="tx1"/>
              </a:solidFill>
            </a:endParaRP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sym typeface="+mn-ea"/>
              </a:rPr>
              <a:t>更多的职场工作技巧</a:t>
            </a:r>
            <a:endParaRPr lang="zh-CN" altLang="en-US"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Font typeface="+mj-lt"/>
              <a:buAutoNum type="alphaLcParenR"/>
            </a:pPr>
            <a:r>
              <a:rPr lang="zh-CN" altLang="en-US">
                <a:sym typeface="+mn-ea"/>
              </a:rPr>
              <a:t>时间管理工具的使用</a:t>
            </a:r>
            <a:endParaRPr lang="zh-CN" altLang="en-US"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Font typeface="+mj-lt"/>
              <a:buAutoNum type="alphaLcParenR"/>
            </a:pP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的编写内在逻辑</a:t>
            </a:r>
            <a:endParaRPr lang="zh-CN" altLang="en-US"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Font typeface="+mj-lt"/>
              <a:buAutoNum type="alphaLcParenR"/>
            </a:pPr>
            <a:r>
              <a:rPr lang="zh-CN" altLang="en-US">
                <a:sym typeface="+mn-ea"/>
              </a:rPr>
              <a:t>认识到理想沟通过程：扔接懂行</a:t>
            </a:r>
            <a:endParaRPr lang="zh-CN" altLang="en-US"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sym typeface="+mn-ea"/>
              </a:rPr>
              <a:t>管理心态的改变</a:t>
            </a:r>
            <a:endParaRPr lang="zh-CN" altLang="en-US"/>
          </a:p>
          <a:p>
            <a:pPr marL="800100" lvl="1" indent="-342900" fontAlgn="auto">
              <a:lnSpc>
                <a:spcPct val="150000"/>
              </a:lnSpc>
              <a:buFont typeface="+mj-lt"/>
              <a:buAutoNum type="alphaLcParenR"/>
            </a:pPr>
            <a:r>
              <a:rPr lang="zh-CN" altLang="en-US">
                <a:sym typeface="+mn-ea"/>
              </a:rPr>
              <a:t>管事</a:t>
            </a:r>
            <a:r>
              <a:rPr lang="en-US" altLang="zh-CN">
                <a:sym typeface="+mn-ea"/>
              </a:rPr>
              <a:t>----&gt;</a:t>
            </a:r>
            <a:r>
              <a:rPr lang="zh-CN" altLang="en-US">
                <a:sym typeface="+mn-ea"/>
              </a:rPr>
              <a:t>管人</a:t>
            </a:r>
            <a:endParaRPr lang="zh-CN" altLang="en-US"/>
          </a:p>
          <a:p>
            <a:pPr marL="800100" lvl="1" indent="-342900" fontAlgn="auto">
              <a:lnSpc>
                <a:spcPct val="150000"/>
              </a:lnSpc>
              <a:buFont typeface="+mj-lt"/>
              <a:buAutoNum type="alphaLcParenR"/>
            </a:pPr>
            <a:r>
              <a:rPr lang="zh-CN" altLang="en-US">
                <a:sym typeface="+mn-ea"/>
              </a:rPr>
              <a:t>追求工作效率本身</a:t>
            </a:r>
            <a:r>
              <a:rPr lang="en-US" altLang="zh-CN">
                <a:sym typeface="+mn-ea"/>
              </a:rPr>
              <a:t>----&gt;</a:t>
            </a:r>
            <a:r>
              <a:rPr lang="zh-CN" altLang="en-US">
                <a:sym typeface="+mn-ea"/>
              </a:rPr>
              <a:t>创造更为高效的工作环境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sym typeface="+mn-ea"/>
              </a:rPr>
              <a:t>了解了</a:t>
            </a:r>
            <a:r>
              <a:rPr lang="en-US" altLang="zh-CN">
                <a:sym typeface="+mn-ea"/>
              </a:rPr>
              <a:t>L2C</a:t>
            </a:r>
            <a:endParaRPr lang="en-US" altLang="zh-CN"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Font typeface="+mj-lt"/>
              <a:buAutoNum type="alphaLcParenR"/>
            </a:pPr>
            <a:r>
              <a:rPr lang="zh-CN" altLang="en-US">
                <a:sym typeface="+mn-ea"/>
              </a:rPr>
              <a:t>了解企业进入市场规律，企业的发展就是做好</a:t>
            </a:r>
            <a:r>
              <a:rPr lang="en-US" altLang="zh-CN">
                <a:sym typeface="+mn-ea"/>
              </a:rPr>
              <a:t>L2C</a:t>
            </a:r>
            <a:r>
              <a:rPr lang="zh-CN" altLang="en-US">
                <a:sym typeface="+mn-ea"/>
              </a:rPr>
              <a:t>，以及</a:t>
            </a:r>
            <a:r>
              <a:rPr lang="en-US" altLang="zh-CN">
                <a:sym typeface="+mn-ea"/>
              </a:rPr>
              <a:t>L2C</a:t>
            </a:r>
            <a:r>
              <a:rPr lang="zh-CN" altLang="en-US">
                <a:sym typeface="+mn-ea"/>
              </a:rPr>
              <a:t>与财务模型，人事组织的一些关系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9C6F8-892F-41A0-8ABD-3286C544DD9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 descr="C:\Users\WIN10\Desktop\0009\PPT\ppt封面-01-01-01.jpgppt封面-01-01-0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2540" y="-263"/>
            <a:ext cx="9138920" cy="514286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0878-850B-4927-848B-D5A738CAE5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9542"/>
            <a:ext cx="8229600" cy="38950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4CF2-007B-4037-AF57-6D0A211D3C1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0878-850B-4927-848B-D5A738CAE5C1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 descr="C:\Users\WIN10\Desktop\近期工作\森部落\PPT模板\ppt有底色内页-03.jpgppt有底色内页-0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270" y="-20320"/>
            <a:ext cx="9142095" cy="51644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119B-F280-4A99-8562-76A7FAD612F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0878-850B-4927-848B-D5A738CAE5C1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ctrTitle" hasCustomPrompt="1"/>
          </p:nvPr>
        </p:nvSpPr>
        <p:spPr>
          <a:xfrm>
            <a:off x="457200" y="313244"/>
            <a:ext cx="3096344" cy="432048"/>
          </a:xfrm>
          <a:prstGeom prst="rect">
            <a:avLst/>
          </a:prstGeom>
        </p:spPr>
        <p:txBody>
          <a:bodyPr/>
          <a:lstStyle>
            <a:lvl1pPr algn="dist">
              <a:defRPr sz="18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</a:t>
            </a:r>
            <a:r>
              <a:rPr lang="en-US" altLang="zh-CN" dirty="0"/>
              <a:t>t</a:t>
            </a:r>
            <a:endParaRPr lang="en-US" altLang="zh-CN" dirty="0"/>
          </a:p>
        </p:txBody>
      </p:sp>
      <p:sp>
        <p:nvSpPr>
          <p:cNvPr id="10" name="矩形 9"/>
          <p:cNvSpPr/>
          <p:nvPr userDrawn="1"/>
        </p:nvSpPr>
        <p:spPr>
          <a:xfrm>
            <a:off x="251520" y="267494"/>
            <a:ext cx="144016" cy="504056"/>
          </a:xfrm>
          <a:prstGeom prst="rect">
            <a:avLst/>
          </a:prstGeom>
          <a:solidFill>
            <a:srgbClr val="00B05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图片 55" descr="C:\Users\WIN10\Desktop\未标题-1.png未标题-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28305" y="-92710"/>
            <a:ext cx="1081405" cy="10820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CEC1-4015-434D-841A-15B8EA7E7FE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0878-850B-4927-848B-D5A738CAE5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7F35-D176-4495-A7CB-F5C5F457528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0878-850B-4927-848B-D5A738CAE5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15566"/>
            <a:ext cx="3008313" cy="77331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915566"/>
            <a:ext cx="5111750" cy="367905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851670"/>
            <a:ext cx="3008313" cy="27429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C314-F301-4E86-AEBA-27865D74083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0878-850B-4927-848B-D5A738CAE5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771549"/>
            <a:ext cx="5486400" cy="27741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B79C-D322-4D1A-99C8-3131069F980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0878-850B-4927-848B-D5A738CAE5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162A-8BF7-418D-83CC-E7E7062BA2D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0878-850B-4927-848B-D5A738CAE5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D6DEF-EF36-4C22-8C9D-577E1B57DC7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6416" y="4731990"/>
            <a:ext cx="370384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6FF0878-850B-4927-848B-D5A738CAE5C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0878-850B-4927-848B-D5A738CAE5C1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3780155" y="2571750"/>
            <a:ext cx="2116455" cy="45148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汇报人  卢宏政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92275" y="1851660"/>
            <a:ext cx="6024245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L3训练营第</a:t>
            </a:r>
            <a:r>
              <a:rPr lang="en-US" altLang="zh-CN" sz="33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47</a:t>
            </a:r>
            <a:r>
              <a:rPr lang="zh-CN" altLang="en-US" sz="33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期</a:t>
            </a:r>
            <a:endParaRPr lang="zh-CN" altLang="en-US" sz="330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8" name="图片 7" descr="C:\Users\WIN10\Desktop\未标题-1.png未标题-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924300" y="89535"/>
            <a:ext cx="1616075" cy="16179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2559341" y="1060575"/>
            <a:ext cx="4611443" cy="504056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0878-850B-4927-848B-D5A738CAE5C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0" name="椭圆 119"/>
          <p:cNvSpPr/>
          <p:nvPr/>
        </p:nvSpPr>
        <p:spPr>
          <a:xfrm>
            <a:off x="2339898" y="1030095"/>
            <a:ext cx="515779" cy="515779"/>
          </a:xfrm>
          <a:prstGeom prst="ellipse">
            <a:avLst/>
          </a:prstGeom>
          <a:solidFill>
            <a:srgbClr val="4CBE8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ln w="44450">
                <a:noFill/>
              </a:ln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2558706" y="1920226"/>
            <a:ext cx="4611443" cy="504056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2339898" y="1894191"/>
            <a:ext cx="515779" cy="515779"/>
          </a:xfrm>
          <a:prstGeom prst="ellipse">
            <a:avLst/>
          </a:prstGeom>
          <a:solidFill>
            <a:srgbClr val="4CBE8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ln w="44450">
                <a:noFill/>
              </a:ln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25" name="标题 1"/>
          <p:cNvSpPr txBox="1"/>
          <p:nvPr/>
        </p:nvSpPr>
        <p:spPr>
          <a:xfrm>
            <a:off x="2987675" y="1946910"/>
            <a:ext cx="2292350" cy="461010"/>
          </a:xfrm>
          <a:prstGeom prst="rect">
            <a:avLst/>
          </a:prstGeom>
        </p:spPr>
        <p:txBody>
          <a:bodyPr/>
          <a:lstStyle/>
          <a:p>
            <a:pPr indent="0" algn="l" fontAlgn="auto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所学在工作中的运用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27" name="圆角矩形 126"/>
          <p:cNvSpPr/>
          <p:nvPr/>
        </p:nvSpPr>
        <p:spPr>
          <a:xfrm>
            <a:off x="2558473" y="2814788"/>
            <a:ext cx="4611443" cy="504056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2339665" y="2788753"/>
            <a:ext cx="515779" cy="515779"/>
          </a:xfrm>
          <a:prstGeom prst="ellipse">
            <a:avLst/>
          </a:prstGeom>
          <a:solidFill>
            <a:srgbClr val="4CBE8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ln w="44450">
                <a:noFill/>
              </a:ln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3004185" y="2859405"/>
            <a:ext cx="4036695" cy="461010"/>
          </a:xfrm>
          <a:prstGeom prst="rect">
            <a:avLst/>
          </a:prstGeom>
        </p:spPr>
        <p:txBody>
          <a:bodyPr/>
          <a:lstStyle/>
          <a:p>
            <a:pPr indent="0" algn="l" fontAlgn="auto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对公司以后培训的期待和建议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2988310" y="1132205"/>
            <a:ext cx="2292350" cy="461010"/>
          </a:xfrm>
          <a:prstGeom prst="rect">
            <a:avLst/>
          </a:prstGeom>
        </p:spPr>
        <p:txBody>
          <a:bodyPr/>
          <a:lstStyle/>
          <a:p>
            <a:pPr indent="0" algn="l" fontAlgn="auto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通过课程我得到了什么？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pic>
        <p:nvPicPr>
          <p:cNvPr id="6" name="图片 5" descr="C:\Users\WIN10\Desktop\未标题-1.png未标题-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028305" y="-92710"/>
            <a:ext cx="1081405" cy="108204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2286000" y="1008380"/>
            <a:ext cx="570230" cy="2287905"/>
            <a:chOff x="1983" y="1997"/>
            <a:chExt cx="898" cy="3603"/>
          </a:xfrm>
        </p:grpSpPr>
        <p:sp>
          <p:nvSpPr>
            <p:cNvPr id="14" name="标题 1"/>
            <p:cNvSpPr txBox="1"/>
            <p:nvPr/>
          </p:nvSpPr>
          <p:spPr>
            <a:xfrm>
              <a:off x="1983" y="1997"/>
              <a:ext cx="898" cy="834"/>
            </a:xfrm>
            <a:prstGeom prst="rect">
              <a:avLst/>
            </a:prstGeom>
          </p:spPr>
          <p:txBody>
            <a:bodyPr/>
            <a:lstStyle/>
            <a:p>
              <a:pPr algn="ctr"/>
              <a:r>
                <a:rPr lang="en-US" altLang="zh-CN" sz="3000" i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  <a:endParaRPr lang="en-US" altLang="zh-CN" sz="3000" i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5" name="标题 1"/>
            <p:cNvSpPr txBox="1"/>
            <p:nvPr/>
          </p:nvSpPr>
          <p:spPr>
            <a:xfrm>
              <a:off x="1983" y="3369"/>
              <a:ext cx="898" cy="834"/>
            </a:xfrm>
            <a:prstGeom prst="rect">
              <a:avLst/>
            </a:prstGeom>
          </p:spPr>
          <p:txBody>
            <a:bodyPr/>
            <a:lstStyle/>
            <a:p>
              <a:pPr algn="ctr"/>
              <a:r>
                <a:rPr lang="en-US" altLang="zh-CN" sz="3000" i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</a:t>
              </a:r>
              <a:endParaRPr lang="en-US" altLang="zh-CN" sz="3000" i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6" name="标题 1"/>
            <p:cNvSpPr txBox="1"/>
            <p:nvPr/>
          </p:nvSpPr>
          <p:spPr>
            <a:xfrm>
              <a:off x="1983" y="4766"/>
              <a:ext cx="898" cy="834"/>
            </a:xfrm>
            <a:prstGeom prst="rect">
              <a:avLst/>
            </a:prstGeom>
          </p:spPr>
          <p:txBody>
            <a:bodyPr/>
            <a:lstStyle/>
            <a:p>
              <a:pPr algn="ctr"/>
              <a:r>
                <a:rPr lang="en-US" altLang="zh-CN" sz="3000" i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</a:t>
              </a:r>
              <a:endParaRPr lang="en-US" altLang="zh-CN" sz="3000" i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通过课程我得到了什么？</a:t>
            </a:r>
            <a:endParaRPr lang="zh-CN" altLang="en-US" sz="22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6" name="图片 5" descr="C:\Users\WIN10\Desktop\未标题-1.png未标题-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028305" y="-92710"/>
            <a:ext cx="1081405" cy="1082040"/>
          </a:xfrm>
          <a:prstGeom prst="rect">
            <a:avLst/>
          </a:prstGeom>
        </p:spPr>
      </p:pic>
      <p:sp>
        <p:nvSpPr>
          <p:cNvPr id="320" name="流程图: 可选过程 319"/>
          <p:cNvSpPr/>
          <p:nvPr/>
        </p:nvSpPr>
        <p:spPr>
          <a:xfrm>
            <a:off x="3204210" y="-1460500"/>
            <a:ext cx="914400" cy="6115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57530" y="1304290"/>
            <a:ext cx="81095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200000"/>
              </a:lnSpc>
              <a:buFont typeface="+mj-lt"/>
              <a:buAutoNum type="arabicPeriod"/>
            </a:pPr>
            <a:r>
              <a:rPr lang="zh-CN" altLang="en-US"/>
              <a:t>理论层面的基础支持</a:t>
            </a:r>
            <a:endParaRPr lang="zh-CN" altLang="en-US"/>
          </a:p>
          <a:p>
            <a:pPr marL="342900" indent="-342900" fontAlgn="auto">
              <a:lnSpc>
                <a:spcPct val="200000"/>
              </a:lnSpc>
              <a:buFont typeface="+mj-lt"/>
              <a:buAutoNum type="arabicPeriod"/>
            </a:pPr>
            <a:r>
              <a:rPr lang="zh-CN" altLang="en-US">
                <a:sym typeface="+mn-ea"/>
              </a:rPr>
              <a:t>更多的职场工作技巧</a:t>
            </a:r>
            <a:endParaRPr lang="zh-CN" altLang="en-US">
              <a:sym typeface="+mn-ea"/>
            </a:endParaRPr>
          </a:p>
          <a:p>
            <a:pPr marL="342900" indent="-342900" fontAlgn="auto">
              <a:lnSpc>
                <a:spcPct val="200000"/>
              </a:lnSpc>
              <a:buFont typeface="+mj-lt"/>
              <a:buAutoNum type="arabicPeriod"/>
            </a:pPr>
            <a:r>
              <a:rPr lang="zh-CN" altLang="en-US"/>
              <a:t>管理心态的改变</a:t>
            </a:r>
            <a:endParaRPr lang="zh-CN" altLang="en-US"/>
          </a:p>
          <a:p>
            <a:pPr marL="342900" indent="-342900" fontAlgn="auto">
              <a:lnSpc>
                <a:spcPct val="200000"/>
              </a:lnSpc>
              <a:buFont typeface="+mj-lt"/>
              <a:buAutoNum type="arabicPeriod"/>
            </a:pPr>
            <a:r>
              <a:rPr lang="zh-CN" altLang="en-US">
                <a:sym typeface="+mn-ea"/>
              </a:rPr>
              <a:t>了解了</a:t>
            </a:r>
            <a:r>
              <a:rPr lang="en-US" altLang="zh-CN">
                <a:sym typeface="+mn-ea"/>
              </a:rPr>
              <a:t>L2C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2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所学在工作中的运用</a:t>
            </a:r>
            <a:endParaRPr sz="22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6" name="图片 5" descr="C:\Users\WIN10\Desktop\未标题-1.png未标题-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028305" y="-92710"/>
            <a:ext cx="1081405" cy="10820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0205" y="1187450"/>
            <a:ext cx="8449945" cy="3769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多方位沟通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zh-CN" altLang="en-US"/>
              <a:t>与领导的沟通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zh-CN" altLang="en-US"/>
              <a:t>与小伙伴的沟通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高效会议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zh-CN" altLang="en-US"/>
              <a:t>会前：清晰地会议目标、规范的流程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zh-CN" altLang="en-US"/>
              <a:t>会中：鼓励参与、确保不跑题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zh-CN" altLang="en-US"/>
              <a:t>会后：做会议纪要发给所有参会人员、找出可以提升的地方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时间管理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zh-CN" altLang="en-US"/>
              <a:t>使用管理工具</a:t>
            </a:r>
            <a:r>
              <a:rPr lang="en-US" altLang="zh-CN"/>
              <a:t>notion</a:t>
            </a:r>
            <a:r>
              <a:rPr lang="zh-CN" altLang="en-US"/>
              <a:t>，准备推广使用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zh-CN" altLang="en-US"/>
              <a:t>制定长期的日程，避免临时抱佛脚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管理的一些运用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zh-CN" altLang="en-US"/>
              <a:t>帮助上司、下属成功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zh-CN" altLang="en-US"/>
              <a:t>学会</a:t>
            </a:r>
            <a:r>
              <a:rPr lang="en-US" altLang="zh-CN"/>
              <a:t>“</a:t>
            </a:r>
            <a:r>
              <a:rPr lang="zh-CN" altLang="en-US"/>
              <a:t>依赖</a:t>
            </a:r>
            <a:r>
              <a:rPr lang="en-US" altLang="zh-CN"/>
              <a:t>”</a:t>
            </a:r>
            <a:r>
              <a:rPr lang="zh-CN" altLang="en-US"/>
              <a:t>（对事情负责，但只影响别人来完成）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zh-CN"/>
          </a:p>
          <a:p>
            <a:pPr marL="742950" lvl="1" indent="-285750">
              <a:buFont typeface="Wingdings" panose="05000000000000000000" charset="0"/>
              <a:buChar char="Ø"/>
            </a:pPr>
            <a:endParaRPr lang="zh-CN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l" fontAlgn="auto"/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对公司以后培训的期待和建议</a:t>
            </a:r>
            <a:endParaRPr sz="22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6" name="图片 5" descr="C:\Users\WIN10\Desktop\未标题-1.png未标题-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028305" y="-92710"/>
            <a:ext cx="1081405" cy="10820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0205" y="1301750"/>
            <a:ext cx="8449945" cy="3393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部门领导组织全员去学习课程</a:t>
            </a:r>
            <a:endParaRPr lang="zh-CN" altLang="en-US"/>
          </a:p>
          <a:p>
            <a:pPr marL="1200150" lvl="2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学习到的内容的运用需要一个大家共同认知的环境</a:t>
            </a:r>
            <a:endParaRPr lang="zh-CN" altLang="en-US"/>
          </a:p>
          <a:p>
            <a:pPr marL="1200150" lvl="2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一起学习是打造共同认知的更简单高效的方式</a:t>
            </a:r>
            <a:endParaRPr lang="zh-CN" altLang="en-US"/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定期展开部门讨论，在公司文化基础上打造部门自己的文化</a:t>
            </a:r>
            <a:endParaRPr lang="zh-CN" altLang="en-US"/>
          </a:p>
          <a:p>
            <a:pPr marL="1200150" lvl="2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增强凝聚力协作力</a:t>
            </a:r>
            <a:endParaRPr lang="zh-CN" altLang="en-US"/>
          </a:p>
          <a:p>
            <a:pPr marL="1200150" lvl="2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保证部门员工对于公司文化认知保持统一的方向</a:t>
            </a:r>
            <a:endParaRPr lang="zh-CN" altLang="en-US"/>
          </a:p>
          <a:p>
            <a:pPr marL="1200150" lvl="2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提高员工的个人能力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0878-850B-4927-848B-D5A738CAE5C1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 descr="未标题-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87675" y="11163"/>
            <a:ext cx="3168650" cy="3168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14800" y="2995147"/>
            <a:ext cx="139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谢谢观看！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100,&quot;width&quot;:8100}"/>
</p:tagLst>
</file>

<file path=ppt/tags/tag2.xml><?xml version="1.0" encoding="utf-8"?>
<p:tagLst xmlns:p="http://schemas.openxmlformats.org/presentationml/2006/main">
  <p:tag name="COMMONDATA" val="eyJoZGlkIjoiY2E2NGY1MTkzMDA0OTlkNmI0YjQxNGMwZDViMDFjZTMifQ=="/>
  <p:tag name="KSO_WPP_MARK_KEY" val="e9b694a1-2009-4e53-89f0-566d072c049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WPS 演示</Application>
  <PresentationFormat>全屏显示(16:9)</PresentationFormat>
  <Paragraphs>65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思源黑体 CN Normal</vt:lpstr>
      <vt:lpstr>黑体</vt:lpstr>
      <vt:lpstr>思源黑体 CN Medium</vt:lpstr>
      <vt:lpstr>等线</vt:lpstr>
      <vt:lpstr>Calibri</vt:lpstr>
      <vt:lpstr>Arial Unicode MS</vt:lpstr>
      <vt:lpstr>Wingdings</vt:lpstr>
      <vt:lpstr>Office 主题</vt:lpstr>
      <vt:lpstr>PowerPoint 演示文稿</vt:lpstr>
      <vt:lpstr>PowerPoint 演示文稿</vt:lpstr>
      <vt:lpstr>个人介绍</vt:lpstr>
      <vt:lpstr>课程回顾 - L2C(进入市场)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restart</cp:lastModifiedBy>
  <cp:revision>111</cp:revision>
  <dcterms:created xsi:type="dcterms:W3CDTF">2021-02-25T11:02:00Z</dcterms:created>
  <dcterms:modified xsi:type="dcterms:W3CDTF">2023-06-19T07:05:43Z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4ACC94967B4146F8AD43121505B3E1C0_13</vt:lpwstr>
  </property>
  <property fmtid="{D5CDD505-2E9C-101B-9397-08002B2CF9AE}" pid="3" name="KSOProductBuildVer">
    <vt:lpwstr>2052-11.1.0.14309</vt:lpwstr>
  </property>
</Properties>
</file>