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2" r:id="rId4"/>
    <p:sldId id="263" r:id="rId5"/>
    <p:sldId id="267" r:id="rId6"/>
    <p:sldId id="268" r:id="rId7"/>
    <p:sldId id="274" r:id="rId8"/>
    <p:sldId id="276" r:id="rId9"/>
    <p:sldId id="277" r:id="rId10"/>
    <p:sldId id="290" r:id="rId11"/>
    <p:sldId id="291" r:id="rId12"/>
    <p:sldId id="292" r:id="rId13"/>
    <p:sldId id="293" r:id="rId14"/>
    <p:sldId id="294" r:id="rId15"/>
    <p:sldId id="295" r:id="rId16"/>
    <p:sldId id="28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34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765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038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17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411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305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-a-ashwini-45a9221b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7830621" y="4982544"/>
            <a:ext cx="3679986" cy="172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                </a:t>
            </a:r>
            <a:endParaRPr lang="en-US" sz="1200" b="1" i="0" u="sng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sng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/>
                <a:cs typeface="Times New Roman"/>
              </a:rPr>
              <a:t>Liezyl</a:t>
            </a:r>
            <a:r>
              <a:rPr lang="en-US" sz="1800" dirty="0">
                <a:latin typeface="Times New Roman"/>
                <a:cs typeface="Times New Roman"/>
              </a:rPr>
              <a:t> T. </a:t>
            </a:r>
            <a:r>
              <a:rPr lang="en-US" sz="1800" dirty="0" err="1">
                <a:latin typeface="Times New Roman"/>
                <a:cs typeface="Times New Roman"/>
              </a:rPr>
              <a:t>Bolotaulo</a:t>
            </a:r>
            <a:endParaRPr lang="en-US" sz="1800" dirty="0">
              <a:latin typeface="Times New Roman"/>
              <a:cs typeface="Times New Roma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 b="1" i="0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https://www.linkedin.com/in/liezyl-bolotaulo/</a:t>
            </a:r>
            <a:endParaRPr sz="1200" b="1" i="0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3679372" y="2563850"/>
            <a:ext cx="3096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775269" y="2656114"/>
            <a:ext cx="3204754" cy="91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61407" y="5390605"/>
            <a:ext cx="2455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066905" y="522684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138162" y="5248612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151225" y="5300864"/>
            <a:ext cx="2455816" cy="107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216538" y="5198931"/>
            <a:ext cx="2455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profile image">
            <a:extLst>
              <a:ext uri="{FF2B5EF4-FFF2-40B4-BE49-F238E27FC236}">
                <a16:creationId xmlns:a16="http://schemas.microsoft.com/office/drawing/2014/main" id="{68D1511C-5B8F-C0AD-ECD2-77798BDA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81" y="5103048"/>
            <a:ext cx="1242355" cy="12423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AD450-AE73-713D-5408-70FA9B6E11F8}"/>
              </a:ext>
            </a:extLst>
          </p:cNvPr>
          <p:cNvSpPr txBox="1"/>
          <p:nvPr/>
        </p:nvSpPr>
        <p:spPr>
          <a:xfrm>
            <a:off x="2478074" y="216920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4000" b="1" dirty="0">
                <a:latin typeface="Times New Roman"/>
                <a:ea typeface="Times New Roman"/>
                <a:cs typeface="Times New Roman"/>
                <a:sym typeface="Times New Roman"/>
              </a:rPr>
              <a:t>Real Estate Valuation Analysis</a:t>
            </a:r>
            <a:endParaRPr lang="en-PH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Visuals &amp; Insights</a:t>
            </a:r>
            <a:endParaRPr dirty="0"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2E87F-200D-AA80-7ED0-2298FCC0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1" y="926020"/>
            <a:ext cx="14494535" cy="54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EFE71-4E8F-0432-6E62-115D5E6CEA5A}"/>
              </a:ext>
            </a:extLst>
          </p:cNvPr>
          <p:cNvSpPr txBox="1"/>
          <p:nvPr/>
        </p:nvSpPr>
        <p:spPr>
          <a:xfrm>
            <a:off x="534796" y="1731515"/>
            <a:ext cx="4050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/>
              <a:t>Most of the available units are 4-Room types followed by 3 Rooms and then 5 Rooms.</a:t>
            </a:r>
          </a:p>
          <a:p>
            <a:endParaRPr lang="en-PH" sz="1800" b="1" dirty="0"/>
          </a:p>
          <a:p>
            <a:r>
              <a:rPr lang="en-PH" sz="1800" dirty="0"/>
              <a:t>Only a very few are Executive, 2 Room, Multi-Generation and 1 Room units.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B0BD-C64C-3A88-993F-A6FDD1157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85" y="177790"/>
            <a:ext cx="6233304" cy="63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Visuals &amp; Insights</a:t>
            </a:r>
            <a:endParaRPr dirty="0"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2E87F-200D-AA80-7ED0-2298FCC0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1" y="926020"/>
            <a:ext cx="14494535" cy="54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EFE71-4E8F-0432-6E62-115D5E6CEA5A}"/>
              </a:ext>
            </a:extLst>
          </p:cNvPr>
          <p:cNvSpPr txBox="1"/>
          <p:nvPr/>
        </p:nvSpPr>
        <p:spPr>
          <a:xfrm>
            <a:off x="542734" y="705520"/>
            <a:ext cx="11306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800" dirty="0"/>
          </a:p>
          <a:p>
            <a:endParaRPr lang="en-PH" sz="1800" dirty="0"/>
          </a:p>
          <a:p>
            <a:r>
              <a:rPr lang="en-PH" sz="1800" dirty="0"/>
              <a:t>The graph shows that more than 30,000 units with 4 Rooms belong to Model A which are mostly preferred by the owners.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D95CD-B2E6-95DD-2095-3589E2E8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2571"/>
            <a:ext cx="12192000" cy="44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Visuals &amp; Insights</a:t>
            </a:r>
            <a:endParaRPr dirty="0"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2E87F-200D-AA80-7ED0-2298FCC0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1" y="926020"/>
            <a:ext cx="14494535" cy="54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EFE71-4E8F-0432-6E62-115D5E6CEA5A}"/>
              </a:ext>
            </a:extLst>
          </p:cNvPr>
          <p:cNvSpPr txBox="1"/>
          <p:nvPr/>
        </p:nvSpPr>
        <p:spPr>
          <a:xfrm>
            <a:off x="542735" y="197384"/>
            <a:ext cx="11306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800" dirty="0"/>
          </a:p>
          <a:p>
            <a:endParaRPr lang="en-PH" sz="1800" dirty="0"/>
          </a:p>
          <a:p>
            <a:r>
              <a:rPr lang="en-PH" sz="1800" dirty="0"/>
              <a:t>The graph shows that there is a linear relationship between Flat Type, Floor Area per Square Meter and the Resale Price.</a:t>
            </a:r>
          </a:p>
          <a:p>
            <a:endParaRPr lang="en-PH" sz="1800" dirty="0"/>
          </a:p>
          <a:p>
            <a:r>
              <a:rPr lang="en-PH" sz="1800" dirty="0"/>
              <a:t>As the Flat Type increases its Room Features and as the floor area increases, the resale price also increases.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C22F8-C5B7-8F5E-831E-E32F89CF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710"/>
            <a:ext cx="12192000" cy="47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6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Visuals &amp; Insights</a:t>
            </a:r>
            <a:endParaRPr dirty="0"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2E87F-200D-AA80-7ED0-2298FCC0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1" y="926020"/>
            <a:ext cx="14494535" cy="54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EFE71-4E8F-0432-6E62-115D5E6CEA5A}"/>
              </a:ext>
            </a:extLst>
          </p:cNvPr>
          <p:cNvSpPr txBox="1"/>
          <p:nvPr/>
        </p:nvSpPr>
        <p:spPr>
          <a:xfrm>
            <a:off x="342900" y="1197930"/>
            <a:ext cx="4029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800" dirty="0"/>
          </a:p>
          <a:p>
            <a:endParaRPr lang="en-PH" sz="1800" dirty="0"/>
          </a:p>
          <a:p>
            <a:r>
              <a:rPr lang="en-PH" sz="1800" dirty="0"/>
              <a:t>The graph shows that most of the owners acquired properties in </a:t>
            </a:r>
            <a:r>
              <a:rPr lang="en-PH" sz="1800" b="1" i="1" dirty="0"/>
              <a:t>Jurong West</a:t>
            </a:r>
            <a:r>
              <a:rPr lang="en-PH" sz="1800" dirty="0"/>
              <a:t> and </a:t>
            </a:r>
            <a:r>
              <a:rPr lang="en-PH" sz="1800" b="1" i="1" dirty="0"/>
              <a:t>Woodlands</a:t>
            </a:r>
            <a:r>
              <a:rPr lang="en-PH" sz="1800" dirty="0"/>
              <a:t>, followed by </a:t>
            </a:r>
            <a:r>
              <a:rPr lang="en-PH" sz="1800" b="1" i="1" dirty="0" err="1"/>
              <a:t>Bedo</a:t>
            </a:r>
            <a:r>
              <a:rPr lang="en-PH" sz="1800" b="1" i="1" dirty="0"/>
              <a:t>, Sengkang </a:t>
            </a:r>
            <a:r>
              <a:rPr lang="en-PH" sz="1800" dirty="0"/>
              <a:t>and </a:t>
            </a:r>
            <a:r>
              <a:rPr lang="en-PH" sz="1800" b="1" i="1" dirty="0"/>
              <a:t>Tampines</a:t>
            </a:r>
            <a:r>
              <a:rPr lang="en-PH" sz="1800" dirty="0"/>
              <a:t>.</a:t>
            </a:r>
          </a:p>
          <a:p>
            <a:endParaRPr lang="en-PH" sz="1800" dirty="0"/>
          </a:p>
          <a:p>
            <a:endParaRPr lang="en-PH" sz="1800" dirty="0"/>
          </a:p>
          <a:p>
            <a:r>
              <a:rPr lang="en-PH" sz="1800" dirty="0"/>
              <a:t>Only a very few acquired in </a:t>
            </a:r>
            <a:r>
              <a:rPr lang="en-PH" sz="1800" b="1" i="1" dirty="0"/>
              <a:t>Bukit </a:t>
            </a:r>
            <a:r>
              <a:rPr lang="en-PH" sz="1800" b="1" i="1" dirty="0" err="1"/>
              <a:t>Timah</a:t>
            </a:r>
            <a:r>
              <a:rPr lang="en-PH" sz="1800" dirty="0"/>
              <a:t>, </a:t>
            </a:r>
            <a:r>
              <a:rPr lang="en-PH" sz="1800" b="1" i="1" dirty="0"/>
              <a:t>Marine Parade</a:t>
            </a:r>
            <a:r>
              <a:rPr lang="en-PH" sz="1800" dirty="0"/>
              <a:t> and </a:t>
            </a:r>
            <a:r>
              <a:rPr lang="en-PH" sz="1800" b="1" i="1" dirty="0"/>
              <a:t>Central Area</a:t>
            </a:r>
            <a:r>
              <a:rPr lang="en-PH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E0EC7-6C36-0D45-21AD-2C570EBC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25" y="0"/>
            <a:ext cx="6716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6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Visuals &amp; Insights</a:t>
            </a:r>
            <a:endParaRPr dirty="0"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2E87F-200D-AA80-7ED0-2298FCC0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1" y="926020"/>
            <a:ext cx="14494535" cy="54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EFE71-4E8F-0432-6E62-115D5E6CEA5A}"/>
              </a:ext>
            </a:extLst>
          </p:cNvPr>
          <p:cNvSpPr txBox="1"/>
          <p:nvPr/>
        </p:nvSpPr>
        <p:spPr>
          <a:xfrm>
            <a:off x="342900" y="1239920"/>
            <a:ext cx="4029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/>
              <a:t>The graph shows that most of the properties are between 4</a:t>
            </a:r>
            <a:r>
              <a:rPr lang="en-PH" sz="1800" baseline="30000" dirty="0"/>
              <a:t>th</a:t>
            </a:r>
            <a:r>
              <a:rPr lang="en-PH" sz="1800" dirty="0"/>
              <a:t> to 9</a:t>
            </a:r>
            <a:r>
              <a:rPr lang="en-PH" sz="1800" baseline="30000" dirty="0"/>
              <a:t>th</a:t>
            </a:r>
            <a:r>
              <a:rPr lang="en-PH" sz="1800" dirty="0"/>
              <a:t> floors</a:t>
            </a:r>
          </a:p>
          <a:p>
            <a:endParaRPr lang="en-PH" sz="1800" dirty="0"/>
          </a:p>
          <a:p>
            <a:r>
              <a:rPr lang="en-PH" sz="1800" dirty="0"/>
              <a:t>And only a very few to none are in the very high floors 26</a:t>
            </a:r>
            <a:r>
              <a:rPr lang="en-PH" sz="1800" baseline="30000" dirty="0"/>
              <a:t>th</a:t>
            </a:r>
            <a:r>
              <a:rPr lang="en-PH" sz="1800" dirty="0"/>
              <a:t> to 45</a:t>
            </a:r>
            <a:r>
              <a:rPr lang="en-PH" sz="1800" baseline="30000" dirty="0"/>
              <a:t>th.</a:t>
            </a:r>
            <a:endParaRPr lang="en-PH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9DB13-B882-1990-153B-732A3821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7790"/>
            <a:ext cx="6138658" cy="62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8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Visuals &amp; Insights</a:t>
            </a:r>
            <a:endParaRPr dirty="0"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2E87F-200D-AA80-7ED0-2298FCC0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1" y="926020"/>
            <a:ext cx="14494535" cy="54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EFE71-4E8F-0432-6E62-115D5E6CEA5A}"/>
              </a:ext>
            </a:extLst>
          </p:cNvPr>
          <p:cNvSpPr txBox="1"/>
          <p:nvPr/>
        </p:nvSpPr>
        <p:spPr>
          <a:xfrm>
            <a:off x="463670" y="1828950"/>
            <a:ext cx="402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/>
              <a:t>The graph shows that around 37% of the properties don’t have remaining lease anymore while 63% still have remaining lease between 46 to 97 years.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BBCFF-FA6E-0F4C-14D1-196EEFA2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71" y="77848"/>
            <a:ext cx="6563677" cy="67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2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228601" y="180727"/>
            <a:ext cx="11702143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General Insights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90FE2-57E4-4303-9F01-0AE0E71B8502}"/>
              </a:ext>
            </a:extLst>
          </p:cNvPr>
          <p:cNvSpPr txBox="1"/>
          <p:nvPr/>
        </p:nvSpPr>
        <p:spPr>
          <a:xfrm>
            <a:off x="1030940" y="944358"/>
            <a:ext cx="927847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terms of location,  Jurong West and Woodlands are the most preferred locations.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</a:rPr>
              <a:t>In terms of Flat Model, Model A are the most available properties.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terms of Flat Type, the most available are 4 Room units.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</a:rPr>
              <a:t>In terms of pricing, we can see that the main factors are the model, type and area per square meters.  When one increases, the other features also increases.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</a:rPr>
              <a:t>In terms of </a:t>
            </a:r>
            <a:r>
              <a:rPr lang="en-US" sz="1300" dirty="0" err="1">
                <a:latin typeface="Arial" panose="020B0604020202020204" pitchFamily="34" charset="0"/>
              </a:rPr>
              <a:t>storey</a:t>
            </a:r>
            <a:r>
              <a:rPr lang="en-US" sz="1300" dirty="0">
                <a:latin typeface="Arial" panose="020B0604020202020204" pitchFamily="34" charset="0"/>
              </a:rPr>
              <a:t> location, most of the available properties are between 4</a:t>
            </a:r>
            <a:r>
              <a:rPr lang="en-US" sz="1300" baseline="30000" dirty="0">
                <a:latin typeface="Arial" panose="020B0604020202020204" pitchFamily="34" charset="0"/>
              </a:rPr>
              <a:t>th</a:t>
            </a:r>
            <a:r>
              <a:rPr lang="en-US" sz="1300" dirty="0">
                <a:latin typeface="Arial" panose="020B0604020202020204" pitchFamily="34" charset="0"/>
              </a:rPr>
              <a:t> to 9</a:t>
            </a:r>
            <a:r>
              <a:rPr lang="en-US" sz="1300" baseline="30000" dirty="0">
                <a:latin typeface="Arial" panose="020B0604020202020204" pitchFamily="34" charset="0"/>
              </a:rPr>
              <a:t>th</a:t>
            </a:r>
            <a:r>
              <a:rPr lang="en-US" sz="1300" dirty="0">
                <a:latin typeface="Arial" panose="020B0604020202020204" pitchFamily="34" charset="0"/>
              </a:rPr>
              <a:t> floors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300" dirty="0"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</a:rPr>
              <a:t>My overall evaluation of the data is that in acquiring a property, client has to always consider the needs such us family size to fit sufficiently in the property, number of rooms, which </a:t>
            </a:r>
            <a:r>
              <a:rPr lang="en-US" sz="1300" dirty="0" err="1">
                <a:latin typeface="Arial" panose="020B0604020202020204" pitchFamily="34" charset="0"/>
              </a:rPr>
              <a:t>storey</a:t>
            </a:r>
            <a:r>
              <a:rPr lang="en-US" sz="1300" dirty="0">
                <a:latin typeface="Arial" panose="020B0604020202020204" pitchFamily="34" charset="0"/>
              </a:rPr>
              <a:t> they prefer and location.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70246" y="1028373"/>
            <a:ext cx="11034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Research Objectives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and Insights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8EADC-EAB7-F106-2D7E-4DC204F5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4" y="845268"/>
            <a:ext cx="10882648" cy="38558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5B9D3E-2FCE-0EA0-9CAE-8F2E3A7A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46" y="1226803"/>
            <a:ext cx="11578107" cy="4404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177798"/>
            <a:ext cx="105918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C6CD8-249E-C04B-DA29-943B1786D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50" y="888948"/>
            <a:ext cx="9709750" cy="5239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228600" y="17778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 Information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5924550" y="2152650"/>
            <a:ext cx="63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7E8C2-A4D8-8304-0AB4-F0CEFDBF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355" y="102393"/>
            <a:ext cx="7477125" cy="6638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08E92C-FBD8-8545-9111-FADE05B5AB6A}"/>
              </a:ext>
            </a:extLst>
          </p:cNvPr>
          <p:cNvSpPr txBox="1"/>
          <p:nvPr/>
        </p:nvSpPr>
        <p:spPr>
          <a:xfrm>
            <a:off x="338667" y="1930400"/>
            <a:ext cx="23823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flat_model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flat_type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storey_range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town</a:t>
            </a:r>
          </a:p>
          <a:p>
            <a:r>
              <a:rPr lang="en-PH" dirty="0"/>
              <a:t>Numerical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floor_area_sqm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lease_commence_date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remaining_lease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resale_price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street_lat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street_lon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town_lat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town_lon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609599" y="1181100"/>
            <a:ext cx="308316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1" dirty="0">
                <a:latin typeface="Calibri"/>
                <a:ea typeface="Calibri"/>
                <a:cs typeface="Calibri"/>
                <a:sym typeface="Calibri"/>
              </a:rPr>
              <a:t>Data Summary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EA19F-D92F-1816-9D9E-2B2159AC9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21" y="2081765"/>
            <a:ext cx="9689280" cy="3347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Missing Values Observation </a:t>
            </a:r>
            <a:endParaRPr/>
          </a:p>
        </p:txBody>
      </p:sp>
      <p:sp>
        <p:nvSpPr>
          <p:cNvPr id="292" name="Google Shape;292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914400" y="12954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5257800" y="4152900"/>
            <a:ext cx="6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704850" y="11049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D2B92-D188-6E06-7657-A5CD6AB0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617700"/>
            <a:ext cx="3232918" cy="362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80F08-BAF0-C3FB-FE28-891D383DB60B}"/>
              </a:ext>
            </a:extLst>
          </p:cNvPr>
          <p:cNvSpPr txBox="1"/>
          <p:nvPr/>
        </p:nvSpPr>
        <p:spPr>
          <a:xfrm>
            <a:off x="5644147" y="2324085"/>
            <a:ext cx="4050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err="1"/>
              <a:t>Remaining_lease</a:t>
            </a:r>
            <a:r>
              <a:rPr lang="en-PH" sz="2400" b="1" dirty="0"/>
              <a:t> have 52,203 NA records.  I replaced it with 0 value.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Visuals &amp; Insights</a:t>
            </a:r>
            <a:endParaRPr dirty="0"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F2E87F-200D-AA80-7ED0-2298FCC0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21" y="926020"/>
            <a:ext cx="14494535" cy="54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EFE71-4E8F-0432-6E62-115D5E6CEA5A}"/>
              </a:ext>
            </a:extLst>
          </p:cNvPr>
          <p:cNvSpPr txBox="1"/>
          <p:nvPr/>
        </p:nvSpPr>
        <p:spPr>
          <a:xfrm>
            <a:off x="228600" y="1682584"/>
            <a:ext cx="4050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/>
              <a:t>Most of the properties belong to </a:t>
            </a:r>
            <a:r>
              <a:rPr lang="en-PH" sz="1800" b="1" i="1" dirty="0"/>
              <a:t>Model A </a:t>
            </a:r>
            <a:r>
              <a:rPr lang="en-PH" sz="1800" dirty="0"/>
              <a:t>(with more than 40,000 units available), followed by </a:t>
            </a:r>
            <a:r>
              <a:rPr lang="en-PH" sz="1800" b="1" i="1" dirty="0"/>
              <a:t>Improved </a:t>
            </a:r>
            <a:r>
              <a:rPr lang="en-PH" sz="1800" dirty="0"/>
              <a:t> and then </a:t>
            </a:r>
            <a:r>
              <a:rPr lang="en-PH" sz="1800" b="1" i="1" dirty="0"/>
              <a:t>New Generation</a:t>
            </a:r>
            <a:r>
              <a:rPr lang="en-PH" sz="1800" dirty="0"/>
              <a:t> respectively.</a:t>
            </a:r>
          </a:p>
          <a:p>
            <a:endParaRPr lang="en-PH" sz="1800" dirty="0"/>
          </a:p>
          <a:p>
            <a:endParaRPr lang="en-PH" sz="1800" dirty="0"/>
          </a:p>
          <a:p>
            <a:endParaRPr lang="en-PH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031FD7-E46F-EA06-222B-B098130C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24" y="177790"/>
            <a:ext cx="6486157" cy="66231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543</Words>
  <Application>Microsoft Office PowerPoint</Application>
  <PresentationFormat>Widescreen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Arial</vt:lpstr>
      <vt:lpstr>Calibri</vt:lpstr>
      <vt:lpstr>Georgia</vt:lpstr>
      <vt:lpstr>Office Theme</vt:lpstr>
      <vt:lpstr>PowerPoint Presentation</vt:lpstr>
      <vt:lpstr>Contents</vt:lpstr>
      <vt:lpstr>PowerPoint Presentation</vt:lpstr>
      <vt:lpstr>PowerPoint Presentation</vt:lpstr>
      <vt:lpstr>Data Collection and Understanding  </vt:lpstr>
      <vt:lpstr>Data  Information </vt:lpstr>
      <vt:lpstr>Exploratory Data Analysis [EDA]</vt:lpstr>
      <vt:lpstr>Missing Values Observation </vt:lpstr>
      <vt:lpstr>Visuals &amp; Insights</vt:lpstr>
      <vt:lpstr>Visuals &amp; Insights</vt:lpstr>
      <vt:lpstr>Visuals &amp; Insights</vt:lpstr>
      <vt:lpstr>Visuals &amp; Insights</vt:lpstr>
      <vt:lpstr>Visuals &amp; Insights</vt:lpstr>
      <vt:lpstr>Visuals &amp; Insights</vt:lpstr>
      <vt:lpstr>Visuals &amp; Insights</vt:lpstr>
      <vt:lpstr>General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Best Clear IT</cp:lastModifiedBy>
  <cp:revision>16</cp:revision>
  <dcterms:created xsi:type="dcterms:W3CDTF">2022-02-16T01:47:29Z</dcterms:created>
  <dcterms:modified xsi:type="dcterms:W3CDTF">2023-10-15T23:29:10Z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