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Gill Sans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illSans-bold.fntdata"/><Relationship Id="rId10" Type="http://schemas.openxmlformats.org/officeDocument/2006/relationships/font" Target="fonts/Gill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4b9d5d2af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84b9d5d2af_1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4b9d5d2af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84b9d5d2af_8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4b9d5d2af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84b9d5d2af_1_3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02386" y="1591056"/>
            <a:ext cx="75438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Char char="▪"/>
              <a:defRPr/>
            </a:lvl1pPr>
            <a:lvl2pPr indent="-29845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100"/>
              <a:buChar char="▪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83346" y="4704588"/>
            <a:ext cx="48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690625" y="1010209"/>
            <a:ext cx="7667400" cy="60600"/>
          </a:xfrm>
          <a:prstGeom prst="rect">
            <a:avLst/>
          </a:prstGeom>
          <a:blipFill rotWithShape="1">
            <a:blip r:embed="rId2">
              <a:alphaModFix amt="83000"/>
            </a:blip>
            <a:tile algn="ctr" flip="xy" tx="0" sx="92002" ty="-762000" sy="89002"/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690625" y="3224772"/>
            <a:ext cx="7667400" cy="60600"/>
          </a:xfrm>
          <a:prstGeom prst="rect">
            <a:avLst/>
          </a:prstGeom>
          <a:blipFill rotWithShape="1">
            <a:blip r:embed="rId2">
              <a:alphaModFix amt="83000"/>
            </a:blip>
            <a:tile algn="ctr" flip="xy" tx="0" sx="92002" ty="-717550" sy="89002"/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90625" y="1113584"/>
            <a:ext cx="7667400" cy="2057400"/>
          </a:xfrm>
          <a:prstGeom prst="rect">
            <a:avLst/>
          </a:prstGeom>
          <a:blipFill rotWithShape="1">
            <a:blip r:embed="rId2">
              <a:alphaModFix amt="83000"/>
            </a:blip>
            <a:tile algn="ctr" flip="xy" tx="0" sx="92002" ty="-704850" sy="89002"/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5"/>
          <p:cNvGrpSpPr/>
          <p:nvPr/>
        </p:nvGrpSpPr>
        <p:grpSpPr>
          <a:xfrm>
            <a:off x="7236911" y="3051692"/>
            <a:ext cx="810675" cy="810675"/>
            <a:chOff x="9685338" y="4460675"/>
            <a:chExt cx="1080900" cy="1080900"/>
          </a:xfrm>
        </p:grpSpPr>
        <p:sp>
          <p:nvSpPr>
            <p:cNvPr id="70" name="Google Shape;70;p15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4997" ty="0" sy="84997"/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5"/>
          <p:cNvSpPr txBox="1"/>
          <p:nvPr>
            <p:ph type="ctrTitle"/>
          </p:nvPr>
        </p:nvSpPr>
        <p:spPr>
          <a:xfrm>
            <a:off x="788670" y="1074167"/>
            <a:ext cx="7475100" cy="22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400"/>
              <a:buFont typeface="Georgia"/>
              <a:buNone/>
              <a:defRPr b="1" sz="54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802386" y="3291840"/>
            <a:ext cx="59184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700"/>
            </a:lvl2pPr>
            <a:lvl3pPr lvl="2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700"/>
            </a:lvl3pPr>
            <a:lvl4pPr lvl="3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300"/>
              <a:buNone/>
              <a:defRPr sz="1500"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7194550" y="3217000"/>
            <a:ext cx="895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3688492"/>
            <a:ext cx="9144000" cy="1455000"/>
          </a:xfrm>
          <a:prstGeom prst="rect">
            <a:avLst/>
          </a:prstGeom>
          <a:blipFill rotWithShape="1">
            <a:blip r:embed="rId2">
              <a:alphaModFix amt="83000"/>
            </a:blip>
            <a:tile algn="ctr" flip="xy" tx="0" sx="92002" ty="-704850" sy="89002"/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1625346" y="918972"/>
            <a:ext cx="6960900" cy="26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400"/>
              <a:buFont typeface="Georgia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624331" y="3765042"/>
            <a:ext cx="67893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9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6445250" y="4704588"/>
            <a:ext cx="198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1637031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83" name="Google Shape;83;p16"/>
          <p:cNvGrpSpPr/>
          <p:nvPr/>
        </p:nvGrpSpPr>
        <p:grpSpPr>
          <a:xfrm>
            <a:off x="673049" y="1744386"/>
            <a:ext cx="810675" cy="810675"/>
            <a:chOff x="9685338" y="4460675"/>
            <a:chExt cx="1080900" cy="1080900"/>
          </a:xfrm>
        </p:grpSpPr>
        <p:sp>
          <p:nvSpPr>
            <p:cNvPr id="84" name="Google Shape;84;p16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4997" ty="0" sy="84997"/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632776" y="1879600"/>
            <a:ext cx="8913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rtl="0" algn="ctr">
              <a:spcBef>
                <a:spcPts val="0"/>
              </a:spcBef>
              <a:buNone/>
              <a:defRPr b="1" i="0" sz="2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802386" y="1645920"/>
            <a:ext cx="35661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11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  <a:defRPr sz="1500"/>
            </a:lvl1pPr>
            <a:lvl2pPr indent="-29845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400"/>
            </a:lvl2pPr>
            <a:lvl3pPr indent="-2921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3pPr>
            <a:lvl4pPr indent="-2921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4pPr>
            <a:lvl5pPr indent="-2921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5pPr>
            <a:lvl6pPr indent="-2921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6pPr>
            <a:lvl7pPr indent="-2921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7pPr>
            <a:lvl8pPr indent="-2921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8pPr>
            <a:lvl9pPr indent="-292100" lvl="8" marL="411480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Char char="▪"/>
              <a:defRPr sz="1200"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773168" y="1645920"/>
            <a:ext cx="35661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11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  <a:defRPr sz="1500"/>
            </a:lvl1pPr>
            <a:lvl2pPr indent="-29845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400"/>
            </a:lvl2pPr>
            <a:lvl3pPr indent="-2921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3pPr>
            <a:lvl4pPr indent="-2921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4pPr>
            <a:lvl5pPr indent="-2921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5pPr>
            <a:lvl6pPr indent="-2921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6pPr>
            <a:lvl7pPr indent="-2921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7pPr>
            <a:lvl8pPr indent="-2921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8pPr>
            <a:lvl9pPr indent="-292100" lvl="8" marL="411480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Char char="▪"/>
              <a:defRPr sz="1200"/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83346" y="4704588"/>
            <a:ext cx="48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800100" y="1536192"/>
            <a:ext cx="3566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b="1" sz="1500">
                <a:solidFill>
                  <a:srgbClr val="548BB7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802386" y="2057400"/>
            <a:ext cx="35661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11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  <a:defRPr sz="1500"/>
            </a:lvl1pPr>
            <a:lvl2pPr indent="-29845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400"/>
            </a:lvl2pPr>
            <a:lvl3pPr indent="-2921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3pPr>
            <a:lvl4pPr indent="-2921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4pPr>
            <a:lvl5pPr indent="-2921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5pPr>
            <a:lvl6pPr indent="-2921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6pPr>
            <a:lvl7pPr indent="-2921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7pPr>
            <a:lvl8pPr indent="-2921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8pPr>
            <a:lvl9pPr indent="-292100" lvl="8" marL="411480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Char char="▪"/>
              <a:defRPr sz="1200"/>
            </a:lvl9pPr>
          </a:lstStyle>
          <a:p/>
        </p:txBody>
      </p:sp>
      <p:sp>
        <p:nvSpPr>
          <p:cNvPr id="98" name="Google Shape;98;p18"/>
          <p:cNvSpPr txBox="1"/>
          <p:nvPr>
            <p:ph idx="3" type="body"/>
          </p:nvPr>
        </p:nvSpPr>
        <p:spPr>
          <a:xfrm>
            <a:off x="4773168" y="1536192"/>
            <a:ext cx="3566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b="1" sz="1500">
                <a:solidFill>
                  <a:srgbClr val="548BB7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9" name="Google Shape;99;p18"/>
          <p:cNvSpPr txBox="1"/>
          <p:nvPr>
            <p:ph idx="4" type="body"/>
          </p:nvPr>
        </p:nvSpPr>
        <p:spPr>
          <a:xfrm>
            <a:off x="4773168" y="2057400"/>
            <a:ext cx="35661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11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  <a:defRPr sz="1500"/>
            </a:lvl1pPr>
            <a:lvl2pPr indent="-29845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400"/>
            </a:lvl2pPr>
            <a:lvl3pPr indent="-2921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3pPr>
            <a:lvl4pPr indent="-2921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4pPr>
            <a:lvl5pPr indent="-2921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5pPr>
            <a:lvl6pPr indent="-2921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6pPr>
            <a:lvl7pPr indent="-2921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7pPr>
            <a:lvl8pPr indent="-2921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8pPr>
            <a:lvl9pPr indent="-292100" lvl="8" marL="411480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Char char="▪"/>
              <a:defRPr sz="1200"/>
            </a:lvl9pPr>
          </a:lstStyle>
          <a:p/>
        </p:txBody>
      </p:sp>
      <p:sp>
        <p:nvSpPr>
          <p:cNvPr id="100" name="Google Shape;100;p18"/>
          <p:cNvSpPr txBox="1"/>
          <p:nvPr>
            <p:ph idx="10" type="dt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1" type="ftr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83346" y="4704588"/>
            <a:ext cx="48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0" type="dt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1" type="ftr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83346" y="4704588"/>
            <a:ext cx="48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0" type="dt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1" type="ftr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83346" y="4704588"/>
            <a:ext cx="48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6227805" y="0"/>
            <a:ext cx="2916300" cy="5143500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2" ty="-704850" sy="89002"/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6412230" y="514350"/>
            <a:ext cx="24003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628650" y="514350"/>
            <a:ext cx="5033700" cy="3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11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  <a:defRPr sz="1500"/>
            </a:lvl1pPr>
            <a:lvl2pPr indent="-29845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400"/>
            </a:lvl2pPr>
            <a:lvl3pPr indent="-2921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3pPr>
            <a:lvl4pPr indent="-2921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4pPr>
            <a:lvl5pPr indent="-2921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5pPr>
            <a:lvl6pPr indent="-2921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6pPr>
            <a:lvl7pPr indent="-2921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7pPr>
            <a:lvl8pPr indent="-2921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8pPr>
            <a:lvl9pPr indent="-292100" lvl="8" marL="411480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Char char="▪"/>
              <a:defRPr sz="12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6412230" y="1817370"/>
            <a:ext cx="24003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345D7E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17" name="Google Shape;117;p21"/>
          <p:cNvSpPr txBox="1"/>
          <p:nvPr>
            <p:ph idx="10" type="dt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1" type="ftr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19" name="Google Shape;119;p21"/>
          <p:cNvGrpSpPr/>
          <p:nvPr/>
        </p:nvGrpSpPr>
        <p:grpSpPr>
          <a:xfrm>
            <a:off x="8551294" y="4672261"/>
            <a:ext cx="342938" cy="342938"/>
            <a:chOff x="11361456" y="6195813"/>
            <a:chExt cx="548700" cy="548700"/>
          </a:xfrm>
        </p:grpSpPr>
        <p:sp>
          <p:nvSpPr>
            <p:cNvPr id="120" name="Google Shape;120;p21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4997" ty="0" sy="84997"/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83346" y="4704588"/>
            <a:ext cx="48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6227805" y="0"/>
            <a:ext cx="2916300" cy="5143500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2" ty="-704850" sy="89002"/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6412230" y="514350"/>
            <a:ext cx="24003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2"/>
          <p:cNvSpPr/>
          <p:nvPr>
            <p:ph idx="2" type="pic"/>
          </p:nvPr>
        </p:nvSpPr>
        <p:spPr>
          <a:xfrm>
            <a:off x="0" y="0"/>
            <a:ext cx="6227700" cy="5143500"/>
          </a:xfrm>
          <a:prstGeom prst="rect">
            <a:avLst/>
          </a:prstGeom>
          <a:solidFill>
            <a:srgbClr val="E4DED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48BB7"/>
              </a:buClr>
              <a:buSzPts val="20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48BB7"/>
              </a:buClr>
              <a:buSzPts val="18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48BB7"/>
              </a:buClr>
              <a:buSzPts val="15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48BB7"/>
              </a:buClr>
              <a:buSzPts val="13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48BB7"/>
              </a:buClr>
              <a:buSzPts val="13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48BB7"/>
              </a:buClr>
              <a:buSzPts val="13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48BB7"/>
              </a:buClr>
              <a:buSzPts val="13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48BB7"/>
              </a:buClr>
              <a:buSzPts val="13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Clr>
                <a:srgbClr val="548BB7"/>
              </a:buClr>
              <a:buSzPts val="13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6412230" y="1817370"/>
            <a:ext cx="24003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345D7E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28" name="Google Shape;128;p22"/>
          <p:cNvSpPr txBox="1"/>
          <p:nvPr>
            <p:ph idx="10" type="dt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29" name="Google Shape;129;p22"/>
          <p:cNvGrpSpPr/>
          <p:nvPr/>
        </p:nvGrpSpPr>
        <p:grpSpPr>
          <a:xfrm>
            <a:off x="8551294" y="4672261"/>
            <a:ext cx="342938" cy="342938"/>
            <a:chOff x="11361456" y="6195813"/>
            <a:chExt cx="548700" cy="548700"/>
          </a:xfrm>
        </p:grpSpPr>
        <p:sp>
          <p:nvSpPr>
            <p:cNvPr id="130" name="Google Shape;130;p22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4997" ty="0" sy="84997"/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83346" y="4704588"/>
            <a:ext cx="48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 rot="5400000">
            <a:off x="3055236" y="-661794"/>
            <a:ext cx="30381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Char char="▪"/>
              <a:defRPr/>
            </a:lvl1pPr>
            <a:lvl2pPr indent="-29845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100"/>
              <a:buChar char="▪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0" type="dt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1" type="ftr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83346" y="4704588"/>
            <a:ext cx="48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 rot="5400000">
            <a:off x="5386350" y="1557300"/>
            <a:ext cx="4229100" cy="19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 rot="5400000">
            <a:off x="1500225" y="-300000"/>
            <a:ext cx="4229100" cy="56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Char char="▪"/>
              <a:defRPr/>
            </a:lvl1pPr>
            <a:lvl2pPr indent="-29845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100"/>
              <a:buChar char="▪"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0" type="dt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1" type="ftr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83346" y="4704588"/>
            <a:ext cx="48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87878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Georgia"/>
              <a:buNone/>
              <a:defRPr b="1" i="0" sz="3600" u="none" cap="none" strike="noStrike"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02386" y="1591056"/>
            <a:ext cx="75438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11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48BB7"/>
              </a:buClr>
              <a:buSzPts val="13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48BB7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48BB7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48BB7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48BB7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48BB7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48BB7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48BB7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Clr>
                <a:srgbClr val="548BB7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grpSp>
        <p:nvGrpSpPr>
          <p:cNvPr id="55" name="Google Shape;55;p13"/>
          <p:cNvGrpSpPr/>
          <p:nvPr/>
        </p:nvGrpSpPr>
        <p:grpSpPr>
          <a:xfrm>
            <a:off x="8551294" y="4672261"/>
            <a:ext cx="342938" cy="342938"/>
            <a:chOff x="11361456" y="6195813"/>
            <a:chExt cx="548700" cy="548700"/>
          </a:xfrm>
        </p:grpSpPr>
        <p:sp>
          <p:nvSpPr>
            <p:cNvPr id="56" name="Google Shape;56;p13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4997" ty="0" sy="84997"/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83346" y="4704588"/>
            <a:ext cx="48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1.jp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89000"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25"/>
          <p:cNvGrpSpPr/>
          <p:nvPr/>
        </p:nvGrpSpPr>
        <p:grpSpPr>
          <a:xfrm>
            <a:off x="297100" y="2219275"/>
            <a:ext cx="8696025" cy="1078843"/>
            <a:chOff x="328767" y="0"/>
            <a:chExt cx="11594700" cy="1438457"/>
          </a:xfrm>
        </p:grpSpPr>
        <p:sp>
          <p:nvSpPr>
            <p:cNvPr id="150" name="Google Shape;150;p25"/>
            <p:cNvSpPr txBox="1"/>
            <p:nvPr/>
          </p:nvSpPr>
          <p:spPr>
            <a:xfrm>
              <a:off x="328767" y="0"/>
              <a:ext cx="11594700" cy="7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700"/>
                <a:buFont typeface="Aharoni"/>
                <a:buNone/>
              </a:pPr>
              <a:r>
                <a:rPr b="1" i="0" lang="en" sz="2400" u="none" cap="none" strike="noStrike">
                  <a:latin typeface="Times New Roman"/>
                  <a:ea typeface="Times New Roman"/>
                  <a:cs typeface="Times New Roman"/>
                  <a:sym typeface="Times New Roman"/>
                </a:rPr>
                <a:t>Q-Learning Neural Network </a:t>
              </a:r>
              <a:endParaRPr b="1" i="0" sz="2400" u="none" cap="none" strike="noStrike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700"/>
                <a:buFont typeface="Aharoni"/>
                <a:buNone/>
              </a:pPr>
              <a:r>
                <a:rPr b="1" i="0" lang="en" sz="2400" u="none" cap="none" strike="noStrike">
                  <a:latin typeface="Times New Roman"/>
                  <a:ea typeface="Times New Roman"/>
                  <a:cs typeface="Times New Roman"/>
                  <a:sym typeface="Times New Roman"/>
                </a:rPr>
                <a:t>in</a:t>
              </a:r>
              <a:r>
                <a:rPr b="1" i="0" lang="en" sz="2500" u="none" cap="none" strike="noStrike"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" sz="2400" u="none" cap="none" strike="noStrike">
                  <a:latin typeface="Times New Roman"/>
                  <a:ea typeface="Times New Roman"/>
                  <a:cs typeface="Times New Roman"/>
                  <a:sym typeface="Times New Roman"/>
                </a:rPr>
                <a:t>Autonomous Quadrotor Path Planning</a:t>
              </a:r>
              <a:r>
                <a:rPr b="1" lang="en" sz="2600"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2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700"/>
                <a:buFont typeface="Aharoni"/>
                <a:buNone/>
              </a:pPr>
              <a:r>
                <a:rPr b="1" lang="en" sz="2400">
                  <a:latin typeface="Times New Roman"/>
                  <a:ea typeface="Times New Roman"/>
                  <a:cs typeface="Times New Roman"/>
                  <a:sym typeface="Times New Roman"/>
                </a:rPr>
                <a:t>with</a:t>
              </a:r>
              <a:r>
                <a:rPr b="1" lang="en" sz="2600"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lang="en" sz="2400">
                  <a:latin typeface="Times New Roman"/>
                  <a:ea typeface="Times New Roman"/>
                  <a:cs typeface="Times New Roman"/>
                  <a:sym typeface="Times New Roman"/>
                </a:rPr>
                <a:t>Limited Environment Perception</a:t>
              </a:r>
              <a:endParaRPr b="1" sz="24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Google Shape;151;p25"/>
            <p:cNvSpPr txBox="1"/>
            <p:nvPr/>
          </p:nvSpPr>
          <p:spPr>
            <a:xfrm>
              <a:off x="7900151" y="1062857"/>
              <a:ext cx="40233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Georgia"/>
                <a:buNone/>
              </a:pPr>
              <a:r>
                <a:rPr b="0" i="0" lang="en" sz="1400" u="none" cap="none" strike="noStrike">
                  <a:latin typeface="Georgia"/>
                  <a:ea typeface="Georgia"/>
                  <a:cs typeface="Georgia"/>
                  <a:sym typeface="Georgia"/>
                </a:rPr>
                <a:t>Yupeng Li, Junfan Pan, Jiatong Sun</a:t>
              </a:r>
              <a:endParaRPr sz="11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89000"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/>
          <p:nvPr/>
        </p:nvSpPr>
        <p:spPr>
          <a:xfrm>
            <a:off x="1985881" y="1117591"/>
            <a:ext cx="31077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6"/>
          <p:cNvGrpSpPr/>
          <p:nvPr/>
        </p:nvGrpSpPr>
        <p:grpSpPr>
          <a:xfrm>
            <a:off x="216577" y="761804"/>
            <a:ext cx="6325376" cy="1045575"/>
            <a:chOff x="586799" y="954386"/>
            <a:chExt cx="8049600" cy="1394100"/>
          </a:xfrm>
        </p:grpSpPr>
        <p:sp>
          <p:nvSpPr>
            <p:cNvPr id="158" name="Google Shape;158;p26"/>
            <p:cNvSpPr/>
            <p:nvPr/>
          </p:nvSpPr>
          <p:spPr>
            <a:xfrm>
              <a:off x="586799" y="954386"/>
              <a:ext cx="8049600" cy="1394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rebuchet MS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159" name="Google Shape;159;p26"/>
            <p:cNvGrpSpPr/>
            <p:nvPr/>
          </p:nvGrpSpPr>
          <p:grpSpPr>
            <a:xfrm>
              <a:off x="1734957" y="1197499"/>
              <a:ext cx="6634758" cy="848100"/>
              <a:chOff x="416753" y="1217942"/>
              <a:chExt cx="5056980" cy="848100"/>
            </a:xfrm>
          </p:grpSpPr>
          <p:sp>
            <p:nvSpPr>
              <p:cNvPr id="160" name="Google Shape;160;p26"/>
              <p:cNvSpPr/>
              <p:nvPr/>
            </p:nvSpPr>
            <p:spPr>
              <a:xfrm>
                <a:off x="979433" y="1217942"/>
                <a:ext cx="4494300" cy="84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6"/>
              <p:cNvSpPr txBox="1"/>
              <p:nvPr/>
            </p:nvSpPr>
            <p:spPr>
              <a:xfrm>
                <a:off x="416753" y="1217942"/>
                <a:ext cx="5056800" cy="84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7300" lIns="67300" spcFirstLastPara="1" rIns="67300" wrap="square" tIns="673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Trebuchet MS"/>
                  <a:buNone/>
                </a:pPr>
                <a:r>
                  <a:rPr b="1" i="0" lang="en" sz="18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What We Need</a:t>
                </a:r>
                <a:endParaRPr b="1" i="0" sz="18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Trebuchet MS"/>
                  <a:buNone/>
                </a:pPr>
                <a:r>
                  <a:rPr b="1" lang="en" sz="15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A path planning method for quadrotors to navigate in unknown and complex environments.</a:t>
                </a:r>
                <a:endParaRPr sz="1100"/>
              </a:p>
            </p:txBody>
          </p:sp>
        </p:grpSp>
      </p:grpSp>
      <p:grpSp>
        <p:nvGrpSpPr>
          <p:cNvPr id="162" name="Google Shape;162;p26"/>
          <p:cNvGrpSpPr/>
          <p:nvPr/>
        </p:nvGrpSpPr>
        <p:grpSpPr>
          <a:xfrm>
            <a:off x="2616535" y="2278136"/>
            <a:ext cx="6249870" cy="1087226"/>
            <a:chOff x="4064663" y="3150765"/>
            <a:chExt cx="8025000" cy="1449635"/>
          </a:xfrm>
        </p:grpSpPr>
        <p:sp>
          <p:nvSpPr>
            <p:cNvPr id="163" name="Google Shape;163;p26"/>
            <p:cNvSpPr/>
            <p:nvPr/>
          </p:nvSpPr>
          <p:spPr>
            <a:xfrm>
              <a:off x="4064663" y="3222200"/>
              <a:ext cx="8025000" cy="1378200"/>
            </a:xfrm>
            <a:prstGeom prst="roundRect">
              <a:avLst>
                <a:gd fmla="val 10000" name="adj"/>
              </a:avLst>
            </a:prstGeom>
            <a:solidFill>
              <a:srgbClr val="D8B259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164" name="Google Shape;164;p26"/>
            <p:cNvGrpSpPr/>
            <p:nvPr/>
          </p:nvGrpSpPr>
          <p:grpSpPr>
            <a:xfrm>
              <a:off x="5324299" y="3150765"/>
              <a:ext cx="6542400" cy="1250409"/>
              <a:chOff x="-44588" y="2121658"/>
              <a:chExt cx="6542400" cy="1250409"/>
            </a:xfrm>
          </p:grpSpPr>
          <p:sp>
            <p:nvSpPr>
              <p:cNvPr id="165" name="Google Shape;165;p26"/>
              <p:cNvSpPr/>
              <p:nvPr/>
            </p:nvSpPr>
            <p:spPr>
              <a:xfrm>
                <a:off x="979433" y="2121658"/>
                <a:ext cx="4494300" cy="84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6"/>
              <p:cNvSpPr txBox="1"/>
              <p:nvPr/>
            </p:nvSpPr>
            <p:spPr>
              <a:xfrm>
                <a:off x="-44588" y="2364667"/>
                <a:ext cx="6542400" cy="10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7300" lIns="67300" spcFirstLastPara="1" rIns="67300" wrap="square" tIns="673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Trebuchet MS"/>
                  <a:buNone/>
                </a:pPr>
                <a:r>
                  <a:rPr b="1" i="0" lang="en" sz="18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What We Have</a:t>
                </a:r>
                <a:endParaRPr sz="1100"/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Trebuchet MS"/>
                  <a:buNone/>
                </a:pPr>
                <a:r>
                  <a:rPr b="1" i="0" lang="en" sz="15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On board sensors </a:t>
                </a:r>
                <a:r>
                  <a:rPr b="1" lang="en" sz="15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that</a:t>
                </a:r>
                <a:r>
                  <a:rPr b="1" i="0" lang="en" sz="15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provide information about surrounding environment instantly</a:t>
                </a:r>
                <a:endParaRPr sz="1100"/>
              </a:p>
            </p:txBody>
          </p:sp>
        </p:grpSp>
      </p:grpSp>
      <p:grpSp>
        <p:nvGrpSpPr>
          <p:cNvPr id="167" name="Google Shape;167;p26"/>
          <p:cNvGrpSpPr/>
          <p:nvPr/>
        </p:nvGrpSpPr>
        <p:grpSpPr>
          <a:xfrm>
            <a:off x="223963" y="3868835"/>
            <a:ext cx="8073960" cy="1025775"/>
            <a:chOff x="611338" y="4986649"/>
            <a:chExt cx="10765280" cy="1367700"/>
          </a:xfrm>
        </p:grpSpPr>
        <p:sp>
          <p:nvSpPr>
            <p:cNvPr id="168" name="Google Shape;168;p26"/>
            <p:cNvSpPr/>
            <p:nvPr/>
          </p:nvSpPr>
          <p:spPr>
            <a:xfrm>
              <a:off x="611338" y="4986649"/>
              <a:ext cx="8433600" cy="13677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169" name="Google Shape;169;p26"/>
            <p:cNvGrpSpPr/>
            <p:nvPr/>
          </p:nvGrpSpPr>
          <p:grpSpPr>
            <a:xfrm>
              <a:off x="1685246" y="5169512"/>
              <a:ext cx="9691372" cy="909544"/>
              <a:chOff x="-4753549" y="1217942"/>
              <a:chExt cx="10227282" cy="909544"/>
            </a:xfrm>
          </p:grpSpPr>
          <p:sp>
            <p:nvSpPr>
              <p:cNvPr id="170" name="Google Shape;170;p26"/>
              <p:cNvSpPr/>
              <p:nvPr/>
            </p:nvSpPr>
            <p:spPr>
              <a:xfrm>
                <a:off x="979433" y="1217942"/>
                <a:ext cx="4494300" cy="84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Trebuchet MS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71" name="Google Shape;171;p26"/>
              <p:cNvSpPr txBox="1"/>
              <p:nvPr/>
            </p:nvSpPr>
            <p:spPr>
              <a:xfrm>
                <a:off x="-4753549" y="1279386"/>
                <a:ext cx="7766700" cy="84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7300" lIns="67300" spcFirstLastPara="1" rIns="67300" wrap="square" tIns="673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Trebuchet MS"/>
                  <a:buNone/>
                </a:pPr>
                <a:r>
                  <a:rPr b="1" i="0" lang="en" sz="18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What We Expect</a:t>
                </a:r>
                <a:endParaRPr b="1" i="0" sz="18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Trebuchet MS"/>
                  <a:buNone/>
                </a:pPr>
                <a:r>
                  <a:rPr b="1" i="0" lang="en" sz="15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A well-trained agent </a:t>
                </a:r>
                <a:r>
                  <a:rPr b="1" lang="en" sz="15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that</a:t>
                </a:r>
                <a:r>
                  <a:rPr b="1" i="0" lang="en" sz="15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utilizes sensor data as state to choose the optimal  action </a:t>
                </a:r>
                <a:endParaRPr sz="1100"/>
              </a:p>
            </p:txBody>
          </p:sp>
        </p:grpSp>
      </p:grpSp>
      <p:pic>
        <p:nvPicPr>
          <p:cNvPr id="172" name="Google Shape;172;p26"/>
          <p:cNvPicPr preferRelativeResize="0"/>
          <p:nvPr/>
        </p:nvPicPr>
        <p:blipFill rotWithShape="1">
          <a:blip r:embed="rId4">
            <a:alphaModFix/>
          </a:blip>
          <a:srcRect b="0" l="9788" r="0" t="0"/>
          <a:stretch/>
        </p:blipFill>
        <p:spPr>
          <a:xfrm>
            <a:off x="6860924" y="3651390"/>
            <a:ext cx="2057400" cy="137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3963" y="2164464"/>
            <a:ext cx="2057400" cy="137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descr="Fast Lightweight Autonomy (FLA) " id="174" name="Google Shape;174;p26"/>
          <p:cNvPicPr preferRelativeResize="0"/>
          <p:nvPr/>
        </p:nvPicPr>
        <p:blipFill rotWithShape="1">
          <a:blip r:embed="rId6">
            <a:alphaModFix/>
          </a:blip>
          <a:srcRect b="0" l="17901" r="6978" t="1874"/>
          <a:stretch/>
        </p:blipFill>
        <p:spPr>
          <a:xfrm>
            <a:off x="6860924" y="620584"/>
            <a:ext cx="2056800" cy="137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318188" y="410393"/>
            <a:ext cx="30174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None/>
            </a:pPr>
            <a:r>
              <a:rPr b="0" i="0" lang="en" sz="1400" u="none" cap="none" strike="noStrike">
                <a:latin typeface="Georgia"/>
                <a:ea typeface="Georgia"/>
                <a:cs typeface="Georgia"/>
                <a:sym typeface="Georgia"/>
              </a:rPr>
              <a:t>Yupeng Li, Junfan Pan, Jiatong Sun</a:t>
            </a:r>
            <a:endParaRPr sz="1100"/>
          </a:p>
        </p:txBody>
      </p:sp>
      <p:sp>
        <p:nvSpPr>
          <p:cNvPr descr="Robot" id="176" name="Google Shape;176;p26"/>
          <p:cNvSpPr/>
          <p:nvPr/>
        </p:nvSpPr>
        <p:spPr>
          <a:xfrm>
            <a:off x="382494" y="4104574"/>
            <a:ext cx="570300" cy="531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picture containing drawing, ball&#10;&#10;Description automatically generated" id="177" name="Google Shape;177;p26"/>
          <p:cNvPicPr preferRelativeResize="0"/>
          <p:nvPr/>
        </p:nvPicPr>
        <p:blipFill rotWithShape="1">
          <a:blip r:embed="rId8">
            <a:alphaModFix/>
          </a:blip>
          <a:srcRect b="12960" l="15347" r="13366" t="10936"/>
          <a:stretch/>
        </p:blipFill>
        <p:spPr>
          <a:xfrm rot="-2851345">
            <a:off x="2890524" y="2594224"/>
            <a:ext cx="482007" cy="507918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78" name="Google Shape;178;p26"/>
          <p:cNvGrpSpPr/>
          <p:nvPr/>
        </p:nvGrpSpPr>
        <p:grpSpPr>
          <a:xfrm>
            <a:off x="536995" y="1110219"/>
            <a:ext cx="261347" cy="348867"/>
            <a:chOff x="2639219" y="3510757"/>
            <a:chExt cx="348462" cy="465156"/>
          </a:xfrm>
        </p:grpSpPr>
        <p:sp>
          <p:nvSpPr>
            <p:cNvPr id="179" name="Google Shape;179;p26"/>
            <p:cNvSpPr/>
            <p:nvPr/>
          </p:nvSpPr>
          <p:spPr>
            <a:xfrm>
              <a:off x="2639219" y="3510757"/>
              <a:ext cx="348462" cy="465156"/>
            </a:xfrm>
            <a:custGeom>
              <a:rect b="b" l="l" r="r" t="t"/>
              <a:pathLst>
                <a:path extrusionOk="0" h="21600" w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2784475" y="3786982"/>
              <a:ext cx="57942" cy="87318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1" name="Google Shape;181;p26"/>
          <p:cNvSpPr txBox="1"/>
          <p:nvPr/>
        </p:nvSpPr>
        <p:spPr>
          <a:xfrm>
            <a:off x="246563" y="6"/>
            <a:ext cx="86961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haroni"/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Quadrotor Path Planning in Unknown Environment with Q-Learning Neural Network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89000"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905" y="856297"/>
            <a:ext cx="3297300" cy="2412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87" name="Google Shape;187;p27"/>
          <p:cNvSpPr/>
          <p:nvPr/>
        </p:nvSpPr>
        <p:spPr>
          <a:xfrm>
            <a:off x="3904413" y="856297"/>
            <a:ext cx="5046000" cy="2412600"/>
          </a:xfrm>
          <a:prstGeom prst="roundRect">
            <a:avLst>
              <a:gd fmla="val 10000" name="adj"/>
            </a:avLst>
          </a:prstGeom>
          <a:solidFill>
            <a:schemeClr val="accent3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291904" y="3852541"/>
            <a:ext cx="6326100" cy="1118100"/>
          </a:xfrm>
          <a:prstGeom prst="roundRect">
            <a:avLst>
              <a:gd fmla="val 10000" name="adj"/>
            </a:avLst>
          </a:prstGeom>
          <a:solidFill>
            <a:srgbClr val="D8B259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 rotWithShape="1">
          <a:blip r:embed="rId5">
            <a:alphaModFix/>
          </a:blip>
          <a:srcRect b="8259" l="16467" r="12246" t="5258"/>
          <a:stretch/>
        </p:blipFill>
        <p:spPr>
          <a:xfrm>
            <a:off x="6862637" y="3682492"/>
            <a:ext cx="2057400" cy="137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4660492" y="1361176"/>
            <a:ext cx="4100100" cy="18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300" lIns="67300" spcFirstLastPara="1" rIns="67300" wrap="square" tIns="673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We </a:t>
            </a:r>
            <a:r>
              <a:rPr b="1"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Devise</a:t>
            </a:r>
            <a:endParaRPr sz="1100"/>
          </a:p>
          <a:p>
            <a:pPr indent="0" lvl="0" marL="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Q-Learning Neural Network: Update target Q as the dataset labels and train the neural network to learn the respective Q given state-action pairs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sng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Note</a:t>
            </a:r>
            <a:r>
              <a:rPr b="1" i="0" lang="en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Q(x,a) is not obtained from the Q matrix directly; Instead, a neural network is used to predict Q(x,a)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1194794" y="3861825"/>
            <a:ext cx="52326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300" lIns="67300" spcFirstLastPara="1" rIns="67300" wrap="square" tIns="673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We Get</a:t>
            </a:r>
            <a:endParaRPr sz="1100"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rebuchet MS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quadrotor f</a:t>
            </a:r>
            <a:r>
              <a:rPr b="1" lang="en"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inds</a:t>
            </a:r>
            <a:r>
              <a:rPr b="1" i="0" lang="en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a path that bypasse</a:t>
            </a:r>
            <a:r>
              <a:rPr b="1" lang="en"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b="1" i="0" lang="en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obstacles and reache</a:t>
            </a:r>
            <a:r>
              <a:rPr b="1" lang="en"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b="1" i="0" lang="en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the goal in a completely unknown environment</a:t>
            </a:r>
            <a:endParaRPr sz="1100"/>
          </a:p>
        </p:txBody>
      </p:sp>
      <p:sp>
        <p:nvSpPr>
          <p:cNvPr id="192" name="Google Shape;192;p27"/>
          <p:cNvSpPr/>
          <p:nvPr/>
        </p:nvSpPr>
        <p:spPr>
          <a:xfrm>
            <a:off x="568922" y="4194204"/>
            <a:ext cx="348835" cy="348246"/>
          </a:xfrm>
          <a:custGeom>
            <a:rect b="b" l="l" r="r" t="t"/>
            <a:pathLst>
              <a:path extrusionOk="0" h="21600" w="21543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descr="Statistics" id="193" name="Google Shape;193;p27"/>
          <p:cNvSpPr/>
          <p:nvPr/>
        </p:nvSpPr>
        <p:spPr>
          <a:xfrm>
            <a:off x="4059373" y="1791034"/>
            <a:ext cx="487800" cy="48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246563" y="6"/>
            <a:ext cx="86961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haroni"/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Quadrotor Path Planning in Unknown Environment with Q-Learning Neural Network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318188" y="410393"/>
            <a:ext cx="30174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None/>
            </a:pPr>
            <a:r>
              <a:rPr b="0" i="0" lang="en" sz="1400" u="none" cap="none" strike="noStrike">
                <a:latin typeface="Georgia"/>
                <a:ea typeface="Georgia"/>
                <a:cs typeface="Georgia"/>
                <a:sym typeface="Georgia"/>
              </a:rPr>
              <a:t>Yupeng Li, Junfan Pan, Jiatong Sun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