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1" r:id="rId2"/>
    <p:sldId id="329" r:id="rId3"/>
    <p:sldId id="328" r:id="rId4"/>
    <p:sldId id="359" r:id="rId5"/>
    <p:sldId id="360" r:id="rId6"/>
    <p:sldId id="327" r:id="rId7"/>
    <p:sldId id="361" r:id="rId8"/>
    <p:sldId id="364" r:id="rId9"/>
    <p:sldId id="363" r:id="rId10"/>
    <p:sldId id="368" r:id="rId11"/>
    <p:sldId id="367" r:id="rId12"/>
    <p:sldId id="369" r:id="rId13"/>
    <p:sldId id="384" r:id="rId14"/>
    <p:sldId id="382" r:id="rId15"/>
    <p:sldId id="383" r:id="rId16"/>
    <p:sldId id="380" r:id="rId17"/>
    <p:sldId id="3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EFDD2-D810-46D0-B6BF-CE02E441489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8431-4B34-4CFB-9752-5873016D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78FBE-D23A-4D0F-A1CB-FA41038A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CC26F-D1D8-4637-ABF9-8ADA9187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CAF85-8F8B-4D11-8115-4C1C489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3F705-B301-497B-9AB8-F3E5673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42C32-1C46-43F4-A5E5-B4DE21DE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0711-F567-4994-A8FD-C9D96AC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EC876-D9CC-47FC-9819-4315A7B71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E6F3B-538D-4818-8260-0974A4FF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E9988-4B79-49FF-8D09-8EC851C8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97A9C-EB67-4EBB-8328-EF26900A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3B0E1-46C1-49F4-B0EF-3828A186B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AC338-19CE-4C04-BD91-10453899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DAAB6-BACF-4398-9D72-7FB1BAEC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ED56F-1457-45B4-A927-704894CB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F333-EF33-482E-B8D3-A75204A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4BC5-DF93-4677-98A5-F32AB343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04E8F-CF77-4693-8B66-2483B200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F2EC8-6112-4F62-B51A-57CF9BC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8E3B1-6623-49EC-BD6B-5FE04B10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3B5D8-C31E-4F24-9B82-7E702A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0D82-2F8F-4BE6-95AB-A5B8AEF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45B8F-48C8-439D-9681-A91BBA96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E315-22E0-49A2-989F-6F86F19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2A7C5-E0F3-447C-BBB5-E2E872C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8E131-C2DB-4F2F-B468-026C422B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03EE-B671-4DB0-A429-C28D2520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3DA17-9319-4558-A484-F9184150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91445-C6D3-4471-8DCF-D517BD64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215B9-21F0-42AB-9AE7-621B17E5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0368F-A5E4-4BD5-92FF-63FF3892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37EB8-2429-496B-AC4A-E71B726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98FD-7123-4F78-93EB-CDB29555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178C4-7A88-41C8-8377-2B3825B5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C511D-E8F1-4384-A867-9B6F58C2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BE2490-FAE6-4577-8EAE-6B6EF560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A6E8F5-F224-4E95-818E-DA4D3730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5DD70-5548-4272-8628-8B6BA0F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982699-7952-45ED-A39A-16FA38B0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C1390-E629-4452-8181-E8118CE8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3F914-1391-4A1B-B8C4-5C8EE6EE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CB3C7-062D-40CD-8C64-93F5B52D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A34CD-F5D3-45FE-A088-5BC3E5E9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12C6-513D-4967-87F2-4387B4D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B133A-3D04-48A2-8508-5770EAE5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745A6-9E7B-4D75-B937-8A22D585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2858-B062-400D-BEF2-8BCA605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7E7E1-82FD-4B91-9F71-6AD905B6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7F099-6122-4A32-8E61-832D86B1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33776-E69F-406A-94D8-A36E32C4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863EF-D50E-4A96-B792-8FA53009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ECF32-E577-49A7-9023-BF6B45CE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F6621-FA72-4032-BBFF-7397B37E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B9313-2EFA-4B7B-9D93-0BD0E0EB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0207-DA21-434F-97BB-3A4445A49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B77A6-904C-4FAC-AB84-E14759380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CCAA7-E8C6-41F4-AC76-93FECA17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DB651-23EA-4485-9F43-E3029E4E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5E6F7-369C-4812-BBB6-56A4D8F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FB66D-23AF-4884-B557-006795E9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2CD9D-DB5A-4E6C-8A3C-9A9BFBBB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9C0D-63C4-4D59-89AB-A615234C7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094B-582F-4293-AA8A-9281E880DFF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6EEC-6DFF-4D1F-B6AE-F1EDEC7FF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0307C-8F23-4553-9AFB-DE9C7B54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842D-3B34-4932-A7D1-CE98FEB4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6200000" flipH="1">
            <a:off x="6523504" y="1187759"/>
            <a:ext cx="6849547" cy="4474029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27563" y="2807471"/>
            <a:ext cx="9345555" cy="2853592"/>
            <a:chOff x="5715234" y="3096250"/>
            <a:chExt cx="9345555" cy="2853592"/>
          </a:xfrm>
        </p:grpSpPr>
        <p:sp>
          <p:nvSpPr>
            <p:cNvPr id="18" name="文本框 17"/>
            <p:cNvSpPr txBox="1"/>
            <p:nvPr/>
          </p:nvSpPr>
          <p:spPr>
            <a:xfrm>
              <a:off x="5715234" y="3096250"/>
              <a:ext cx="653593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kern="1800" spc="1000" dirty="0">
                  <a:solidFill>
                    <a:srgbClr val="6B799C"/>
                  </a:solidFill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案例分析终期评审</a:t>
              </a:r>
            </a:p>
          </p:txBody>
        </p:sp>
        <p:sp>
          <p:nvSpPr>
            <p:cNvPr id="24" name="Content Placeholder 2"/>
            <p:cNvSpPr txBox="1"/>
            <p:nvPr/>
          </p:nvSpPr>
          <p:spPr>
            <a:xfrm>
              <a:off x="9437227" y="5555127"/>
              <a:ext cx="5623562" cy="394715"/>
            </a:xfrm>
            <a:prstGeom prst="rect">
              <a:avLst/>
            </a:prstGeom>
          </p:spPr>
          <p:txBody>
            <a:bodyPr vert="horz" lIns="121683" tIns="60841" rIns="121683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  <a:defRPr/>
              </a:pPr>
              <a:endParaRPr lang="zh-CN" altLang="en-US" sz="1200" dirty="0">
                <a:solidFill>
                  <a:srgbClr val="5A94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 rot="16200000" flipH="1">
            <a:off x="7326085" y="1493393"/>
            <a:ext cx="5921831" cy="381000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773356" y="5265825"/>
            <a:ext cx="1714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第七小组</a:t>
            </a:r>
          </a:p>
          <a:p>
            <a:r>
              <a:rPr lang="zh-CN" sz="20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汇报人：吕卓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65841" y="3710075"/>
            <a:ext cx="2511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sz="28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卓 越 快 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461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顾客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App)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729740" y="2216150"/>
          <a:ext cx="9280525" cy="176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Android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端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（顾客</a:t>
                      </a: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App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具体功能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8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快递单查询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可查询到：快递基本信息（收件人等）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快递地图路线跟踪显示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快递历史信息跟踪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747853" y="1928549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6B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7853" y="2944549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EAC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747853" y="3955547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6B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5851" y="2034980"/>
            <a:ext cx="2009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5561" y="306557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用户登录控制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85561" y="4061978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交叉多重查询</a:t>
            </a:r>
          </a:p>
        </p:txBody>
      </p:sp>
      <p:sp>
        <p:nvSpPr>
          <p:cNvPr id="20" name="矩形 19"/>
          <p:cNvSpPr/>
          <p:nvPr/>
        </p:nvSpPr>
        <p:spPr>
          <a:xfrm>
            <a:off x="4476750" y="1797050"/>
            <a:ext cx="64547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B799C"/>
                </a:solidFill>
              </a:rPr>
              <a:t>    </a:t>
            </a:r>
            <a:r>
              <a:rPr lang="zh-CN" altLang="en-US" sz="1600" b="1" dirty="0">
                <a:solidFill>
                  <a:srgbClr val="6B799C"/>
                </a:solidFill>
              </a:rPr>
              <a:t>登录时，服务器验证用户信息并返回</a:t>
            </a:r>
            <a:r>
              <a:rPr lang="en-US" altLang="zh-CN" sz="1600" b="1" dirty="0">
                <a:solidFill>
                  <a:srgbClr val="6B799C"/>
                </a:solidFill>
              </a:rPr>
              <a:t>Token,</a:t>
            </a:r>
            <a:r>
              <a:rPr lang="zh-CN" altLang="en-US" sz="1600" b="1" dirty="0">
                <a:solidFill>
                  <a:srgbClr val="6B799C"/>
                </a:solidFill>
              </a:rPr>
              <a:t>客户端每次向服务端请求资源的时候需要带着服务端签发的 Token，验证成功才返回请求资源。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其他功能实现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4476750" y="2805430"/>
            <a:ext cx="64547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B799C"/>
                </a:solidFill>
              </a:rPr>
              <a:t>    </a:t>
            </a:r>
            <a:r>
              <a:rPr lang="zh-CN" altLang="en-US" sz="1600" b="1" dirty="0">
                <a:solidFill>
                  <a:srgbClr val="6B799C"/>
                </a:solidFill>
              </a:rPr>
              <a:t>后台管理网站中，用户登陆后才可访问内部页面，未进行登陆直接访问内部页面，会返回登录界面，提示登录。</a:t>
            </a:r>
          </a:p>
        </p:txBody>
      </p:sp>
      <p:sp>
        <p:nvSpPr>
          <p:cNvPr id="3" name="矩形 2"/>
          <p:cNvSpPr/>
          <p:nvPr/>
        </p:nvSpPr>
        <p:spPr>
          <a:xfrm>
            <a:off x="4476750" y="3759200"/>
            <a:ext cx="64547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B799C"/>
                </a:solidFill>
              </a:rPr>
              <a:t>    </a:t>
            </a:r>
            <a:r>
              <a:rPr lang="zh-CN" altLang="en-US" sz="1600" b="1" dirty="0">
                <a:solidFill>
                  <a:srgbClr val="6B799C"/>
                </a:solidFill>
              </a:rPr>
              <a:t>后台管理网站中，可以从快递信息查询</a:t>
            </a:r>
            <a:r>
              <a:rPr lang="en-US" altLang="zh-CN" sz="1600" b="1" dirty="0">
                <a:solidFill>
                  <a:srgbClr val="6B799C"/>
                </a:solidFill>
              </a:rPr>
              <a:t>-&gt;</a:t>
            </a:r>
            <a:r>
              <a:rPr lang="zh-CN" altLang="en-US" sz="1600" b="1" dirty="0">
                <a:solidFill>
                  <a:srgbClr val="6B799C"/>
                </a:solidFill>
              </a:rPr>
              <a:t>寄</a:t>
            </a:r>
            <a:r>
              <a:rPr lang="en-US" altLang="zh-CN" sz="1600" b="1" dirty="0">
                <a:solidFill>
                  <a:srgbClr val="6B799C"/>
                </a:solidFill>
              </a:rPr>
              <a:t>/</a:t>
            </a:r>
            <a:r>
              <a:rPr lang="zh-CN" altLang="en-US" sz="1600" b="1" dirty="0">
                <a:solidFill>
                  <a:srgbClr val="6B799C"/>
                </a:solidFill>
              </a:rPr>
              <a:t>收件人信息、揽收员</a:t>
            </a:r>
            <a:r>
              <a:rPr lang="en-US" altLang="zh-CN" sz="1600" b="1" dirty="0">
                <a:solidFill>
                  <a:srgbClr val="6B799C"/>
                </a:solidFill>
              </a:rPr>
              <a:t>/</a:t>
            </a:r>
            <a:r>
              <a:rPr lang="zh-CN" altLang="en-US" sz="1600" b="1" dirty="0">
                <a:solidFill>
                  <a:srgbClr val="6B799C"/>
                </a:solidFill>
              </a:rPr>
              <a:t>派送员信息，可以从包裹查询</a:t>
            </a:r>
            <a:r>
              <a:rPr lang="en-US" altLang="zh-CN" sz="1600" b="1" dirty="0">
                <a:solidFill>
                  <a:srgbClr val="6B799C"/>
                </a:solidFill>
              </a:rPr>
              <a:t>-&gt;</a:t>
            </a:r>
            <a:r>
              <a:rPr lang="zh-CN" altLang="en-US" sz="1600" b="1" dirty="0">
                <a:solidFill>
                  <a:srgbClr val="6B799C"/>
                </a:solidFill>
              </a:rPr>
              <a:t>快递信息</a:t>
            </a:r>
            <a:r>
              <a:rPr lang="en-US" altLang="zh-CN" sz="1600" b="1" dirty="0">
                <a:solidFill>
                  <a:srgbClr val="6B799C"/>
                </a:solidFill>
              </a:rPr>
              <a:t>-&gt;</a:t>
            </a:r>
            <a:r>
              <a:rPr lang="zh-CN" altLang="en-US" sz="1600" b="1" dirty="0">
                <a:solidFill>
                  <a:srgbClr val="6B799C"/>
                </a:solidFill>
              </a:rPr>
              <a:t>寄</a:t>
            </a:r>
            <a:r>
              <a:rPr lang="en-US" altLang="zh-CN" sz="1600" b="1" dirty="0">
                <a:solidFill>
                  <a:srgbClr val="6B799C"/>
                </a:solidFill>
              </a:rPr>
              <a:t>/</a:t>
            </a:r>
            <a:r>
              <a:rPr lang="zh-CN" altLang="en-US" sz="1600" b="1" dirty="0">
                <a:solidFill>
                  <a:srgbClr val="6B799C"/>
                </a:solidFill>
              </a:rPr>
              <a:t>收件人信息、快递员信息等。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741503" y="5014649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EAC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79211" y="513567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错误快件处理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476750" y="5135880"/>
            <a:ext cx="64547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B799C"/>
                </a:solidFill>
              </a:rPr>
              <a:t>    </a:t>
            </a:r>
            <a:r>
              <a:rPr lang="zh-CN" altLang="en-US" sz="1600" b="1" dirty="0">
                <a:solidFill>
                  <a:srgbClr val="6B799C"/>
                </a:solidFill>
              </a:rPr>
              <a:t>对于包裹内出现错误的快件，可以进行报错和相应的错误处理。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Android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端演示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3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Android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顾客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顾客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</a:p>
        </p:txBody>
      </p:sp>
      <p:pic>
        <p:nvPicPr>
          <p:cNvPr id="19" name="图片 19" descr="C:\Users\蔡志龙\Documents\Tencent Files\1039233589\Image\C2C\8DFE25F12557061583233E607896B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7085" y="398780"/>
            <a:ext cx="3195320" cy="63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2420" y="398780"/>
            <a:ext cx="3150235" cy="630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3800" y="398780"/>
            <a:ext cx="3150235" cy="63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Android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快递员</a:t>
            </a:r>
            <a:endParaRPr lang="en-US" altLang="zh-CN" sz="4000" b="1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顾客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</a:p>
        </p:txBody>
      </p:sp>
      <p:pic>
        <p:nvPicPr>
          <p:cNvPr id="19" name="图片 19" descr="C:\Users\蔡志龙\Documents\Tencent Files\1039233589\Image\C2C\8DFE25F12557061583233E607896B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7085" y="398780"/>
            <a:ext cx="3195320" cy="63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2420" y="398780"/>
            <a:ext cx="3150235" cy="630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3800" y="398780"/>
            <a:ext cx="3150235" cy="63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打包和错误处理</a:t>
            </a: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4615" y="551180"/>
            <a:ext cx="3131820" cy="62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3835" y="551180"/>
            <a:ext cx="3120390" cy="624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/>
          <p:nvPr/>
        </p:nvSpPr>
        <p:spPr>
          <a:xfrm>
            <a:off x="83370" y="477543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0" y="32224"/>
            <a:ext cx="4496263" cy="2971800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27317" y="4867661"/>
            <a:ext cx="1105017" cy="45720"/>
            <a:chOff x="1066971" y="3068807"/>
            <a:chExt cx="1105017" cy="45720"/>
          </a:xfrm>
          <a:solidFill>
            <a:srgbClr val="6B799C"/>
          </a:solidFill>
        </p:grpSpPr>
        <p:sp>
          <p:nvSpPr>
            <p:cNvPr id="13" name="椭圆 1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73037" y="2745004"/>
            <a:ext cx="1598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182681" y="5031763"/>
            <a:ext cx="1240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content</a:t>
            </a:r>
          </a:p>
        </p:txBody>
      </p:sp>
      <p:sp>
        <p:nvSpPr>
          <p:cNvPr id="22" name="文本框 15"/>
          <p:cNvSpPr txBox="1">
            <a:spLocks noChangeArrowheads="1"/>
          </p:cNvSpPr>
          <p:nvPr/>
        </p:nvSpPr>
        <p:spPr bwMode="auto">
          <a:xfrm>
            <a:off x="7025962" y="2514171"/>
            <a:ext cx="4121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小组成员分工</a:t>
            </a:r>
          </a:p>
        </p:txBody>
      </p:sp>
      <p:sp>
        <p:nvSpPr>
          <p:cNvPr id="23" name="文本框 17"/>
          <p:cNvSpPr txBox="1">
            <a:spLocks noChangeArrowheads="1"/>
          </p:cNvSpPr>
          <p:nvPr/>
        </p:nvSpPr>
        <p:spPr bwMode="auto">
          <a:xfrm>
            <a:off x="7406510" y="3360307"/>
            <a:ext cx="33332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完成功能列表</a:t>
            </a:r>
          </a:p>
        </p:txBody>
      </p:sp>
      <p:sp>
        <p:nvSpPr>
          <p:cNvPr id="24" name="文本框 19"/>
          <p:cNvSpPr txBox="1">
            <a:spLocks noChangeArrowheads="1"/>
          </p:cNvSpPr>
          <p:nvPr/>
        </p:nvSpPr>
        <p:spPr bwMode="auto">
          <a:xfrm>
            <a:off x="7012456" y="4306596"/>
            <a:ext cx="4121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端演示</a:t>
            </a:r>
          </a:p>
        </p:txBody>
      </p:sp>
      <p:sp>
        <p:nvSpPr>
          <p:cNvPr id="25" name="文本框 21"/>
          <p:cNvSpPr txBox="1">
            <a:spLocks noChangeArrowheads="1"/>
          </p:cNvSpPr>
          <p:nvPr/>
        </p:nvSpPr>
        <p:spPr bwMode="auto">
          <a:xfrm>
            <a:off x="6939393" y="5105002"/>
            <a:ext cx="4267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端演示</a:t>
            </a:r>
          </a:p>
        </p:txBody>
      </p:sp>
      <p:sp>
        <p:nvSpPr>
          <p:cNvPr id="26" name="文本框 14"/>
          <p:cNvSpPr txBox="1">
            <a:spLocks noChangeArrowheads="1"/>
          </p:cNvSpPr>
          <p:nvPr/>
        </p:nvSpPr>
        <p:spPr bwMode="auto">
          <a:xfrm>
            <a:off x="6416984" y="2429657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文本框 16"/>
          <p:cNvSpPr txBox="1">
            <a:spLocks noChangeArrowheads="1"/>
          </p:cNvSpPr>
          <p:nvPr/>
        </p:nvSpPr>
        <p:spPr bwMode="auto">
          <a:xfrm>
            <a:off x="6416984" y="3275794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文本框 18"/>
          <p:cNvSpPr txBox="1">
            <a:spLocks noChangeArrowheads="1"/>
          </p:cNvSpPr>
          <p:nvPr/>
        </p:nvSpPr>
        <p:spPr bwMode="auto">
          <a:xfrm>
            <a:off x="6372613" y="4244190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0"/>
          <p:cNvSpPr txBox="1">
            <a:spLocks noChangeArrowheads="1"/>
          </p:cNvSpPr>
          <p:nvPr/>
        </p:nvSpPr>
        <p:spPr bwMode="auto">
          <a:xfrm>
            <a:off x="6372645" y="5090329"/>
            <a:ext cx="1123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716438" y="43110"/>
            <a:ext cx="3063388" cy="2024743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3191344" y="0"/>
            <a:ext cx="2296886" cy="1518124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85167" y="5770544"/>
            <a:ext cx="1663020" cy="1099171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小组成员分工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1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965887" y="2390840"/>
            <a:ext cx="639233" cy="2996008"/>
          </a:xfrm>
          <a:custGeom>
            <a:avLst/>
            <a:gdLst>
              <a:gd name="T0" fmla="*/ 1368 w 1368"/>
              <a:gd name="T1" fmla="*/ 3205 h 6410"/>
              <a:gd name="T2" fmla="*/ 829 w 1368"/>
              <a:gd name="T3" fmla="*/ 2536 h 6410"/>
              <a:gd name="T4" fmla="*/ 829 w 1368"/>
              <a:gd name="T5" fmla="*/ 1353 h 6410"/>
              <a:gd name="T6" fmla="*/ 1368 w 1368"/>
              <a:gd name="T7" fmla="*/ 684 h 6410"/>
              <a:gd name="T8" fmla="*/ 684 w 1368"/>
              <a:gd name="T9" fmla="*/ 0 h 6410"/>
              <a:gd name="T10" fmla="*/ 0 w 1368"/>
              <a:gd name="T11" fmla="*/ 684 h 6410"/>
              <a:gd name="T12" fmla="*/ 540 w 1368"/>
              <a:gd name="T13" fmla="*/ 1353 h 6410"/>
              <a:gd name="T14" fmla="*/ 540 w 1368"/>
              <a:gd name="T15" fmla="*/ 2536 h 6410"/>
              <a:gd name="T16" fmla="*/ 0 w 1368"/>
              <a:gd name="T17" fmla="*/ 3205 h 6410"/>
              <a:gd name="T18" fmla="*/ 540 w 1368"/>
              <a:gd name="T19" fmla="*/ 3874 h 6410"/>
              <a:gd name="T20" fmla="*/ 540 w 1368"/>
              <a:gd name="T21" fmla="*/ 5057 h 6410"/>
              <a:gd name="T22" fmla="*/ 0 w 1368"/>
              <a:gd name="T23" fmla="*/ 5726 h 6410"/>
              <a:gd name="T24" fmla="*/ 684 w 1368"/>
              <a:gd name="T25" fmla="*/ 6410 h 6410"/>
              <a:gd name="T26" fmla="*/ 1368 w 1368"/>
              <a:gd name="T27" fmla="*/ 5726 h 6410"/>
              <a:gd name="T28" fmla="*/ 829 w 1368"/>
              <a:gd name="T29" fmla="*/ 5057 h 6410"/>
              <a:gd name="T30" fmla="*/ 829 w 1368"/>
              <a:gd name="T31" fmla="*/ 3874 h 6410"/>
              <a:gd name="T32" fmla="*/ 1368 w 1368"/>
              <a:gd name="T33" fmla="*/ 3205 h 6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8" h="6410">
                <a:moveTo>
                  <a:pt x="1368" y="3205"/>
                </a:moveTo>
                <a:cubicBezTo>
                  <a:pt x="1368" y="2877"/>
                  <a:pt x="1137" y="2603"/>
                  <a:pt x="829" y="2536"/>
                </a:cubicBezTo>
                <a:cubicBezTo>
                  <a:pt x="829" y="1353"/>
                  <a:pt x="829" y="1353"/>
                  <a:pt x="829" y="1353"/>
                </a:cubicBezTo>
                <a:cubicBezTo>
                  <a:pt x="1137" y="1286"/>
                  <a:pt x="1368" y="1012"/>
                  <a:pt x="1368" y="684"/>
                </a:cubicBezTo>
                <a:cubicBezTo>
                  <a:pt x="1368" y="306"/>
                  <a:pt x="1062" y="0"/>
                  <a:pt x="684" y="0"/>
                </a:cubicBezTo>
                <a:cubicBezTo>
                  <a:pt x="306" y="0"/>
                  <a:pt x="0" y="306"/>
                  <a:pt x="0" y="684"/>
                </a:cubicBezTo>
                <a:cubicBezTo>
                  <a:pt x="0" y="1012"/>
                  <a:pt x="231" y="1286"/>
                  <a:pt x="540" y="1353"/>
                </a:cubicBezTo>
                <a:cubicBezTo>
                  <a:pt x="540" y="2536"/>
                  <a:pt x="540" y="2536"/>
                  <a:pt x="540" y="2536"/>
                </a:cubicBezTo>
                <a:cubicBezTo>
                  <a:pt x="231" y="2603"/>
                  <a:pt x="0" y="2877"/>
                  <a:pt x="0" y="3205"/>
                </a:cubicBezTo>
                <a:cubicBezTo>
                  <a:pt x="0" y="3533"/>
                  <a:pt x="231" y="3807"/>
                  <a:pt x="540" y="3874"/>
                </a:cubicBezTo>
                <a:cubicBezTo>
                  <a:pt x="540" y="5057"/>
                  <a:pt x="540" y="5057"/>
                  <a:pt x="540" y="5057"/>
                </a:cubicBezTo>
                <a:cubicBezTo>
                  <a:pt x="231" y="5124"/>
                  <a:pt x="0" y="5398"/>
                  <a:pt x="0" y="5726"/>
                </a:cubicBezTo>
                <a:cubicBezTo>
                  <a:pt x="0" y="6104"/>
                  <a:pt x="306" y="6410"/>
                  <a:pt x="684" y="6410"/>
                </a:cubicBezTo>
                <a:cubicBezTo>
                  <a:pt x="1062" y="6410"/>
                  <a:pt x="1368" y="6104"/>
                  <a:pt x="1368" y="5726"/>
                </a:cubicBezTo>
                <a:cubicBezTo>
                  <a:pt x="1368" y="5398"/>
                  <a:pt x="1137" y="5124"/>
                  <a:pt x="829" y="5057"/>
                </a:cubicBezTo>
                <a:cubicBezTo>
                  <a:pt x="829" y="3874"/>
                  <a:pt x="829" y="3874"/>
                  <a:pt x="829" y="3874"/>
                </a:cubicBezTo>
                <a:cubicBezTo>
                  <a:pt x="1137" y="3807"/>
                  <a:pt x="1368" y="3533"/>
                  <a:pt x="1368" y="3205"/>
                </a:cubicBezTo>
                <a:close/>
              </a:path>
            </a:pathLst>
          </a:custGeom>
          <a:solidFill>
            <a:srgbClr val="6B799C"/>
          </a:solidFill>
          <a:ln w="6350">
            <a:solidFill>
              <a:srgbClr val="5A944C"/>
            </a:solidFill>
          </a:ln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052686" y="2475532"/>
            <a:ext cx="469900" cy="470045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1865" dirty="0">
              <a:solidFill>
                <a:srgbClr val="7D9A5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052686" y="3652763"/>
            <a:ext cx="469900" cy="47216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1865" dirty="0">
              <a:solidFill>
                <a:srgbClr val="7D9A5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52686" y="4832111"/>
            <a:ext cx="469900" cy="470045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1865" dirty="0">
              <a:solidFill>
                <a:srgbClr val="7D9A5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812043" y="2338572"/>
            <a:ext cx="21574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服务器端：谢凯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892675" y="3449320"/>
            <a:ext cx="3124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网页端：吕卓、朱港亚</a:t>
            </a:r>
            <a:endParaRPr lang="en-US" altLang="zh-CN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4898390" y="4626610"/>
            <a:ext cx="33788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安卓端：蔡志龙、李金辉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完成功能列表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新月形 4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9B8E95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5" name="新月形 5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6B799C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新月形 6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9B8E95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7" name="新月形 7"/>
          <p:cNvSpPr>
            <a:spLocks noChangeArrowheads="1"/>
          </p:cNvSpPr>
          <p:nvPr/>
        </p:nvSpPr>
        <p:spPr bwMode="auto">
          <a:xfrm rot="-6248703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6B799C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8" name="TextBox 11"/>
          <p:cNvSpPr>
            <a:spLocks noChangeArrowheads="1"/>
          </p:cNvSpPr>
          <p:nvPr/>
        </p:nvSpPr>
        <p:spPr bwMode="auto">
          <a:xfrm flipH="1">
            <a:off x="4850834" y="3630870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卓越快递</a:t>
            </a:r>
          </a:p>
        </p:txBody>
      </p:sp>
      <p:sp>
        <p:nvSpPr>
          <p:cNvPr id="13319" name="直接连接符 24"/>
          <p:cNvSpPr>
            <a:spLocks noChangeShapeType="1"/>
          </p:cNvSpPr>
          <p:nvPr/>
        </p:nvSpPr>
        <p:spPr bwMode="auto">
          <a:xfrm flipH="1">
            <a:off x="3636328" y="253238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20" name="直接连接符 24"/>
          <p:cNvSpPr>
            <a:spLocks noChangeShapeType="1"/>
          </p:cNvSpPr>
          <p:nvPr/>
        </p:nvSpPr>
        <p:spPr bwMode="auto">
          <a:xfrm flipH="1">
            <a:off x="3983038" y="5343525"/>
            <a:ext cx="103346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21" name="TextBox 13"/>
          <p:cNvSpPr txBox="1">
            <a:spLocks noChangeArrowheads="1"/>
          </p:cNvSpPr>
          <p:nvPr/>
        </p:nvSpPr>
        <p:spPr bwMode="auto">
          <a:xfrm>
            <a:off x="489585" y="1751965"/>
            <a:ext cx="349377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端：后台管理网站</a:t>
            </a:r>
          </a:p>
        </p:txBody>
      </p:sp>
      <p:sp>
        <p:nvSpPr>
          <p:cNvPr id="13322" name="TextBox 13"/>
          <p:cNvSpPr txBox="1">
            <a:spLocks noChangeArrowheads="1"/>
          </p:cNvSpPr>
          <p:nvPr/>
        </p:nvSpPr>
        <p:spPr bwMode="auto">
          <a:xfrm>
            <a:off x="704215" y="2278380"/>
            <a:ext cx="2630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可以进行用户管理、顾客管理、快递单管理、快递跟踪与查询、包裹单管理与查询。</a:t>
            </a:r>
          </a:p>
        </p:txBody>
      </p:sp>
      <p:sp>
        <p:nvSpPr>
          <p:cNvPr id="13325" name="TextBox 13"/>
          <p:cNvSpPr txBox="1">
            <a:spLocks noChangeArrowheads="1"/>
          </p:cNvSpPr>
          <p:nvPr/>
        </p:nvSpPr>
        <p:spPr bwMode="auto">
          <a:xfrm>
            <a:off x="577850" y="4564380"/>
            <a:ext cx="32289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端：顾客网站</a:t>
            </a:r>
            <a:endParaRPr lang="en-US" sz="2400" b="1" dirty="0">
              <a:solidFill>
                <a:srgbClr val="6B799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29" name="直接连接符 24"/>
          <p:cNvSpPr>
            <a:spLocks noChangeShapeType="1"/>
          </p:cNvSpPr>
          <p:nvPr/>
        </p:nvSpPr>
        <p:spPr bwMode="auto">
          <a:xfrm flipH="1">
            <a:off x="6427788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直接连接符 24"/>
          <p:cNvSpPr>
            <a:spLocks noChangeShapeType="1"/>
          </p:cNvSpPr>
          <p:nvPr/>
        </p:nvSpPr>
        <p:spPr bwMode="auto">
          <a:xfrm flipH="1">
            <a:off x="7372350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总体介绍</a:t>
            </a: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1006475" y="5128895"/>
            <a:ext cx="263017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可以进行快递跟踪与查询。</a:t>
            </a: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7127875" y="1532890"/>
            <a:ext cx="372554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端：快递员</a:t>
            </a: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8312785" y="2120900"/>
            <a:ext cx="263017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可以进行快递揽收、打包、拆包、派送，快递查询与跟踪等功能。</a:t>
            </a: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38135" y="4192270"/>
            <a:ext cx="372554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端：顾客</a:t>
            </a:r>
            <a:r>
              <a:rPr lang="en-US" altLang="zh-CN" sz="24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726170" y="4756785"/>
            <a:ext cx="263017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可以进行快递的查询与跟踪等。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  <p:bldP spid="133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后台管理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879600" y="1068705"/>
          <a:ext cx="928052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9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Web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端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（后台管理）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具体功能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登录与退出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用户登录：获取</a:t>
                      </a:r>
                      <a:r>
                        <a:rPr lang="en-US" altLang="zh-CN" b="1"/>
                        <a:t>token</a:t>
                      </a:r>
                      <a:r>
                        <a:rPr lang="zh-CN" altLang="en-US" b="1"/>
                        <a:t>进行后续身份验证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进行登录控制：未登录者不能查看内部页面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用户详情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登陆后可查看个人信息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用户查找、添加、修改和离职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顾客管理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顾客查找、添加、修改和删除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快递单管理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新建快递单 ： 生成条形码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完善快递单  ：填写快递详细信息（选择现有顾客</a:t>
                      </a:r>
                      <a:r>
                        <a:rPr lang="en-US" altLang="zh-CN" b="1"/>
                        <a:t>/</a:t>
                      </a:r>
                      <a:r>
                        <a:rPr lang="zh-CN" altLang="en-US" b="1"/>
                        <a:t>新增顾客、费用信息等）</a:t>
                      </a:r>
                      <a:endParaRPr lang="en-US" altLang="zh-C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快递单查询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可查询到：快递基本信息（寄</a:t>
                      </a:r>
                      <a:r>
                        <a:rPr lang="en-US" altLang="zh-CN" b="1"/>
                        <a:t>/</a:t>
                      </a:r>
                      <a:r>
                        <a:rPr lang="zh-CN" altLang="en-US" b="1"/>
                        <a:t>收件人、费用等）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快递地图路线跟踪显示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快递历史信息跟踪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包裹管理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新建包裹单：生成条形码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包裹查询：包裹相关信息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    包裹内快件数量和快件信息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运单打印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快递单和包裹单打印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端（顾客网站）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021715" y="2276475"/>
          <a:ext cx="1042797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Web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端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（顾客网站）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具体功能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快递单查询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可查询到：快递基本信息（寄</a:t>
                      </a:r>
                      <a:r>
                        <a:rPr lang="en-US" altLang="zh-CN" b="1"/>
                        <a:t>/</a:t>
                      </a:r>
                      <a:r>
                        <a:rPr lang="zh-CN" altLang="en-US" b="1"/>
                        <a:t>收件人等）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快递地图路线跟踪显示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="1"/>
                        <a:t>                      快递历史信息跟踪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公司相关介绍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介绍公司相关信息和联系方式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426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端（快递员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710055" y="929005"/>
          <a:ext cx="9280525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Android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端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（快递员</a:t>
                      </a:r>
                      <a:r>
                        <a:rPr lang="en-US" altLang="zh-CN" sz="3200">
                          <a:solidFill>
                            <a:srgbClr val="9B8E95"/>
                          </a:solidFill>
                        </a:rPr>
                        <a:t>App</a:t>
                      </a:r>
                      <a:r>
                        <a:rPr lang="zh-CN" altLang="en-US" sz="3200">
                          <a:solidFill>
                            <a:srgbClr val="9B8E95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具体功能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b="1"/>
                        <a:t>快递员登录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快递揽收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进行快递揽收和扩展信息完善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快递打包</a:t>
                      </a:r>
                    </a:p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快递打包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包裹内快件详情查询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3.</a:t>
                      </a:r>
                      <a:r>
                        <a:rPr lang="zh-CN" altLang="en-US" b="1"/>
                        <a:t>包裹内快件报错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快递拆包</a:t>
                      </a:r>
                    </a:p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1.</a:t>
                      </a:r>
                      <a:r>
                        <a:rPr lang="zh-CN" altLang="en-US" sz="1800" b="1">
                          <a:sym typeface="+mn-ea"/>
                        </a:rPr>
                        <a:t>快递拆包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2.</a:t>
                      </a:r>
                      <a:r>
                        <a:rPr lang="zh-CN" altLang="en-US" sz="1800" b="1">
                          <a:sym typeface="+mn-ea"/>
                        </a:rPr>
                        <a:t>包裹内快件详情查询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3.</a:t>
                      </a:r>
                      <a:r>
                        <a:rPr lang="zh-CN" altLang="en-US" sz="1800" b="1">
                          <a:sym typeface="+mn-ea"/>
                        </a:rPr>
                        <a:t>包裹内快件报错</a:t>
                      </a:r>
                      <a:endParaRPr lang="en-US" altLang="zh-C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快递派送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进行快递派送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包裹内快递的报错处理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包裹转运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包裹详情查看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位置跟踪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b="1"/>
                        <a:t>1.</a:t>
                      </a:r>
                      <a:r>
                        <a:rPr lang="zh-CN" altLang="en-US" b="1"/>
                        <a:t>实时跟踪包裹位置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进行位置跟踪的相关设置（上传位置频率等）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快递跟踪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运输历史及地图路径显示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个人中心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个人信息查看、修改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对个人处理过的包裹进行：详情查看、相应处理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宽屏</PresentationFormat>
  <Paragraphs>144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微软雅黑</vt:lpstr>
      <vt:lpstr>微软雅黑 Light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Hello！</dc:creator>
  <cp:lastModifiedBy>Lee Hello！</cp:lastModifiedBy>
  <cp:revision>1</cp:revision>
  <dcterms:created xsi:type="dcterms:W3CDTF">2019-09-23T14:53:54Z</dcterms:created>
  <dcterms:modified xsi:type="dcterms:W3CDTF">2019-09-23T14:54:01Z</dcterms:modified>
</cp:coreProperties>
</file>