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5"/>
  </p:notesMasterIdLst>
  <p:sldIdLst>
    <p:sldId id="256" r:id="rId2"/>
    <p:sldId id="271" r:id="rId3"/>
    <p:sldId id="257" r:id="rId4"/>
    <p:sldId id="283" r:id="rId5"/>
    <p:sldId id="291" r:id="rId6"/>
    <p:sldId id="258" r:id="rId7"/>
    <p:sldId id="273" r:id="rId8"/>
    <p:sldId id="287" r:id="rId9"/>
    <p:sldId id="288" r:id="rId10"/>
    <p:sldId id="289" r:id="rId11"/>
    <p:sldId id="290" r:id="rId12"/>
    <p:sldId id="278" r:id="rId13"/>
    <p:sldId id="265" r:id="rId14"/>
    <p:sldId id="261" r:id="rId15"/>
    <p:sldId id="262" r:id="rId16"/>
    <p:sldId id="267" r:id="rId17"/>
    <p:sldId id="279" r:id="rId18"/>
    <p:sldId id="266" r:id="rId19"/>
    <p:sldId id="268" r:id="rId20"/>
    <p:sldId id="272" r:id="rId21"/>
    <p:sldId id="274" r:id="rId22"/>
    <p:sldId id="285" r:id="rId23"/>
    <p:sldId id="284" r:id="rId24"/>
    <p:sldId id="292" r:id="rId25"/>
    <p:sldId id="293" r:id="rId26"/>
    <p:sldId id="295" r:id="rId27"/>
    <p:sldId id="298" r:id="rId28"/>
    <p:sldId id="299" r:id="rId29"/>
    <p:sldId id="300" r:id="rId30"/>
    <p:sldId id="270" r:id="rId31"/>
    <p:sldId id="276" r:id="rId32"/>
    <p:sldId id="281" r:id="rId33"/>
    <p:sldId id="28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4" autoAdjust="0"/>
    <p:restoredTop sz="94660"/>
  </p:normalViewPr>
  <p:slideViewPr>
    <p:cSldViewPr snapToGrid="0">
      <p:cViewPr varScale="1">
        <p:scale>
          <a:sx n="86" d="100"/>
          <a:sy n="86" d="100"/>
        </p:scale>
        <p:origin x="557"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26654-A406-49B1-949E-53AF539D5F5E}" type="datetimeFigureOut">
              <a:rPr lang="en-IN" smtClean="0"/>
              <a:t>19-11-2018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FE12F-733B-4AEE-813C-88F785847691}" type="slidenum">
              <a:rPr lang="en-IN" smtClean="0"/>
              <a:t>‹#›</a:t>
            </a:fld>
            <a:endParaRPr lang="en-IN"/>
          </a:p>
        </p:txBody>
      </p:sp>
    </p:spTree>
    <p:extLst>
      <p:ext uri="{BB962C8B-B14F-4D97-AF65-F5344CB8AC3E}">
        <p14:creationId xmlns:p14="http://schemas.microsoft.com/office/powerpoint/2010/main" val="2475007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A6FE12F-733B-4AEE-813C-88F785847691}" type="slidenum">
              <a:rPr lang="en-IN" smtClean="0"/>
              <a:t>23</a:t>
            </a:fld>
            <a:endParaRPr lang="en-IN"/>
          </a:p>
        </p:txBody>
      </p:sp>
    </p:spTree>
    <p:extLst>
      <p:ext uri="{BB962C8B-B14F-4D97-AF65-F5344CB8AC3E}">
        <p14:creationId xmlns:p14="http://schemas.microsoft.com/office/powerpoint/2010/main" val="3627461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11/19/2018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818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821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11/19/2018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2944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11/19/2018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23788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11/19/2018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7830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6012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5557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8834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11/19/2018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9858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0293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11/19/2018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307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814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975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7588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8942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691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1205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11/19/2018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814713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04762-6153-4DAB-B0F4-4B1E1DFDFB06}"/>
              </a:ext>
            </a:extLst>
          </p:cNvPr>
          <p:cNvSpPr>
            <a:spLocks noGrp="1"/>
          </p:cNvSpPr>
          <p:nvPr>
            <p:ph type="ctrTitle"/>
          </p:nvPr>
        </p:nvSpPr>
        <p:spPr>
          <a:xfrm>
            <a:off x="3853853" y="682122"/>
            <a:ext cx="4484293" cy="983705"/>
          </a:xfrm>
        </p:spPr>
        <p:txBody>
          <a:bodyPr/>
          <a:lstStyle/>
          <a:p>
            <a:pPr algn="ctr"/>
            <a:r>
              <a:rPr lang="en-GB" b="1" dirty="0" err="1"/>
              <a:t>FarMTech</a:t>
            </a:r>
            <a:endParaRPr lang="en-IN" b="1" dirty="0"/>
          </a:p>
        </p:txBody>
      </p:sp>
      <p:sp>
        <p:nvSpPr>
          <p:cNvPr id="3" name="Subtitle 2">
            <a:extLst>
              <a:ext uri="{FF2B5EF4-FFF2-40B4-BE49-F238E27FC236}">
                <a16:creationId xmlns:a16="http://schemas.microsoft.com/office/drawing/2014/main" id="{EE48AA4B-3BEC-4014-9934-6E6494716DD4}"/>
              </a:ext>
            </a:extLst>
          </p:cNvPr>
          <p:cNvSpPr>
            <a:spLocks noGrp="1"/>
          </p:cNvSpPr>
          <p:nvPr>
            <p:ph type="subTitle" idx="1"/>
          </p:nvPr>
        </p:nvSpPr>
        <p:spPr>
          <a:xfrm>
            <a:off x="2566540" y="1665827"/>
            <a:ext cx="7955280" cy="685800"/>
          </a:xfrm>
        </p:spPr>
        <p:txBody>
          <a:bodyPr>
            <a:noAutofit/>
          </a:bodyPr>
          <a:lstStyle/>
          <a:p>
            <a:r>
              <a:rPr lang="en-IN" sz="2400" b="1" dirty="0"/>
              <a:t>(Portable Real Time Soil Quality Monitoring System)</a:t>
            </a:r>
          </a:p>
          <a:p>
            <a:r>
              <a:rPr lang="en-GB" sz="2400" b="1" dirty="0"/>
              <a:t> </a:t>
            </a:r>
            <a:endParaRPr lang="en-IN" sz="2400" dirty="0"/>
          </a:p>
          <a:p>
            <a:endParaRPr lang="en-IN" sz="2400" dirty="0"/>
          </a:p>
        </p:txBody>
      </p:sp>
      <p:sp>
        <p:nvSpPr>
          <p:cNvPr id="4" name="TextBox 3"/>
          <p:cNvSpPr txBox="1"/>
          <p:nvPr/>
        </p:nvSpPr>
        <p:spPr>
          <a:xfrm>
            <a:off x="2140442" y="2925458"/>
            <a:ext cx="6453052" cy="2031325"/>
          </a:xfrm>
          <a:prstGeom prst="rect">
            <a:avLst/>
          </a:prstGeom>
          <a:noFill/>
        </p:spPr>
        <p:txBody>
          <a:bodyPr wrap="square" rtlCol="0">
            <a:spAutoFit/>
          </a:bodyPr>
          <a:lstStyle/>
          <a:p>
            <a:r>
              <a:rPr lang="en-IN" b="1" dirty="0"/>
              <a:t>Project Mentor </a:t>
            </a:r>
            <a:r>
              <a:rPr lang="en-IN" dirty="0"/>
              <a:t>: </a:t>
            </a:r>
            <a:r>
              <a:rPr lang="en-IN" dirty="0" err="1"/>
              <a:t>Dr.</a:t>
            </a:r>
            <a:r>
              <a:rPr lang="en-IN" dirty="0"/>
              <a:t> </a:t>
            </a:r>
            <a:r>
              <a:rPr lang="en-IN" dirty="0" err="1"/>
              <a:t>Rinkle</a:t>
            </a:r>
            <a:r>
              <a:rPr lang="en-IN" dirty="0"/>
              <a:t> Rani</a:t>
            </a:r>
          </a:p>
          <a:p>
            <a:r>
              <a:rPr lang="en-IN" dirty="0"/>
              <a:t>                            Mr. Harpreet Singh</a:t>
            </a:r>
          </a:p>
          <a:p>
            <a:pPr algn="ctr"/>
            <a:endParaRPr lang="en-IN" dirty="0"/>
          </a:p>
          <a:p>
            <a:pPr algn="ctr"/>
            <a:r>
              <a:rPr lang="en-IN" b="1" dirty="0"/>
              <a:t>Submitted By </a:t>
            </a:r>
            <a:r>
              <a:rPr lang="en-IN" dirty="0"/>
              <a:t>: </a:t>
            </a:r>
            <a:r>
              <a:rPr lang="en-IN" dirty="0" err="1"/>
              <a:t>Baldeep</a:t>
            </a:r>
            <a:r>
              <a:rPr lang="en-IN" dirty="0"/>
              <a:t> Singh                       (101690002)</a:t>
            </a:r>
          </a:p>
          <a:p>
            <a:pPr algn="ctr"/>
            <a:r>
              <a:rPr lang="en-IN" dirty="0"/>
              <a:t>			    </a:t>
            </a:r>
            <a:r>
              <a:rPr lang="en-IN" dirty="0" err="1"/>
              <a:t>Jaskaran</a:t>
            </a:r>
            <a:r>
              <a:rPr lang="en-IN" dirty="0"/>
              <a:t> Singh                      (101510032)</a:t>
            </a:r>
          </a:p>
          <a:p>
            <a:pPr algn="ctr"/>
            <a:r>
              <a:rPr lang="en-IN" dirty="0"/>
              <a:t>                          </a:t>
            </a:r>
            <a:r>
              <a:rPr lang="en-IN" dirty="0" err="1"/>
              <a:t>Jaswinder</a:t>
            </a:r>
            <a:r>
              <a:rPr lang="en-IN" dirty="0"/>
              <a:t> Singh                     (101510033)</a:t>
            </a:r>
          </a:p>
          <a:p>
            <a:pPr algn="ctr"/>
            <a:r>
              <a:rPr lang="en-IN" dirty="0"/>
              <a:t>                          </a:t>
            </a:r>
            <a:r>
              <a:rPr lang="en-IN" dirty="0" err="1"/>
              <a:t>Lovejot</a:t>
            </a:r>
            <a:r>
              <a:rPr lang="en-IN" dirty="0"/>
              <a:t> Singh                         (101510042)</a:t>
            </a:r>
          </a:p>
        </p:txBody>
      </p:sp>
    </p:spTree>
    <p:extLst>
      <p:ext uri="{BB962C8B-B14F-4D97-AF65-F5344CB8AC3E}">
        <p14:creationId xmlns:p14="http://schemas.microsoft.com/office/powerpoint/2010/main" val="3395251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Raspberry Pi 3</a:t>
            </a:r>
          </a:p>
        </p:txBody>
      </p:sp>
      <p:sp>
        <p:nvSpPr>
          <p:cNvPr id="3" name="Content Placeholder 2"/>
          <p:cNvSpPr>
            <a:spLocks noGrp="1"/>
          </p:cNvSpPr>
          <p:nvPr>
            <p:ph idx="1"/>
          </p:nvPr>
        </p:nvSpPr>
        <p:spPr/>
        <p:txBody>
          <a:bodyPr>
            <a:normAutofit/>
          </a:bodyPr>
          <a:lstStyle/>
          <a:p>
            <a:r>
              <a:rPr lang="en-US" b="1" dirty="0"/>
              <a:t>UART:</a:t>
            </a:r>
            <a:r>
              <a:rPr lang="en-US" dirty="0"/>
              <a:t> setting up and reading/writing </a:t>
            </a:r>
            <a:r>
              <a:rPr lang="en-US" dirty="0" err="1"/>
              <a:t>fron</a:t>
            </a:r>
            <a:r>
              <a:rPr lang="en-US" dirty="0"/>
              <a:t>/to a UART port is fairly easy. </a:t>
            </a:r>
          </a:p>
          <a:p>
            <a:endParaRPr lang="en-US" dirty="0"/>
          </a:p>
          <a:p>
            <a:r>
              <a:rPr lang="en-US" b="1" dirty="0"/>
              <a:t>I2C:</a:t>
            </a:r>
            <a:r>
              <a:rPr lang="en-US" dirty="0"/>
              <a:t> since the master drives the clock, there are no issues with clock synchronization on the slave side. </a:t>
            </a:r>
          </a:p>
          <a:p>
            <a:endParaRPr lang="en-US" dirty="0"/>
          </a:p>
          <a:p>
            <a:r>
              <a:rPr lang="en-US" b="1" dirty="0"/>
              <a:t>SPI:</a:t>
            </a:r>
            <a:r>
              <a:rPr lang="en-US" dirty="0"/>
              <a:t> as with i2c, the master drives the clock, so there are no clock synchronization issues to speak of.</a:t>
            </a:r>
          </a:p>
          <a:p>
            <a:endParaRPr lang="en-US" dirty="0"/>
          </a:p>
          <a:p>
            <a:r>
              <a:rPr lang="en-US" b="1" dirty="0"/>
              <a:t>GPIO:</a:t>
            </a:r>
            <a:r>
              <a:rPr lang="en-US" dirty="0"/>
              <a:t> some people try to emulate a true parallel bus with this method, but personally, I would forget about this option because of the complexity. </a:t>
            </a:r>
          </a:p>
        </p:txBody>
      </p:sp>
    </p:spTree>
    <p:extLst>
      <p:ext uri="{BB962C8B-B14F-4D97-AF65-F5344CB8AC3E}">
        <p14:creationId xmlns:p14="http://schemas.microsoft.com/office/powerpoint/2010/main" val="2464566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Android Application</a:t>
            </a:r>
            <a:endParaRPr lang="en-US" dirty="0"/>
          </a:p>
        </p:txBody>
      </p:sp>
      <p:sp>
        <p:nvSpPr>
          <p:cNvPr id="3" name="Content Placeholder 2"/>
          <p:cNvSpPr>
            <a:spLocks noGrp="1"/>
          </p:cNvSpPr>
          <p:nvPr>
            <p:ph idx="1"/>
          </p:nvPr>
        </p:nvSpPr>
        <p:spPr/>
        <p:txBody>
          <a:bodyPr/>
          <a:lstStyle/>
          <a:p>
            <a:r>
              <a:rPr lang="en-US" b="1" dirty="0"/>
              <a:t>Communication protocol </a:t>
            </a:r>
            <a:r>
              <a:rPr lang="en-US" dirty="0"/>
              <a:t>which will be http. you can use socket, ftp or </a:t>
            </a:r>
            <a:r>
              <a:rPr lang="en-US" dirty="0" err="1"/>
              <a:t>smtp</a:t>
            </a:r>
            <a:r>
              <a:rPr lang="en-US" dirty="0"/>
              <a:t> but those are for specific purpose and won't be needed in general.</a:t>
            </a:r>
          </a:p>
          <a:p>
            <a:endParaRPr lang="en-US" dirty="0"/>
          </a:p>
          <a:p>
            <a:r>
              <a:rPr lang="en-US" dirty="0"/>
              <a:t> For security purpose you can choose https which will come with some additional cost of security certificates. So in any communication protocol there is request and response.</a:t>
            </a:r>
          </a:p>
          <a:p>
            <a:endParaRPr lang="en-US" dirty="0"/>
          </a:p>
          <a:p>
            <a:r>
              <a:rPr lang="en-US" dirty="0"/>
              <a:t> http protocol is stateless protocol so you(client) make one request to get some data and it (server) returns you the required data for that request again you make another call to get another data.</a:t>
            </a:r>
          </a:p>
          <a:p>
            <a:endParaRPr lang="en-US" dirty="0"/>
          </a:p>
        </p:txBody>
      </p:sp>
    </p:spTree>
    <p:extLst>
      <p:ext uri="{BB962C8B-B14F-4D97-AF65-F5344CB8AC3E}">
        <p14:creationId xmlns:p14="http://schemas.microsoft.com/office/powerpoint/2010/main" val="3944204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7D29B-6DEB-40E3-9AEA-494F3FD24A7E}"/>
              </a:ext>
            </a:extLst>
          </p:cNvPr>
          <p:cNvSpPr>
            <a:spLocks noGrp="1"/>
          </p:cNvSpPr>
          <p:nvPr>
            <p:ph type="title"/>
          </p:nvPr>
        </p:nvSpPr>
        <p:spPr>
          <a:xfrm>
            <a:off x="3837214" y="2782486"/>
            <a:ext cx="4517571" cy="1293028"/>
          </a:xfrm>
        </p:spPr>
        <p:txBody>
          <a:bodyPr/>
          <a:lstStyle/>
          <a:p>
            <a:pPr algn="ctr"/>
            <a:r>
              <a:rPr lang="en-GB" b="1" dirty="0"/>
              <a:t>Design Analysis</a:t>
            </a:r>
            <a:endParaRPr lang="en-IN" b="1" dirty="0"/>
          </a:p>
        </p:txBody>
      </p:sp>
    </p:spTree>
    <p:extLst>
      <p:ext uri="{BB962C8B-B14F-4D97-AF65-F5344CB8AC3E}">
        <p14:creationId xmlns:p14="http://schemas.microsoft.com/office/powerpoint/2010/main" val="1350554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8A52-AADE-4F46-9196-8EEAC14D459F}"/>
              </a:ext>
            </a:extLst>
          </p:cNvPr>
          <p:cNvSpPr>
            <a:spLocks noGrp="1"/>
          </p:cNvSpPr>
          <p:nvPr>
            <p:ph type="title"/>
          </p:nvPr>
        </p:nvSpPr>
        <p:spPr/>
        <p:txBody>
          <a:bodyPr/>
          <a:lstStyle/>
          <a:p>
            <a:r>
              <a:rPr lang="en-IN" b="1" dirty="0"/>
              <a:t>Component Diagram </a:t>
            </a:r>
          </a:p>
        </p:txBody>
      </p:sp>
      <p:pic>
        <p:nvPicPr>
          <p:cNvPr id="3" name="Picture 2"/>
          <p:cNvPicPr>
            <a:picLocks noChangeAspect="1"/>
          </p:cNvPicPr>
          <p:nvPr/>
        </p:nvPicPr>
        <p:blipFill>
          <a:blip r:embed="rId2"/>
          <a:stretch>
            <a:fillRect/>
          </a:stretch>
        </p:blipFill>
        <p:spPr>
          <a:xfrm>
            <a:off x="1735435" y="1834562"/>
            <a:ext cx="8721130" cy="4744119"/>
          </a:xfrm>
          <a:prstGeom prst="rect">
            <a:avLst/>
          </a:prstGeom>
        </p:spPr>
      </p:pic>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460261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ED615-17C3-4204-A1A4-2FC282168BCC}"/>
              </a:ext>
            </a:extLst>
          </p:cNvPr>
          <p:cNvSpPr>
            <a:spLocks noGrp="1"/>
          </p:cNvSpPr>
          <p:nvPr>
            <p:ph type="title"/>
          </p:nvPr>
        </p:nvSpPr>
        <p:spPr>
          <a:xfrm>
            <a:off x="3001107" y="465435"/>
            <a:ext cx="8610600" cy="844619"/>
          </a:xfrm>
        </p:spPr>
        <p:txBody>
          <a:bodyPr>
            <a:noAutofit/>
          </a:bodyPr>
          <a:lstStyle/>
          <a:p>
            <a:r>
              <a:rPr lang="en-GB" b="1" dirty="0"/>
              <a:t>Data flow diagram</a:t>
            </a:r>
            <a:br>
              <a:rPr lang="en-GB" dirty="0"/>
            </a:br>
            <a:endParaRPr lang="en-IN" dirty="0"/>
          </a:p>
        </p:txBody>
      </p:sp>
      <p:sp>
        <p:nvSpPr>
          <p:cNvPr id="7" name="Content Placeholder 6"/>
          <p:cNvSpPr>
            <a:spLocks noGrp="1"/>
          </p:cNvSpPr>
          <p:nvPr>
            <p:ph idx="1"/>
          </p:nvPr>
        </p:nvSpPr>
        <p:spPr/>
        <p:txBody>
          <a:bodyPr/>
          <a:lstStyle/>
          <a:p>
            <a:endParaRPr lang="en-US" dirty="0"/>
          </a:p>
        </p:txBody>
      </p:sp>
      <p:pic>
        <p:nvPicPr>
          <p:cNvPr id="8" name="Picture 7"/>
          <p:cNvPicPr>
            <a:picLocks noChangeAspect="1"/>
          </p:cNvPicPr>
          <p:nvPr/>
        </p:nvPicPr>
        <p:blipFill>
          <a:blip r:embed="rId2"/>
          <a:stretch>
            <a:fillRect/>
          </a:stretch>
        </p:blipFill>
        <p:spPr>
          <a:xfrm>
            <a:off x="2008909" y="1172033"/>
            <a:ext cx="8174182" cy="5151032"/>
          </a:xfrm>
          <a:prstGeom prst="rect">
            <a:avLst/>
          </a:prstGeom>
        </p:spPr>
      </p:pic>
    </p:spTree>
    <p:extLst>
      <p:ext uri="{BB962C8B-B14F-4D97-AF65-F5344CB8AC3E}">
        <p14:creationId xmlns:p14="http://schemas.microsoft.com/office/powerpoint/2010/main" val="3731666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FE92-5188-4562-9AC3-12499603D809}"/>
              </a:ext>
            </a:extLst>
          </p:cNvPr>
          <p:cNvSpPr>
            <a:spLocks noGrp="1"/>
          </p:cNvSpPr>
          <p:nvPr>
            <p:ph type="title"/>
          </p:nvPr>
        </p:nvSpPr>
        <p:spPr>
          <a:xfrm>
            <a:off x="3288323" y="439058"/>
            <a:ext cx="8305800" cy="739112"/>
          </a:xfrm>
        </p:spPr>
        <p:txBody>
          <a:bodyPr/>
          <a:lstStyle/>
          <a:p>
            <a:r>
              <a:rPr lang="en-GB" b="1" dirty="0"/>
              <a:t>Sequence diagram</a:t>
            </a:r>
            <a:endParaRPr lang="en-IN" b="1" dirty="0"/>
          </a:p>
        </p:txBody>
      </p:sp>
      <p:pic>
        <p:nvPicPr>
          <p:cNvPr id="4" name="Content Placeholder 3" descr="E:\mst\nlp\seq.PNG">
            <a:extLst>
              <a:ext uri="{FF2B5EF4-FFF2-40B4-BE49-F238E27FC236}">
                <a16:creationId xmlns:a16="http://schemas.microsoft.com/office/drawing/2014/main" id="{62BB33CC-CE90-4BAC-BEBD-9A91FE3CE27F}"/>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5602"/>
          <a:stretch/>
        </p:blipFill>
        <p:spPr bwMode="auto">
          <a:xfrm>
            <a:off x="2179416" y="1362270"/>
            <a:ext cx="8176846" cy="5303556"/>
          </a:xfrm>
          <a:prstGeom prst="rect">
            <a:avLst/>
          </a:prstGeom>
          <a:noFill/>
          <a:ln>
            <a:noFill/>
          </a:ln>
        </p:spPr>
      </p:pic>
    </p:spTree>
    <p:extLst>
      <p:ext uri="{BB962C8B-B14F-4D97-AF65-F5344CB8AC3E}">
        <p14:creationId xmlns:p14="http://schemas.microsoft.com/office/powerpoint/2010/main" val="3538131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FAF14-5C80-462F-805A-7B0E56EA0B68}"/>
              </a:ext>
            </a:extLst>
          </p:cNvPr>
          <p:cNvSpPr>
            <a:spLocks noGrp="1"/>
          </p:cNvSpPr>
          <p:nvPr>
            <p:ph type="title"/>
          </p:nvPr>
        </p:nvSpPr>
        <p:spPr>
          <a:xfrm>
            <a:off x="3086100" y="764373"/>
            <a:ext cx="8420100" cy="703942"/>
          </a:xfrm>
        </p:spPr>
        <p:txBody>
          <a:bodyPr/>
          <a:lstStyle/>
          <a:p>
            <a:r>
              <a:rPr lang="en-GB" b="1" dirty="0"/>
              <a:t>activity Diagram</a:t>
            </a:r>
            <a:endParaRPr lang="en-IN" b="1" dirty="0"/>
          </a:p>
        </p:txBody>
      </p:sp>
      <p:pic>
        <p:nvPicPr>
          <p:cNvPr id="7" name="Content Placeholder 6">
            <a:extLst>
              <a:ext uri="{FF2B5EF4-FFF2-40B4-BE49-F238E27FC236}">
                <a16:creationId xmlns:a16="http://schemas.microsoft.com/office/drawing/2014/main" id="{908EF6C1-F12C-4335-B403-1C07208C0B93}"/>
              </a:ext>
            </a:extLst>
          </p:cNvPr>
          <p:cNvPicPr>
            <a:picLocks noGrp="1" noChangeAspect="1"/>
          </p:cNvPicPr>
          <p:nvPr>
            <p:ph idx="1"/>
          </p:nvPr>
        </p:nvPicPr>
        <p:blipFill>
          <a:blip r:embed="rId2"/>
          <a:stretch>
            <a:fillRect/>
          </a:stretch>
        </p:blipFill>
        <p:spPr>
          <a:xfrm>
            <a:off x="2248678" y="1468314"/>
            <a:ext cx="7987003" cy="5324371"/>
          </a:xfrm>
        </p:spPr>
      </p:pic>
    </p:spTree>
    <p:extLst>
      <p:ext uri="{BB962C8B-B14F-4D97-AF65-F5344CB8AC3E}">
        <p14:creationId xmlns:p14="http://schemas.microsoft.com/office/powerpoint/2010/main" val="2455840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46BE5-AE0D-47B4-A9BE-747ECDCD6DDC}"/>
              </a:ext>
            </a:extLst>
          </p:cNvPr>
          <p:cNvSpPr>
            <a:spLocks noGrp="1"/>
          </p:cNvSpPr>
          <p:nvPr>
            <p:ph type="title"/>
          </p:nvPr>
        </p:nvSpPr>
        <p:spPr>
          <a:xfrm>
            <a:off x="2633565" y="2782486"/>
            <a:ext cx="6924869" cy="1293028"/>
          </a:xfrm>
        </p:spPr>
        <p:txBody>
          <a:bodyPr/>
          <a:lstStyle/>
          <a:p>
            <a:r>
              <a:rPr lang="en-GB" b="1" dirty="0"/>
              <a:t>Architecture of Project</a:t>
            </a:r>
            <a:endParaRPr lang="en-IN" b="1" dirty="0"/>
          </a:p>
        </p:txBody>
      </p:sp>
    </p:spTree>
    <p:extLst>
      <p:ext uri="{BB962C8B-B14F-4D97-AF65-F5344CB8AC3E}">
        <p14:creationId xmlns:p14="http://schemas.microsoft.com/office/powerpoint/2010/main" val="3035821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F24-9071-4CD4-99FC-36725D875C9F}"/>
              </a:ext>
            </a:extLst>
          </p:cNvPr>
          <p:cNvSpPr>
            <a:spLocks noGrp="1"/>
          </p:cNvSpPr>
          <p:nvPr>
            <p:ph type="title"/>
          </p:nvPr>
        </p:nvSpPr>
        <p:spPr>
          <a:xfrm>
            <a:off x="2699238" y="764373"/>
            <a:ext cx="8806962" cy="308289"/>
          </a:xfrm>
        </p:spPr>
        <p:txBody>
          <a:bodyPr>
            <a:noAutofit/>
          </a:bodyPr>
          <a:lstStyle/>
          <a:p>
            <a:r>
              <a:rPr lang="en-GB" b="1" dirty="0"/>
              <a:t>Model View  Controller</a:t>
            </a:r>
            <a:endParaRPr lang="en-IN" dirty="0"/>
          </a:p>
        </p:txBody>
      </p:sp>
      <p:pic>
        <p:nvPicPr>
          <p:cNvPr id="4" name="Content Placeholder 3">
            <a:extLst>
              <a:ext uri="{FF2B5EF4-FFF2-40B4-BE49-F238E27FC236}">
                <a16:creationId xmlns:a16="http://schemas.microsoft.com/office/drawing/2014/main" id="{A4871EB2-0992-462E-9363-A2AF013D4E20}"/>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56947" y="1362809"/>
            <a:ext cx="8905899" cy="5235670"/>
          </a:xfrm>
          <a:prstGeom prst="rect">
            <a:avLst/>
          </a:prstGeom>
          <a:noFill/>
          <a:ln>
            <a:noFill/>
          </a:ln>
        </p:spPr>
      </p:pic>
    </p:spTree>
    <p:extLst>
      <p:ext uri="{BB962C8B-B14F-4D97-AF65-F5344CB8AC3E}">
        <p14:creationId xmlns:p14="http://schemas.microsoft.com/office/powerpoint/2010/main" val="1834358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CF504-0F45-4885-8AD9-995D8A6B662C}"/>
              </a:ext>
            </a:extLst>
          </p:cNvPr>
          <p:cNvSpPr>
            <a:spLocks noGrp="1"/>
          </p:cNvSpPr>
          <p:nvPr>
            <p:ph type="title"/>
          </p:nvPr>
        </p:nvSpPr>
        <p:spPr>
          <a:xfrm>
            <a:off x="3842238" y="421473"/>
            <a:ext cx="7892562" cy="659981"/>
          </a:xfrm>
        </p:spPr>
        <p:txBody>
          <a:bodyPr/>
          <a:lstStyle/>
          <a:p>
            <a:r>
              <a:rPr lang="en-GB" b="1" dirty="0"/>
              <a:t>Three – Tier</a:t>
            </a:r>
            <a:endParaRPr lang="en-IN" b="1" dirty="0"/>
          </a:p>
        </p:txBody>
      </p:sp>
      <p:pic>
        <p:nvPicPr>
          <p:cNvPr id="4" name="Picture 3">
            <a:extLst>
              <a:ext uri="{FF2B5EF4-FFF2-40B4-BE49-F238E27FC236}">
                <a16:creationId xmlns:a16="http://schemas.microsoft.com/office/drawing/2014/main" id="{6D1975D4-F8C1-4B90-BEA3-39EA4964565A}"/>
              </a:ext>
            </a:extLst>
          </p:cNvPr>
          <p:cNvPicPr>
            <a:picLocks noChangeAspect="1"/>
          </p:cNvPicPr>
          <p:nvPr/>
        </p:nvPicPr>
        <p:blipFill rotWithShape="1">
          <a:blip r:embed="rId2"/>
          <a:srcRect l="10234" t="5668" r="4604" b="3155"/>
          <a:stretch/>
        </p:blipFill>
        <p:spPr>
          <a:xfrm>
            <a:off x="2653271" y="1262978"/>
            <a:ext cx="7955636" cy="4843485"/>
          </a:xfrm>
          <a:prstGeom prst="rect">
            <a:avLst/>
          </a:prstGeom>
        </p:spPr>
      </p:pic>
    </p:spTree>
    <p:extLst>
      <p:ext uri="{BB962C8B-B14F-4D97-AF65-F5344CB8AC3E}">
        <p14:creationId xmlns:p14="http://schemas.microsoft.com/office/powerpoint/2010/main" val="289261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Table Of content</a:t>
            </a:r>
          </a:p>
        </p:txBody>
      </p:sp>
      <p:sp>
        <p:nvSpPr>
          <p:cNvPr id="3" name="Content Placeholder 2"/>
          <p:cNvSpPr>
            <a:spLocks noGrp="1"/>
          </p:cNvSpPr>
          <p:nvPr>
            <p:ph sz="half" idx="1"/>
          </p:nvPr>
        </p:nvSpPr>
        <p:spPr>
          <a:xfrm>
            <a:off x="685800" y="2499359"/>
            <a:ext cx="5334000" cy="4024125"/>
          </a:xfrm>
        </p:spPr>
        <p:txBody>
          <a:bodyPr>
            <a:normAutofit fontScale="77500" lnSpcReduction="20000"/>
          </a:bodyPr>
          <a:lstStyle/>
          <a:p>
            <a:r>
              <a:rPr lang="en-IN" dirty="0"/>
              <a:t>Background of project</a:t>
            </a:r>
          </a:p>
          <a:p>
            <a:r>
              <a:rPr lang="en-IN" dirty="0"/>
              <a:t>Working</a:t>
            </a:r>
          </a:p>
          <a:p>
            <a:r>
              <a:rPr lang="en-IN" dirty="0"/>
              <a:t>Investigative technique</a:t>
            </a:r>
          </a:p>
          <a:p>
            <a:r>
              <a:rPr lang="en-IN" dirty="0"/>
              <a:t>Scope and Utility</a:t>
            </a:r>
          </a:p>
          <a:p>
            <a:r>
              <a:rPr lang="en-IN" dirty="0"/>
              <a:t>Standards</a:t>
            </a:r>
          </a:p>
          <a:p>
            <a:r>
              <a:rPr lang="en-IN" dirty="0"/>
              <a:t>Design analysis</a:t>
            </a:r>
          </a:p>
          <a:p>
            <a:r>
              <a:rPr lang="en-IN" dirty="0"/>
              <a:t>Architecture of project</a:t>
            </a:r>
          </a:p>
          <a:p>
            <a:r>
              <a:rPr lang="en-IN" dirty="0"/>
              <a:t>Techniques and Tools</a:t>
            </a:r>
          </a:p>
          <a:p>
            <a:r>
              <a:rPr lang="en-IN" dirty="0"/>
              <a:t>Snapshots</a:t>
            </a:r>
          </a:p>
          <a:p>
            <a:r>
              <a:rPr lang="en-IN" dirty="0"/>
              <a:t>Experimentation and Implementation</a:t>
            </a:r>
          </a:p>
          <a:p>
            <a:r>
              <a:rPr lang="en-IN" dirty="0"/>
              <a:t>Key Highlights</a:t>
            </a:r>
          </a:p>
          <a:p>
            <a:r>
              <a:rPr lang="en-IN" dirty="0"/>
              <a:t>Consultants</a:t>
            </a:r>
          </a:p>
          <a:p>
            <a:r>
              <a:rPr lang="en-IN" dirty="0"/>
              <a:t>Individual Roles</a:t>
            </a:r>
          </a:p>
          <a:p>
            <a:endParaRPr lang="en-IN" dirty="0"/>
          </a:p>
          <a:p>
            <a:endParaRPr lang="en-IN" dirty="0"/>
          </a:p>
        </p:txBody>
      </p:sp>
    </p:spTree>
    <p:extLst>
      <p:ext uri="{BB962C8B-B14F-4D97-AF65-F5344CB8AC3E}">
        <p14:creationId xmlns:p14="http://schemas.microsoft.com/office/powerpoint/2010/main" val="719190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Techniques and tools used</a:t>
            </a:r>
          </a:p>
        </p:txBody>
      </p:sp>
      <p:sp>
        <p:nvSpPr>
          <p:cNvPr id="3" name="Content Placeholder 2"/>
          <p:cNvSpPr>
            <a:spLocks noGrp="1"/>
          </p:cNvSpPr>
          <p:nvPr>
            <p:ph idx="1"/>
          </p:nvPr>
        </p:nvSpPr>
        <p:spPr/>
        <p:txBody>
          <a:bodyPr/>
          <a:lstStyle/>
          <a:p>
            <a:r>
              <a:rPr lang="en-IN" dirty="0"/>
              <a:t>Raspberry Pi 3 </a:t>
            </a:r>
          </a:p>
          <a:p>
            <a:r>
              <a:rPr lang="en-IN" dirty="0"/>
              <a:t>Colour Sensor</a:t>
            </a:r>
          </a:p>
          <a:p>
            <a:r>
              <a:rPr lang="en-IN" dirty="0"/>
              <a:t>Temperature Sensor</a:t>
            </a:r>
          </a:p>
          <a:p>
            <a:r>
              <a:rPr lang="en-IN" dirty="0"/>
              <a:t>Moisture Sensor</a:t>
            </a:r>
          </a:p>
          <a:p>
            <a:r>
              <a:rPr lang="en-IN" dirty="0"/>
              <a:t>Soil Testing Kit</a:t>
            </a:r>
          </a:p>
          <a:p>
            <a:endParaRPr lang="en-IN" dirty="0"/>
          </a:p>
        </p:txBody>
      </p:sp>
    </p:spTree>
    <p:extLst>
      <p:ext uri="{BB962C8B-B14F-4D97-AF65-F5344CB8AC3E}">
        <p14:creationId xmlns:p14="http://schemas.microsoft.com/office/powerpoint/2010/main" val="1813844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3227" y="83977"/>
            <a:ext cx="8610600" cy="1293028"/>
          </a:xfrm>
        </p:spPr>
        <p:txBody>
          <a:bodyPr/>
          <a:lstStyle/>
          <a:p>
            <a:r>
              <a:rPr lang="en-IN" b="1" dirty="0"/>
              <a:t> snapshots</a:t>
            </a:r>
          </a:p>
        </p:txBody>
      </p:sp>
      <p:pic>
        <p:nvPicPr>
          <p:cNvPr id="1026" name="Picture 2" descr="C:\Users\HP\PrintHood\Desktop\pi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090" y="1777246"/>
            <a:ext cx="5187820" cy="4996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061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70167-77BD-40A8-B29E-1C6B16331D5F}"/>
              </a:ext>
            </a:extLst>
          </p:cNvPr>
          <p:cNvSpPr>
            <a:spLocks noGrp="1"/>
          </p:cNvSpPr>
          <p:nvPr>
            <p:ph type="title"/>
          </p:nvPr>
        </p:nvSpPr>
        <p:spPr/>
        <p:txBody>
          <a:bodyPr/>
          <a:lstStyle/>
          <a:p>
            <a:r>
              <a:rPr lang="en-IN" b="1" dirty="0"/>
              <a:t>Future Snapshots</a:t>
            </a:r>
            <a:endParaRPr lang="en-IN" dirty="0"/>
          </a:p>
        </p:txBody>
      </p:sp>
      <p:pic>
        <p:nvPicPr>
          <p:cNvPr id="4" name="Content Placeholder 3">
            <a:extLst>
              <a:ext uri="{FF2B5EF4-FFF2-40B4-BE49-F238E27FC236}">
                <a16:creationId xmlns:a16="http://schemas.microsoft.com/office/drawing/2014/main" id="{0296136C-2941-43A6-BA78-6ACF630E7BA9}"/>
              </a:ext>
            </a:extLst>
          </p:cNvPr>
          <p:cNvPicPr>
            <a:picLocks noGrp="1" noChangeAspect="1"/>
          </p:cNvPicPr>
          <p:nvPr>
            <p:ph idx="1"/>
          </p:nvPr>
        </p:nvPicPr>
        <p:blipFill>
          <a:blip r:embed="rId2"/>
          <a:stretch>
            <a:fillRect/>
          </a:stretch>
        </p:blipFill>
        <p:spPr>
          <a:xfrm>
            <a:off x="3371500" y="2193925"/>
            <a:ext cx="5448999" cy="4024313"/>
          </a:xfrm>
          <a:prstGeom prst="rect">
            <a:avLst/>
          </a:prstGeom>
        </p:spPr>
      </p:pic>
    </p:spTree>
    <p:extLst>
      <p:ext uri="{BB962C8B-B14F-4D97-AF65-F5344CB8AC3E}">
        <p14:creationId xmlns:p14="http://schemas.microsoft.com/office/powerpoint/2010/main" val="259537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02F1-79C0-46D9-9414-8144B8622997}"/>
              </a:ext>
            </a:extLst>
          </p:cNvPr>
          <p:cNvSpPr>
            <a:spLocks noGrp="1"/>
          </p:cNvSpPr>
          <p:nvPr>
            <p:ph type="title"/>
          </p:nvPr>
        </p:nvSpPr>
        <p:spPr/>
        <p:txBody>
          <a:bodyPr/>
          <a:lstStyle/>
          <a:p>
            <a:r>
              <a:rPr lang="en-IN" b="1" dirty="0"/>
              <a:t>Snapshots continued</a:t>
            </a:r>
            <a:endParaRPr lang="en-IN" dirty="0"/>
          </a:p>
        </p:txBody>
      </p:sp>
      <p:pic>
        <p:nvPicPr>
          <p:cNvPr id="5" name="Content Placeholder 4">
            <a:extLst>
              <a:ext uri="{FF2B5EF4-FFF2-40B4-BE49-F238E27FC236}">
                <a16:creationId xmlns:a16="http://schemas.microsoft.com/office/drawing/2014/main" id="{A4B0520E-7069-482A-BD2A-7B6367E3FF8F}"/>
              </a:ext>
            </a:extLst>
          </p:cNvPr>
          <p:cNvPicPr>
            <a:picLocks noGrp="1" noChangeAspect="1"/>
          </p:cNvPicPr>
          <p:nvPr>
            <p:ph idx="1"/>
          </p:nvPr>
        </p:nvPicPr>
        <p:blipFill>
          <a:blip r:embed="rId3"/>
          <a:stretch>
            <a:fillRect/>
          </a:stretch>
        </p:blipFill>
        <p:spPr>
          <a:xfrm>
            <a:off x="3371500" y="2193925"/>
            <a:ext cx="5448999" cy="4024313"/>
          </a:xfrm>
        </p:spPr>
      </p:pic>
    </p:spTree>
    <p:extLst>
      <p:ext uri="{BB962C8B-B14F-4D97-AF65-F5344CB8AC3E}">
        <p14:creationId xmlns:p14="http://schemas.microsoft.com/office/powerpoint/2010/main" val="1163925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9972" y="2992071"/>
            <a:ext cx="8610600" cy="1293028"/>
          </a:xfrm>
        </p:spPr>
        <p:txBody>
          <a:bodyPr>
            <a:normAutofit/>
          </a:bodyPr>
          <a:lstStyle/>
          <a:p>
            <a:pPr algn="ctr"/>
            <a:r>
              <a:rPr lang="en-US" dirty="0"/>
              <a:t> </a:t>
            </a:r>
            <a:r>
              <a:rPr lang="en-US" b="1" dirty="0"/>
              <a:t>Experimentation AND IMPLEMENTATION</a:t>
            </a:r>
            <a:endParaRPr lang="en-US" dirty="0"/>
          </a:p>
        </p:txBody>
      </p:sp>
    </p:spTree>
    <p:extLst>
      <p:ext uri="{BB962C8B-B14F-4D97-AF65-F5344CB8AC3E}">
        <p14:creationId xmlns:p14="http://schemas.microsoft.com/office/powerpoint/2010/main" val="3923765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Preparation of Soil Sample (Extract Solution) </a:t>
            </a:r>
            <a:br>
              <a:rPr lang="en-US" b="1" dirty="0"/>
            </a:br>
            <a:endParaRPr lang="en-US" b="1" dirty="0"/>
          </a:p>
        </p:txBody>
      </p:sp>
      <p:sp>
        <p:nvSpPr>
          <p:cNvPr id="3" name="Content Placeholder 2"/>
          <p:cNvSpPr>
            <a:spLocks noGrp="1"/>
          </p:cNvSpPr>
          <p:nvPr>
            <p:ph idx="1"/>
          </p:nvPr>
        </p:nvSpPr>
        <p:spPr/>
        <p:txBody>
          <a:bodyPr/>
          <a:lstStyle/>
          <a:p>
            <a:pPr marL="457200" indent="-457200">
              <a:buAutoNum type="arabicPeriod"/>
            </a:pPr>
            <a:r>
              <a:rPr lang="en-US" dirty="0"/>
              <a:t>Take 3 to 4 soil samples of half kilograms each from different locations of a fertile soil field with depth of 15 cm. Now mix these samples and take a half kilogram sample from it </a:t>
            </a:r>
          </a:p>
          <a:p>
            <a:pPr marL="457200" indent="-457200">
              <a:buAutoNum type="arabicPeriod"/>
            </a:pPr>
            <a:endParaRPr lang="en-US" dirty="0"/>
          </a:p>
          <a:p>
            <a:pPr marL="457200" indent="-457200">
              <a:buAutoNum type="arabicPeriod"/>
            </a:pPr>
            <a:r>
              <a:rPr lang="en-US" dirty="0"/>
              <a:t>Mix this soil sample with water (use rain water OR distilled water) with 1:2 ratios in volume (i.e. one cup of soil with 2 cap water) and mix it thoroughly.</a:t>
            </a:r>
          </a:p>
          <a:p>
            <a:pPr marL="457200" indent="-457200">
              <a:buAutoNum type="arabicPeriod"/>
            </a:pPr>
            <a:endParaRPr lang="en-US" dirty="0"/>
          </a:p>
          <a:p>
            <a:pPr marL="457200" indent="-457200">
              <a:buAutoNum type="arabicPeriod"/>
            </a:pPr>
            <a:r>
              <a:rPr lang="en-US" dirty="0"/>
              <a:t> Wait 10-30 min for settling soil in bottom and clear water separation (wait at least water upper soil extract should be clear in case of not clear up to 30 min please try to filter by normal filter paper). </a:t>
            </a:r>
          </a:p>
          <a:p>
            <a:endParaRPr lang="en-US" dirty="0"/>
          </a:p>
        </p:txBody>
      </p:sp>
    </p:spTree>
    <p:extLst>
      <p:ext uri="{BB962C8B-B14F-4D97-AF65-F5344CB8AC3E}">
        <p14:creationId xmlns:p14="http://schemas.microsoft.com/office/powerpoint/2010/main" val="2112611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tests</a:t>
            </a:r>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IN" sz="2400" b="1" dirty="0"/>
              <a:t>NITROGEN</a:t>
            </a:r>
            <a:r>
              <a:rPr lang="en-IN" sz="2400" dirty="0"/>
              <a:t>-Open nitrogen capsule carefully. Put the chemical inside the test tube and transfer 4.0 ml clear soil extract with dropper. Cap it and mix gently until the chemical is dissolved. Wait 20 minutes for the </a:t>
            </a:r>
            <a:r>
              <a:rPr lang="en-IN" sz="2400" dirty="0" err="1"/>
              <a:t>color</a:t>
            </a:r>
            <a:r>
              <a:rPr lang="en-IN" sz="2400" dirty="0"/>
              <a:t> to develop.</a:t>
            </a:r>
          </a:p>
          <a:p>
            <a:pPr marL="457200" indent="-457200">
              <a:buFont typeface="+mj-lt"/>
              <a:buAutoNum type="arabicPeriod"/>
            </a:pPr>
            <a:endParaRPr lang="en-IN" sz="2400" dirty="0"/>
          </a:p>
          <a:p>
            <a:pPr marL="457200" indent="-457200">
              <a:buFont typeface="+mj-lt"/>
              <a:buAutoNum type="arabicPeriod"/>
            </a:pPr>
            <a:r>
              <a:rPr lang="en-IN" sz="2400" b="1" dirty="0"/>
              <a:t>PHOSPHOROUS-</a:t>
            </a:r>
            <a:r>
              <a:rPr lang="en-IN" sz="2400" dirty="0"/>
              <a:t>Open phosphorous capsule carefully. Put the chemical inside the test tube and transfer 4.0 ml clear soil extract with dropper and add 4 drop of TCA reagent carefully. Cap it and mix gently until the chemical is dissolved. Wait 20 minutes for the </a:t>
            </a:r>
            <a:r>
              <a:rPr lang="en-IN" sz="2400" dirty="0" err="1"/>
              <a:t>color</a:t>
            </a:r>
            <a:r>
              <a:rPr lang="en-IN" sz="2400" dirty="0"/>
              <a:t> to develop.</a:t>
            </a:r>
          </a:p>
          <a:p>
            <a:pPr marL="457200" indent="-457200">
              <a:buFont typeface="+mj-lt"/>
              <a:buAutoNum type="arabicPeriod"/>
            </a:pPr>
            <a:endParaRPr lang="en-IN" sz="2400" dirty="0"/>
          </a:p>
          <a:p>
            <a:pPr marL="457200" indent="-457200">
              <a:buFont typeface="+mj-lt"/>
              <a:buAutoNum type="arabicPeriod"/>
            </a:pPr>
            <a:r>
              <a:rPr lang="en-IN" sz="2400" b="1" dirty="0"/>
              <a:t>POTASSIUM-</a:t>
            </a:r>
            <a:r>
              <a:rPr lang="en-IN" sz="2400" dirty="0"/>
              <a:t>Open potassium capsule carefully. Put the chemical inside the test tube and transfer 4.0 ml clear soil extract with dropper and mix gently until the chemical is dissolved. Wait 20 minutes for the colour to develop.</a:t>
            </a:r>
            <a:endParaRPr lang="en-US" sz="2400" dirty="0"/>
          </a:p>
          <a:p>
            <a:endParaRPr lang="en-IN" dirty="0"/>
          </a:p>
          <a:p>
            <a:endParaRPr lang="en-US" dirty="0"/>
          </a:p>
          <a:p>
            <a:endParaRPr lang="en-US" dirty="0"/>
          </a:p>
          <a:p>
            <a:endParaRPr lang="en-US" dirty="0"/>
          </a:p>
        </p:txBody>
      </p:sp>
    </p:spTree>
    <p:extLst>
      <p:ext uri="{BB962C8B-B14F-4D97-AF65-F5344CB8AC3E}">
        <p14:creationId xmlns:p14="http://schemas.microsoft.com/office/powerpoint/2010/main" val="3280674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Results and Discussions</a:t>
            </a:r>
            <a:endParaRPr lang="en-US" dirty="0"/>
          </a:p>
        </p:txBody>
      </p:sp>
      <p:sp>
        <p:nvSpPr>
          <p:cNvPr id="3" name="Content Placeholder 2"/>
          <p:cNvSpPr>
            <a:spLocks noGrp="1"/>
          </p:cNvSpPr>
          <p:nvPr>
            <p:ph idx="1"/>
          </p:nvPr>
        </p:nvSpPr>
        <p:spPr>
          <a:xfrm>
            <a:off x="669923" y="2066542"/>
            <a:ext cx="10820400" cy="4024125"/>
          </a:xfrm>
        </p:spPr>
        <p:txBody>
          <a:bodyPr/>
          <a:lstStyle/>
          <a:p>
            <a:pPr marL="0" indent="0">
              <a:buNone/>
            </a:pPr>
            <a:r>
              <a:rPr lang="en-IN" dirty="0"/>
              <a:t>  The following tables have been obtained as the output of the </a:t>
            </a:r>
            <a:r>
              <a:rPr lang="en-IN" dirty="0" err="1"/>
              <a:t>color</a:t>
            </a:r>
            <a:r>
              <a:rPr lang="en-IN" dirty="0"/>
              <a:t> sensor</a:t>
            </a:r>
            <a:endParaRPr lang="en-US" dirty="0"/>
          </a:p>
          <a:p>
            <a:pPr marL="0" indent="0">
              <a:buNone/>
            </a:pP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893727822"/>
              </p:ext>
            </p:extLst>
          </p:nvPr>
        </p:nvGraphicFramePr>
        <p:xfrm>
          <a:off x="311148" y="3014665"/>
          <a:ext cx="5768975" cy="1223203"/>
        </p:xfrm>
        <a:graphic>
          <a:graphicData uri="http://schemas.openxmlformats.org/drawingml/2006/table">
            <a:tbl>
              <a:tblPr firstRow="1" firstCol="1" bandRow="1">
                <a:tableStyleId>{5C22544A-7EE6-4342-B048-85BDC9FD1C3A}</a:tableStyleId>
              </a:tblPr>
              <a:tblGrid>
                <a:gridCol w="1825625">
                  <a:extLst>
                    <a:ext uri="{9D8B030D-6E8A-4147-A177-3AD203B41FA5}">
                      <a16:colId xmlns:a16="http://schemas.microsoft.com/office/drawing/2014/main" val="4231345317"/>
                    </a:ext>
                  </a:extLst>
                </a:gridCol>
                <a:gridCol w="2114550">
                  <a:extLst>
                    <a:ext uri="{9D8B030D-6E8A-4147-A177-3AD203B41FA5}">
                      <a16:colId xmlns:a16="http://schemas.microsoft.com/office/drawing/2014/main" val="2776439467"/>
                    </a:ext>
                  </a:extLst>
                </a:gridCol>
                <a:gridCol w="1828800">
                  <a:extLst>
                    <a:ext uri="{9D8B030D-6E8A-4147-A177-3AD203B41FA5}">
                      <a16:colId xmlns:a16="http://schemas.microsoft.com/office/drawing/2014/main" val="2415893771"/>
                    </a:ext>
                  </a:extLst>
                </a:gridCol>
              </a:tblGrid>
              <a:tr h="0">
                <a:tc>
                  <a:txBody>
                    <a:bodyPr/>
                    <a:lstStyle/>
                    <a:p>
                      <a:pPr marL="0" marR="0" algn="just">
                        <a:lnSpc>
                          <a:spcPct val="150000"/>
                        </a:lnSpc>
                        <a:spcBef>
                          <a:spcPts val="0"/>
                        </a:spcBef>
                        <a:spcAft>
                          <a:spcPts val="0"/>
                        </a:spcAft>
                      </a:pPr>
                      <a:r>
                        <a:rPr lang="en-US" sz="1200">
                          <a:effectLst/>
                        </a:rPr>
                        <a:t>Concentration</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just">
                        <a:lnSpc>
                          <a:spcPct val="150000"/>
                        </a:lnSpc>
                        <a:spcBef>
                          <a:spcPts val="0"/>
                        </a:spcBef>
                        <a:spcAft>
                          <a:spcPts val="0"/>
                        </a:spcAft>
                      </a:pPr>
                      <a:r>
                        <a:rPr lang="en-US" sz="1200">
                          <a:effectLst/>
                        </a:rPr>
                        <a:t>Color intensity</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just">
                        <a:lnSpc>
                          <a:spcPct val="150000"/>
                        </a:lnSpc>
                        <a:spcBef>
                          <a:spcPts val="0"/>
                        </a:spcBef>
                        <a:spcAft>
                          <a:spcPts val="0"/>
                        </a:spcAft>
                      </a:pPr>
                      <a:r>
                        <a:rPr lang="en-US" sz="1200">
                          <a:effectLst/>
                        </a:rPr>
                        <a:t>Mg/ml</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extLst>
                  <a:ext uri="{0D108BD9-81ED-4DB2-BD59-A6C34878D82A}">
                    <a16:rowId xmlns:a16="http://schemas.microsoft.com/office/drawing/2014/main" val="1809677587"/>
                  </a:ext>
                </a:extLst>
              </a:tr>
              <a:tr h="0">
                <a:tc>
                  <a:txBody>
                    <a:bodyPr/>
                    <a:lstStyle/>
                    <a:p>
                      <a:pPr marL="0" marR="0" algn="just">
                        <a:lnSpc>
                          <a:spcPct val="150000"/>
                        </a:lnSpc>
                        <a:spcBef>
                          <a:spcPts val="0"/>
                        </a:spcBef>
                        <a:spcAft>
                          <a:spcPts val="0"/>
                        </a:spcAft>
                      </a:pPr>
                      <a:r>
                        <a:rPr lang="en-US" sz="1200">
                          <a:effectLst/>
                        </a:rPr>
                        <a:t>High </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just">
                        <a:lnSpc>
                          <a:spcPct val="150000"/>
                        </a:lnSpc>
                        <a:spcBef>
                          <a:spcPts val="0"/>
                        </a:spcBef>
                        <a:spcAft>
                          <a:spcPts val="0"/>
                        </a:spcAft>
                      </a:pPr>
                      <a:r>
                        <a:rPr lang="en-US" sz="1200">
                          <a:effectLst/>
                        </a:rPr>
                        <a:t>165.206</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just">
                        <a:lnSpc>
                          <a:spcPct val="150000"/>
                        </a:lnSpc>
                        <a:spcBef>
                          <a:spcPts val="0"/>
                        </a:spcBef>
                        <a:spcAft>
                          <a:spcPts val="0"/>
                        </a:spcAft>
                      </a:pPr>
                      <a:r>
                        <a:rPr lang="en-US" sz="1200">
                          <a:effectLst/>
                        </a:rPr>
                        <a:t>40</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extLst>
                  <a:ext uri="{0D108BD9-81ED-4DB2-BD59-A6C34878D82A}">
                    <a16:rowId xmlns:a16="http://schemas.microsoft.com/office/drawing/2014/main" val="2863319154"/>
                  </a:ext>
                </a:extLst>
              </a:tr>
              <a:tr h="0">
                <a:tc>
                  <a:txBody>
                    <a:bodyPr/>
                    <a:lstStyle/>
                    <a:p>
                      <a:pPr marL="0" marR="0" algn="just">
                        <a:lnSpc>
                          <a:spcPct val="150000"/>
                        </a:lnSpc>
                        <a:spcBef>
                          <a:spcPts val="0"/>
                        </a:spcBef>
                        <a:spcAft>
                          <a:spcPts val="0"/>
                        </a:spcAft>
                      </a:pPr>
                      <a:r>
                        <a:rPr lang="en-US" sz="1200">
                          <a:effectLst/>
                        </a:rPr>
                        <a:t>Medium </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just">
                        <a:lnSpc>
                          <a:spcPct val="150000"/>
                        </a:lnSpc>
                        <a:spcBef>
                          <a:spcPts val="0"/>
                        </a:spcBef>
                        <a:spcAft>
                          <a:spcPts val="0"/>
                        </a:spcAft>
                      </a:pPr>
                      <a:r>
                        <a:rPr lang="en-US" sz="1200" dirty="0">
                          <a:effectLst/>
                        </a:rPr>
                        <a:t>187.552</a:t>
                      </a:r>
                      <a:endParaRPr lang="en-US" sz="1100" dirty="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just">
                        <a:lnSpc>
                          <a:spcPct val="150000"/>
                        </a:lnSpc>
                        <a:spcBef>
                          <a:spcPts val="0"/>
                        </a:spcBef>
                        <a:spcAft>
                          <a:spcPts val="0"/>
                        </a:spcAft>
                      </a:pPr>
                      <a:r>
                        <a:rPr lang="en-US" sz="1200">
                          <a:effectLst/>
                        </a:rPr>
                        <a:t>30</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extLst>
                  <a:ext uri="{0D108BD9-81ED-4DB2-BD59-A6C34878D82A}">
                    <a16:rowId xmlns:a16="http://schemas.microsoft.com/office/drawing/2014/main" val="1667682263"/>
                  </a:ext>
                </a:extLst>
              </a:tr>
              <a:tr h="0">
                <a:tc>
                  <a:txBody>
                    <a:bodyPr/>
                    <a:lstStyle/>
                    <a:p>
                      <a:pPr marL="0" marR="0" algn="just">
                        <a:lnSpc>
                          <a:spcPct val="150000"/>
                        </a:lnSpc>
                        <a:spcBef>
                          <a:spcPts val="0"/>
                        </a:spcBef>
                        <a:spcAft>
                          <a:spcPts val="0"/>
                        </a:spcAft>
                      </a:pPr>
                      <a:r>
                        <a:rPr lang="en-US" sz="1200">
                          <a:effectLst/>
                        </a:rPr>
                        <a:t>Low</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just">
                        <a:lnSpc>
                          <a:spcPct val="150000"/>
                        </a:lnSpc>
                        <a:spcBef>
                          <a:spcPts val="0"/>
                        </a:spcBef>
                        <a:spcAft>
                          <a:spcPts val="0"/>
                        </a:spcAft>
                      </a:pPr>
                      <a:r>
                        <a:rPr lang="en-US" sz="1200" dirty="0">
                          <a:effectLst/>
                        </a:rPr>
                        <a:t>204.905</a:t>
                      </a:r>
                      <a:endParaRPr lang="en-US" sz="1100" dirty="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just">
                        <a:lnSpc>
                          <a:spcPct val="150000"/>
                        </a:lnSpc>
                        <a:spcBef>
                          <a:spcPts val="0"/>
                        </a:spcBef>
                        <a:spcAft>
                          <a:spcPts val="0"/>
                        </a:spcAft>
                      </a:pPr>
                      <a:r>
                        <a:rPr lang="en-US" sz="1200">
                          <a:effectLst/>
                        </a:rPr>
                        <a:t>25</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extLst>
                  <a:ext uri="{0D108BD9-81ED-4DB2-BD59-A6C34878D82A}">
                    <a16:rowId xmlns:a16="http://schemas.microsoft.com/office/drawing/2014/main" val="2618005158"/>
                  </a:ext>
                </a:extLst>
              </a:tr>
              <a:tr h="0">
                <a:tc>
                  <a:txBody>
                    <a:bodyPr/>
                    <a:lstStyle/>
                    <a:p>
                      <a:pPr marL="0" marR="0" algn="just">
                        <a:lnSpc>
                          <a:spcPct val="150000"/>
                        </a:lnSpc>
                        <a:spcBef>
                          <a:spcPts val="0"/>
                        </a:spcBef>
                        <a:spcAft>
                          <a:spcPts val="0"/>
                        </a:spcAft>
                      </a:pPr>
                      <a:r>
                        <a:rPr lang="en-US" sz="1200" dirty="0">
                          <a:effectLst/>
                        </a:rPr>
                        <a:t>Trace</a:t>
                      </a:r>
                      <a:endParaRPr lang="en-US" sz="1100" dirty="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just">
                        <a:lnSpc>
                          <a:spcPct val="150000"/>
                        </a:lnSpc>
                        <a:spcBef>
                          <a:spcPts val="0"/>
                        </a:spcBef>
                        <a:spcAft>
                          <a:spcPts val="0"/>
                        </a:spcAft>
                      </a:pPr>
                      <a:r>
                        <a:rPr lang="en-US" sz="1200" dirty="0">
                          <a:effectLst/>
                        </a:rPr>
                        <a:t>219.098</a:t>
                      </a:r>
                      <a:endParaRPr lang="en-US" sz="1100" dirty="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just">
                        <a:lnSpc>
                          <a:spcPct val="150000"/>
                        </a:lnSpc>
                        <a:spcBef>
                          <a:spcPts val="0"/>
                        </a:spcBef>
                        <a:spcAft>
                          <a:spcPts val="0"/>
                        </a:spcAft>
                      </a:pPr>
                      <a:r>
                        <a:rPr lang="en-US" sz="1200" dirty="0">
                          <a:effectLst/>
                        </a:rPr>
                        <a:t>20</a:t>
                      </a:r>
                      <a:endParaRPr lang="en-US" sz="1100" dirty="0">
                        <a:effectLst/>
                        <a:latin typeface="Calibri" panose="020F0502020204030204" pitchFamily="34" charset="0"/>
                        <a:ea typeface="Times New Roman" panose="02020603050405020304" pitchFamily="18" charset="0"/>
                        <a:cs typeface="Raavi" panose="020B0502040204020203"/>
                      </a:endParaRPr>
                    </a:p>
                  </a:txBody>
                  <a:tcPr marL="68580" marR="68580" marT="0" marB="0"/>
                </a:tc>
                <a:extLst>
                  <a:ext uri="{0D108BD9-81ED-4DB2-BD59-A6C34878D82A}">
                    <a16:rowId xmlns:a16="http://schemas.microsoft.com/office/drawing/2014/main" val="2315854710"/>
                  </a:ext>
                </a:extLst>
              </a:tr>
            </a:tbl>
          </a:graphicData>
        </a:graphic>
      </p:graphicFrame>
      <p:sp>
        <p:nvSpPr>
          <p:cNvPr id="11" name="Rectangle 5"/>
          <p:cNvSpPr>
            <a:spLocks noChangeArrowheads="1"/>
          </p:cNvSpPr>
          <p:nvPr/>
        </p:nvSpPr>
        <p:spPr bwMode="auto">
          <a:xfrm>
            <a:off x="-2900365" y="419859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Raavi" panose="020B0502040204020203"/>
              </a:rPr>
              <a:t>Potassium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081003767"/>
              </p:ext>
            </p:extLst>
          </p:nvPr>
        </p:nvGraphicFramePr>
        <p:xfrm>
          <a:off x="6251575" y="3014665"/>
          <a:ext cx="5768975" cy="1222695"/>
        </p:xfrm>
        <a:graphic>
          <a:graphicData uri="http://schemas.openxmlformats.org/drawingml/2006/table">
            <a:tbl>
              <a:tblPr firstRow="1" firstCol="1" bandRow="1">
                <a:tableStyleId>{5C22544A-7EE6-4342-B048-85BDC9FD1C3A}</a:tableStyleId>
              </a:tblPr>
              <a:tblGrid>
                <a:gridCol w="1825625">
                  <a:extLst>
                    <a:ext uri="{9D8B030D-6E8A-4147-A177-3AD203B41FA5}">
                      <a16:colId xmlns:a16="http://schemas.microsoft.com/office/drawing/2014/main" val="3757925762"/>
                    </a:ext>
                  </a:extLst>
                </a:gridCol>
                <a:gridCol w="2114550">
                  <a:extLst>
                    <a:ext uri="{9D8B030D-6E8A-4147-A177-3AD203B41FA5}">
                      <a16:colId xmlns:a16="http://schemas.microsoft.com/office/drawing/2014/main" val="692795862"/>
                    </a:ext>
                  </a:extLst>
                </a:gridCol>
                <a:gridCol w="1828800">
                  <a:extLst>
                    <a:ext uri="{9D8B030D-6E8A-4147-A177-3AD203B41FA5}">
                      <a16:colId xmlns:a16="http://schemas.microsoft.com/office/drawing/2014/main" val="3839818524"/>
                    </a:ext>
                  </a:extLst>
                </a:gridCol>
              </a:tblGrid>
              <a:tr h="241091">
                <a:tc>
                  <a:txBody>
                    <a:bodyPr/>
                    <a:lstStyle/>
                    <a:p>
                      <a:pPr marL="0" marR="0" algn="just">
                        <a:lnSpc>
                          <a:spcPct val="150000"/>
                        </a:lnSpc>
                        <a:spcBef>
                          <a:spcPts val="0"/>
                        </a:spcBef>
                        <a:spcAft>
                          <a:spcPts val="0"/>
                        </a:spcAft>
                      </a:pPr>
                      <a:r>
                        <a:rPr lang="en-US" sz="1200" dirty="0">
                          <a:effectLst/>
                        </a:rPr>
                        <a:t>Concentration</a:t>
                      </a:r>
                      <a:endParaRPr lang="en-US" sz="1100" dirty="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just">
                        <a:lnSpc>
                          <a:spcPct val="150000"/>
                        </a:lnSpc>
                        <a:spcBef>
                          <a:spcPts val="0"/>
                        </a:spcBef>
                        <a:spcAft>
                          <a:spcPts val="0"/>
                        </a:spcAft>
                      </a:pPr>
                      <a:r>
                        <a:rPr lang="en-US" sz="1200" dirty="0">
                          <a:effectLst/>
                        </a:rPr>
                        <a:t>Color intensity</a:t>
                      </a:r>
                      <a:endParaRPr lang="en-US" sz="1100" dirty="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just">
                        <a:lnSpc>
                          <a:spcPct val="150000"/>
                        </a:lnSpc>
                        <a:spcBef>
                          <a:spcPts val="0"/>
                        </a:spcBef>
                        <a:spcAft>
                          <a:spcPts val="0"/>
                        </a:spcAft>
                      </a:pPr>
                      <a:r>
                        <a:rPr lang="en-US" sz="1200" dirty="0">
                          <a:effectLst/>
                        </a:rPr>
                        <a:t>Mg/ml</a:t>
                      </a:r>
                      <a:endParaRPr lang="en-US" sz="1100" dirty="0">
                        <a:effectLst/>
                        <a:latin typeface="Calibri" panose="020F0502020204030204" pitchFamily="34" charset="0"/>
                        <a:ea typeface="Times New Roman" panose="02020603050405020304" pitchFamily="18" charset="0"/>
                        <a:cs typeface="Raavi" panose="020B0502040204020203"/>
                      </a:endParaRPr>
                    </a:p>
                  </a:txBody>
                  <a:tcPr marL="68580" marR="68580" marT="0" marB="0"/>
                </a:tc>
                <a:extLst>
                  <a:ext uri="{0D108BD9-81ED-4DB2-BD59-A6C34878D82A}">
                    <a16:rowId xmlns:a16="http://schemas.microsoft.com/office/drawing/2014/main" val="1619750401"/>
                  </a:ext>
                </a:extLst>
              </a:tr>
              <a:tr h="241091">
                <a:tc>
                  <a:txBody>
                    <a:bodyPr/>
                    <a:lstStyle/>
                    <a:p>
                      <a:pPr marL="0" marR="0" algn="just">
                        <a:lnSpc>
                          <a:spcPct val="150000"/>
                        </a:lnSpc>
                        <a:spcBef>
                          <a:spcPts val="0"/>
                        </a:spcBef>
                        <a:spcAft>
                          <a:spcPts val="0"/>
                        </a:spcAft>
                      </a:pPr>
                      <a:r>
                        <a:rPr lang="en-US" sz="1200">
                          <a:effectLst/>
                        </a:rPr>
                        <a:t>High </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l">
                        <a:lnSpc>
                          <a:spcPct val="107000"/>
                        </a:lnSpc>
                        <a:spcBef>
                          <a:spcPts val="0"/>
                        </a:spcBef>
                        <a:spcAft>
                          <a:spcPts val="0"/>
                        </a:spcAft>
                      </a:pPr>
                      <a:r>
                        <a:rPr lang="en-US" sz="1100" dirty="0">
                          <a:effectLst/>
                        </a:rPr>
                        <a:t>132.68</a:t>
                      </a:r>
                      <a:endParaRPr lang="en-US" sz="1100" dirty="0">
                        <a:effectLst/>
                        <a:latin typeface="Calibri" panose="020F0502020204030204" pitchFamily="34" charset="0"/>
                        <a:ea typeface="Times New Roman" panose="02020603050405020304" pitchFamily="18" charset="0"/>
                        <a:cs typeface="Raavi" panose="020B0502040204020203"/>
                      </a:endParaRPr>
                    </a:p>
                  </a:txBody>
                  <a:tcPr marL="68580" marR="68580" marT="0" marB="0" anchor="b"/>
                </a:tc>
                <a:tc>
                  <a:txBody>
                    <a:bodyPr/>
                    <a:lstStyle/>
                    <a:p>
                      <a:pPr marL="0" marR="0" algn="l">
                        <a:lnSpc>
                          <a:spcPct val="107000"/>
                        </a:lnSpc>
                        <a:spcBef>
                          <a:spcPts val="0"/>
                        </a:spcBef>
                        <a:spcAft>
                          <a:spcPts val="0"/>
                        </a:spcAft>
                      </a:pPr>
                      <a:r>
                        <a:rPr lang="en-US" sz="1100">
                          <a:effectLst/>
                        </a:rPr>
                        <a:t>40</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nchor="b"/>
                </a:tc>
                <a:extLst>
                  <a:ext uri="{0D108BD9-81ED-4DB2-BD59-A6C34878D82A}">
                    <a16:rowId xmlns:a16="http://schemas.microsoft.com/office/drawing/2014/main" val="3674680583"/>
                  </a:ext>
                </a:extLst>
              </a:tr>
              <a:tr h="241091">
                <a:tc>
                  <a:txBody>
                    <a:bodyPr/>
                    <a:lstStyle/>
                    <a:p>
                      <a:pPr marL="0" marR="0" algn="just">
                        <a:lnSpc>
                          <a:spcPct val="150000"/>
                        </a:lnSpc>
                        <a:spcBef>
                          <a:spcPts val="0"/>
                        </a:spcBef>
                        <a:spcAft>
                          <a:spcPts val="0"/>
                        </a:spcAft>
                      </a:pPr>
                      <a:r>
                        <a:rPr lang="en-US" sz="1200">
                          <a:effectLst/>
                        </a:rPr>
                        <a:t>Medium </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l">
                        <a:lnSpc>
                          <a:spcPct val="107000"/>
                        </a:lnSpc>
                        <a:spcBef>
                          <a:spcPts val="0"/>
                        </a:spcBef>
                        <a:spcAft>
                          <a:spcPts val="0"/>
                        </a:spcAft>
                      </a:pPr>
                      <a:r>
                        <a:rPr lang="en-US" sz="1100">
                          <a:effectLst/>
                        </a:rPr>
                        <a:t>127.734</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nchor="b"/>
                </a:tc>
                <a:tc>
                  <a:txBody>
                    <a:bodyPr/>
                    <a:lstStyle/>
                    <a:p>
                      <a:pPr marL="0" marR="0" algn="l">
                        <a:lnSpc>
                          <a:spcPct val="107000"/>
                        </a:lnSpc>
                        <a:spcBef>
                          <a:spcPts val="0"/>
                        </a:spcBef>
                        <a:spcAft>
                          <a:spcPts val="0"/>
                        </a:spcAft>
                      </a:pPr>
                      <a:r>
                        <a:rPr lang="en-US" sz="1100">
                          <a:effectLst/>
                        </a:rPr>
                        <a:t>33</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nchor="b"/>
                </a:tc>
                <a:extLst>
                  <a:ext uri="{0D108BD9-81ED-4DB2-BD59-A6C34878D82A}">
                    <a16:rowId xmlns:a16="http://schemas.microsoft.com/office/drawing/2014/main" val="360336006"/>
                  </a:ext>
                </a:extLst>
              </a:tr>
              <a:tr h="241091">
                <a:tc>
                  <a:txBody>
                    <a:bodyPr/>
                    <a:lstStyle/>
                    <a:p>
                      <a:pPr marL="0" marR="0" algn="just">
                        <a:lnSpc>
                          <a:spcPct val="150000"/>
                        </a:lnSpc>
                        <a:spcBef>
                          <a:spcPts val="0"/>
                        </a:spcBef>
                        <a:spcAft>
                          <a:spcPts val="0"/>
                        </a:spcAft>
                      </a:pPr>
                      <a:r>
                        <a:rPr lang="en-US" sz="1200">
                          <a:effectLst/>
                        </a:rPr>
                        <a:t>Low</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l">
                        <a:lnSpc>
                          <a:spcPct val="107000"/>
                        </a:lnSpc>
                        <a:spcBef>
                          <a:spcPts val="0"/>
                        </a:spcBef>
                        <a:spcAft>
                          <a:spcPts val="0"/>
                        </a:spcAft>
                      </a:pPr>
                      <a:r>
                        <a:rPr lang="en-US" sz="1100">
                          <a:effectLst/>
                        </a:rPr>
                        <a:t>134.685</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nchor="b"/>
                </a:tc>
                <a:tc>
                  <a:txBody>
                    <a:bodyPr/>
                    <a:lstStyle/>
                    <a:p>
                      <a:pPr marL="0" marR="0" algn="l">
                        <a:lnSpc>
                          <a:spcPct val="107000"/>
                        </a:lnSpc>
                        <a:spcBef>
                          <a:spcPts val="0"/>
                        </a:spcBef>
                        <a:spcAft>
                          <a:spcPts val="0"/>
                        </a:spcAft>
                      </a:pPr>
                      <a:r>
                        <a:rPr lang="en-US" sz="1100">
                          <a:effectLst/>
                        </a:rPr>
                        <a:t>30</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nchor="b"/>
                </a:tc>
                <a:extLst>
                  <a:ext uri="{0D108BD9-81ED-4DB2-BD59-A6C34878D82A}">
                    <a16:rowId xmlns:a16="http://schemas.microsoft.com/office/drawing/2014/main" val="1079641083"/>
                  </a:ext>
                </a:extLst>
              </a:tr>
              <a:tr h="241091">
                <a:tc>
                  <a:txBody>
                    <a:bodyPr/>
                    <a:lstStyle/>
                    <a:p>
                      <a:pPr marL="0" marR="0" algn="just">
                        <a:lnSpc>
                          <a:spcPct val="150000"/>
                        </a:lnSpc>
                        <a:spcBef>
                          <a:spcPts val="0"/>
                        </a:spcBef>
                        <a:spcAft>
                          <a:spcPts val="0"/>
                        </a:spcAft>
                      </a:pPr>
                      <a:r>
                        <a:rPr lang="en-US" sz="1200" dirty="0">
                          <a:effectLst/>
                        </a:rPr>
                        <a:t>Trace</a:t>
                      </a:r>
                      <a:endParaRPr lang="en-US" sz="1100" dirty="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l">
                        <a:lnSpc>
                          <a:spcPct val="107000"/>
                        </a:lnSpc>
                        <a:spcBef>
                          <a:spcPts val="0"/>
                        </a:spcBef>
                        <a:spcAft>
                          <a:spcPts val="0"/>
                        </a:spcAft>
                      </a:pPr>
                      <a:r>
                        <a:rPr lang="en-US" sz="1100">
                          <a:effectLst/>
                        </a:rPr>
                        <a:t>157.558</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nchor="b"/>
                </a:tc>
                <a:tc>
                  <a:txBody>
                    <a:bodyPr/>
                    <a:lstStyle/>
                    <a:p>
                      <a:pPr marL="0" marR="0" algn="l">
                        <a:lnSpc>
                          <a:spcPct val="107000"/>
                        </a:lnSpc>
                        <a:spcBef>
                          <a:spcPts val="0"/>
                        </a:spcBef>
                        <a:spcAft>
                          <a:spcPts val="0"/>
                        </a:spcAft>
                      </a:pPr>
                      <a:r>
                        <a:rPr lang="en-US" sz="1100" dirty="0">
                          <a:effectLst/>
                        </a:rPr>
                        <a:t>25</a:t>
                      </a:r>
                      <a:endParaRPr lang="en-US" sz="1100" dirty="0">
                        <a:effectLst/>
                        <a:latin typeface="Calibri" panose="020F0502020204030204" pitchFamily="34" charset="0"/>
                        <a:ea typeface="Times New Roman" panose="02020603050405020304" pitchFamily="18" charset="0"/>
                        <a:cs typeface="Raavi" panose="020B0502040204020203"/>
                      </a:endParaRPr>
                    </a:p>
                  </a:txBody>
                  <a:tcPr marL="68580" marR="68580" marT="0" marB="0" anchor="b"/>
                </a:tc>
                <a:extLst>
                  <a:ext uri="{0D108BD9-81ED-4DB2-BD59-A6C34878D82A}">
                    <a16:rowId xmlns:a16="http://schemas.microsoft.com/office/drawing/2014/main" val="2100812477"/>
                  </a:ext>
                </a:extLst>
              </a:tr>
            </a:tbl>
          </a:graphicData>
        </a:graphic>
      </p:graphicFrame>
      <p:sp>
        <p:nvSpPr>
          <p:cNvPr id="13" name="Rectangle 6"/>
          <p:cNvSpPr>
            <a:spLocks noChangeArrowheads="1"/>
          </p:cNvSpPr>
          <p:nvPr/>
        </p:nvSpPr>
        <p:spPr bwMode="auto">
          <a:xfrm>
            <a:off x="8732374" y="4238743"/>
            <a:ext cx="7307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Raavi" panose="020B0502040204020203" charset="0"/>
              </a:rPr>
              <a:t>Nitrogen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7"/>
          <p:cNvSpPr>
            <a:spLocks noChangeArrowheads="1"/>
          </p:cNvSpPr>
          <p:nvPr/>
        </p:nvSpPr>
        <p:spPr bwMode="auto">
          <a:xfrm>
            <a:off x="5557838" y="6304002"/>
            <a:ext cx="524351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Raavi" panose="020B0502040204020203" charset="0"/>
              </a:rPr>
              <a:t>Phosphorous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1871732486"/>
              </p:ext>
            </p:extLst>
          </p:nvPr>
        </p:nvGraphicFramePr>
        <p:xfrm>
          <a:off x="3195635" y="5027723"/>
          <a:ext cx="5768975" cy="1270064"/>
        </p:xfrm>
        <a:graphic>
          <a:graphicData uri="http://schemas.openxmlformats.org/drawingml/2006/table">
            <a:tbl>
              <a:tblPr firstRow="1" firstCol="1" bandRow="1">
                <a:tableStyleId>{5C22544A-7EE6-4342-B048-85BDC9FD1C3A}</a:tableStyleId>
              </a:tblPr>
              <a:tblGrid>
                <a:gridCol w="1825625">
                  <a:extLst>
                    <a:ext uri="{9D8B030D-6E8A-4147-A177-3AD203B41FA5}">
                      <a16:colId xmlns:a16="http://schemas.microsoft.com/office/drawing/2014/main" val="1605629753"/>
                    </a:ext>
                  </a:extLst>
                </a:gridCol>
                <a:gridCol w="2114550">
                  <a:extLst>
                    <a:ext uri="{9D8B030D-6E8A-4147-A177-3AD203B41FA5}">
                      <a16:colId xmlns:a16="http://schemas.microsoft.com/office/drawing/2014/main" val="3255414054"/>
                    </a:ext>
                  </a:extLst>
                </a:gridCol>
                <a:gridCol w="1828800">
                  <a:extLst>
                    <a:ext uri="{9D8B030D-6E8A-4147-A177-3AD203B41FA5}">
                      <a16:colId xmlns:a16="http://schemas.microsoft.com/office/drawing/2014/main" val="3832286979"/>
                    </a:ext>
                  </a:extLst>
                </a:gridCol>
              </a:tblGrid>
              <a:tr h="258445">
                <a:tc>
                  <a:txBody>
                    <a:bodyPr/>
                    <a:lstStyle/>
                    <a:p>
                      <a:pPr marL="0" marR="0" algn="just">
                        <a:lnSpc>
                          <a:spcPct val="150000"/>
                        </a:lnSpc>
                        <a:spcBef>
                          <a:spcPts val="0"/>
                        </a:spcBef>
                        <a:spcAft>
                          <a:spcPts val="0"/>
                        </a:spcAft>
                      </a:pPr>
                      <a:r>
                        <a:rPr lang="en-US" sz="1200">
                          <a:effectLst/>
                        </a:rPr>
                        <a:t>Concentration</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just">
                        <a:lnSpc>
                          <a:spcPct val="150000"/>
                        </a:lnSpc>
                        <a:spcBef>
                          <a:spcPts val="0"/>
                        </a:spcBef>
                        <a:spcAft>
                          <a:spcPts val="0"/>
                        </a:spcAft>
                      </a:pPr>
                      <a:r>
                        <a:rPr lang="en-US" sz="1200">
                          <a:effectLst/>
                        </a:rPr>
                        <a:t>Color intensity</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just">
                        <a:lnSpc>
                          <a:spcPct val="150000"/>
                        </a:lnSpc>
                        <a:spcBef>
                          <a:spcPts val="0"/>
                        </a:spcBef>
                        <a:spcAft>
                          <a:spcPts val="0"/>
                        </a:spcAft>
                      </a:pPr>
                      <a:r>
                        <a:rPr lang="en-US" sz="1200">
                          <a:effectLst/>
                        </a:rPr>
                        <a:t>Mg/ml</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extLst>
                  <a:ext uri="{0D108BD9-81ED-4DB2-BD59-A6C34878D82A}">
                    <a16:rowId xmlns:a16="http://schemas.microsoft.com/office/drawing/2014/main" val="2954649646"/>
                  </a:ext>
                </a:extLst>
              </a:tr>
              <a:tr h="258445">
                <a:tc>
                  <a:txBody>
                    <a:bodyPr/>
                    <a:lstStyle/>
                    <a:p>
                      <a:pPr marL="0" marR="0" algn="just">
                        <a:lnSpc>
                          <a:spcPct val="150000"/>
                        </a:lnSpc>
                        <a:spcBef>
                          <a:spcPts val="0"/>
                        </a:spcBef>
                        <a:spcAft>
                          <a:spcPts val="0"/>
                        </a:spcAft>
                      </a:pPr>
                      <a:r>
                        <a:rPr lang="en-US" sz="1200">
                          <a:effectLst/>
                        </a:rPr>
                        <a:t>High </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l">
                        <a:lnSpc>
                          <a:spcPct val="107000"/>
                        </a:lnSpc>
                        <a:spcBef>
                          <a:spcPts val="0"/>
                        </a:spcBef>
                        <a:spcAft>
                          <a:spcPts val="0"/>
                        </a:spcAft>
                      </a:pPr>
                      <a:r>
                        <a:rPr lang="en-US" sz="1100">
                          <a:effectLst/>
                        </a:rPr>
                        <a:t>113.798</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nchor="b"/>
                </a:tc>
                <a:tc>
                  <a:txBody>
                    <a:bodyPr/>
                    <a:lstStyle/>
                    <a:p>
                      <a:pPr marL="0" marR="0" algn="l">
                        <a:lnSpc>
                          <a:spcPct val="107000"/>
                        </a:lnSpc>
                        <a:spcBef>
                          <a:spcPts val="0"/>
                        </a:spcBef>
                        <a:spcAft>
                          <a:spcPts val="0"/>
                        </a:spcAft>
                      </a:pPr>
                      <a:r>
                        <a:rPr lang="en-US" sz="1100">
                          <a:effectLst/>
                        </a:rPr>
                        <a:t>18</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nchor="b"/>
                </a:tc>
                <a:extLst>
                  <a:ext uri="{0D108BD9-81ED-4DB2-BD59-A6C34878D82A}">
                    <a16:rowId xmlns:a16="http://schemas.microsoft.com/office/drawing/2014/main" val="2358687454"/>
                  </a:ext>
                </a:extLst>
              </a:tr>
              <a:tr h="250190">
                <a:tc>
                  <a:txBody>
                    <a:bodyPr/>
                    <a:lstStyle/>
                    <a:p>
                      <a:pPr marL="0" marR="0" algn="just">
                        <a:lnSpc>
                          <a:spcPct val="150000"/>
                        </a:lnSpc>
                        <a:spcBef>
                          <a:spcPts val="0"/>
                        </a:spcBef>
                        <a:spcAft>
                          <a:spcPts val="0"/>
                        </a:spcAft>
                      </a:pPr>
                      <a:r>
                        <a:rPr lang="en-US" sz="1200">
                          <a:effectLst/>
                        </a:rPr>
                        <a:t>Medium </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l">
                        <a:lnSpc>
                          <a:spcPct val="107000"/>
                        </a:lnSpc>
                        <a:spcBef>
                          <a:spcPts val="0"/>
                        </a:spcBef>
                        <a:spcAft>
                          <a:spcPts val="0"/>
                        </a:spcAft>
                      </a:pPr>
                      <a:r>
                        <a:rPr lang="en-US" sz="1100">
                          <a:effectLst/>
                        </a:rPr>
                        <a:t>114.702</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nchor="b"/>
                </a:tc>
                <a:tc>
                  <a:txBody>
                    <a:bodyPr/>
                    <a:lstStyle/>
                    <a:p>
                      <a:pPr marL="0" marR="0" algn="l">
                        <a:lnSpc>
                          <a:spcPct val="107000"/>
                        </a:lnSpc>
                        <a:spcBef>
                          <a:spcPts val="0"/>
                        </a:spcBef>
                        <a:spcAft>
                          <a:spcPts val="0"/>
                        </a:spcAft>
                      </a:pPr>
                      <a:r>
                        <a:rPr lang="en-US" sz="1100">
                          <a:effectLst/>
                        </a:rPr>
                        <a:t>15</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nchor="b"/>
                </a:tc>
                <a:extLst>
                  <a:ext uri="{0D108BD9-81ED-4DB2-BD59-A6C34878D82A}">
                    <a16:rowId xmlns:a16="http://schemas.microsoft.com/office/drawing/2014/main" val="3168013518"/>
                  </a:ext>
                </a:extLst>
              </a:tr>
              <a:tr h="258445">
                <a:tc>
                  <a:txBody>
                    <a:bodyPr/>
                    <a:lstStyle/>
                    <a:p>
                      <a:pPr marL="0" marR="0" algn="just">
                        <a:lnSpc>
                          <a:spcPct val="150000"/>
                        </a:lnSpc>
                        <a:spcBef>
                          <a:spcPts val="0"/>
                        </a:spcBef>
                        <a:spcAft>
                          <a:spcPts val="0"/>
                        </a:spcAft>
                      </a:pPr>
                      <a:r>
                        <a:rPr lang="en-US" sz="1200">
                          <a:effectLst/>
                        </a:rPr>
                        <a:t>Low</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l">
                        <a:lnSpc>
                          <a:spcPct val="107000"/>
                        </a:lnSpc>
                        <a:spcBef>
                          <a:spcPts val="0"/>
                        </a:spcBef>
                        <a:spcAft>
                          <a:spcPts val="0"/>
                        </a:spcAft>
                      </a:pPr>
                      <a:r>
                        <a:rPr lang="en-US" sz="1100">
                          <a:effectLst/>
                        </a:rPr>
                        <a:t>118.895</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nchor="b"/>
                </a:tc>
                <a:tc>
                  <a:txBody>
                    <a:bodyPr/>
                    <a:lstStyle/>
                    <a:p>
                      <a:pPr marL="0" marR="0" algn="l">
                        <a:lnSpc>
                          <a:spcPct val="107000"/>
                        </a:lnSpc>
                        <a:spcBef>
                          <a:spcPts val="0"/>
                        </a:spcBef>
                        <a:spcAft>
                          <a:spcPts val="0"/>
                        </a:spcAft>
                      </a:pPr>
                      <a:r>
                        <a:rPr lang="en-US" sz="1100">
                          <a:effectLst/>
                        </a:rPr>
                        <a:t>12</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nchor="b"/>
                </a:tc>
                <a:extLst>
                  <a:ext uri="{0D108BD9-81ED-4DB2-BD59-A6C34878D82A}">
                    <a16:rowId xmlns:a16="http://schemas.microsoft.com/office/drawing/2014/main" val="3143255727"/>
                  </a:ext>
                </a:extLst>
              </a:tr>
              <a:tr h="177165">
                <a:tc>
                  <a:txBody>
                    <a:bodyPr/>
                    <a:lstStyle/>
                    <a:p>
                      <a:pPr marL="0" marR="0" algn="just">
                        <a:lnSpc>
                          <a:spcPct val="150000"/>
                        </a:lnSpc>
                        <a:spcBef>
                          <a:spcPts val="0"/>
                        </a:spcBef>
                        <a:spcAft>
                          <a:spcPts val="0"/>
                        </a:spcAft>
                      </a:pPr>
                      <a:r>
                        <a:rPr lang="en-US" sz="1200">
                          <a:effectLst/>
                        </a:rPr>
                        <a:t>Trace</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l">
                        <a:lnSpc>
                          <a:spcPct val="107000"/>
                        </a:lnSpc>
                        <a:spcBef>
                          <a:spcPts val="0"/>
                        </a:spcBef>
                        <a:spcAft>
                          <a:spcPts val="0"/>
                        </a:spcAft>
                      </a:pPr>
                      <a:r>
                        <a:rPr lang="en-US" sz="1100" dirty="0">
                          <a:effectLst/>
                        </a:rPr>
                        <a:t>121.7694</a:t>
                      </a:r>
                      <a:endParaRPr lang="en-US" sz="1100" dirty="0">
                        <a:effectLst/>
                        <a:latin typeface="Calibri" panose="020F0502020204030204" pitchFamily="34" charset="0"/>
                        <a:ea typeface="Times New Roman" panose="02020603050405020304" pitchFamily="18" charset="0"/>
                        <a:cs typeface="Raavi" panose="020B0502040204020203"/>
                      </a:endParaRPr>
                    </a:p>
                  </a:txBody>
                  <a:tcPr marL="68580" marR="68580" marT="0" marB="0" anchor="b"/>
                </a:tc>
                <a:tc>
                  <a:txBody>
                    <a:bodyPr/>
                    <a:lstStyle/>
                    <a:p>
                      <a:pPr marL="0" marR="0" algn="l">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cs typeface="Raavi" panose="020B0502040204020203"/>
                      </a:endParaRPr>
                    </a:p>
                  </a:txBody>
                  <a:tcPr marL="68580" marR="68580" marT="0" marB="0" anchor="b"/>
                </a:tc>
                <a:extLst>
                  <a:ext uri="{0D108BD9-81ED-4DB2-BD59-A6C34878D82A}">
                    <a16:rowId xmlns:a16="http://schemas.microsoft.com/office/drawing/2014/main" val="1087922086"/>
                  </a:ext>
                </a:extLst>
              </a:tr>
            </a:tbl>
          </a:graphicData>
        </a:graphic>
      </p:graphicFrame>
      <p:sp>
        <p:nvSpPr>
          <p:cNvPr id="18" name="Rectangle 8"/>
          <p:cNvSpPr>
            <a:spLocks noChangeArrowheads="1"/>
          </p:cNvSpPr>
          <p:nvPr/>
        </p:nvSpPr>
        <p:spPr bwMode="auto">
          <a:xfrm>
            <a:off x="3195636" y="465210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4846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582908" y="1121508"/>
            <a:ext cx="4499238" cy="2871465"/>
          </a:xfrm>
          <a:prstGeom prst="rect">
            <a:avLst/>
          </a:prstGeom>
        </p:spPr>
      </p:pic>
      <p:pic>
        <p:nvPicPr>
          <p:cNvPr id="5" name="Picture 4"/>
          <p:cNvPicPr/>
          <p:nvPr/>
        </p:nvPicPr>
        <p:blipFill>
          <a:blip r:embed="rId3"/>
          <a:stretch>
            <a:fillRect/>
          </a:stretch>
        </p:blipFill>
        <p:spPr>
          <a:xfrm>
            <a:off x="6082146" y="1121508"/>
            <a:ext cx="4499238" cy="2871465"/>
          </a:xfrm>
          <a:prstGeom prst="rect">
            <a:avLst/>
          </a:prstGeom>
        </p:spPr>
      </p:pic>
      <p:pic>
        <p:nvPicPr>
          <p:cNvPr id="6" name="Picture 5"/>
          <p:cNvPicPr/>
          <p:nvPr/>
        </p:nvPicPr>
        <p:blipFill>
          <a:blip r:embed="rId4"/>
          <a:stretch>
            <a:fillRect/>
          </a:stretch>
        </p:blipFill>
        <p:spPr>
          <a:xfrm>
            <a:off x="3832527" y="3992973"/>
            <a:ext cx="4499238" cy="2871464"/>
          </a:xfrm>
          <a:prstGeom prst="rect">
            <a:avLst/>
          </a:prstGeom>
        </p:spPr>
      </p:pic>
      <p:sp>
        <p:nvSpPr>
          <p:cNvPr id="7" name="Rectangle 6"/>
          <p:cNvSpPr/>
          <p:nvPr/>
        </p:nvSpPr>
        <p:spPr>
          <a:xfrm>
            <a:off x="9126921" y="1295471"/>
            <a:ext cx="1277914" cy="230832"/>
          </a:xfrm>
          <a:prstGeom prst="rect">
            <a:avLst/>
          </a:prstGeom>
        </p:spPr>
        <p:txBody>
          <a:bodyPr wrap="none">
            <a:spAutoFit/>
          </a:bodyPr>
          <a:lstStyle/>
          <a:p>
            <a:pPr algn="ctr">
              <a:defRPr sz="900" b="0" i="0" u="none" strike="noStrike" kern="1200" baseline="0">
                <a:solidFill>
                  <a:sysClr val="windowText" lastClr="000000">
                    <a:lumMod val="65000"/>
                    <a:lumOff val="35000"/>
                  </a:sysClr>
                </a:solidFill>
                <a:latin typeface="+mn-lt"/>
                <a:ea typeface="+mn-ea"/>
                <a:cs typeface="+mn-cs"/>
              </a:defRPr>
            </a:pPr>
            <a:r>
              <a:rPr lang="en-US" dirty="0"/>
              <a:t>y = 8.1585x + 117.77</a:t>
            </a:r>
          </a:p>
        </p:txBody>
      </p:sp>
    </p:spTree>
    <p:extLst>
      <p:ext uri="{BB962C8B-B14F-4D97-AF65-F5344CB8AC3E}">
        <p14:creationId xmlns:p14="http://schemas.microsoft.com/office/powerpoint/2010/main" val="4192344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Inference drawn</a:t>
            </a:r>
            <a:endParaRPr lang="en-US" dirty="0"/>
          </a:p>
        </p:txBody>
      </p:sp>
      <p:sp>
        <p:nvSpPr>
          <p:cNvPr id="3" name="Content Placeholder 2"/>
          <p:cNvSpPr>
            <a:spLocks noGrp="1"/>
          </p:cNvSpPr>
          <p:nvPr>
            <p:ph idx="1"/>
          </p:nvPr>
        </p:nvSpPr>
        <p:spPr/>
        <p:txBody>
          <a:bodyPr/>
          <a:lstStyle/>
          <a:p>
            <a:pPr marL="0" indent="0">
              <a:buNone/>
            </a:pPr>
            <a:r>
              <a:rPr lang="en-IN" dirty="0"/>
              <a:t>After performing the experiments for phosphorous, nitrogen, potassium, the following </a:t>
            </a:r>
            <a:r>
              <a:rPr lang="en-IN" dirty="0" err="1"/>
              <a:t>color</a:t>
            </a:r>
            <a:r>
              <a:rPr lang="en-IN" dirty="0"/>
              <a:t> intensity thresholds have been obtained for the optimum level of NPK in soil for wheat.</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IN" dirty="0"/>
              <a:t>Now any unknown sample can be tested and a comparison between it and standard curve will depict the amount of fertilizer is in excess or less or optimum in the soil.</a:t>
            </a: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2781427"/>
              </p:ext>
            </p:extLst>
          </p:nvPr>
        </p:nvGraphicFramePr>
        <p:xfrm>
          <a:off x="2895600" y="3243104"/>
          <a:ext cx="5711825" cy="978537"/>
        </p:xfrm>
        <a:graphic>
          <a:graphicData uri="http://schemas.openxmlformats.org/drawingml/2006/table">
            <a:tbl>
              <a:tblPr firstRow="1" firstCol="1" bandRow="1">
                <a:tableStyleId>{5C22544A-7EE6-4342-B048-85BDC9FD1C3A}</a:tableStyleId>
              </a:tblPr>
              <a:tblGrid>
                <a:gridCol w="1236980">
                  <a:extLst>
                    <a:ext uri="{9D8B030D-6E8A-4147-A177-3AD203B41FA5}">
                      <a16:colId xmlns:a16="http://schemas.microsoft.com/office/drawing/2014/main" val="1890406429"/>
                    </a:ext>
                  </a:extLst>
                </a:gridCol>
                <a:gridCol w="2017395">
                  <a:extLst>
                    <a:ext uri="{9D8B030D-6E8A-4147-A177-3AD203B41FA5}">
                      <a16:colId xmlns:a16="http://schemas.microsoft.com/office/drawing/2014/main" val="1986908637"/>
                    </a:ext>
                  </a:extLst>
                </a:gridCol>
                <a:gridCol w="2457450">
                  <a:extLst>
                    <a:ext uri="{9D8B030D-6E8A-4147-A177-3AD203B41FA5}">
                      <a16:colId xmlns:a16="http://schemas.microsoft.com/office/drawing/2014/main" val="1746786655"/>
                    </a:ext>
                  </a:extLst>
                </a:gridCol>
              </a:tblGrid>
              <a:tr h="0">
                <a:tc>
                  <a:txBody>
                    <a:bodyPr/>
                    <a:lstStyle/>
                    <a:p>
                      <a:pPr marL="0" marR="0" algn="just">
                        <a:lnSpc>
                          <a:spcPct val="150000"/>
                        </a:lnSpc>
                        <a:spcBef>
                          <a:spcPts val="60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ctr">
                        <a:lnSpc>
                          <a:spcPct val="150000"/>
                        </a:lnSpc>
                        <a:spcBef>
                          <a:spcPts val="600"/>
                        </a:spcBef>
                        <a:spcAft>
                          <a:spcPts val="0"/>
                        </a:spcAft>
                      </a:pPr>
                      <a:r>
                        <a:rPr lang="en-US" sz="1200">
                          <a:effectLst/>
                        </a:rPr>
                        <a:t>Color intensity</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ctr">
                        <a:lnSpc>
                          <a:spcPct val="150000"/>
                        </a:lnSpc>
                        <a:spcBef>
                          <a:spcPts val="600"/>
                        </a:spcBef>
                        <a:spcAft>
                          <a:spcPts val="0"/>
                        </a:spcAft>
                      </a:pPr>
                      <a:r>
                        <a:rPr lang="en-US" sz="1200">
                          <a:effectLst/>
                        </a:rPr>
                        <a:t>Optimum value</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extLst>
                  <a:ext uri="{0D108BD9-81ED-4DB2-BD59-A6C34878D82A}">
                    <a16:rowId xmlns:a16="http://schemas.microsoft.com/office/drawing/2014/main" val="3353069557"/>
                  </a:ext>
                </a:extLst>
              </a:tr>
              <a:tr h="0">
                <a:tc>
                  <a:txBody>
                    <a:bodyPr/>
                    <a:lstStyle/>
                    <a:p>
                      <a:pPr marL="0" marR="0" algn="ctr">
                        <a:lnSpc>
                          <a:spcPct val="150000"/>
                        </a:lnSpc>
                        <a:spcBef>
                          <a:spcPts val="600"/>
                        </a:spcBef>
                        <a:spcAft>
                          <a:spcPts val="0"/>
                        </a:spcAft>
                      </a:pPr>
                      <a:r>
                        <a:rPr lang="en-US" sz="1200">
                          <a:effectLst/>
                        </a:rPr>
                        <a:t>Phosphorous</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ctr">
                        <a:lnSpc>
                          <a:spcPct val="150000"/>
                        </a:lnSpc>
                        <a:spcBef>
                          <a:spcPts val="0"/>
                        </a:spcBef>
                        <a:spcAft>
                          <a:spcPts val="0"/>
                        </a:spcAft>
                      </a:pPr>
                      <a:r>
                        <a:rPr lang="en-US" sz="1100">
                          <a:effectLst/>
                        </a:rPr>
                        <a:t>114.702</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ctr">
                        <a:lnSpc>
                          <a:spcPct val="150000"/>
                        </a:lnSpc>
                        <a:spcBef>
                          <a:spcPts val="600"/>
                        </a:spcBef>
                        <a:spcAft>
                          <a:spcPts val="0"/>
                        </a:spcAft>
                      </a:pPr>
                      <a:r>
                        <a:rPr lang="en-US" sz="1200">
                          <a:effectLst/>
                        </a:rPr>
                        <a:t>23kg/ha</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extLst>
                  <a:ext uri="{0D108BD9-81ED-4DB2-BD59-A6C34878D82A}">
                    <a16:rowId xmlns:a16="http://schemas.microsoft.com/office/drawing/2014/main" val="2861214354"/>
                  </a:ext>
                </a:extLst>
              </a:tr>
              <a:tr h="50165">
                <a:tc>
                  <a:txBody>
                    <a:bodyPr/>
                    <a:lstStyle/>
                    <a:p>
                      <a:pPr marL="0" marR="0" algn="ctr">
                        <a:lnSpc>
                          <a:spcPct val="150000"/>
                        </a:lnSpc>
                        <a:spcBef>
                          <a:spcPts val="600"/>
                        </a:spcBef>
                        <a:spcAft>
                          <a:spcPts val="0"/>
                        </a:spcAft>
                      </a:pPr>
                      <a:r>
                        <a:rPr lang="en-US" sz="1200">
                          <a:effectLst/>
                        </a:rPr>
                        <a:t>Nitrogen</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ctr">
                        <a:lnSpc>
                          <a:spcPct val="150000"/>
                        </a:lnSpc>
                        <a:spcBef>
                          <a:spcPts val="0"/>
                        </a:spcBef>
                        <a:spcAft>
                          <a:spcPts val="0"/>
                        </a:spcAft>
                      </a:pPr>
                      <a:r>
                        <a:rPr lang="en-US" sz="1100">
                          <a:effectLst/>
                        </a:rPr>
                        <a:t>127.734</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ctr">
                        <a:lnSpc>
                          <a:spcPct val="150000"/>
                        </a:lnSpc>
                        <a:spcBef>
                          <a:spcPts val="600"/>
                        </a:spcBef>
                        <a:spcAft>
                          <a:spcPts val="0"/>
                        </a:spcAft>
                      </a:pPr>
                      <a:r>
                        <a:rPr lang="en-US" sz="1200">
                          <a:effectLst/>
                        </a:rPr>
                        <a:t>49.5kg/ha</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extLst>
                  <a:ext uri="{0D108BD9-81ED-4DB2-BD59-A6C34878D82A}">
                    <a16:rowId xmlns:a16="http://schemas.microsoft.com/office/drawing/2014/main" val="762285509"/>
                  </a:ext>
                </a:extLst>
              </a:tr>
              <a:tr h="0">
                <a:tc>
                  <a:txBody>
                    <a:bodyPr/>
                    <a:lstStyle/>
                    <a:p>
                      <a:pPr marL="0" marR="0" algn="ctr">
                        <a:lnSpc>
                          <a:spcPct val="150000"/>
                        </a:lnSpc>
                        <a:spcBef>
                          <a:spcPts val="600"/>
                        </a:spcBef>
                        <a:spcAft>
                          <a:spcPts val="0"/>
                        </a:spcAft>
                      </a:pPr>
                      <a:r>
                        <a:rPr lang="en-US" sz="1200">
                          <a:effectLst/>
                        </a:rPr>
                        <a:t>Potassium</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ctr">
                        <a:lnSpc>
                          <a:spcPct val="150000"/>
                        </a:lnSpc>
                        <a:spcBef>
                          <a:spcPts val="0"/>
                        </a:spcBef>
                        <a:spcAft>
                          <a:spcPts val="0"/>
                        </a:spcAft>
                      </a:pPr>
                      <a:r>
                        <a:rPr lang="en-US" sz="1200">
                          <a:effectLst/>
                        </a:rPr>
                        <a:t>187.552</a:t>
                      </a:r>
                      <a:endParaRPr lang="en-US" sz="1100">
                        <a:effectLst/>
                        <a:latin typeface="Calibri" panose="020F0502020204030204" pitchFamily="34" charset="0"/>
                        <a:ea typeface="Times New Roman" panose="02020603050405020304" pitchFamily="18" charset="0"/>
                        <a:cs typeface="Raavi" panose="020B0502040204020203"/>
                      </a:endParaRPr>
                    </a:p>
                  </a:txBody>
                  <a:tcPr marL="68580" marR="68580" marT="0" marB="0"/>
                </a:tc>
                <a:tc>
                  <a:txBody>
                    <a:bodyPr/>
                    <a:lstStyle/>
                    <a:p>
                      <a:pPr marL="0" marR="0" algn="ctr">
                        <a:lnSpc>
                          <a:spcPct val="150000"/>
                        </a:lnSpc>
                        <a:spcBef>
                          <a:spcPts val="600"/>
                        </a:spcBef>
                        <a:spcAft>
                          <a:spcPts val="0"/>
                        </a:spcAft>
                      </a:pPr>
                      <a:r>
                        <a:rPr lang="en-US" sz="1200" dirty="0">
                          <a:effectLst/>
                        </a:rPr>
                        <a:t>45kg/ha</a:t>
                      </a:r>
                      <a:endParaRPr lang="en-US" sz="1100" dirty="0">
                        <a:effectLst/>
                        <a:latin typeface="Calibri" panose="020F0502020204030204" pitchFamily="34" charset="0"/>
                        <a:ea typeface="Times New Roman" panose="02020603050405020304" pitchFamily="18" charset="0"/>
                        <a:cs typeface="Raavi" panose="020B0502040204020203"/>
                      </a:endParaRPr>
                    </a:p>
                  </a:txBody>
                  <a:tcPr marL="68580" marR="68580" marT="0" marB="0"/>
                </a:tc>
                <a:extLst>
                  <a:ext uri="{0D108BD9-81ED-4DB2-BD59-A6C34878D82A}">
                    <a16:rowId xmlns:a16="http://schemas.microsoft.com/office/drawing/2014/main" val="306272315"/>
                  </a:ext>
                </a:extLst>
              </a:tr>
            </a:tbl>
          </a:graphicData>
        </a:graphic>
      </p:graphicFrame>
      <p:sp>
        <p:nvSpPr>
          <p:cNvPr id="5" name="Rectangle 1"/>
          <p:cNvSpPr>
            <a:spLocks noChangeArrowheads="1"/>
          </p:cNvSpPr>
          <p:nvPr/>
        </p:nvSpPr>
        <p:spPr bwMode="auto">
          <a:xfrm>
            <a:off x="0" y="4130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Raavi" panose="020B0502040204020203"/>
              </a:rPr>
              <a:t>Result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3831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4B0D-55D0-4B1E-B6D7-A8B50B392636}"/>
              </a:ext>
            </a:extLst>
          </p:cNvPr>
          <p:cNvSpPr>
            <a:spLocks noGrp="1"/>
          </p:cNvSpPr>
          <p:nvPr>
            <p:ph type="title"/>
          </p:nvPr>
        </p:nvSpPr>
        <p:spPr>
          <a:xfrm>
            <a:off x="2895600" y="611973"/>
            <a:ext cx="8610600" cy="1293028"/>
          </a:xfrm>
        </p:spPr>
        <p:txBody>
          <a:bodyPr>
            <a:normAutofit/>
          </a:bodyPr>
          <a:lstStyle/>
          <a:p>
            <a:r>
              <a:rPr lang="en-US" b="1" dirty="0"/>
              <a:t>Background of project</a:t>
            </a:r>
            <a:br>
              <a:rPr lang="en-IN" dirty="0"/>
            </a:br>
            <a:endParaRPr lang="en-IN" dirty="0"/>
          </a:p>
        </p:txBody>
      </p:sp>
      <p:sp>
        <p:nvSpPr>
          <p:cNvPr id="3" name="Content Placeholder 2">
            <a:extLst>
              <a:ext uri="{FF2B5EF4-FFF2-40B4-BE49-F238E27FC236}">
                <a16:creationId xmlns:a16="http://schemas.microsoft.com/office/drawing/2014/main" id="{0A6BACBC-056A-44B4-8046-819BF90FCD33}"/>
              </a:ext>
            </a:extLst>
          </p:cNvPr>
          <p:cNvSpPr>
            <a:spLocks noGrp="1"/>
          </p:cNvSpPr>
          <p:nvPr>
            <p:ph idx="1"/>
          </p:nvPr>
        </p:nvSpPr>
        <p:spPr>
          <a:xfrm>
            <a:off x="685800" y="1371601"/>
            <a:ext cx="10820400" cy="5805054"/>
          </a:xfrm>
        </p:spPr>
        <p:txBody>
          <a:bodyPr>
            <a:normAutofit/>
          </a:bodyPr>
          <a:lstStyle/>
          <a:p>
            <a:pPr marL="0" indent="0" algn="just">
              <a:buNone/>
            </a:pPr>
            <a:endParaRPr lang="en-US" sz="2700" dirty="0"/>
          </a:p>
          <a:p>
            <a:pPr marL="0" indent="0" algn="just">
              <a:buNone/>
            </a:pPr>
            <a:r>
              <a:rPr lang="en-US" b="1" dirty="0"/>
              <a:t>KEY REASONS FOR CHOSING THIS PROJECT:</a:t>
            </a:r>
          </a:p>
          <a:p>
            <a:pPr algn="just"/>
            <a:r>
              <a:rPr lang="en-US" sz="2000" dirty="0"/>
              <a:t>To eradicate the role of labs since visiting labs is time consuming and inconvenient. </a:t>
            </a:r>
          </a:p>
          <a:p>
            <a:pPr algn="just"/>
            <a:r>
              <a:rPr lang="en-US" sz="2000" dirty="0"/>
              <a:t>Estimated use of fertilizers.</a:t>
            </a:r>
          </a:p>
          <a:p>
            <a:pPr algn="just"/>
            <a:r>
              <a:rPr lang="en-US" sz="2000" dirty="0"/>
              <a:t>Making farmers independent.</a:t>
            </a:r>
          </a:p>
          <a:p>
            <a:pPr marL="0" indent="0" algn="just">
              <a:buNone/>
            </a:pPr>
            <a:endParaRPr lang="en-US" dirty="0"/>
          </a:p>
          <a:p>
            <a:pPr marL="0" indent="0" algn="just">
              <a:buNone/>
            </a:pPr>
            <a:r>
              <a:rPr lang="en-US" b="1" dirty="0"/>
              <a:t>PREREQUISITES :</a:t>
            </a:r>
          </a:p>
          <a:p>
            <a:pPr algn="just"/>
            <a:r>
              <a:rPr lang="en-US" dirty="0"/>
              <a:t>Basic knowledge of raspberry pi 3.</a:t>
            </a:r>
          </a:p>
          <a:p>
            <a:pPr algn="just"/>
            <a:r>
              <a:rPr lang="en-US" dirty="0"/>
              <a:t>Basics of Python.</a:t>
            </a:r>
          </a:p>
          <a:p>
            <a:pPr algn="just"/>
            <a:r>
              <a:rPr lang="en-US" dirty="0"/>
              <a:t>Electronic circuits interfacing. </a:t>
            </a:r>
          </a:p>
          <a:p>
            <a:pPr algn="just"/>
            <a:r>
              <a:rPr lang="en-US" dirty="0"/>
              <a:t>Basics of App development.</a:t>
            </a:r>
            <a:endParaRPr lang="en-IN" dirty="0"/>
          </a:p>
          <a:p>
            <a:pPr algn="just"/>
            <a:endParaRPr lang="en-IN" dirty="0"/>
          </a:p>
        </p:txBody>
      </p:sp>
    </p:spTree>
    <p:extLst>
      <p:ext uri="{BB962C8B-B14F-4D97-AF65-F5344CB8AC3E}">
        <p14:creationId xmlns:p14="http://schemas.microsoft.com/office/powerpoint/2010/main" val="2554727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Key Highlights</a:t>
            </a:r>
            <a:br>
              <a:rPr lang="en-IN" b="1" dirty="0"/>
            </a:br>
            <a:endParaRPr lang="en-US" dirty="0"/>
          </a:p>
        </p:txBody>
      </p:sp>
      <p:pic>
        <p:nvPicPr>
          <p:cNvPr id="2050" name="Picture 2" descr="C:\Users\HP\Downloads\Capture (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87113" y="2161938"/>
            <a:ext cx="4286848" cy="3724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940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Consultants</a:t>
            </a:r>
          </a:p>
        </p:txBody>
      </p:sp>
      <p:sp>
        <p:nvSpPr>
          <p:cNvPr id="3" name="Content Placeholder 2"/>
          <p:cNvSpPr>
            <a:spLocks noGrp="1"/>
          </p:cNvSpPr>
          <p:nvPr>
            <p:ph idx="1"/>
          </p:nvPr>
        </p:nvSpPr>
        <p:spPr/>
        <p:txBody>
          <a:bodyPr>
            <a:normAutofit lnSpcReduction="10000"/>
          </a:bodyPr>
          <a:lstStyle/>
          <a:p>
            <a:pPr marL="0" indent="0">
              <a:buNone/>
            </a:pPr>
            <a:r>
              <a:rPr lang="en-IN" dirty="0"/>
              <a:t>      </a:t>
            </a:r>
            <a:r>
              <a:rPr lang="en-IN" b="1" dirty="0"/>
              <a:t>Biotechnology Department T.I.E.T </a:t>
            </a:r>
          </a:p>
          <a:p>
            <a:pPr lvl="1"/>
            <a:r>
              <a:rPr lang="en-IN" dirty="0"/>
              <a:t>Prof. Dinesh Goyal regarding soil testing.</a:t>
            </a:r>
          </a:p>
          <a:p>
            <a:pPr marL="457200" lvl="1" indent="0">
              <a:buNone/>
            </a:pPr>
            <a:endParaRPr lang="en-GB" b="1" dirty="0"/>
          </a:p>
          <a:p>
            <a:pPr marL="457200" lvl="1" indent="0">
              <a:buNone/>
            </a:pPr>
            <a:r>
              <a:rPr lang="en-GB" b="1" dirty="0"/>
              <a:t>Biotech Testing Lab (Step Building) T.I.E.T</a:t>
            </a:r>
          </a:p>
          <a:p>
            <a:pPr lvl="1"/>
            <a:r>
              <a:rPr lang="en-GB" dirty="0"/>
              <a:t>Mr. </a:t>
            </a:r>
            <a:r>
              <a:rPr lang="en-GB" dirty="0" err="1"/>
              <a:t>Nirmalya</a:t>
            </a:r>
            <a:r>
              <a:rPr lang="en-GB" dirty="0"/>
              <a:t> Halder Research scholar regarding calibration of colour sensor</a:t>
            </a:r>
          </a:p>
          <a:p>
            <a:pPr marL="457200" lvl="1" indent="0">
              <a:buNone/>
            </a:pPr>
            <a:endParaRPr lang="en-IN" dirty="0"/>
          </a:p>
          <a:p>
            <a:pPr marL="457200" lvl="1" indent="0">
              <a:buNone/>
            </a:pPr>
            <a:r>
              <a:rPr lang="en-IN" b="1" dirty="0" err="1"/>
              <a:t>Krishi</a:t>
            </a:r>
            <a:r>
              <a:rPr lang="en-IN" b="1" dirty="0"/>
              <a:t> </a:t>
            </a:r>
            <a:r>
              <a:rPr lang="en-IN" b="1" dirty="0" err="1"/>
              <a:t>Vigyan</a:t>
            </a:r>
            <a:r>
              <a:rPr lang="en-IN" b="1" dirty="0"/>
              <a:t> Kendra ,Patiala</a:t>
            </a:r>
          </a:p>
          <a:p>
            <a:pPr lvl="1"/>
            <a:r>
              <a:rPr lang="en-IN" dirty="0" err="1"/>
              <a:t>Dr.</a:t>
            </a:r>
            <a:r>
              <a:rPr lang="en-IN" dirty="0"/>
              <a:t> Jaswinder Singh (Director) regarding datasets.</a:t>
            </a:r>
          </a:p>
          <a:p>
            <a:pPr marL="457200" lvl="1" indent="0">
              <a:buNone/>
            </a:pPr>
            <a:endParaRPr lang="en-IN" dirty="0"/>
          </a:p>
          <a:p>
            <a:pPr marL="457200" lvl="1" indent="0">
              <a:buNone/>
            </a:pPr>
            <a:r>
              <a:rPr lang="en-IN" b="1" dirty="0"/>
              <a:t>ECED Department T.I.E.T </a:t>
            </a:r>
          </a:p>
          <a:p>
            <a:pPr lvl="1"/>
            <a:r>
              <a:rPr lang="en-IN" dirty="0"/>
              <a:t>Mr. </a:t>
            </a:r>
            <a:r>
              <a:rPr lang="en-IN" dirty="0" err="1"/>
              <a:t>Divneet</a:t>
            </a:r>
            <a:r>
              <a:rPr lang="en-IN" dirty="0"/>
              <a:t> Singh Kapoor Research scholar ECED T.I.E.T regarding colour sensor and </a:t>
            </a:r>
            <a:r>
              <a:rPr lang="en-IN" dirty="0" err="1"/>
              <a:t>raspbery</a:t>
            </a:r>
            <a:r>
              <a:rPr lang="en-IN" dirty="0"/>
              <a:t> pi integration.</a:t>
            </a:r>
          </a:p>
          <a:p>
            <a:pPr marL="457200" lvl="1" indent="0">
              <a:buNone/>
            </a:pPr>
            <a:endParaRPr lang="en-IN" b="1" dirty="0"/>
          </a:p>
        </p:txBody>
      </p:sp>
    </p:spTree>
    <p:extLst>
      <p:ext uri="{BB962C8B-B14F-4D97-AF65-F5344CB8AC3E}">
        <p14:creationId xmlns:p14="http://schemas.microsoft.com/office/powerpoint/2010/main" val="1900603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8829B-7A7A-445B-8AA8-56F681DE98AA}"/>
              </a:ext>
            </a:extLst>
          </p:cNvPr>
          <p:cNvSpPr>
            <a:spLocks noGrp="1"/>
          </p:cNvSpPr>
          <p:nvPr>
            <p:ph type="title"/>
          </p:nvPr>
        </p:nvSpPr>
        <p:spPr>
          <a:xfrm>
            <a:off x="2895600" y="195206"/>
            <a:ext cx="8610600" cy="1293028"/>
          </a:xfrm>
        </p:spPr>
        <p:txBody>
          <a:bodyPr/>
          <a:lstStyle/>
          <a:p>
            <a:r>
              <a:rPr lang="en-GB" b="1" dirty="0"/>
              <a:t>Individual Roles</a:t>
            </a:r>
            <a:endParaRPr lang="en-IN" b="1" dirty="0"/>
          </a:p>
        </p:txBody>
      </p:sp>
      <p:graphicFrame>
        <p:nvGraphicFramePr>
          <p:cNvPr id="3" name="Table 2"/>
          <p:cNvGraphicFramePr>
            <a:graphicFrameLocks noGrp="1"/>
          </p:cNvGraphicFramePr>
          <p:nvPr>
            <p:extLst>
              <p:ext uri="{D42A27DB-BD31-4B8C-83A1-F6EECF244321}">
                <p14:modId xmlns:p14="http://schemas.microsoft.com/office/powerpoint/2010/main" val="1144203919"/>
              </p:ext>
            </p:extLst>
          </p:nvPr>
        </p:nvGraphicFramePr>
        <p:xfrm>
          <a:off x="1157287" y="1322633"/>
          <a:ext cx="9535884" cy="5455917"/>
        </p:xfrm>
        <a:graphic>
          <a:graphicData uri="http://schemas.openxmlformats.org/drawingml/2006/table">
            <a:tbl>
              <a:tblPr firstRow="1" firstCol="1" bandRow="1">
                <a:tableStyleId>{5C22544A-7EE6-4342-B048-85BDC9FD1C3A}</a:tableStyleId>
              </a:tblPr>
              <a:tblGrid>
                <a:gridCol w="3044415">
                  <a:extLst>
                    <a:ext uri="{9D8B030D-6E8A-4147-A177-3AD203B41FA5}">
                      <a16:colId xmlns:a16="http://schemas.microsoft.com/office/drawing/2014/main" val="1882247694"/>
                    </a:ext>
                  </a:extLst>
                </a:gridCol>
                <a:gridCol w="1432792">
                  <a:extLst>
                    <a:ext uri="{9D8B030D-6E8A-4147-A177-3AD203B41FA5}">
                      <a16:colId xmlns:a16="http://schemas.microsoft.com/office/drawing/2014/main" val="3948314343"/>
                    </a:ext>
                  </a:extLst>
                </a:gridCol>
                <a:gridCol w="1457422">
                  <a:extLst>
                    <a:ext uri="{9D8B030D-6E8A-4147-A177-3AD203B41FA5}">
                      <a16:colId xmlns:a16="http://schemas.microsoft.com/office/drawing/2014/main" val="4229361650"/>
                    </a:ext>
                  </a:extLst>
                </a:gridCol>
                <a:gridCol w="1540946">
                  <a:extLst>
                    <a:ext uri="{9D8B030D-6E8A-4147-A177-3AD203B41FA5}">
                      <a16:colId xmlns:a16="http://schemas.microsoft.com/office/drawing/2014/main" val="1351838688"/>
                    </a:ext>
                  </a:extLst>
                </a:gridCol>
                <a:gridCol w="2060309">
                  <a:extLst>
                    <a:ext uri="{9D8B030D-6E8A-4147-A177-3AD203B41FA5}">
                      <a16:colId xmlns:a16="http://schemas.microsoft.com/office/drawing/2014/main" val="3614710043"/>
                    </a:ext>
                  </a:extLst>
                </a:gridCol>
              </a:tblGrid>
              <a:tr h="283548">
                <a:tc>
                  <a:txBody>
                    <a:bodyPr/>
                    <a:lstStyle/>
                    <a:p>
                      <a:pPr marL="0" marR="0" algn="just">
                        <a:lnSpc>
                          <a:spcPct val="150000"/>
                        </a:lnSpc>
                        <a:spcBef>
                          <a:spcPts val="0"/>
                        </a:spcBef>
                        <a:spcAft>
                          <a:spcPts val="0"/>
                        </a:spcAft>
                      </a:pPr>
                      <a:r>
                        <a:rPr lang="en-US" sz="700">
                          <a:effectLst/>
                        </a:rPr>
                        <a:t> </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just">
                        <a:lnSpc>
                          <a:spcPct val="150000"/>
                        </a:lnSpc>
                        <a:spcBef>
                          <a:spcPts val="0"/>
                        </a:spcBef>
                        <a:spcAft>
                          <a:spcPts val="0"/>
                        </a:spcAft>
                      </a:pPr>
                      <a:r>
                        <a:rPr lang="en-US" sz="700">
                          <a:effectLst/>
                        </a:rPr>
                        <a:t>Baldeep </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just">
                        <a:lnSpc>
                          <a:spcPct val="150000"/>
                        </a:lnSpc>
                        <a:spcBef>
                          <a:spcPts val="0"/>
                        </a:spcBef>
                        <a:spcAft>
                          <a:spcPts val="0"/>
                        </a:spcAft>
                      </a:pPr>
                      <a:r>
                        <a:rPr lang="en-US" sz="700">
                          <a:effectLst/>
                        </a:rPr>
                        <a:t>Jaskaran</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just">
                        <a:lnSpc>
                          <a:spcPct val="150000"/>
                        </a:lnSpc>
                        <a:spcBef>
                          <a:spcPts val="0"/>
                        </a:spcBef>
                        <a:spcAft>
                          <a:spcPts val="0"/>
                        </a:spcAft>
                      </a:pPr>
                      <a:r>
                        <a:rPr lang="en-US" sz="700">
                          <a:effectLst/>
                        </a:rPr>
                        <a:t>Jaswinder</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just">
                        <a:lnSpc>
                          <a:spcPct val="150000"/>
                        </a:lnSpc>
                        <a:spcBef>
                          <a:spcPts val="0"/>
                        </a:spcBef>
                        <a:spcAft>
                          <a:spcPts val="0"/>
                        </a:spcAft>
                      </a:pPr>
                      <a:r>
                        <a:rPr lang="en-US" sz="700">
                          <a:effectLst/>
                        </a:rPr>
                        <a:t>Lovejot </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extLst>
                  <a:ext uri="{0D108BD9-81ED-4DB2-BD59-A6C34878D82A}">
                    <a16:rowId xmlns:a16="http://schemas.microsoft.com/office/drawing/2014/main" val="1408258416"/>
                  </a:ext>
                </a:extLst>
              </a:tr>
              <a:tr h="329493">
                <a:tc>
                  <a:txBody>
                    <a:bodyPr/>
                    <a:lstStyle/>
                    <a:p>
                      <a:pPr marL="0" marR="0" algn="just">
                        <a:lnSpc>
                          <a:spcPct val="150000"/>
                        </a:lnSpc>
                        <a:spcBef>
                          <a:spcPts val="0"/>
                        </a:spcBef>
                        <a:spcAft>
                          <a:spcPts val="0"/>
                        </a:spcAft>
                      </a:pPr>
                      <a:r>
                        <a:rPr lang="en-GB" sz="700">
                          <a:effectLst/>
                        </a:rPr>
                        <a:t>Interfacing of raspberry pi with colour sensor</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extLst>
                  <a:ext uri="{0D108BD9-81ED-4DB2-BD59-A6C34878D82A}">
                    <a16:rowId xmlns:a16="http://schemas.microsoft.com/office/drawing/2014/main" val="2310533262"/>
                  </a:ext>
                </a:extLst>
              </a:tr>
              <a:tr h="330532">
                <a:tc>
                  <a:txBody>
                    <a:bodyPr/>
                    <a:lstStyle/>
                    <a:p>
                      <a:pPr marL="0" marR="0" algn="just">
                        <a:lnSpc>
                          <a:spcPct val="150000"/>
                        </a:lnSpc>
                        <a:spcBef>
                          <a:spcPts val="0"/>
                        </a:spcBef>
                        <a:spcAft>
                          <a:spcPts val="0"/>
                        </a:spcAft>
                      </a:pPr>
                      <a:r>
                        <a:rPr lang="en-GB" sz="700">
                          <a:effectLst/>
                        </a:rPr>
                        <a:t>Implementation of colour sensor code</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extLst>
                  <a:ext uri="{0D108BD9-81ED-4DB2-BD59-A6C34878D82A}">
                    <a16:rowId xmlns:a16="http://schemas.microsoft.com/office/drawing/2014/main" val="1145338544"/>
                  </a:ext>
                </a:extLst>
              </a:tr>
              <a:tr h="283548">
                <a:tc>
                  <a:txBody>
                    <a:bodyPr/>
                    <a:lstStyle/>
                    <a:p>
                      <a:pPr marL="0" marR="0" algn="just">
                        <a:lnSpc>
                          <a:spcPct val="150000"/>
                        </a:lnSpc>
                        <a:spcBef>
                          <a:spcPts val="0"/>
                        </a:spcBef>
                        <a:spcAft>
                          <a:spcPts val="0"/>
                        </a:spcAft>
                      </a:pPr>
                      <a:r>
                        <a:rPr lang="en-GB" sz="700">
                          <a:effectLst/>
                        </a:rPr>
                        <a:t>Literature Survey</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extLst>
                  <a:ext uri="{0D108BD9-81ED-4DB2-BD59-A6C34878D82A}">
                    <a16:rowId xmlns:a16="http://schemas.microsoft.com/office/drawing/2014/main" val="2504596164"/>
                  </a:ext>
                </a:extLst>
              </a:tr>
              <a:tr h="331573">
                <a:tc>
                  <a:txBody>
                    <a:bodyPr/>
                    <a:lstStyle/>
                    <a:p>
                      <a:pPr marL="0" marR="0" algn="just">
                        <a:lnSpc>
                          <a:spcPct val="150000"/>
                        </a:lnSpc>
                        <a:spcBef>
                          <a:spcPts val="0"/>
                        </a:spcBef>
                        <a:spcAft>
                          <a:spcPts val="0"/>
                        </a:spcAft>
                      </a:pPr>
                      <a:r>
                        <a:rPr lang="en-GB" sz="700">
                          <a:effectLst/>
                        </a:rPr>
                        <a:t>Hardware Requirement Analysis</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extLst>
                  <a:ext uri="{0D108BD9-81ED-4DB2-BD59-A6C34878D82A}">
                    <a16:rowId xmlns:a16="http://schemas.microsoft.com/office/drawing/2014/main" val="118399728"/>
                  </a:ext>
                </a:extLst>
              </a:tr>
              <a:tr h="362957">
                <a:tc>
                  <a:txBody>
                    <a:bodyPr/>
                    <a:lstStyle/>
                    <a:p>
                      <a:pPr marL="0" marR="0" algn="just">
                        <a:lnSpc>
                          <a:spcPct val="150000"/>
                        </a:lnSpc>
                        <a:spcBef>
                          <a:spcPts val="0"/>
                        </a:spcBef>
                        <a:spcAft>
                          <a:spcPts val="0"/>
                        </a:spcAft>
                      </a:pPr>
                      <a:r>
                        <a:rPr lang="en-GB" sz="700">
                          <a:effectLst/>
                        </a:rPr>
                        <a:t>Software Requirement Analysis</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extLst>
                  <a:ext uri="{0D108BD9-81ED-4DB2-BD59-A6C34878D82A}">
                    <a16:rowId xmlns:a16="http://schemas.microsoft.com/office/drawing/2014/main" val="482184918"/>
                  </a:ext>
                </a:extLst>
              </a:tr>
              <a:tr h="283548">
                <a:tc>
                  <a:txBody>
                    <a:bodyPr/>
                    <a:lstStyle/>
                    <a:p>
                      <a:pPr marL="0" marR="0" algn="just">
                        <a:lnSpc>
                          <a:spcPct val="150000"/>
                        </a:lnSpc>
                        <a:spcBef>
                          <a:spcPts val="0"/>
                        </a:spcBef>
                        <a:spcAft>
                          <a:spcPts val="0"/>
                        </a:spcAft>
                      </a:pPr>
                      <a:r>
                        <a:rPr lang="en-GB" sz="700">
                          <a:effectLst/>
                        </a:rPr>
                        <a:t>Documentation</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just">
                        <a:lnSpc>
                          <a:spcPct val="150000"/>
                        </a:lnSpc>
                        <a:spcBef>
                          <a:spcPts val="0"/>
                        </a:spcBef>
                        <a:spcAft>
                          <a:spcPts val="0"/>
                        </a:spcAft>
                      </a:pPr>
                      <a:r>
                        <a:rPr lang="en-US" sz="700">
                          <a:effectLst/>
                        </a:rPr>
                        <a:t> </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just">
                        <a:lnSpc>
                          <a:spcPct val="150000"/>
                        </a:lnSpc>
                        <a:spcBef>
                          <a:spcPts val="0"/>
                        </a:spcBef>
                        <a:spcAft>
                          <a:spcPts val="0"/>
                        </a:spcAft>
                      </a:pPr>
                      <a:r>
                        <a:rPr lang="en-US" sz="700">
                          <a:effectLst/>
                        </a:rPr>
                        <a:t> </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just">
                        <a:lnSpc>
                          <a:spcPct val="150000"/>
                        </a:lnSpc>
                        <a:spcBef>
                          <a:spcPts val="0"/>
                        </a:spcBef>
                        <a:spcAft>
                          <a:spcPts val="0"/>
                        </a:spcAft>
                      </a:pPr>
                      <a:r>
                        <a:rPr lang="en-US" sz="700">
                          <a:effectLst/>
                        </a:rPr>
                        <a:t> </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just">
                        <a:lnSpc>
                          <a:spcPct val="150000"/>
                        </a:lnSpc>
                        <a:spcBef>
                          <a:spcPts val="0"/>
                        </a:spcBef>
                        <a:spcAft>
                          <a:spcPts val="0"/>
                        </a:spcAft>
                      </a:pPr>
                      <a:r>
                        <a:rPr lang="en-US" sz="700">
                          <a:effectLst/>
                        </a:rPr>
                        <a:t> </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extLst>
                  <a:ext uri="{0D108BD9-81ED-4DB2-BD59-A6C34878D82A}">
                    <a16:rowId xmlns:a16="http://schemas.microsoft.com/office/drawing/2014/main" val="2573590439"/>
                  </a:ext>
                </a:extLst>
              </a:tr>
              <a:tr h="283548">
                <a:tc>
                  <a:txBody>
                    <a:bodyPr/>
                    <a:lstStyle/>
                    <a:p>
                      <a:pPr marL="342900" marR="0" lvl="0" indent="-342900" algn="just">
                        <a:lnSpc>
                          <a:spcPct val="150000"/>
                        </a:lnSpc>
                        <a:spcBef>
                          <a:spcPts val="0"/>
                        </a:spcBef>
                        <a:spcAft>
                          <a:spcPts val="0"/>
                        </a:spcAft>
                        <a:buFont typeface="Symbol" panose="05050102010706020507" pitchFamily="18" charset="2"/>
                        <a:buChar char=""/>
                      </a:pPr>
                      <a:r>
                        <a:rPr lang="en-GB" sz="700">
                          <a:effectLst/>
                        </a:rPr>
                        <a:t>Report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extLst>
                  <a:ext uri="{0D108BD9-81ED-4DB2-BD59-A6C34878D82A}">
                    <a16:rowId xmlns:a16="http://schemas.microsoft.com/office/drawing/2014/main" val="245425299"/>
                  </a:ext>
                </a:extLst>
              </a:tr>
              <a:tr h="283548">
                <a:tc>
                  <a:txBody>
                    <a:bodyPr/>
                    <a:lstStyle/>
                    <a:p>
                      <a:pPr marL="342900" marR="0" lvl="0" indent="-342900" algn="just">
                        <a:lnSpc>
                          <a:spcPct val="150000"/>
                        </a:lnSpc>
                        <a:spcBef>
                          <a:spcPts val="0"/>
                        </a:spcBef>
                        <a:spcAft>
                          <a:spcPts val="0"/>
                        </a:spcAft>
                        <a:buFont typeface="Symbol" panose="05050102010706020507" pitchFamily="18" charset="2"/>
                        <a:buChar char=""/>
                      </a:pPr>
                      <a:r>
                        <a:rPr lang="en-GB" sz="700">
                          <a:effectLst/>
                        </a:rPr>
                        <a:t>Presentation</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extLst>
                  <a:ext uri="{0D108BD9-81ED-4DB2-BD59-A6C34878D82A}">
                    <a16:rowId xmlns:a16="http://schemas.microsoft.com/office/drawing/2014/main" val="981717010"/>
                  </a:ext>
                </a:extLst>
              </a:tr>
              <a:tr h="349345">
                <a:tc>
                  <a:txBody>
                    <a:bodyPr/>
                    <a:lstStyle/>
                    <a:p>
                      <a:pPr marL="0" marR="0" algn="just">
                        <a:lnSpc>
                          <a:spcPct val="150000"/>
                        </a:lnSpc>
                        <a:spcBef>
                          <a:spcPts val="0"/>
                        </a:spcBef>
                        <a:spcAft>
                          <a:spcPts val="0"/>
                        </a:spcAft>
                      </a:pPr>
                      <a:r>
                        <a:rPr lang="en-GB" sz="700" dirty="0">
                          <a:effectLst/>
                        </a:rPr>
                        <a:t>Interfacing of raspberry pi with temperature and moisture sensor</a:t>
                      </a:r>
                      <a:endParaRPr lang="en-US" sz="600" dirty="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extLst>
                  <a:ext uri="{0D108BD9-81ED-4DB2-BD59-A6C34878D82A}">
                    <a16:rowId xmlns:a16="http://schemas.microsoft.com/office/drawing/2014/main" val="3536788164"/>
                  </a:ext>
                </a:extLst>
              </a:tr>
              <a:tr h="322259">
                <a:tc>
                  <a:txBody>
                    <a:bodyPr/>
                    <a:lstStyle/>
                    <a:p>
                      <a:pPr marL="0" marR="0" algn="just">
                        <a:lnSpc>
                          <a:spcPct val="150000"/>
                        </a:lnSpc>
                        <a:spcBef>
                          <a:spcPts val="0"/>
                        </a:spcBef>
                        <a:spcAft>
                          <a:spcPts val="0"/>
                        </a:spcAft>
                      </a:pPr>
                      <a:r>
                        <a:rPr lang="en-GB" sz="700">
                          <a:effectLst/>
                        </a:rPr>
                        <a:t>Implementation of temperature and moisture sensor code</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extLst>
                  <a:ext uri="{0D108BD9-81ED-4DB2-BD59-A6C34878D82A}">
                    <a16:rowId xmlns:a16="http://schemas.microsoft.com/office/drawing/2014/main" val="687671906"/>
                  </a:ext>
                </a:extLst>
              </a:tr>
              <a:tr h="283548">
                <a:tc>
                  <a:txBody>
                    <a:bodyPr/>
                    <a:lstStyle/>
                    <a:p>
                      <a:pPr marL="0" marR="0" algn="just">
                        <a:lnSpc>
                          <a:spcPct val="150000"/>
                        </a:lnSpc>
                        <a:spcBef>
                          <a:spcPts val="0"/>
                        </a:spcBef>
                        <a:spcAft>
                          <a:spcPts val="0"/>
                        </a:spcAft>
                      </a:pPr>
                      <a:r>
                        <a:rPr lang="en-GB" sz="700">
                          <a:effectLst/>
                        </a:rPr>
                        <a:t>Design analysis</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just">
                        <a:lnSpc>
                          <a:spcPct val="150000"/>
                        </a:lnSpc>
                        <a:spcBef>
                          <a:spcPts val="0"/>
                        </a:spcBef>
                        <a:spcAft>
                          <a:spcPts val="0"/>
                        </a:spcAft>
                      </a:pPr>
                      <a:r>
                        <a:rPr lang="en-US" sz="700">
                          <a:effectLst/>
                        </a:rPr>
                        <a:t> </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just">
                        <a:lnSpc>
                          <a:spcPct val="150000"/>
                        </a:lnSpc>
                        <a:spcBef>
                          <a:spcPts val="0"/>
                        </a:spcBef>
                        <a:spcAft>
                          <a:spcPts val="0"/>
                        </a:spcAft>
                      </a:pPr>
                      <a:r>
                        <a:rPr lang="en-US" sz="700">
                          <a:effectLst/>
                        </a:rPr>
                        <a:t> </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just">
                        <a:lnSpc>
                          <a:spcPct val="150000"/>
                        </a:lnSpc>
                        <a:spcBef>
                          <a:spcPts val="0"/>
                        </a:spcBef>
                        <a:spcAft>
                          <a:spcPts val="0"/>
                        </a:spcAft>
                      </a:pPr>
                      <a:r>
                        <a:rPr lang="en-US" sz="700">
                          <a:effectLst/>
                        </a:rPr>
                        <a:t> </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just">
                        <a:lnSpc>
                          <a:spcPct val="150000"/>
                        </a:lnSpc>
                        <a:spcBef>
                          <a:spcPts val="0"/>
                        </a:spcBef>
                        <a:spcAft>
                          <a:spcPts val="0"/>
                        </a:spcAft>
                      </a:pPr>
                      <a:r>
                        <a:rPr lang="en-US" sz="700">
                          <a:effectLst/>
                        </a:rPr>
                        <a:t> </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extLst>
                  <a:ext uri="{0D108BD9-81ED-4DB2-BD59-A6C34878D82A}">
                    <a16:rowId xmlns:a16="http://schemas.microsoft.com/office/drawing/2014/main" val="742213330"/>
                  </a:ext>
                </a:extLst>
              </a:tr>
              <a:tr h="283548">
                <a:tc>
                  <a:txBody>
                    <a:bodyPr/>
                    <a:lstStyle/>
                    <a:p>
                      <a:pPr marL="342900" marR="0" lvl="0" indent="-342900" algn="just">
                        <a:lnSpc>
                          <a:spcPct val="150000"/>
                        </a:lnSpc>
                        <a:spcBef>
                          <a:spcPts val="0"/>
                        </a:spcBef>
                        <a:spcAft>
                          <a:spcPts val="0"/>
                        </a:spcAft>
                        <a:buFont typeface="Symbol" panose="05050102010706020507" pitchFamily="18" charset="2"/>
                        <a:buChar char=""/>
                      </a:pPr>
                      <a:r>
                        <a:rPr lang="en-GB" sz="700">
                          <a:effectLst/>
                        </a:rPr>
                        <a:t>DFD</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extLst>
                  <a:ext uri="{0D108BD9-81ED-4DB2-BD59-A6C34878D82A}">
                    <a16:rowId xmlns:a16="http://schemas.microsoft.com/office/drawing/2014/main" val="354655240"/>
                  </a:ext>
                </a:extLst>
              </a:tr>
              <a:tr h="330627">
                <a:tc>
                  <a:txBody>
                    <a:bodyPr/>
                    <a:lstStyle/>
                    <a:p>
                      <a:pPr marL="342900" marR="0" lvl="0" indent="-342900" algn="just">
                        <a:lnSpc>
                          <a:spcPct val="150000"/>
                        </a:lnSpc>
                        <a:spcBef>
                          <a:spcPts val="0"/>
                        </a:spcBef>
                        <a:spcAft>
                          <a:spcPts val="0"/>
                        </a:spcAft>
                        <a:buFont typeface="Symbol" panose="05050102010706020507" pitchFamily="18" charset="2"/>
                        <a:buChar char=""/>
                      </a:pPr>
                      <a:r>
                        <a:rPr lang="en-GB" sz="700">
                          <a:effectLst/>
                        </a:rPr>
                        <a:t>Sequence diagram</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extLst>
                  <a:ext uri="{0D108BD9-81ED-4DB2-BD59-A6C34878D82A}">
                    <a16:rowId xmlns:a16="http://schemas.microsoft.com/office/drawing/2014/main" val="283709198"/>
                  </a:ext>
                </a:extLst>
              </a:tr>
              <a:tr h="253203">
                <a:tc>
                  <a:txBody>
                    <a:bodyPr/>
                    <a:lstStyle/>
                    <a:p>
                      <a:pPr marL="342900" marR="0" lvl="0" indent="-342900" algn="just">
                        <a:lnSpc>
                          <a:spcPct val="150000"/>
                        </a:lnSpc>
                        <a:spcBef>
                          <a:spcPts val="0"/>
                        </a:spcBef>
                        <a:spcAft>
                          <a:spcPts val="0"/>
                        </a:spcAft>
                        <a:buFont typeface="Symbol" panose="05050102010706020507" pitchFamily="18" charset="2"/>
                        <a:buChar char=""/>
                      </a:pPr>
                      <a:r>
                        <a:rPr lang="en-GB" sz="700">
                          <a:effectLst/>
                        </a:rPr>
                        <a:t>Activity diagram</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extLst>
                  <a:ext uri="{0D108BD9-81ED-4DB2-BD59-A6C34878D82A}">
                    <a16:rowId xmlns:a16="http://schemas.microsoft.com/office/drawing/2014/main" val="2760022077"/>
                  </a:ext>
                </a:extLst>
              </a:tr>
              <a:tr h="283548">
                <a:tc>
                  <a:txBody>
                    <a:bodyPr/>
                    <a:lstStyle/>
                    <a:p>
                      <a:pPr marL="342900" marR="0" lvl="0" indent="-342900" algn="just">
                        <a:lnSpc>
                          <a:spcPct val="150000"/>
                        </a:lnSpc>
                        <a:spcBef>
                          <a:spcPts val="0"/>
                        </a:spcBef>
                        <a:spcAft>
                          <a:spcPts val="0"/>
                        </a:spcAft>
                        <a:buFont typeface="Symbol" panose="05050102010706020507" pitchFamily="18" charset="2"/>
                        <a:buChar char=""/>
                      </a:pPr>
                      <a:r>
                        <a:rPr lang="en-GB" sz="700">
                          <a:effectLst/>
                        </a:rPr>
                        <a:t>MVC</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extLst>
                  <a:ext uri="{0D108BD9-81ED-4DB2-BD59-A6C34878D82A}">
                    <a16:rowId xmlns:a16="http://schemas.microsoft.com/office/drawing/2014/main" val="4275687726"/>
                  </a:ext>
                </a:extLst>
              </a:tr>
              <a:tr h="293996">
                <a:tc>
                  <a:txBody>
                    <a:bodyPr/>
                    <a:lstStyle/>
                    <a:p>
                      <a:pPr marL="342900" marR="0" lvl="0" indent="-342900" algn="just">
                        <a:lnSpc>
                          <a:spcPct val="150000"/>
                        </a:lnSpc>
                        <a:spcBef>
                          <a:spcPts val="0"/>
                        </a:spcBef>
                        <a:spcAft>
                          <a:spcPts val="0"/>
                        </a:spcAft>
                        <a:buFont typeface="Symbol" panose="05050102010706020507" pitchFamily="18" charset="2"/>
                        <a:buChar char=""/>
                      </a:pPr>
                      <a:r>
                        <a:rPr lang="en-GB" sz="700">
                          <a:effectLst/>
                        </a:rPr>
                        <a:t>3 tier architecture</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extLst>
                  <a:ext uri="{0D108BD9-81ED-4DB2-BD59-A6C34878D82A}">
                    <a16:rowId xmlns:a16="http://schemas.microsoft.com/office/drawing/2014/main" val="2811428231"/>
                  </a:ext>
                </a:extLst>
              </a:tr>
              <a:tr h="283548">
                <a:tc>
                  <a:txBody>
                    <a:bodyPr/>
                    <a:lstStyle/>
                    <a:p>
                      <a:pPr marL="0" marR="0" algn="just">
                        <a:lnSpc>
                          <a:spcPct val="150000"/>
                        </a:lnSpc>
                        <a:spcBef>
                          <a:spcPts val="0"/>
                        </a:spcBef>
                        <a:spcAft>
                          <a:spcPts val="0"/>
                        </a:spcAft>
                      </a:pPr>
                      <a:r>
                        <a:rPr lang="en-GB" sz="700">
                          <a:effectLst/>
                        </a:rPr>
                        <a:t>Experimentation</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a:effectLst/>
                        </a:rPr>
                        <a:t>*</a:t>
                      </a:r>
                      <a:endParaRPr lang="en-US" sz="600">
                        <a:effectLst/>
                        <a:latin typeface="Calibri" panose="020F0502020204030204" pitchFamily="34" charset="0"/>
                        <a:ea typeface="Times New Roman" panose="02020603050405020304" pitchFamily="18" charset="0"/>
                        <a:cs typeface="Raavi" panose="020B0502040204020203"/>
                      </a:endParaRPr>
                    </a:p>
                  </a:txBody>
                  <a:tcPr marL="38695" marR="38695" marT="0" marB="0"/>
                </a:tc>
                <a:tc>
                  <a:txBody>
                    <a:bodyPr/>
                    <a:lstStyle/>
                    <a:p>
                      <a:pPr marL="0" marR="0" algn="ctr">
                        <a:lnSpc>
                          <a:spcPct val="150000"/>
                        </a:lnSpc>
                        <a:spcBef>
                          <a:spcPts val="0"/>
                        </a:spcBef>
                        <a:spcAft>
                          <a:spcPts val="0"/>
                        </a:spcAft>
                      </a:pPr>
                      <a:r>
                        <a:rPr lang="en-US" sz="700" dirty="0">
                          <a:effectLst/>
                        </a:rPr>
                        <a:t>*</a:t>
                      </a:r>
                      <a:endParaRPr lang="en-US" sz="600" dirty="0">
                        <a:effectLst/>
                        <a:latin typeface="Calibri" panose="020F0502020204030204" pitchFamily="34" charset="0"/>
                        <a:ea typeface="Times New Roman" panose="02020603050405020304" pitchFamily="18" charset="0"/>
                        <a:cs typeface="Raavi" panose="020B0502040204020203"/>
                      </a:endParaRPr>
                    </a:p>
                  </a:txBody>
                  <a:tcPr marL="38695" marR="38695" marT="0" marB="0"/>
                </a:tc>
                <a:extLst>
                  <a:ext uri="{0D108BD9-81ED-4DB2-BD59-A6C34878D82A}">
                    <a16:rowId xmlns:a16="http://schemas.microsoft.com/office/drawing/2014/main" val="2338645497"/>
                  </a:ext>
                </a:extLst>
              </a:tr>
            </a:tbl>
          </a:graphicData>
        </a:graphic>
      </p:graphicFrame>
      <p:sp>
        <p:nvSpPr>
          <p:cNvPr id="5" name="Rectangle 1"/>
          <p:cNvSpPr>
            <a:spLocks noChangeArrowheads="1"/>
          </p:cNvSpPr>
          <p:nvPr/>
        </p:nvSpPr>
        <p:spPr bwMode="auto">
          <a:xfrm>
            <a:off x="-6776493" y="1322633"/>
            <a:ext cx="3643907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Raavi" panose="020B0502040204020203"/>
              </a:rPr>
              <a:t>Table 7.2 Roles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1725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43F8F-0408-4024-AAD6-1646A64C52CC}"/>
              </a:ext>
            </a:extLst>
          </p:cNvPr>
          <p:cNvSpPr>
            <a:spLocks noGrp="1"/>
          </p:cNvSpPr>
          <p:nvPr>
            <p:ph type="title"/>
          </p:nvPr>
        </p:nvSpPr>
        <p:spPr>
          <a:xfrm>
            <a:off x="1790700" y="2782486"/>
            <a:ext cx="8610600" cy="1293028"/>
          </a:xfrm>
        </p:spPr>
        <p:txBody>
          <a:bodyPr/>
          <a:lstStyle/>
          <a:p>
            <a:pPr algn="ctr"/>
            <a:r>
              <a:rPr lang="en-GB" b="1" dirty="0"/>
              <a:t>Thank You</a:t>
            </a:r>
            <a:endParaRPr lang="en-IN" b="1" dirty="0"/>
          </a:p>
        </p:txBody>
      </p:sp>
    </p:spTree>
    <p:extLst>
      <p:ext uri="{BB962C8B-B14F-4D97-AF65-F5344CB8AC3E}">
        <p14:creationId xmlns:p14="http://schemas.microsoft.com/office/powerpoint/2010/main" val="2604507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Working</a:t>
            </a:r>
            <a:br>
              <a:rPr lang="en-IN" dirty="0"/>
            </a:br>
            <a:endParaRPr lang="en-US" dirty="0"/>
          </a:p>
        </p:txBody>
      </p:sp>
      <p:pic>
        <p:nvPicPr>
          <p:cNvPr id="3" name="Picture 2"/>
          <p:cNvPicPr>
            <a:picLocks noChangeAspect="1"/>
          </p:cNvPicPr>
          <p:nvPr/>
        </p:nvPicPr>
        <p:blipFill>
          <a:blip r:embed="rId2"/>
          <a:stretch>
            <a:fillRect/>
          </a:stretch>
        </p:blipFill>
        <p:spPr>
          <a:xfrm>
            <a:off x="2341418" y="1707629"/>
            <a:ext cx="7370618" cy="5150371"/>
          </a:xfrm>
          <a:prstGeom prst="rect">
            <a:avLst/>
          </a:prstGeom>
        </p:spPr>
      </p:pic>
    </p:spTree>
    <p:extLst>
      <p:ext uri="{BB962C8B-B14F-4D97-AF65-F5344CB8AC3E}">
        <p14:creationId xmlns:p14="http://schemas.microsoft.com/office/powerpoint/2010/main" val="208339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Investigative Technique</a:t>
            </a:r>
          </a:p>
        </p:txBody>
      </p:sp>
      <p:sp>
        <p:nvSpPr>
          <p:cNvPr id="3" name="Content Placeholder 2"/>
          <p:cNvSpPr>
            <a:spLocks noGrp="1"/>
          </p:cNvSpPr>
          <p:nvPr>
            <p:ph idx="1"/>
          </p:nvPr>
        </p:nvSpPr>
        <p:spPr/>
        <p:txBody>
          <a:bodyPr/>
          <a:lstStyle/>
          <a:p>
            <a:r>
              <a:rPr lang="en-US" dirty="0"/>
              <a:t>The investigative technique used in our project is experimental. </a:t>
            </a:r>
          </a:p>
          <a:p>
            <a:r>
              <a:rPr lang="en-US" dirty="0"/>
              <a:t>The experiments aims at preparing the colored solutions in a test tube.</a:t>
            </a:r>
          </a:p>
          <a:p>
            <a:r>
              <a:rPr lang="en-US" dirty="0"/>
              <a:t> The color obtained gives a lot of information regarding these soil nutrients.</a:t>
            </a:r>
          </a:p>
          <a:p>
            <a:r>
              <a:rPr lang="en-US" dirty="0"/>
              <a:t>By using the capsules from soil testing kit and adding them to mixture of soil and water in a test tube a particular color is developed. </a:t>
            </a:r>
          </a:p>
          <a:p>
            <a:r>
              <a:rPr lang="en-US" dirty="0"/>
              <a:t>We will put the soil sample in front of a color sensor that will observe the reflected light by the sample.</a:t>
            </a:r>
          </a:p>
          <a:p>
            <a:r>
              <a:rPr lang="en-US" dirty="0"/>
              <a:t>The RGB values are calculated from transmitted light. </a:t>
            </a:r>
          </a:p>
          <a:p>
            <a:r>
              <a:rPr lang="en-US" dirty="0"/>
              <a:t>We will conduct experiments in soil testing labs to get the </a:t>
            </a:r>
            <a:r>
              <a:rPr lang="en-US" dirty="0" err="1"/>
              <a:t>npk</a:t>
            </a:r>
            <a:r>
              <a:rPr lang="en-US" dirty="0"/>
              <a:t> values from color sensor. </a:t>
            </a:r>
          </a:p>
        </p:txBody>
      </p:sp>
    </p:spTree>
    <p:extLst>
      <p:ext uri="{BB962C8B-B14F-4D97-AF65-F5344CB8AC3E}">
        <p14:creationId xmlns:p14="http://schemas.microsoft.com/office/powerpoint/2010/main" val="3358017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F1C5-5D80-436F-BBCF-A6218BE794B9}"/>
              </a:ext>
            </a:extLst>
          </p:cNvPr>
          <p:cNvSpPr>
            <a:spLocks noGrp="1"/>
          </p:cNvSpPr>
          <p:nvPr>
            <p:ph type="title"/>
          </p:nvPr>
        </p:nvSpPr>
        <p:spPr/>
        <p:txBody>
          <a:bodyPr>
            <a:normAutofit/>
          </a:bodyPr>
          <a:lstStyle/>
          <a:p>
            <a:r>
              <a:rPr lang="en-US" b="1" dirty="0"/>
              <a:t> Scope and utility</a:t>
            </a:r>
            <a:br>
              <a:rPr lang="en-IN" dirty="0"/>
            </a:br>
            <a:endParaRPr lang="en-IN" dirty="0"/>
          </a:p>
        </p:txBody>
      </p:sp>
      <p:sp>
        <p:nvSpPr>
          <p:cNvPr id="3" name="Content Placeholder 2">
            <a:extLst>
              <a:ext uri="{FF2B5EF4-FFF2-40B4-BE49-F238E27FC236}">
                <a16:creationId xmlns:a16="http://schemas.microsoft.com/office/drawing/2014/main" id="{9A59C2D2-2902-48F6-9787-272D8F5906E6}"/>
              </a:ext>
            </a:extLst>
          </p:cNvPr>
          <p:cNvSpPr>
            <a:spLocks noGrp="1"/>
          </p:cNvSpPr>
          <p:nvPr>
            <p:ph idx="1"/>
          </p:nvPr>
        </p:nvSpPr>
        <p:spPr>
          <a:xfrm>
            <a:off x="685800" y="2194560"/>
            <a:ext cx="10820400" cy="4150822"/>
          </a:xfrm>
        </p:spPr>
        <p:txBody>
          <a:bodyPr>
            <a:normAutofit lnSpcReduction="10000"/>
          </a:bodyPr>
          <a:lstStyle/>
          <a:p>
            <a:pPr marL="0" indent="0">
              <a:buNone/>
            </a:pPr>
            <a:r>
              <a:rPr lang="en-US" b="1" dirty="0"/>
              <a:t>Scope of the Development Project</a:t>
            </a:r>
            <a:endParaRPr lang="en-IN" dirty="0"/>
          </a:p>
          <a:p>
            <a:r>
              <a:rPr lang="en-US" dirty="0" err="1"/>
              <a:t>FarmTech</a:t>
            </a:r>
            <a:r>
              <a:rPr lang="en-US" dirty="0"/>
              <a:t> is a portable real time soil quality monitoring system.</a:t>
            </a:r>
          </a:p>
          <a:p>
            <a:r>
              <a:rPr lang="en-US" dirty="0"/>
              <a:t>Aims to reduce inconvenience caused to farmers.</a:t>
            </a:r>
          </a:p>
          <a:p>
            <a:r>
              <a:rPr lang="en-US" dirty="0"/>
              <a:t>To detect Fertilizer required.</a:t>
            </a:r>
          </a:p>
          <a:p>
            <a:r>
              <a:rPr lang="en-US" dirty="0"/>
              <a:t>Mobile Application.</a:t>
            </a:r>
          </a:p>
          <a:p>
            <a:pPr marL="0" indent="0">
              <a:buNone/>
            </a:pPr>
            <a:endParaRPr lang="en-US" dirty="0"/>
          </a:p>
          <a:p>
            <a:pPr marL="0" indent="0">
              <a:buNone/>
            </a:pPr>
            <a:r>
              <a:rPr lang="en-US" b="1" dirty="0"/>
              <a:t>Future Scope</a:t>
            </a:r>
          </a:p>
          <a:p>
            <a:r>
              <a:rPr lang="en-US" dirty="0"/>
              <a:t>Crop Prediction(Machine Learning).</a:t>
            </a:r>
          </a:p>
          <a:p>
            <a:r>
              <a:rPr lang="en-US" dirty="0"/>
              <a:t>Crop Disease Detection(Image Processing).</a:t>
            </a:r>
          </a:p>
          <a:p>
            <a:r>
              <a:rPr lang="en-US" dirty="0"/>
              <a:t>Fertigation System.</a:t>
            </a:r>
          </a:p>
          <a:p>
            <a:endParaRPr lang="en-IN" dirty="0"/>
          </a:p>
        </p:txBody>
      </p:sp>
    </p:spTree>
    <p:extLst>
      <p:ext uri="{BB962C8B-B14F-4D97-AF65-F5344CB8AC3E}">
        <p14:creationId xmlns:p14="http://schemas.microsoft.com/office/powerpoint/2010/main" val="1679497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Scope and utility continued..</a:t>
            </a:r>
          </a:p>
        </p:txBody>
      </p:sp>
      <p:graphicFrame>
        <p:nvGraphicFramePr>
          <p:cNvPr id="4" name="Content Placeholder 3">
            <a:extLst>
              <a:ext uri="{FF2B5EF4-FFF2-40B4-BE49-F238E27FC236}">
                <a16:creationId xmlns:a16="http://schemas.microsoft.com/office/drawing/2014/main" id="{5252F6AB-C56B-4F37-9D9C-D5B4098083D7}"/>
              </a:ext>
            </a:extLst>
          </p:cNvPr>
          <p:cNvGraphicFramePr>
            <a:graphicFrameLocks/>
          </p:cNvGraphicFramePr>
          <p:nvPr>
            <p:extLst>
              <p:ext uri="{D42A27DB-BD31-4B8C-83A1-F6EECF244321}">
                <p14:modId xmlns:p14="http://schemas.microsoft.com/office/powerpoint/2010/main" val="2724514037"/>
              </p:ext>
            </p:extLst>
          </p:nvPr>
        </p:nvGraphicFramePr>
        <p:xfrm>
          <a:off x="4782234" y="2612572"/>
          <a:ext cx="3782060" cy="3208878"/>
        </p:xfrm>
        <a:graphic>
          <a:graphicData uri="http://schemas.openxmlformats.org/drawingml/2006/table">
            <a:tbl>
              <a:tblPr firstRow="1" firstCol="1" bandRow="1">
                <a:tableStyleId>{5940675A-B579-460E-94D1-54222C63F5DA}</a:tableStyleId>
              </a:tblPr>
              <a:tblGrid>
                <a:gridCol w="1891030">
                  <a:extLst>
                    <a:ext uri="{9D8B030D-6E8A-4147-A177-3AD203B41FA5}">
                      <a16:colId xmlns:a16="http://schemas.microsoft.com/office/drawing/2014/main" val="3593788710"/>
                    </a:ext>
                  </a:extLst>
                </a:gridCol>
                <a:gridCol w="1891030">
                  <a:extLst>
                    <a:ext uri="{9D8B030D-6E8A-4147-A177-3AD203B41FA5}">
                      <a16:colId xmlns:a16="http://schemas.microsoft.com/office/drawing/2014/main" val="2230681777"/>
                    </a:ext>
                  </a:extLst>
                </a:gridCol>
              </a:tblGrid>
              <a:tr h="406164">
                <a:tc>
                  <a:txBody>
                    <a:bodyPr/>
                    <a:lstStyle/>
                    <a:p>
                      <a:pPr algn="just">
                        <a:lnSpc>
                          <a:spcPct val="107000"/>
                        </a:lnSpc>
                        <a:spcAft>
                          <a:spcPts val="0"/>
                        </a:spcAft>
                      </a:pPr>
                      <a:r>
                        <a:rPr lang="en-IN" sz="1300" dirty="0">
                          <a:effectLst/>
                        </a:rPr>
                        <a:t>          Item</a:t>
                      </a:r>
                      <a:endParaRPr lang="en-IN" sz="1100" dirty="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algn="ctr">
                        <a:lnSpc>
                          <a:spcPct val="107000"/>
                        </a:lnSpc>
                        <a:spcAft>
                          <a:spcPts val="0"/>
                        </a:spcAft>
                      </a:pPr>
                      <a:r>
                        <a:rPr lang="en-IN" sz="1400" dirty="0">
                          <a:effectLst/>
                        </a:rPr>
                        <a:t>       Cost(₹)</a:t>
                      </a:r>
                      <a:endParaRPr lang="en-IN" sz="1100" dirty="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1286036233"/>
                  </a:ext>
                </a:extLst>
              </a:tr>
              <a:tr h="431046">
                <a:tc>
                  <a:txBody>
                    <a:bodyPr/>
                    <a:lstStyle/>
                    <a:p>
                      <a:pPr algn="just">
                        <a:lnSpc>
                          <a:spcPct val="107000"/>
                        </a:lnSpc>
                        <a:spcAft>
                          <a:spcPts val="0"/>
                        </a:spcAft>
                      </a:pPr>
                      <a:r>
                        <a:rPr lang="en-IN" sz="1200" dirty="0">
                          <a:effectLst/>
                        </a:rPr>
                        <a:t>Temperature sensor</a:t>
                      </a:r>
                      <a:endParaRPr lang="en-IN" sz="1100" dirty="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algn="ctr">
                        <a:lnSpc>
                          <a:spcPct val="107000"/>
                        </a:lnSpc>
                        <a:spcAft>
                          <a:spcPts val="0"/>
                        </a:spcAft>
                      </a:pPr>
                      <a:r>
                        <a:rPr lang="en-IN" sz="1200" dirty="0">
                          <a:effectLst/>
                        </a:rPr>
                        <a:t>195</a:t>
                      </a:r>
                      <a:endParaRPr lang="en-IN" sz="1100" dirty="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1569025843"/>
                  </a:ext>
                </a:extLst>
              </a:tr>
              <a:tr h="395278">
                <a:tc>
                  <a:txBody>
                    <a:bodyPr/>
                    <a:lstStyle/>
                    <a:p>
                      <a:pPr algn="just">
                        <a:lnSpc>
                          <a:spcPct val="107000"/>
                        </a:lnSpc>
                        <a:spcAft>
                          <a:spcPts val="0"/>
                        </a:spcAft>
                      </a:pPr>
                      <a:r>
                        <a:rPr lang="en-IN" sz="1200">
                          <a:effectLst/>
                        </a:rPr>
                        <a:t>Moisture sensor </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algn="ctr">
                        <a:lnSpc>
                          <a:spcPct val="107000"/>
                        </a:lnSpc>
                        <a:spcAft>
                          <a:spcPts val="0"/>
                        </a:spcAft>
                      </a:pPr>
                      <a:r>
                        <a:rPr lang="en-IN" sz="1200" dirty="0">
                          <a:effectLst/>
                        </a:rPr>
                        <a:t>150</a:t>
                      </a:r>
                      <a:endParaRPr lang="en-IN" sz="1100" dirty="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3292570292"/>
                  </a:ext>
                </a:extLst>
              </a:tr>
              <a:tr h="395278">
                <a:tc>
                  <a:txBody>
                    <a:bodyPr/>
                    <a:lstStyle/>
                    <a:p>
                      <a:pPr algn="just">
                        <a:lnSpc>
                          <a:spcPct val="107000"/>
                        </a:lnSpc>
                        <a:spcAft>
                          <a:spcPts val="0"/>
                        </a:spcAft>
                      </a:pPr>
                      <a:r>
                        <a:rPr lang="en-IN" sz="1200" dirty="0">
                          <a:effectLst/>
                        </a:rPr>
                        <a:t>Colour sensor</a:t>
                      </a:r>
                      <a:endParaRPr lang="en-IN" sz="1100" dirty="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algn="ctr">
                        <a:lnSpc>
                          <a:spcPct val="107000"/>
                        </a:lnSpc>
                        <a:spcAft>
                          <a:spcPts val="0"/>
                        </a:spcAft>
                      </a:pPr>
                      <a:r>
                        <a:rPr lang="en-IN" sz="1200" dirty="0">
                          <a:effectLst/>
                        </a:rPr>
                        <a:t>445</a:t>
                      </a:r>
                      <a:endParaRPr lang="en-IN" sz="1100" dirty="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4235898532"/>
                  </a:ext>
                </a:extLst>
              </a:tr>
              <a:tr h="395278">
                <a:tc>
                  <a:txBody>
                    <a:bodyPr/>
                    <a:lstStyle/>
                    <a:p>
                      <a:pPr algn="just">
                        <a:lnSpc>
                          <a:spcPct val="107000"/>
                        </a:lnSpc>
                        <a:spcAft>
                          <a:spcPts val="0"/>
                        </a:spcAft>
                      </a:pPr>
                      <a:r>
                        <a:rPr lang="en-IN" sz="1200">
                          <a:effectLst/>
                        </a:rPr>
                        <a:t>Raspberry pi3 kit</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algn="ctr">
                        <a:lnSpc>
                          <a:spcPct val="107000"/>
                        </a:lnSpc>
                        <a:spcAft>
                          <a:spcPts val="0"/>
                        </a:spcAft>
                      </a:pPr>
                      <a:r>
                        <a:rPr lang="en-IN" sz="1200" dirty="0">
                          <a:effectLst/>
                        </a:rPr>
                        <a:t>5500</a:t>
                      </a:r>
                      <a:endParaRPr lang="en-IN" sz="1100" dirty="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1572633253"/>
                  </a:ext>
                </a:extLst>
              </a:tr>
              <a:tr h="395278">
                <a:tc>
                  <a:txBody>
                    <a:bodyPr/>
                    <a:lstStyle/>
                    <a:p>
                      <a:pPr algn="just">
                        <a:lnSpc>
                          <a:spcPct val="107000"/>
                        </a:lnSpc>
                        <a:spcAft>
                          <a:spcPts val="0"/>
                        </a:spcAft>
                      </a:pPr>
                      <a:r>
                        <a:rPr lang="en-IN" sz="1200">
                          <a:effectLst/>
                        </a:rPr>
                        <a:t>Soil testing kit</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algn="ctr">
                        <a:lnSpc>
                          <a:spcPct val="107000"/>
                        </a:lnSpc>
                        <a:spcAft>
                          <a:spcPts val="0"/>
                        </a:spcAft>
                      </a:pPr>
                      <a:r>
                        <a:rPr lang="en-IN" sz="1200" dirty="0">
                          <a:effectLst/>
                        </a:rPr>
                        <a:t>650</a:t>
                      </a:r>
                      <a:endParaRPr lang="en-IN" sz="1100" dirty="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276338895"/>
                  </a:ext>
                </a:extLst>
              </a:tr>
              <a:tr h="395278">
                <a:tc>
                  <a:txBody>
                    <a:bodyPr/>
                    <a:lstStyle/>
                    <a:p>
                      <a:pPr algn="just">
                        <a:lnSpc>
                          <a:spcPct val="107000"/>
                        </a:lnSpc>
                        <a:spcAft>
                          <a:spcPts val="0"/>
                        </a:spcAft>
                      </a:pPr>
                      <a:r>
                        <a:rPr lang="en-IN" sz="1200">
                          <a:effectLst/>
                        </a:rPr>
                        <a:t>ADC(MCP3002)</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algn="ctr">
                        <a:lnSpc>
                          <a:spcPct val="107000"/>
                        </a:lnSpc>
                        <a:spcAft>
                          <a:spcPts val="0"/>
                        </a:spcAft>
                      </a:pPr>
                      <a:r>
                        <a:rPr lang="en-IN" sz="1200" dirty="0">
                          <a:effectLst/>
                        </a:rPr>
                        <a:t>310</a:t>
                      </a:r>
                      <a:endParaRPr lang="en-IN" sz="1100" dirty="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960844474"/>
                  </a:ext>
                </a:extLst>
              </a:tr>
              <a:tr h="395278">
                <a:tc>
                  <a:txBody>
                    <a:bodyPr/>
                    <a:lstStyle/>
                    <a:p>
                      <a:pPr algn="just">
                        <a:lnSpc>
                          <a:spcPct val="107000"/>
                        </a:lnSpc>
                        <a:spcAft>
                          <a:spcPts val="0"/>
                        </a:spcAft>
                      </a:pPr>
                      <a:r>
                        <a:rPr lang="en-IN" sz="1200">
                          <a:effectLst/>
                        </a:rPr>
                        <a:t>TOTAL</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algn="ctr">
                        <a:lnSpc>
                          <a:spcPct val="107000"/>
                        </a:lnSpc>
                        <a:spcAft>
                          <a:spcPts val="0"/>
                        </a:spcAft>
                      </a:pPr>
                      <a:r>
                        <a:rPr lang="en-IN" sz="1400" dirty="0">
                          <a:effectLst/>
                        </a:rPr>
                        <a:t>7250</a:t>
                      </a:r>
                      <a:endParaRPr lang="en-IN" sz="1100" dirty="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662053950"/>
                  </a:ext>
                </a:extLst>
              </a:tr>
            </a:tbl>
          </a:graphicData>
        </a:graphic>
      </p:graphicFrame>
      <p:sp>
        <p:nvSpPr>
          <p:cNvPr id="5" name="TextBox 4"/>
          <p:cNvSpPr txBox="1"/>
          <p:nvPr/>
        </p:nvSpPr>
        <p:spPr>
          <a:xfrm>
            <a:off x="1296333" y="1873321"/>
            <a:ext cx="2319866" cy="461665"/>
          </a:xfrm>
          <a:prstGeom prst="rect">
            <a:avLst/>
          </a:prstGeom>
          <a:noFill/>
        </p:spPr>
        <p:txBody>
          <a:bodyPr wrap="none" rtlCol="0">
            <a:spAutoFit/>
          </a:bodyPr>
          <a:lstStyle/>
          <a:p>
            <a:r>
              <a:rPr lang="en-IN" sz="2400" b="1" dirty="0"/>
              <a:t>Cost Analysis </a:t>
            </a:r>
          </a:p>
        </p:txBody>
      </p:sp>
    </p:spTree>
    <p:extLst>
      <p:ext uri="{BB962C8B-B14F-4D97-AF65-F5344CB8AC3E}">
        <p14:creationId xmlns:p14="http://schemas.microsoft.com/office/powerpoint/2010/main" val="1324135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72" y="2770399"/>
            <a:ext cx="8610600" cy="1293028"/>
          </a:xfrm>
        </p:spPr>
        <p:txBody>
          <a:bodyPr/>
          <a:lstStyle/>
          <a:p>
            <a:r>
              <a:rPr lang="en-US" b="1" dirty="0"/>
              <a:t>standards</a:t>
            </a:r>
          </a:p>
        </p:txBody>
      </p:sp>
    </p:spTree>
    <p:extLst>
      <p:ext uri="{BB962C8B-B14F-4D97-AF65-F5344CB8AC3E}">
        <p14:creationId xmlns:p14="http://schemas.microsoft.com/office/powerpoint/2010/main" val="1978110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316182"/>
            <a:ext cx="8610600" cy="602674"/>
          </a:xfrm>
        </p:spPr>
        <p:txBody>
          <a:bodyPr>
            <a:noAutofit/>
          </a:bodyPr>
          <a:lstStyle/>
          <a:p>
            <a:r>
              <a:rPr lang="en-US" b="1" dirty="0"/>
              <a:t>Standards for IOT</a:t>
            </a:r>
            <a:br>
              <a:rPr lang="en-US" dirty="0"/>
            </a:br>
            <a:endParaRPr lang="en-US" dirty="0"/>
          </a:p>
        </p:txBody>
      </p:sp>
      <p:sp>
        <p:nvSpPr>
          <p:cNvPr id="3" name="Content Placeholder 2"/>
          <p:cNvSpPr>
            <a:spLocks noGrp="1"/>
          </p:cNvSpPr>
          <p:nvPr>
            <p:ph idx="1"/>
          </p:nvPr>
        </p:nvSpPr>
        <p:spPr/>
        <p:txBody>
          <a:bodyPr/>
          <a:lstStyle/>
          <a:p>
            <a:r>
              <a:rPr lang="en-US" b="1" dirty="0"/>
              <a:t>Infrastructure-</a:t>
            </a:r>
            <a:r>
              <a:rPr lang="en-US" dirty="0"/>
              <a:t>UDP (User Datagram Protocol), DTLS (Datagram Transport Layer), </a:t>
            </a:r>
            <a:r>
              <a:rPr lang="en-US" dirty="0" err="1"/>
              <a:t>NanoIP</a:t>
            </a:r>
            <a:r>
              <a:rPr lang="en-US" dirty="0"/>
              <a:t>, Time Synchronized Mesh Protocol (TSMP).</a:t>
            </a:r>
            <a:r>
              <a:rPr lang="en-US" b="1" dirty="0"/>
              <a:t> </a:t>
            </a:r>
          </a:p>
          <a:p>
            <a:endParaRPr lang="en-US" b="1" dirty="0"/>
          </a:p>
          <a:p>
            <a:r>
              <a:rPr lang="en-US" b="1" dirty="0"/>
              <a:t>Discovery-</a:t>
            </a:r>
            <a:r>
              <a:rPr lang="en-US" dirty="0" err="1"/>
              <a:t>mDNS</a:t>
            </a:r>
            <a:r>
              <a:rPr lang="en-US" dirty="0"/>
              <a:t> (multicast Domain Name System), Physical Web, </a:t>
            </a:r>
            <a:r>
              <a:rPr lang="en-US" dirty="0" err="1"/>
              <a:t>HyperCat</a:t>
            </a:r>
            <a:r>
              <a:rPr lang="en-US" dirty="0"/>
              <a:t>, UPnP (Universal Plug and Play).</a:t>
            </a:r>
          </a:p>
          <a:p>
            <a:endParaRPr lang="en-US" dirty="0"/>
          </a:p>
          <a:p>
            <a:r>
              <a:rPr lang="en-US" b="1" dirty="0"/>
              <a:t>Communication / Transport layer-</a:t>
            </a:r>
            <a:r>
              <a:rPr lang="en-US" dirty="0"/>
              <a:t>Ethernet like </a:t>
            </a:r>
            <a:r>
              <a:rPr lang="en-US" dirty="0" err="1"/>
              <a:t>WirelessHart</a:t>
            </a:r>
            <a:r>
              <a:rPr lang="en-US" dirty="0"/>
              <a:t>, </a:t>
            </a:r>
            <a:r>
              <a:rPr lang="en-US" dirty="0" err="1"/>
              <a:t>DigiMesh</a:t>
            </a:r>
            <a:r>
              <a:rPr lang="en-US" dirty="0"/>
              <a:t>, ISA100.11a, IEEE 802.15.4 or </a:t>
            </a:r>
            <a:r>
              <a:rPr lang="en-US" dirty="0" err="1"/>
              <a:t>wifi</a:t>
            </a:r>
            <a:r>
              <a:rPr lang="en-US" dirty="0"/>
              <a:t> like </a:t>
            </a:r>
            <a:r>
              <a:rPr lang="en-US" dirty="0" err="1"/>
              <a:t>WiMax</a:t>
            </a:r>
            <a:r>
              <a:rPr lang="en-US" dirty="0"/>
              <a:t>. </a:t>
            </a:r>
          </a:p>
          <a:p>
            <a:endParaRPr lang="en-US" dirty="0"/>
          </a:p>
        </p:txBody>
      </p:sp>
    </p:spTree>
    <p:extLst>
      <p:ext uri="{BB962C8B-B14F-4D97-AF65-F5344CB8AC3E}">
        <p14:creationId xmlns:p14="http://schemas.microsoft.com/office/powerpoint/2010/main" val="198496299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806</TotalTime>
  <Words>1257</Words>
  <Application>Microsoft Office PowerPoint</Application>
  <PresentationFormat>Widescreen</PresentationFormat>
  <Paragraphs>304</Paragraphs>
  <Slides>33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Century Gothic</vt:lpstr>
      <vt:lpstr>Raavi</vt:lpstr>
      <vt:lpstr>Symbol</vt:lpstr>
      <vt:lpstr>Times New Roman</vt:lpstr>
      <vt:lpstr>Vapor Trail</vt:lpstr>
      <vt:lpstr>FarMTech</vt:lpstr>
      <vt:lpstr>Table Of content</vt:lpstr>
      <vt:lpstr>Background of project </vt:lpstr>
      <vt:lpstr>Working </vt:lpstr>
      <vt:lpstr>Investigative Technique</vt:lpstr>
      <vt:lpstr> Scope and utility </vt:lpstr>
      <vt:lpstr>Scope and utility continued..</vt:lpstr>
      <vt:lpstr>standards</vt:lpstr>
      <vt:lpstr>Standards for IOT </vt:lpstr>
      <vt:lpstr>Raspberry Pi 3</vt:lpstr>
      <vt:lpstr>Android Application</vt:lpstr>
      <vt:lpstr>Design Analysis</vt:lpstr>
      <vt:lpstr>Component Diagram </vt:lpstr>
      <vt:lpstr>Data flow diagram </vt:lpstr>
      <vt:lpstr>Sequence diagram</vt:lpstr>
      <vt:lpstr>activity Diagram</vt:lpstr>
      <vt:lpstr>Architecture of Project</vt:lpstr>
      <vt:lpstr>Model View  Controller</vt:lpstr>
      <vt:lpstr>Three – Tier</vt:lpstr>
      <vt:lpstr>Techniques and tools used</vt:lpstr>
      <vt:lpstr> snapshots</vt:lpstr>
      <vt:lpstr>Future Snapshots</vt:lpstr>
      <vt:lpstr>Snapshots continued</vt:lpstr>
      <vt:lpstr> Experimentation AND IMPLEMENTATION</vt:lpstr>
      <vt:lpstr>Preparation of Soil Sample (Extract Solution)  </vt:lpstr>
      <vt:lpstr> tests</vt:lpstr>
      <vt:lpstr>Results and Discussions</vt:lpstr>
      <vt:lpstr>PowerPoint Presentation</vt:lpstr>
      <vt:lpstr>Inference drawn</vt:lpstr>
      <vt:lpstr>Key Highlights </vt:lpstr>
      <vt:lpstr>Consultants</vt:lpstr>
      <vt:lpstr>Individual Roles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FarMTech</dc:title>
  <dc:creator>Baldeep Singh</dc:creator>
  <cp:lastModifiedBy>Baldeep Singh</cp:lastModifiedBy>
  <cp:revision>67</cp:revision>
  <dcterms:created xsi:type="dcterms:W3CDTF">2018-05-10T08:28:08Z</dcterms:created>
  <dcterms:modified xsi:type="dcterms:W3CDTF">2018-11-19T08:54:37Z</dcterms:modified>
</cp:coreProperties>
</file>