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86" r:id="rId4"/>
    <p:sldId id="257" r:id="rId5"/>
    <p:sldId id="260" r:id="rId6"/>
    <p:sldId id="285" r:id="rId7"/>
    <p:sldId id="267" r:id="rId8"/>
    <p:sldId id="273" r:id="rId9"/>
    <p:sldId id="289" r:id="rId10"/>
    <p:sldId id="272" r:id="rId11"/>
    <p:sldId id="262" r:id="rId12"/>
    <p:sldId id="268" r:id="rId13"/>
    <p:sldId id="266" r:id="rId14"/>
  </p:sldIdLst>
  <p:sldSz cx="9144000" cy="5143500" type="screen16x9"/>
  <p:notesSz cx="7102475" cy="8991600"/>
  <p:embeddedFontLst>
    <p:embeddedFont>
      <p:font typeface="Roboto Slab Light" panose="020B0604020202020204" charset="0"/>
      <p:regular r:id="rId17"/>
      <p:bold r:id="rId18"/>
    </p:embeddedFont>
    <p:embeddedFont>
      <p:font typeface="Mystery Quest" panose="02000000000000000000" pitchFamily="2" charset="0"/>
      <p:regular r:id="rId19"/>
    </p:embeddedFont>
    <p:embeddedFont>
      <p:font typeface="Elsie Swash Caps" panose="02000000000000000000" pitchFamily="2" charset="0"/>
      <p:regular r:id="rId20"/>
    </p:embeddedFont>
    <p:embeddedFont>
      <p:font typeface="Yatra One" panose="02000000000000000000" pitchFamily="2" charset="0"/>
      <p:regular r:id="rId21"/>
    </p:embeddedFont>
    <p:embeddedFont>
      <p:font typeface="Flug" pitchFamily="2" charset="0"/>
      <p:regular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Glass Antiqua" panose="02000506000000020004" pitchFamily="2" charset="0"/>
      <p:regular r:id="rId27"/>
    </p:embeddedFont>
    <p:embeddedFont>
      <p:font typeface="Cabin Sketch" panose="020B0503050202020004" pitchFamily="34" charset="0"/>
      <p:regular r:id="rId28"/>
    </p:embeddedFont>
    <p:embeddedFont>
      <p:font typeface="Lato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55"/>
    <a:srgbClr val="FC4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E6EBFE2-7E12-4E0C-AF06-78E8346C3416}">
  <a:tblStyle styleId="{4E6EBFE2-7E12-4E0C-AF06-78E8346C3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EAF29D-7BC1-4D55-9FFE-BC4A48AD1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511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47A3E-BD01-4F62-A4AE-B0625B87A8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511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914C7-50F7-442C-96C4-88C023FA6E31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2E18-AA39-4B04-B6E7-78004C069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540460"/>
            <a:ext cx="3077739" cy="451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2B1E3-6CC5-4807-85A3-0F550CF81C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540460"/>
            <a:ext cx="3077739" cy="451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7A234-5BE0-4AA4-A0A8-9BD56AB4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1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5987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8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2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674688"/>
            <a:ext cx="5994400" cy="3371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710248" y="4271010"/>
            <a:ext cx="5681980" cy="40462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56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5400" dirty="0">
                <a:latin typeface="Cabin Sketch" panose="020B0503050202020004" pitchFamily="34" charset="0"/>
              </a:rPr>
              <a:t>Outcomes-based Education</a:t>
            </a:r>
            <a:endParaRPr lang="en" sz="5400" dirty="0">
              <a:latin typeface="Cabin Sketch" panose="020B05030502020200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3440879" y="1678121"/>
            <a:ext cx="1953227" cy="184867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Assessment/ acceptable evidence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5394106" y="3011960"/>
            <a:ext cx="1643348" cy="16456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Learning Experiences and instruction 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904698" y="418063"/>
            <a:ext cx="1827174" cy="171067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Learning outcomes/ Desired results</a:t>
            </a:r>
            <a:endParaRPr lang="en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0" y="559475"/>
            <a:ext cx="2286075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Outcomes-based Education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Stages in the backward design process</a:t>
            </a:r>
            <a:endParaRPr lang="en" dirty="0"/>
          </a:p>
        </p:txBody>
      </p:sp>
      <p:cxnSp>
        <p:nvCxnSpPr>
          <p:cNvPr id="533" name="Shape 533"/>
          <p:cNvCxnSpPr>
            <a:cxnSpLocks/>
            <a:endCxn id="531" idx="0"/>
          </p:cNvCxnSpPr>
          <p:nvPr/>
        </p:nvCxnSpPr>
        <p:spPr>
          <a:xfrm>
            <a:off x="5724939" y="0"/>
            <a:ext cx="93346" cy="418063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534" name="Shape 534"/>
          <p:cNvCxnSpPr>
            <a:cxnSpLocks/>
            <a:stCxn id="531" idx="4"/>
            <a:endCxn id="529" idx="6"/>
          </p:cNvCxnSpPr>
          <p:nvPr/>
        </p:nvCxnSpPr>
        <p:spPr>
          <a:xfrm flipH="1">
            <a:off x="5394106" y="2128740"/>
            <a:ext cx="424179" cy="47372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535" name="Shape 535"/>
          <p:cNvCxnSpPr>
            <a:cxnSpLocks/>
            <a:stCxn id="530" idx="4"/>
          </p:cNvCxnSpPr>
          <p:nvPr/>
        </p:nvCxnSpPr>
        <p:spPr>
          <a:xfrm flipH="1">
            <a:off x="6042991" y="4657630"/>
            <a:ext cx="172789" cy="48587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536" name="Shape 536"/>
          <p:cNvCxnSpPr>
            <a:cxnSpLocks/>
            <a:stCxn id="529" idx="5"/>
            <a:endCxn id="530" idx="2"/>
          </p:cNvCxnSpPr>
          <p:nvPr/>
        </p:nvCxnSpPr>
        <p:spPr>
          <a:xfrm>
            <a:off x="5108063" y="3256066"/>
            <a:ext cx="286043" cy="578729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ctrTitle" idx="4294967295"/>
          </p:nvPr>
        </p:nvSpPr>
        <p:spPr>
          <a:xfrm>
            <a:off x="931042" y="3476216"/>
            <a:ext cx="7281916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latin typeface="Elsie Swash Caps" panose="02000000000000000000" pitchFamily="2" charset="0"/>
              </a:rPr>
              <a:t>Dynamic Quality Assessment cycle</a:t>
            </a:r>
            <a:endParaRPr lang="en" sz="4800" b="1" dirty="0">
              <a:latin typeface="Elsie Swash Caps" panose="02000000000000000000" pitchFamily="2" charset="0"/>
            </a:endParaRPr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8" name="Picture 5" descr="assessment-cycle">
            <a:extLst>
              <a:ext uri="{FF2B5EF4-FFF2-40B4-BE49-F238E27FC236}">
                <a16:creationId xmlns:a16="http://schemas.microsoft.com/office/drawing/2014/main" id="{6E3A0FFF-98AF-4E01-BDC2-CC47492A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80" y="614863"/>
            <a:ext cx="3646729" cy="2566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Example</a:t>
            </a:r>
            <a:endParaRPr lang="en" dirty="0"/>
          </a:p>
        </p:txBody>
      </p:sp>
      <p:graphicFrame>
        <p:nvGraphicFramePr>
          <p:cNvPr id="491" name="Shape 491"/>
          <p:cNvGraphicFramePr/>
          <p:nvPr>
            <p:extLst>
              <p:ext uri="{D42A27DB-BD31-4B8C-83A1-F6EECF244321}">
                <p14:modId xmlns:p14="http://schemas.microsoft.com/office/powerpoint/2010/main" val="1324474845"/>
              </p:ext>
            </p:extLst>
          </p:nvPr>
        </p:nvGraphicFramePr>
        <p:xfrm>
          <a:off x="1396448" y="454708"/>
          <a:ext cx="6689034" cy="4234084"/>
        </p:xfrm>
        <a:graphic>
          <a:graphicData uri="http://schemas.openxmlformats.org/drawingml/2006/table">
            <a:tbl>
              <a:tblPr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{4E6EBFE2-7E12-4E0C-AF06-78E8346C3416}</a:tableStyleId>
              </a:tblPr>
              <a:tblGrid>
                <a:gridCol w="2494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534"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>
                          <a:solidFill>
                            <a:srgbClr val="02BDC7"/>
                          </a:solidFill>
                          <a:latin typeface="Elsie Swash Caps" panose="02000000000000000000" pitchFamily="2" charset="0"/>
                          <a:ea typeface="Lato Light"/>
                          <a:cs typeface="Lato Light"/>
                          <a:sym typeface="Lato Light"/>
                        </a:rPr>
                        <a:t>Learning outcomes</a:t>
                      </a:r>
                      <a:endParaRPr sz="1600" b="1" dirty="0">
                        <a:solidFill>
                          <a:srgbClr val="02BDC7"/>
                        </a:solidFill>
                        <a:latin typeface="Elsie Swash Caps" panose="02000000000000000000" pitchFamily="2" charset="0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>
                          <a:solidFill>
                            <a:srgbClr val="FC4067"/>
                          </a:solidFill>
                          <a:latin typeface="Elsie Swash Caps" panose="02000000000000000000" pitchFamily="2" charset="0"/>
                          <a:ea typeface="Lato Light"/>
                          <a:cs typeface="Lato Light"/>
                          <a:sym typeface="Lato Light"/>
                        </a:rPr>
                        <a:t>Indicators</a:t>
                      </a:r>
                      <a:endParaRPr lang="en" sz="1600" b="1" dirty="0">
                        <a:solidFill>
                          <a:srgbClr val="FC4067"/>
                        </a:solidFill>
                        <a:latin typeface="Elsie Swash Caps" panose="02000000000000000000" pitchFamily="2" charset="0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>
                          <a:solidFill>
                            <a:srgbClr val="FC4067"/>
                          </a:solidFill>
                          <a:latin typeface="Elsie Swash Caps" panose="02000000000000000000" pitchFamily="2" charset="0"/>
                          <a:ea typeface="Lato Light"/>
                          <a:cs typeface="Lato Light"/>
                          <a:sym typeface="Lato Light"/>
                        </a:rPr>
                        <a:t>Assessment</a:t>
                      </a:r>
                      <a:endParaRPr lang="en" sz="1600" b="1" dirty="0">
                        <a:solidFill>
                          <a:srgbClr val="FC4067"/>
                        </a:solidFill>
                        <a:latin typeface="Elsie Swash Caps" panose="02000000000000000000" pitchFamily="2" charset="0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094">
                <a:tc>
                  <a:txBody>
                    <a:bodyPr/>
                    <a:lstStyle/>
                    <a:p>
                      <a:pPr marL="97790" marR="18859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At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the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end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of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the</a:t>
                      </a:r>
                      <a:r>
                        <a:rPr lang="en-US" sz="1600" b="1" spc="-85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course  students should be able 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to:</a:t>
                      </a:r>
                    </a:p>
                    <a:p>
                      <a:pPr marL="384175" marR="395605" indent="-286385" algn="just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decide </a:t>
                      </a:r>
                      <a:r>
                        <a:rPr lang="en-US" sz="1600" b="1" spc="-15" dirty="0">
                          <a:latin typeface="Elsie Swash Caps" panose="02000000000000000000" pitchFamily="2" charset="0"/>
                          <a:cs typeface="Arial"/>
                        </a:rPr>
                        <a:t>which 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inferential statistics  can be used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for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a  specific</a:t>
                      </a:r>
                      <a:r>
                        <a:rPr lang="en-US" sz="1600" b="1" spc="-20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10" dirty="0">
                          <a:latin typeface="Elsie Swash Caps" panose="02000000000000000000" pitchFamily="2" charset="0"/>
                          <a:cs typeface="Arial"/>
                        </a:rPr>
                        <a:t>hypothesis</a:t>
                      </a:r>
                      <a:endParaRPr lang="en-US" sz="1600" b="1" dirty="0">
                        <a:latin typeface="Elsie Swash Caps" panose="02000000000000000000" pitchFamily="2" charset="0"/>
                        <a:cs typeface="Arial"/>
                      </a:endParaRPr>
                    </a:p>
                    <a:p>
                      <a:pPr marL="384175" marR="307975" indent="-286385" algn="just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Encode data  acceptable in</a:t>
                      </a:r>
                      <a:r>
                        <a:rPr lang="en-US" sz="1600" b="1" spc="-75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SPSS</a:t>
                      </a:r>
                    </a:p>
                    <a:p>
                      <a:pPr marL="384175" marR="92075" indent="-286385" algn="just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use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SPSS to</a:t>
                      </a:r>
                      <a:r>
                        <a:rPr lang="en-US" sz="1600" b="1" spc="-80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compute 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for the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inferential 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statistics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90805" indent="-286385" algn="just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Suggest </a:t>
                      </a:r>
                      <a:r>
                        <a:rPr lang="en-US" sz="1600" b="1" spc="-15" dirty="0">
                          <a:latin typeface="Elsie Swash Caps" panose="02000000000000000000" pitchFamily="2" charset="0"/>
                          <a:cs typeface="Arial"/>
                        </a:rPr>
                        <a:t>which </a:t>
                      </a:r>
                      <a:r>
                        <a:rPr lang="en-US" sz="1600" b="1" spc="-10" dirty="0">
                          <a:latin typeface="Elsie Swash Caps" panose="02000000000000000000" pitchFamily="2" charset="0"/>
                          <a:cs typeface="Arial"/>
                        </a:rPr>
                        <a:t>type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of  statistics to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be used  given a</a:t>
                      </a:r>
                      <a:r>
                        <a:rPr lang="en-US" sz="1600" b="1" spc="-15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10" dirty="0">
                          <a:latin typeface="Elsie Swash Caps" panose="02000000000000000000" pitchFamily="2" charset="0"/>
                          <a:cs typeface="Arial"/>
                        </a:rPr>
                        <a:t>hypothesis</a:t>
                      </a:r>
                      <a:endParaRPr lang="en-US" sz="1600" b="1" dirty="0">
                        <a:latin typeface="Elsie Swash Caps" panose="02000000000000000000" pitchFamily="2" charset="0"/>
                        <a:cs typeface="Arial"/>
                      </a:endParaRPr>
                    </a:p>
                    <a:p>
                      <a:pPr marL="384175" indent="-286385" algn="just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Use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SPSS to</a:t>
                      </a:r>
                      <a:r>
                        <a:rPr lang="en-US" sz="1600" b="1" spc="-55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encode</a:t>
                      </a:r>
                      <a:endParaRPr lang="en-US" sz="1600" b="1" dirty="0">
                        <a:latin typeface="Elsie Swash Caps" panose="02000000000000000000" pitchFamily="2" charset="0"/>
                        <a:cs typeface="Arial"/>
                      </a:endParaRPr>
                    </a:p>
                    <a:p>
                      <a:pPr marL="384175" algn="just">
                        <a:lnSpc>
                          <a:spcPct val="100000"/>
                        </a:lnSpc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survey</a:t>
                      </a:r>
                      <a:r>
                        <a:rPr lang="en-US" sz="1600" b="1" spc="-20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data</a:t>
                      </a:r>
                      <a:endParaRPr lang="en-US" sz="1600" b="1" dirty="0">
                        <a:latin typeface="Elsie Swash Caps" panose="02000000000000000000" pitchFamily="2" charset="0"/>
                        <a:cs typeface="Arial"/>
                      </a:endParaRPr>
                    </a:p>
                    <a:p>
                      <a:pPr marL="384175" marR="236220" indent="-286385" algn="just">
                        <a:lnSpc>
                          <a:spcPct val="100000"/>
                        </a:lnSpc>
                        <a:buChar char="•"/>
                        <a:tabLst>
                          <a:tab pos="384175" algn="l"/>
                          <a:tab pos="384810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Click appropriate  menu in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SPSS</a:t>
                      </a:r>
                      <a:r>
                        <a:rPr lang="en-US" sz="1600" b="1" spc="-70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15" dirty="0">
                          <a:latin typeface="Elsie Swash Caps" panose="02000000000000000000" pitchFamily="2" charset="0"/>
                          <a:cs typeface="Arial"/>
                        </a:rPr>
                        <a:t>when 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computing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for  </a:t>
                      </a:r>
                      <a:r>
                        <a:rPr lang="en-US" sz="1600" b="1" spc="-25" dirty="0">
                          <a:latin typeface="Elsie Swash Caps" panose="02000000000000000000" pitchFamily="2" charset="0"/>
                          <a:cs typeface="Arial"/>
                        </a:rPr>
                        <a:t>ANOVA,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t-test</a:t>
                      </a:r>
                      <a:r>
                        <a:rPr lang="en-US" sz="1600" b="1" spc="-35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etc.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4810" marR="243204" indent="-286385" algn="just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lang="en-US" sz="1600" b="1" spc="-40" dirty="0">
                          <a:latin typeface="Elsie Swash Caps" panose="02000000000000000000" pitchFamily="2" charset="0"/>
                          <a:cs typeface="Arial"/>
                        </a:rPr>
                        <a:t>Test: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Given a  hypothesis, </a:t>
                      </a:r>
                      <a:r>
                        <a:rPr lang="en-US" sz="1600" b="1" spc="-10" dirty="0">
                          <a:latin typeface="Elsie Swash Caps" panose="02000000000000000000" pitchFamily="2" charset="0"/>
                          <a:cs typeface="Arial"/>
                        </a:rPr>
                        <a:t>write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the 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correct stats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to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be  used</a:t>
                      </a:r>
                      <a:endParaRPr lang="en-US" sz="1600" b="1" dirty="0">
                        <a:latin typeface="Elsie Swash Caps" panose="02000000000000000000" pitchFamily="2" charset="0"/>
                        <a:cs typeface="Arial"/>
                      </a:endParaRPr>
                    </a:p>
                    <a:p>
                      <a:pPr marL="384810" marR="154940" indent="-286385" algn="just">
                        <a:lnSpc>
                          <a:spcPct val="100000"/>
                        </a:lnSpc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Performance based:  encode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the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data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from 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a survey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to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the</a:t>
                      </a:r>
                      <a:r>
                        <a:rPr lang="en-US" sz="1600" b="1" spc="-80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SPSS  </a:t>
                      </a:r>
                      <a:r>
                        <a:rPr lang="en-US" sz="1600" b="1" spc="-10" dirty="0">
                          <a:latin typeface="Elsie Swash Caps" panose="02000000000000000000" pitchFamily="2" charset="0"/>
                          <a:cs typeface="Arial"/>
                        </a:rPr>
                        <a:t>worksheet</a:t>
                      </a:r>
                      <a:endParaRPr lang="en-US" sz="1600" b="1" dirty="0">
                        <a:latin typeface="Elsie Swash Caps" panose="02000000000000000000" pitchFamily="2" charset="0"/>
                        <a:cs typeface="Arial"/>
                      </a:endParaRPr>
                    </a:p>
                    <a:p>
                      <a:pPr marL="384810" marR="535305" indent="-286385" algn="just">
                        <a:lnSpc>
                          <a:spcPct val="100000"/>
                        </a:lnSpc>
                        <a:buChar char="•"/>
                        <a:tabLst>
                          <a:tab pos="385445" algn="l"/>
                        </a:tabLst>
                      </a:pP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Checklist: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step</a:t>
                      </a:r>
                      <a:r>
                        <a:rPr lang="en-US" sz="1600" b="1" spc="-60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spc="-5" dirty="0">
                          <a:latin typeface="Elsie Swash Caps" panose="02000000000000000000" pitchFamily="2" charset="0"/>
                          <a:cs typeface="Arial"/>
                        </a:rPr>
                        <a:t>by  step procedure in  using</a:t>
                      </a:r>
                      <a:r>
                        <a:rPr lang="en-US" sz="1600" b="1" spc="-20" dirty="0">
                          <a:latin typeface="Elsie Swash Caps" panose="02000000000000000000" pitchFamily="2" charset="0"/>
                          <a:cs typeface="Arial"/>
                        </a:rPr>
                        <a:t> </a:t>
                      </a:r>
                      <a:r>
                        <a:rPr lang="en-US" sz="1600" b="1" dirty="0">
                          <a:latin typeface="Elsie Swash Caps" panose="02000000000000000000" pitchFamily="2" charset="0"/>
                          <a:cs typeface="Arial"/>
                        </a:rPr>
                        <a:t>SPSS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400" b="0" dirty="0">
                <a:ln>
                  <a:solidFill>
                    <a:schemeClr val="tx1"/>
                  </a:solidFill>
                </a:ln>
              </a:rPr>
              <a:t>THANK YOU!!</a:t>
            </a:r>
            <a:endParaRPr lang="en" sz="5400" dirty="0">
              <a:ln>
                <a:solidFill>
                  <a:schemeClr val="tx1"/>
                </a:solidFill>
              </a:ln>
              <a:solidFill>
                <a:srgbClr val="02BDC7"/>
              </a:solidFill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1275150" y="418063"/>
            <a:ext cx="7779398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B600"/>
                </a:solidFill>
              </a:rPr>
              <a:t>What are learning outcomes?</a:t>
            </a:r>
            <a:endParaRPr lang="en" sz="4000" dirty="0">
              <a:ln>
                <a:solidFill>
                  <a:schemeClr val="tx1"/>
                </a:solidFill>
              </a:ln>
              <a:solidFill>
                <a:srgbClr val="FFB600"/>
              </a:solidFill>
            </a:endParaRP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12A71B1C-C437-4DDF-A79A-9F0D5C03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80" y="1545740"/>
            <a:ext cx="72633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89013"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68400"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Learning outcomes represent one of the essential building blocks for transparency within higher education systems and qualifications</a:t>
            </a:r>
            <a:r>
              <a:rPr lang="hr-H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FFA4C76-E6A4-4825-AB67-4246086F4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5" y="2719165"/>
            <a:ext cx="613030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89013"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68400"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defTabSz="901700" eaLnBrk="0" hangingPunct="0"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Learning outcomes have been defined above as:</a:t>
            </a:r>
            <a:endParaRPr lang="hr-HR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hr-H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GB" altLang="en-US" sz="20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Statements of what a learner is expected to know, understand and/or be able to do at the end of a period of</a:t>
            </a:r>
            <a:r>
              <a:rPr lang="hr-HR" altLang="en-US" sz="20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0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learning.</a:t>
            </a:r>
            <a:r>
              <a:rPr lang="hr-HR" altLang="en-US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9451" y="688684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dirty="0">
                <a:latin typeface="Mystery Quest" panose="02000000000000000000" pitchFamily="2" charset="0"/>
                <a:ea typeface="Mystery Quest" panose="02000000000000000000" pitchFamily="2" charset="0"/>
              </a:rPr>
              <a:t>What is OBE?</a:t>
            </a:r>
            <a:endParaRPr lang="en" sz="4800" dirty="0">
              <a:latin typeface="Mystery Quest" panose="02000000000000000000" pitchFamily="2" charset="0"/>
              <a:ea typeface="Mystery Quest" panose="02000000000000000000" pitchFamily="2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55A4DCA-8E5B-43A4-BF38-74187AF1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992" y="359569"/>
            <a:ext cx="62218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40000"/>
              </a:spcBef>
            </a:pPr>
            <a:r>
              <a:rPr lang="hr-HR" altLang="en-US" sz="2800" b="1" dirty="0">
                <a:solidFill>
                  <a:srgbClr val="003366"/>
                </a:solidFill>
                <a:latin typeface="Flug" pitchFamily="2" charset="0"/>
              </a:rPr>
              <a:t>Outcomes Based Education focuses on student learning by: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032E3C0-33CF-4D38-8970-66D74EE03A27}"/>
              </a:ext>
            </a:extLst>
          </p:cNvPr>
          <p:cNvSpPr txBox="1"/>
          <p:nvPr/>
        </p:nvSpPr>
        <p:spPr>
          <a:xfrm>
            <a:off x="2613992" y="1496455"/>
            <a:ext cx="632745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Clearly focusing and organizing everything in an  educational system around what is essential for all  students to be able to do successfully at the end of  their learning</a:t>
            </a:r>
            <a:r>
              <a:rPr sz="2400" b="1" spc="-2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 </a:t>
            </a:r>
            <a:r>
              <a:rPr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experiences.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89405DC-3DAC-4645-8343-4EF2B4673539}"/>
              </a:ext>
            </a:extLst>
          </p:cNvPr>
          <p:cNvSpPr txBox="1"/>
          <p:nvPr/>
        </p:nvSpPr>
        <p:spPr>
          <a:xfrm>
            <a:off x="819980" y="3170027"/>
            <a:ext cx="8015908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08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This means starting with a clear picture of what</a:t>
            </a:r>
            <a:r>
              <a:rPr sz="2400" b="1" spc="-7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 </a:t>
            </a:r>
            <a:r>
              <a:rPr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is  important for students to be able to </a:t>
            </a:r>
            <a:r>
              <a:rPr sz="2400" b="1" spc="5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do, </a:t>
            </a:r>
            <a:r>
              <a:rPr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then  organizing the curriculum, instruction and  assessment to make sure this learning ultimately  happens </a:t>
            </a:r>
            <a:r>
              <a:rPr sz="2400" b="1" spc="-25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(Spady,</a:t>
            </a:r>
            <a:r>
              <a:rPr sz="2400" b="1" spc="-45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 </a:t>
            </a:r>
            <a:r>
              <a:rPr sz="2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1994).</a:t>
            </a:r>
          </a:p>
        </p:txBody>
      </p:sp>
    </p:spTree>
    <p:extLst>
      <p:ext uri="{BB962C8B-B14F-4D97-AF65-F5344CB8AC3E}">
        <p14:creationId xmlns:p14="http://schemas.microsoft.com/office/powerpoint/2010/main" val="66550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9451" y="688684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dirty="0">
                <a:latin typeface="Mystery Quest" panose="02000000000000000000" pitchFamily="2" charset="0"/>
                <a:ea typeface="Mystery Quest" panose="02000000000000000000" pitchFamily="2" charset="0"/>
              </a:rPr>
              <a:t>What is OBE?</a:t>
            </a:r>
            <a:endParaRPr lang="en" sz="4800" dirty="0">
              <a:latin typeface="Mystery Quest" panose="02000000000000000000" pitchFamily="2" charset="0"/>
              <a:ea typeface="Mystery Quest" panose="02000000000000000000" pitchFamily="2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4C5651A-F4A6-45BF-98C3-F3E08A17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209" y="1275630"/>
            <a:ext cx="64927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hr-HR" alt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Using learning outcome statements to make explicit what the student is expected to be able to know, understand or do;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55A4DCA-8E5B-43A4-BF38-74187AF1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992" y="359569"/>
            <a:ext cx="62218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40000"/>
              </a:spcBef>
            </a:pPr>
            <a:r>
              <a:rPr lang="hr-HR" altLang="en-US" sz="2800" b="1" dirty="0">
                <a:solidFill>
                  <a:srgbClr val="003366"/>
                </a:solidFill>
                <a:latin typeface="Flug" pitchFamily="2" charset="0"/>
              </a:rPr>
              <a:t>Outcomes Based Education focuses on student learning by: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8FD0217C-1830-4309-8BBD-8F79B4AD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073" y="2707977"/>
            <a:ext cx="737980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hr-HR" alt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Providing learning activities which will help the student to reach these outcomes;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EABC780-07E6-4D31-AEF1-3AF078A2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13" y="3662084"/>
            <a:ext cx="7871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2563" indent="-18256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hr-HR" alt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Glass Antiqua" panose="02000506000000020004" pitchFamily="2" charset="0"/>
              </a:rPr>
              <a:t>Assessing the extent to which the student meets these outcomes through the use of explicit assessment criteria.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17443" y="1207643"/>
            <a:ext cx="8249241" cy="81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spcBef>
                <a:spcPts val="105"/>
              </a:spcBef>
              <a:buNone/>
              <a:tabLst>
                <a:tab pos="286385" algn="l"/>
              </a:tabLst>
            </a:pP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Cherry is a </a:t>
            </a:r>
            <a:r>
              <a:rPr lang="en-US" sz="2400" b="1" i="0" spc="-1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staff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in Mall </a:t>
            </a:r>
            <a:r>
              <a:rPr lang="en-US" sz="2400" b="1" i="0" spc="-15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X.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Her work is to get the  products in the stock room as requested by the</a:t>
            </a:r>
            <a:r>
              <a:rPr lang="en-US" sz="2400" b="1" i="0" spc="-5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sales  </a:t>
            </a:r>
            <a:r>
              <a:rPr lang="en-US" sz="2400" b="1" i="0" spc="-4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lady.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Cherry has been working in Mall X for two  months right </a:t>
            </a:r>
            <a:r>
              <a:rPr lang="en-US" sz="2400" b="1" i="0" spc="-5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after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her graduation. Cherry finished a  course in computer science and she is expected to  develop </a:t>
            </a:r>
            <a:r>
              <a:rPr lang="en-US" sz="2400" b="1" i="0" dirty="0" err="1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softwares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. One </a:t>
            </a:r>
            <a:r>
              <a:rPr lang="en-US" sz="2400" b="1" i="0" spc="-5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time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the HR called her and  asked her to make a program for the payroll system  of the employees in the computer for an extra</a:t>
            </a:r>
            <a:r>
              <a:rPr lang="en-US" sz="2400" b="1" i="0" spc="-45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 pay.</a:t>
            </a:r>
            <a:endParaRPr lang="en-US" sz="2400" b="1" i="0" dirty="0">
              <a:solidFill>
                <a:schemeClr val="tx1"/>
              </a:solidFill>
              <a:latin typeface="Glass Antiqua" panose="02000506000000020004" pitchFamily="2" charset="0"/>
              <a:cs typeface="Arial"/>
            </a:endParaRPr>
          </a:p>
          <a:p>
            <a:pPr marL="286385" marR="173990" algn="just">
              <a:buNone/>
            </a:pP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She </a:t>
            </a:r>
            <a:r>
              <a:rPr lang="en-US" sz="2400" b="1" i="0" spc="-5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begged </a:t>
            </a:r>
            <a:r>
              <a:rPr lang="en-US" sz="2400" b="1" i="0" spc="-2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off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honestly and said “Sorry I do not  know how to </a:t>
            </a:r>
            <a:r>
              <a:rPr lang="en-US" sz="2400" b="1" i="0" spc="-5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make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a </a:t>
            </a:r>
            <a:r>
              <a:rPr lang="en-US" sz="2400" b="1" i="0" spc="-5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program,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cs typeface="Arial"/>
              </a:rPr>
              <a:t>perhaps you can ask  other computer science graduates from other  schools.”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417443" y="423071"/>
            <a:ext cx="2922105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b="1" dirty="0">
                <a:solidFill>
                  <a:srgbClr val="FC4067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Yatra One" panose="02000000000000000000" pitchFamily="2" charset="0"/>
              </a:rPr>
              <a:t>Case A</a:t>
            </a:r>
            <a:endParaRPr lang="en" sz="4400" b="1" dirty="0">
              <a:solidFill>
                <a:srgbClr val="FC4067"/>
              </a:solidFill>
              <a:latin typeface="Mystery Quest" panose="02000000000000000000" pitchFamily="2" charset="0"/>
              <a:ea typeface="Mystery Quest" panose="02000000000000000000" pitchFamily="2" charset="0"/>
              <a:cs typeface="Yatra One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35734" y="1242971"/>
            <a:ext cx="7990823" cy="81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91440" marR="460375" algn="just">
              <a:spcBef>
                <a:spcPts val="10"/>
              </a:spcBef>
              <a:spcAft>
                <a:spcPts val="200"/>
              </a:spcAft>
              <a:buNone/>
              <a:tabLst>
                <a:tab pos="286385" algn="l"/>
              </a:tabLst>
            </a:pP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Cheryl conducted a graduate </a:t>
            </a:r>
            <a:r>
              <a:rPr lang="en-US" sz="24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tracer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study to  determine if the teacher education program of</a:t>
            </a:r>
            <a:r>
              <a:rPr lang="en-US" sz="2400" b="1" i="0" spc="-5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the  school is adequate. She found in </a:t>
            </a:r>
            <a:r>
              <a:rPr lang="en-US" sz="24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the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survey</a:t>
            </a:r>
            <a:r>
              <a:rPr lang="en-US" sz="2400" b="1" i="0" spc="-2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that:</a:t>
            </a:r>
          </a:p>
          <a:p>
            <a:pPr marL="365760" marR="543560" indent="-274955" algn="just">
              <a:spcBef>
                <a:spcPts val="10"/>
              </a:spcBef>
              <a:spcAft>
                <a:spcPts val="200"/>
              </a:spcAft>
              <a:tabLst>
                <a:tab pos="561340" algn="l"/>
              </a:tabLst>
            </a:pP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100% of the graduates were employed as teachers</a:t>
            </a:r>
            <a:r>
              <a:rPr lang="en-US" sz="2000" b="1" i="0" spc="-28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in  </a:t>
            </a:r>
            <a:r>
              <a:rPr lang="en-US" sz="20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different</a:t>
            </a:r>
            <a:r>
              <a:rPr lang="en-US" sz="2000" b="1" i="0" spc="-7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sectors.</a:t>
            </a:r>
          </a:p>
          <a:p>
            <a:pPr marL="365760" marR="543560" indent="-274955" algn="just">
              <a:spcBef>
                <a:spcPts val="10"/>
              </a:spcBef>
              <a:spcAft>
                <a:spcPts val="200"/>
              </a:spcAft>
              <a:tabLst>
                <a:tab pos="561340" algn="l"/>
              </a:tabLst>
            </a:pP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100% of the graduates were able to get a job in</a:t>
            </a:r>
            <a:r>
              <a:rPr lang="en-US" sz="2000" b="1" i="0" spc="-28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two months.</a:t>
            </a:r>
          </a:p>
          <a:p>
            <a:pPr marL="365760" marR="527685" indent="-274955" algn="just">
              <a:spcBef>
                <a:spcPts val="10"/>
              </a:spcBef>
              <a:spcAft>
                <a:spcPts val="200"/>
              </a:spcAft>
              <a:tabLst>
                <a:tab pos="561340" algn="l"/>
              </a:tabLst>
            </a:pP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100% of the graduates passed the licensure </a:t>
            </a:r>
            <a:r>
              <a:rPr lang="en-US" sz="20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exam</a:t>
            </a:r>
            <a:r>
              <a:rPr lang="en-US" sz="2000" b="1" i="0" spc="-26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for  </a:t>
            </a:r>
            <a:r>
              <a:rPr lang="en-US" sz="2000" b="1" i="0" spc="-2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teacher.</a:t>
            </a:r>
          </a:p>
          <a:p>
            <a:pPr marL="365760" marR="527685" indent="-274955" algn="just">
              <a:spcBef>
                <a:spcPts val="10"/>
              </a:spcBef>
              <a:spcAft>
                <a:spcPts val="200"/>
              </a:spcAft>
              <a:tabLst>
                <a:tab pos="561340" algn="l"/>
              </a:tabLst>
            </a:pP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60% of </a:t>
            </a:r>
            <a:r>
              <a:rPr lang="en-US" sz="20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the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faculty are </a:t>
            </a:r>
            <a:r>
              <a:rPr lang="en-US" sz="20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receiving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a salary of less</a:t>
            </a:r>
            <a:r>
              <a:rPr lang="en-US" sz="2000" b="1" i="0" spc="-20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than Php15,000</a:t>
            </a:r>
          </a:p>
          <a:p>
            <a:pPr marL="365760" marR="5080" indent="-274955" algn="just">
              <a:spcBef>
                <a:spcPts val="10"/>
              </a:spcBef>
              <a:spcAft>
                <a:spcPts val="200"/>
              </a:spcAft>
              <a:tabLst>
                <a:tab pos="561340" algn="l"/>
              </a:tabLst>
            </a:pP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80% of </a:t>
            </a:r>
            <a:r>
              <a:rPr lang="en-US" sz="20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them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working as a teacher were rated</a:t>
            </a:r>
            <a:r>
              <a:rPr lang="en-US" sz="2000" b="1" i="0" spc="-229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 </a:t>
            </a:r>
            <a:r>
              <a:rPr lang="en-US" sz="2000" b="1" i="0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satisfactory  in their teaching performance by the school  </a:t>
            </a:r>
            <a:r>
              <a:rPr lang="en-US" sz="2000" b="1" i="0" spc="-5" dirty="0">
                <a:solidFill>
                  <a:schemeClr val="tx1"/>
                </a:solidFill>
                <a:latin typeface="Glass Antiqua" panose="02000506000000020004" pitchFamily="2" charset="0"/>
                <a:ea typeface="Mystery Quest" panose="02000000000000000000" pitchFamily="2" charset="0"/>
                <a:cs typeface="Arial"/>
              </a:rPr>
              <a:t>administrators.</a:t>
            </a:r>
            <a:endParaRPr lang="en-US" sz="2000" b="1" i="0" dirty="0">
              <a:solidFill>
                <a:schemeClr val="tx1"/>
              </a:solidFill>
              <a:latin typeface="Glass Antiqua" panose="02000506000000020004" pitchFamily="2" charset="0"/>
              <a:ea typeface="Mystery Quest" panose="02000000000000000000" pitchFamily="2" charset="0"/>
              <a:cs typeface="Arial"/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417443" y="423071"/>
            <a:ext cx="2922105" cy="81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b="1" dirty="0">
                <a:solidFill>
                  <a:srgbClr val="FC4067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Yatra One" panose="02000000000000000000" pitchFamily="2" charset="0"/>
              </a:rPr>
              <a:t>Case B</a:t>
            </a:r>
            <a:endParaRPr lang="en" sz="4400" b="1" dirty="0">
              <a:solidFill>
                <a:srgbClr val="FC4067"/>
              </a:solidFill>
              <a:latin typeface="Mystery Quest" panose="02000000000000000000" pitchFamily="2" charset="0"/>
              <a:ea typeface="Mystery Quest" panose="02000000000000000000" pitchFamily="2" charset="0"/>
              <a:cs typeface="Yatr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5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/>
              <a:t>Principles of OBE</a:t>
            </a:r>
            <a:endParaRPr lang="en" sz="2800" dirty="0"/>
          </a:p>
        </p:txBody>
      </p:sp>
      <p:sp>
        <p:nvSpPr>
          <p:cNvPr id="482" name="Shape 482"/>
          <p:cNvSpPr/>
          <p:nvPr/>
        </p:nvSpPr>
        <p:spPr>
          <a:xfrm>
            <a:off x="1782350" y="2635225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A5C65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Lato Light"/>
                <a:sym typeface="Lato Light"/>
              </a:rPr>
              <a:t>Clarity of focus</a:t>
            </a:r>
            <a:endParaRPr lang="en" sz="1800" b="1" dirty="0">
              <a:solidFill>
                <a:srgbClr val="4A5C65"/>
              </a:solidFill>
              <a:latin typeface="Mystery Quest" panose="02000000000000000000" pitchFamily="2" charset="0"/>
              <a:ea typeface="Mystery Quest" panose="02000000000000000000" pitchFamily="2" charset="0"/>
              <a:cs typeface="Lato Light"/>
              <a:sym typeface="Lato Ligh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875093" y="2635225"/>
            <a:ext cx="2042541" cy="1948800"/>
          </a:xfrm>
          <a:prstGeom prst="ellipse">
            <a:avLst/>
          </a:prstGeom>
          <a:noFill/>
          <a:ln w="9525" cap="flat" cmpd="sng">
            <a:solidFill>
              <a:srgbClr val="FC406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A5C65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Lato Light"/>
                <a:sym typeface="Lato Light"/>
              </a:rPr>
              <a:t>High Expectations</a:t>
            </a:r>
            <a:endParaRPr lang="en" sz="1800" b="1" dirty="0">
              <a:solidFill>
                <a:srgbClr val="4A5C65"/>
              </a:solidFill>
              <a:latin typeface="Mystery Quest" panose="02000000000000000000" pitchFamily="2" charset="0"/>
              <a:ea typeface="Mystery Quest" panose="02000000000000000000" pitchFamily="2" charset="0"/>
              <a:cs typeface="Lato Light"/>
              <a:sym typeface="Lato Light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3430019" y="811663"/>
            <a:ext cx="1948800" cy="1948800"/>
          </a:xfrm>
          <a:prstGeom prst="ellipse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A5C65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Lato Light"/>
                <a:sym typeface="Lato Light"/>
              </a:rPr>
              <a:t>Designing Backwards</a:t>
            </a:r>
            <a:endParaRPr lang="en" sz="1800" b="1" dirty="0">
              <a:solidFill>
                <a:srgbClr val="4A5C65"/>
              </a:solidFill>
              <a:latin typeface="Mystery Quest" panose="02000000000000000000" pitchFamily="2" charset="0"/>
              <a:ea typeface="Mystery Quest" panose="02000000000000000000" pitchFamily="2" charset="0"/>
              <a:cs typeface="Lato Light"/>
              <a:sym typeface="Lato Light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7" name="Shape 484">
            <a:extLst>
              <a:ext uri="{FF2B5EF4-FFF2-40B4-BE49-F238E27FC236}">
                <a16:creationId xmlns:a16="http://schemas.microsoft.com/office/drawing/2014/main" id="{A929A101-5C4A-4D86-A7A2-596A221F0AD6}"/>
              </a:ext>
            </a:extLst>
          </p:cNvPr>
          <p:cNvSpPr/>
          <p:nvPr/>
        </p:nvSpPr>
        <p:spPr>
          <a:xfrm>
            <a:off x="6522762" y="811663"/>
            <a:ext cx="2143921" cy="1948800"/>
          </a:xfrm>
          <a:prstGeom prst="ellipse">
            <a:avLst/>
          </a:prstGeom>
          <a:noFill/>
          <a:ln w="9525" cap="flat" cmpd="sng">
            <a:solidFill>
              <a:srgbClr val="FF975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A5C65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Lato Light"/>
                <a:sym typeface="Lato Light"/>
              </a:rPr>
              <a:t>Expanded Opportunities</a:t>
            </a:r>
            <a:endParaRPr lang="en" sz="1800" b="1" dirty="0">
              <a:solidFill>
                <a:srgbClr val="4A5C65"/>
              </a:solidFill>
              <a:latin typeface="Mystery Quest" panose="02000000000000000000" pitchFamily="2" charset="0"/>
              <a:ea typeface="Mystery Quest" panose="02000000000000000000" pitchFamily="2" charset="0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41139" y="614863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59690" marR="5080" indent="-47625" algn="ctr">
              <a:spcBef>
                <a:spcPts val="100"/>
              </a:spcBef>
            </a:pPr>
            <a:r>
              <a:rPr lang="en-US" sz="2800" b="1" dirty="0">
                <a:solidFill>
                  <a:schemeClr val="tx1"/>
                </a:solidFill>
                <a:latin typeface="Elsie Swash Caps" panose="02000000000000000000" pitchFamily="2" charset="0"/>
                <a:cs typeface="Georgia"/>
              </a:rPr>
              <a:t>Teaching-  Learning  in</a:t>
            </a:r>
            <a:r>
              <a:rPr lang="en-US" sz="2800" b="1" spc="-25" dirty="0">
                <a:solidFill>
                  <a:schemeClr val="tx1"/>
                </a:solidFill>
                <a:latin typeface="Elsie Swash Caps" panose="02000000000000000000" pitchFamily="2" charset="0"/>
                <a:cs typeface="Georgia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Elsie Swash Caps" panose="02000000000000000000" pitchFamily="2" charset="0"/>
                <a:cs typeface="Georgia"/>
              </a:rPr>
              <a:t>OBE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93E0B4D7-59E1-4E00-B910-AC6542FECEB1}"/>
              </a:ext>
            </a:extLst>
          </p:cNvPr>
          <p:cNvSpPr txBox="1"/>
          <p:nvPr/>
        </p:nvSpPr>
        <p:spPr>
          <a:xfrm>
            <a:off x="6060745" y="975343"/>
            <a:ext cx="16947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2.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Teachers must 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prepare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students</a:t>
            </a:r>
            <a:r>
              <a:rPr lang="en-US"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ad</a:t>
            </a:r>
            <a:r>
              <a:rPr sz="1800" b="1" spc="0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e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q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u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at</a:t>
            </a:r>
            <a:r>
              <a:rPr sz="1800" b="1" spc="0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e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ly</a:t>
            </a: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49F43F47-1BF9-4C1A-AD9B-0D0ED222310C}"/>
              </a:ext>
            </a:extLst>
          </p:cNvPr>
          <p:cNvSpPr txBox="1"/>
          <p:nvPr/>
        </p:nvSpPr>
        <p:spPr>
          <a:xfrm>
            <a:off x="3004230" y="975343"/>
            <a:ext cx="23383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1.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Teacher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must help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students</a:t>
            </a:r>
            <a:r>
              <a:rPr sz="1800" b="1" spc="-10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to 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bring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each  learning</a:t>
            </a:r>
            <a:r>
              <a:rPr lang="en-US" sz="1800" b="1" spc="-6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to</a:t>
            </a:r>
            <a:r>
              <a:rPr lang="en-US"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</a:t>
            </a:r>
            <a:r>
              <a:rPr lang="en-US"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personal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closure</a:t>
            </a:r>
            <a:endParaRPr sz="1800" b="1" dirty="0">
              <a:solidFill>
                <a:schemeClr val="tx1"/>
              </a:solidFill>
              <a:latin typeface="Mystery Quest" panose="02000000000000000000" pitchFamily="2" charset="0"/>
              <a:ea typeface="Mystery Quest" panose="02000000000000000000" pitchFamily="2" charset="0"/>
              <a:cs typeface="Georgia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2EB589AB-410B-45D6-8CA4-4DB5DF93ECC6}"/>
              </a:ext>
            </a:extLst>
          </p:cNvPr>
          <p:cNvSpPr txBox="1"/>
          <p:nvPr/>
        </p:nvSpPr>
        <p:spPr>
          <a:xfrm>
            <a:off x="2451488" y="2509045"/>
            <a:ext cx="205723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3.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Teachers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must create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positive  learning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e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nvironm</a:t>
            </a:r>
            <a:r>
              <a:rPr sz="1800" b="1" spc="-10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e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nt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623B3947-9E90-4973-88ED-73BD0D6E9C30}"/>
              </a:ext>
            </a:extLst>
          </p:cNvPr>
          <p:cNvSpPr txBox="1"/>
          <p:nvPr/>
        </p:nvSpPr>
        <p:spPr>
          <a:xfrm>
            <a:off x="5297904" y="2509044"/>
            <a:ext cx="23383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4.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Teachers</a:t>
            </a:r>
            <a:r>
              <a:rPr lang="en-US"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must  provide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students  with</a:t>
            </a:r>
            <a:r>
              <a:rPr lang="en-US" sz="1800" b="1" spc="-6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enough  opportunities</a:t>
            </a:r>
            <a:endParaRPr sz="1800" b="1" dirty="0">
              <a:solidFill>
                <a:schemeClr val="tx1"/>
              </a:solidFill>
              <a:latin typeface="Mystery Quest" panose="02000000000000000000" pitchFamily="2" charset="0"/>
              <a:ea typeface="Mystery Quest" panose="02000000000000000000" pitchFamily="2" charset="0"/>
              <a:cs typeface="Georgia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3265810A-C933-49BA-A71E-0D5BC4D33233}"/>
              </a:ext>
            </a:extLst>
          </p:cNvPr>
          <p:cNvSpPr txBox="1"/>
          <p:nvPr/>
        </p:nvSpPr>
        <p:spPr>
          <a:xfrm>
            <a:off x="4940097" y="3765746"/>
            <a:ext cx="2543726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" algn="just">
              <a:lnSpc>
                <a:spcPct val="100000"/>
              </a:lnSpc>
              <a:spcBef>
                <a:spcPts val="105"/>
              </a:spcBef>
            </a:pPr>
            <a:r>
              <a:rPr lang="en-US" sz="1800" b="1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6.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Teachers  must</a:t>
            </a:r>
            <a:r>
              <a:rPr sz="1800" b="1" spc="-7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help  their  students  to      u</a:t>
            </a:r>
            <a:r>
              <a:rPr sz="1800" b="1" spc="-10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n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de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rs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and</a:t>
            </a: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67F44FF7-3A6F-4C38-9DA5-C1EE95F0FBB4}"/>
              </a:ext>
            </a:extLst>
          </p:cNvPr>
          <p:cNvSpPr txBox="1"/>
          <p:nvPr/>
        </p:nvSpPr>
        <p:spPr>
          <a:xfrm>
            <a:off x="1215075" y="3765746"/>
            <a:ext cx="247282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5.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Teachers  must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use</a:t>
            </a:r>
            <a:r>
              <a:rPr sz="1800" b="1" spc="-114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  variety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of  </a:t>
            </a:r>
            <a:r>
              <a:rPr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teaching  </a:t>
            </a:r>
            <a:r>
              <a:rPr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methods</a:t>
            </a:r>
            <a:endParaRPr sz="1800" b="1" dirty="0">
              <a:solidFill>
                <a:schemeClr val="tx1"/>
              </a:solidFill>
              <a:latin typeface="Mystery Quest" panose="02000000000000000000" pitchFamily="2" charset="0"/>
              <a:ea typeface="Mystery Quest" panose="02000000000000000000" pitchFamily="2" charset="0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141139" y="614863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59690" marR="5080" indent="-47625" algn="ctr">
              <a:spcBef>
                <a:spcPts val="100"/>
              </a:spcBef>
            </a:pPr>
            <a:r>
              <a:rPr lang="en-US" sz="2800" b="1" dirty="0">
                <a:solidFill>
                  <a:schemeClr val="tx1"/>
                </a:solidFill>
                <a:latin typeface="Elsie Swash Caps" panose="02000000000000000000" pitchFamily="2" charset="0"/>
                <a:cs typeface="Georgia"/>
              </a:rPr>
              <a:t>Assessment of learning outcomes</a:t>
            </a: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93E0B4D7-59E1-4E00-B910-AC6542FECEB1}"/>
              </a:ext>
            </a:extLst>
          </p:cNvPr>
          <p:cNvSpPr txBox="1"/>
          <p:nvPr/>
        </p:nvSpPr>
        <p:spPr>
          <a:xfrm>
            <a:off x="6060745" y="975343"/>
            <a:ext cx="20572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2. </a:t>
            </a:r>
            <a:r>
              <a:rPr lang="en-US"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Assessment should tell both the teacher and the students are progressing</a:t>
            </a:r>
            <a:endParaRPr sz="1800" b="1" dirty="0">
              <a:solidFill>
                <a:schemeClr val="tx1"/>
              </a:solidFill>
              <a:latin typeface="Mystery Quest" panose="02000000000000000000" pitchFamily="2" charset="0"/>
              <a:ea typeface="Mystery Quest" panose="02000000000000000000" pitchFamily="2" charset="0"/>
              <a:cs typeface="Georgia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49F43F47-1BF9-4C1A-AD9B-0D0ED222310C}"/>
              </a:ext>
            </a:extLst>
          </p:cNvPr>
          <p:cNvSpPr txBox="1"/>
          <p:nvPr/>
        </p:nvSpPr>
        <p:spPr>
          <a:xfrm>
            <a:off x="3004230" y="975343"/>
            <a:ext cx="23383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1. 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Assessment should reflect the knowledge and skills</a:t>
            </a:r>
            <a:endParaRPr sz="1800" b="1" dirty="0">
              <a:solidFill>
                <a:schemeClr val="tx1"/>
              </a:solidFill>
              <a:latin typeface="Mystery Quest" panose="02000000000000000000" pitchFamily="2" charset="0"/>
              <a:ea typeface="Mystery Quest" panose="02000000000000000000" pitchFamily="2" charset="0"/>
              <a:cs typeface="Georgia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2EB589AB-410B-45D6-8CA4-4DB5DF93ECC6}"/>
              </a:ext>
            </a:extLst>
          </p:cNvPr>
          <p:cNvSpPr txBox="1"/>
          <p:nvPr/>
        </p:nvSpPr>
        <p:spPr>
          <a:xfrm>
            <a:off x="2451488" y="2509045"/>
            <a:ext cx="205723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3. </a:t>
            </a:r>
            <a:r>
              <a:rPr lang="en-US" sz="1800" b="1" spc="-5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Assessment should support every student’s opportunity</a:t>
            </a:r>
            <a:endParaRPr sz="1800" b="1" dirty="0">
              <a:solidFill>
                <a:schemeClr val="tx1"/>
              </a:solidFill>
              <a:latin typeface="Mystery Quest" panose="02000000000000000000" pitchFamily="2" charset="0"/>
              <a:ea typeface="Mystery Quest" panose="02000000000000000000" pitchFamily="2" charset="0"/>
              <a:cs typeface="Georgia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623B3947-9E90-4973-88ED-73BD0D6E9C30}"/>
              </a:ext>
            </a:extLst>
          </p:cNvPr>
          <p:cNvSpPr txBox="1"/>
          <p:nvPr/>
        </p:nvSpPr>
        <p:spPr>
          <a:xfrm>
            <a:off x="5297904" y="2509044"/>
            <a:ext cx="23383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C00000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4. </a:t>
            </a:r>
            <a:r>
              <a:rPr lang="en-US" sz="1800" b="1" dirty="0">
                <a:solidFill>
                  <a:schemeClr val="tx1"/>
                </a:solidFill>
                <a:latin typeface="Mystery Quest" panose="02000000000000000000" pitchFamily="2" charset="0"/>
                <a:ea typeface="Mystery Quest" panose="02000000000000000000" pitchFamily="2" charset="0"/>
                <a:cs typeface="Georgia"/>
              </a:rPr>
              <a:t>Assessment should allow individuality and uniqueness</a:t>
            </a:r>
            <a:endParaRPr sz="1800" b="1" dirty="0">
              <a:solidFill>
                <a:schemeClr val="tx1"/>
              </a:solidFill>
              <a:latin typeface="Mystery Quest" panose="02000000000000000000" pitchFamily="2" charset="0"/>
              <a:ea typeface="Mystery Quest" panose="02000000000000000000" pitchFamily="2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25879677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647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Roboto Slab Light</vt:lpstr>
      <vt:lpstr>Mystery Quest</vt:lpstr>
      <vt:lpstr>Elsie Swash Caps</vt:lpstr>
      <vt:lpstr>Yatra One</vt:lpstr>
      <vt:lpstr>Flug</vt:lpstr>
      <vt:lpstr>Georgia</vt:lpstr>
      <vt:lpstr>Glass Antiqua</vt:lpstr>
      <vt:lpstr>Cabin Sketch</vt:lpstr>
      <vt:lpstr>Lato Light</vt:lpstr>
      <vt:lpstr>Kent template</vt:lpstr>
      <vt:lpstr>Outcomes-based Education</vt:lpstr>
      <vt:lpstr>What are learning outcomes?</vt:lpstr>
      <vt:lpstr>What is OBE?</vt:lpstr>
      <vt:lpstr>What is OBE?</vt:lpstr>
      <vt:lpstr>PowerPoint Presentation</vt:lpstr>
      <vt:lpstr>PowerPoint Presentation</vt:lpstr>
      <vt:lpstr>Principles of OBE</vt:lpstr>
      <vt:lpstr>Teaching-  Learning  in OBE</vt:lpstr>
      <vt:lpstr>Assessment of learning outcomes</vt:lpstr>
      <vt:lpstr>Outcomes-based Education  Stages in the backward design process</vt:lpstr>
      <vt:lpstr>Dynamic Quality Assessment cycle</vt:lpstr>
      <vt:lpstr>Example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Outcomes-based Education</dc:title>
  <cp:lastModifiedBy>Jobelle Mostoles</cp:lastModifiedBy>
  <cp:revision>10</cp:revision>
  <cp:lastPrinted>2017-11-17T22:32:50Z</cp:lastPrinted>
  <dcterms:modified xsi:type="dcterms:W3CDTF">2017-11-17T22:47:40Z</dcterms:modified>
</cp:coreProperties>
</file>