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7D80"/>
    <a:srgbClr val="737495"/>
    <a:srgbClr val="68A8AD"/>
    <a:srgbClr val="C4D4AF"/>
    <a:srgbClr val="6C86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8/2/2017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8/2/2017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latin typeface="Roboto Condensed" panose="02000000000000000000" pitchFamily="2" charset="0"/>
                <a:ea typeface="Roboto Condensed" panose="02000000000000000000" pitchFamily="2" charset="0"/>
              </a:rPr>
              <a:t>A Mobile-based Student Essentials Application for Students of Columban College Inc.</a:t>
            </a:r>
            <a:endParaRPr lang="en-PH" dirty="0">
              <a:latin typeface="Roboto Condensed" panose="02000000000000000000" pitchFamily="2" charset="0"/>
              <a:ea typeface="Roboto Condensed" panose="02000000000000000000" pitchFamily="2" charset="0"/>
            </a:endParaRPr>
          </a:p>
        </p:txBody>
      </p:sp>
      <p:sp>
        <p:nvSpPr>
          <p:cNvPr id="3" name="Subtitle 2"/>
          <p:cNvSpPr>
            <a:spLocks noGrp="1"/>
          </p:cNvSpPr>
          <p:nvPr>
            <p:ph type="subTitle" idx="1"/>
          </p:nvPr>
        </p:nvSpPr>
        <p:spPr>
          <a:xfrm>
            <a:off x="810001" y="6055547"/>
            <a:ext cx="10572000" cy="434974"/>
          </a:xfrm>
        </p:spPr>
        <p:txBody>
          <a:bodyPr/>
          <a:lstStyle/>
          <a:p>
            <a:r>
              <a:rPr lang="en-PH" dirty="0" smtClean="0">
                <a:latin typeface="Roboto Condensed" panose="02000000000000000000" pitchFamily="2" charset="0"/>
                <a:ea typeface="Roboto Condensed" panose="02000000000000000000" pitchFamily="2" charset="0"/>
              </a:rPr>
              <a:t>A proposed system by: LESTER JOHN PULANCO</a:t>
            </a:r>
            <a:endParaRPr lang="en-PH" dirty="0">
              <a:latin typeface="Roboto Condensed" panose="02000000000000000000" pitchFamily="2" charset="0"/>
              <a:ea typeface="Roboto Condensed" panose="02000000000000000000" pitchFamily="2" charset="0"/>
            </a:endParaRPr>
          </a:p>
        </p:txBody>
      </p:sp>
      <p:sp>
        <p:nvSpPr>
          <p:cNvPr id="5" name="Oval 4"/>
          <p:cNvSpPr/>
          <p:nvPr/>
        </p:nvSpPr>
        <p:spPr>
          <a:xfrm>
            <a:off x="9542649" y="6068247"/>
            <a:ext cx="266700" cy="266700"/>
          </a:xfrm>
          <a:prstGeom prst="ellipse">
            <a:avLst/>
          </a:prstGeom>
          <a:solidFill>
            <a:srgbClr val="F17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val 5"/>
          <p:cNvSpPr/>
          <p:nvPr/>
        </p:nvSpPr>
        <p:spPr>
          <a:xfrm>
            <a:off x="9935812" y="6062663"/>
            <a:ext cx="266700" cy="266700"/>
          </a:xfrm>
          <a:prstGeom prst="ellipse">
            <a:avLst/>
          </a:prstGeom>
          <a:solidFill>
            <a:srgbClr val="7374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p:cNvSpPr/>
          <p:nvPr/>
        </p:nvSpPr>
        <p:spPr>
          <a:xfrm>
            <a:off x="10328975" y="6055547"/>
            <a:ext cx="266700" cy="266700"/>
          </a:xfrm>
          <a:prstGeom prst="ellipse">
            <a:avLst/>
          </a:prstGeom>
          <a:solidFill>
            <a:srgbClr val="68A8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p:cNvSpPr/>
          <p:nvPr/>
        </p:nvSpPr>
        <p:spPr>
          <a:xfrm>
            <a:off x="10722138" y="6062663"/>
            <a:ext cx="266700" cy="266700"/>
          </a:xfrm>
          <a:prstGeom prst="ellipse">
            <a:avLst/>
          </a:prstGeom>
          <a:solidFill>
            <a:srgbClr val="C4D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Oval 8"/>
          <p:cNvSpPr/>
          <p:nvPr/>
        </p:nvSpPr>
        <p:spPr>
          <a:xfrm>
            <a:off x="11115301" y="6062663"/>
            <a:ext cx="266700" cy="266700"/>
          </a:xfrm>
          <a:prstGeom prst="ellipse">
            <a:avLst/>
          </a:prstGeom>
          <a:solidFill>
            <a:srgbClr val="6C8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4034222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000" dirty="0" smtClean="0">
                <a:latin typeface="Roboto Condensed" panose="02000000000000000000" pitchFamily="2" charset="0"/>
                <a:ea typeface="Roboto Condensed" panose="02000000000000000000" pitchFamily="2" charset="0"/>
              </a:rPr>
              <a:t>Analysis</a:t>
            </a:r>
            <a:endParaRPr lang="en-PH" sz="6000" dirty="0">
              <a:latin typeface="Roboto Condensed" panose="02000000000000000000" pitchFamily="2" charset="0"/>
              <a:ea typeface="Roboto Condensed" panose="02000000000000000000" pitchFamily="2" charset="0"/>
            </a:endParaRPr>
          </a:p>
        </p:txBody>
      </p:sp>
      <p:sp>
        <p:nvSpPr>
          <p:cNvPr id="3" name="Content Placeholder 2"/>
          <p:cNvSpPr>
            <a:spLocks noGrp="1"/>
          </p:cNvSpPr>
          <p:nvPr>
            <p:ph idx="1"/>
          </p:nvPr>
        </p:nvSpPr>
        <p:spPr/>
        <p:txBody>
          <a:bodyPr>
            <a:normAutofit/>
          </a:bodyPr>
          <a:lstStyle/>
          <a:p>
            <a:r>
              <a:rPr lang="en-PH" sz="3000" dirty="0" smtClean="0">
                <a:latin typeface="Roboto Condensed" panose="02000000000000000000" pitchFamily="2" charset="0"/>
                <a:ea typeface="Roboto Condensed" panose="02000000000000000000" pitchFamily="2" charset="0"/>
              </a:rPr>
              <a:t>It will depends on the features of the Mobile Application on how is the process of the current system works. For example in Timetable Maker. The students will list down and create a table for scheduling things or events. Each of the features of this Mobile Application has its current normal situation.</a:t>
            </a:r>
          </a:p>
        </p:txBody>
      </p:sp>
      <p:sp>
        <p:nvSpPr>
          <p:cNvPr id="4" name="Oval 3"/>
          <p:cNvSpPr/>
          <p:nvPr/>
        </p:nvSpPr>
        <p:spPr>
          <a:xfrm>
            <a:off x="9927097" y="5871498"/>
            <a:ext cx="266700" cy="266700"/>
          </a:xfrm>
          <a:prstGeom prst="ellipse">
            <a:avLst/>
          </a:prstGeom>
          <a:solidFill>
            <a:srgbClr val="F17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Oval 4"/>
          <p:cNvSpPr/>
          <p:nvPr/>
        </p:nvSpPr>
        <p:spPr>
          <a:xfrm>
            <a:off x="10320260" y="5865914"/>
            <a:ext cx="266700" cy="266700"/>
          </a:xfrm>
          <a:prstGeom prst="ellipse">
            <a:avLst/>
          </a:prstGeom>
          <a:solidFill>
            <a:srgbClr val="7374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val 5"/>
          <p:cNvSpPr/>
          <p:nvPr/>
        </p:nvSpPr>
        <p:spPr>
          <a:xfrm>
            <a:off x="10713423" y="5858798"/>
            <a:ext cx="266700" cy="266700"/>
          </a:xfrm>
          <a:prstGeom prst="ellipse">
            <a:avLst/>
          </a:prstGeom>
          <a:solidFill>
            <a:srgbClr val="68A8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p:cNvSpPr/>
          <p:nvPr/>
        </p:nvSpPr>
        <p:spPr>
          <a:xfrm>
            <a:off x="11106586" y="5865914"/>
            <a:ext cx="266700" cy="266700"/>
          </a:xfrm>
          <a:prstGeom prst="ellipse">
            <a:avLst/>
          </a:prstGeom>
          <a:solidFill>
            <a:srgbClr val="C4D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p:cNvSpPr/>
          <p:nvPr/>
        </p:nvSpPr>
        <p:spPr>
          <a:xfrm>
            <a:off x="9533934" y="5865914"/>
            <a:ext cx="266700" cy="266700"/>
          </a:xfrm>
          <a:prstGeom prst="ellipse">
            <a:avLst/>
          </a:prstGeom>
          <a:solidFill>
            <a:srgbClr val="6C8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965767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000" dirty="0" smtClean="0">
                <a:latin typeface="Roboto Condensed" panose="02000000000000000000" pitchFamily="2" charset="0"/>
                <a:ea typeface="Roboto Condensed" panose="02000000000000000000" pitchFamily="2" charset="0"/>
              </a:rPr>
              <a:t>Objectives</a:t>
            </a:r>
            <a:endParaRPr lang="en-PH" sz="6000" dirty="0">
              <a:latin typeface="Roboto Condensed" panose="02000000000000000000" pitchFamily="2" charset="0"/>
              <a:ea typeface="Roboto Condensed" panose="02000000000000000000" pitchFamily="2" charset="0"/>
            </a:endParaRPr>
          </a:p>
        </p:txBody>
      </p:sp>
      <p:sp>
        <p:nvSpPr>
          <p:cNvPr id="3" name="Content Placeholder 2"/>
          <p:cNvSpPr>
            <a:spLocks noGrp="1"/>
          </p:cNvSpPr>
          <p:nvPr>
            <p:ph idx="1"/>
          </p:nvPr>
        </p:nvSpPr>
        <p:spPr/>
        <p:txBody>
          <a:bodyPr>
            <a:normAutofit/>
          </a:bodyPr>
          <a:lstStyle/>
          <a:p>
            <a:r>
              <a:rPr lang="en-PH" sz="3000" dirty="0" smtClean="0">
                <a:latin typeface="Roboto Condensed" panose="02000000000000000000" pitchFamily="2" charset="0"/>
                <a:ea typeface="Roboto Condensed" panose="02000000000000000000" pitchFamily="2" charset="0"/>
              </a:rPr>
              <a:t>To create an alternative mobile application for Students.</a:t>
            </a:r>
          </a:p>
          <a:p>
            <a:r>
              <a:rPr lang="en-PH" sz="3000" dirty="0" smtClean="0">
                <a:latin typeface="Roboto Condensed" panose="02000000000000000000" pitchFamily="2" charset="0"/>
                <a:ea typeface="Roboto Condensed" panose="02000000000000000000" pitchFamily="2" charset="0"/>
              </a:rPr>
              <a:t>To have a mobile application with different student essentials like Timetable Maker, Grades Calculator, Scientific Calculator or even E-Notebook.</a:t>
            </a:r>
          </a:p>
        </p:txBody>
      </p:sp>
      <p:sp>
        <p:nvSpPr>
          <p:cNvPr id="4" name="Oval 3"/>
          <p:cNvSpPr/>
          <p:nvPr/>
        </p:nvSpPr>
        <p:spPr>
          <a:xfrm>
            <a:off x="10320260" y="5871498"/>
            <a:ext cx="266700" cy="266700"/>
          </a:xfrm>
          <a:prstGeom prst="ellipse">
            <a:avLst/>
          </a:prstGeom>
          <a:solidFill>
            <a:srgbClr val="F17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Oval 4"/>
          <p:cNvSpPr/>
          <p:nvPr/>
        </p:nvSpPr>
        <p:spPr>
          <a:xfrm>
            <a:off x="10713423" y="5865914"/>
            <a:ext cx="266700" cy="266700"/>
          </a:xfrm>
          <a:prstGeom prst="ellipse">
            <a:avLst/>
          </a:prstGeom>
          <a:solidFill>
            <a:srgbClr val="7374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val 5"/>
          <p:cNvSpPr/>
          <p:nvPr/>
        </p:nvSpPr>
        <p:spPr>
          <a:xfrm>
            <a:off x="11106586" y="5858798"/>
            <a:ext cx="266700" cy="266700"/>
          </a:xfrm>
          <a:prstGeom prst="ellipse">
            <a:avLst/>
          </a:prstGeom>
          <a:solidFill>
            <a:srgbClr val="68A8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p:cNvSpPr/>
          <p:nvPr/>
        </p:nvSpPr>
        <p:spPr>
          <a:xfrm>
            <a:off x="9533934" y="5865914"/>
            <a:ext cx="266700" cy="266700"/>
          </a:xfrm>
          <a:prstGeom prst="ellipse">
            <a:avLst/>
          </a:prstGeom>
          <a:solidFill>
            <a:srgbClr val="C4D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p:cNvSpPr/>
          <p:nvPr/>
        </p:nvSpPr>
        <p:spPr>
          <a:xfrm>
            <a:off x="9927097" y="5865914"/>
            <a:ext cx="266700" cy="266700"/>
          </a:xfrm>
          <a:prstGeom prst="ellipse">
            <a:avLst/>
          </a:prstGeom>
          <a:solidFill>
            <a:srgbClr val="6C8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870210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751" y="1498600"/>
            <a:ext cx="3562349" cy="571500"/>
          </a:xfrm>
        </p:spPr>
        <p:txBody>
          <a:bodyPr/>
          <a:lstStyle/>
          <a:p>
            <a:r>
              <a:rPr lang="en-PH" sz="3600" dirty="0" smtClean="0">
                <a:latin typeface="Roboto Condensed" panose="02000000000000000000" pitchFamily="2" charset="0"/>
                <a:ea typeface="Roboto Condensed" panose="02000000000000000000" pitchFamily="2" charset="0"/>
              </a:rPr>
              <a:t>Usecase Diagram</a:t>
            </a:r>
            <a:endParaRPr lang="en-PH" sz="3600" dirty="0">
              <a:latin typeface="Roboto Condensed" panose="02000000000000000000" pitchFamily="2" charset="0"/>
              <a:ea typeface="Roboto Condensed" panose="02000000000000000000" pitchFamily="2" charset="0"/>
            </a:endParaRPr>
          </a:p>
        </p:txBody>
      </p:sp>
      <p:sp>
        <p:nvSpPr>
          <p:cNvPr id="4" name="Oval 3"/>
          <p:cNvSpPr/>
          <p:nvPr/>
        </p:nvSpPr>
        <p:spPr>
          <a:xfrm>
            <a:off x="10783810" y="5862646"/>
            <a:ext cx="266700" cy="266700"/>
          </a:xfrm>
          <a:prstGeom prst="ellipse">
            <a:avLst/>
          </a:prstGeom>
          <a:solidFill>
            <a:srgbClr val="F17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Oval 4"/>
          <p:cNvSpPr/>
          <p:nvPr/>
        </p:nvSpPr>
        <p:spPr>
          <a:xfrm>
            <a:off x="11176973" y="5857062"/>
            <a:ext cx="266700" cy="266700"/>
          </a:xfrm>
          <a:prstGeom prst="ellipse">
            <a:avLst/>
          </a:prstGeom>
          <a:solidFill>
            <a:srgbClr val="7374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val 5"/>
          <p:cNvSpPr/>
          <p:nvPr/>
        </p:nvSpPr>
        <p:spPr>
          <a:xfrm>
            <a:off x="9604321" y="5857062"/>
            <a:ext cx="266700" cy="266700"/>
          </a:xfrm>
          <a:prstGeom prst="ellipse">
            <a:avLst/>
          </a:prstGeom>
          <a:solidFill>
            <a:srgbClr val="68A8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p:cNvSpPr/>
          <p:nvPr/>
        </p:nvSpPr>
        <p:spPr>
          <a:xfrm>
            <a:off x="9997484" y="5857062"/>
            <a:ext cx="266700" cy="266700"/>
          </a:xfrm>
          <a:prstGeom prst="ellipse">
            <a:avLst/>
          </a:prstGeom>
          <a:solidFill>
            <a:srgbClr val="C4D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p:cNvSpPr/>
          <p:nvPr/>
        </p:nvSpPr>
        <p:spPr>
          <a:xfrm>
            <a:off x="10390647" y="5857062"/>
            <a:ext cx="266700" cy="266700"/>
          </a:xfrm>
          <a:prstGeom prst="ellipse">
            <a:avLst/>
          </a:prstGeom>
          <a:solidFill>
            <a:srgbClr val="6C8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ounded Rectangle 9"/>
          <p:cNvSpPr/>
          <p:nvPr/>
        </p:nvSpPr>
        <p:spPr>
          <a:xfrm>
            <a:off x="4533900" y="2514600"/>
            <a:ext cx="2717800" cy="5588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ounded Rectangle 10"/>
          <p:cNvSpPr/>
          <p:nvPr/>
        </p:nvSpPr>
        <p:spPr>
          <a:xfrm>
            <a:off x="4533900" y="3238500"/>
            <a:ext cx="2717800" cy="5588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ounded Rectangle 11"/>
          <p:cNvSpPr/>
          <p:nvPr/>
        </p:nvSpPr>
        <p:spPr>
          <a:xfrm>
            <a:off x="4533900" y="3962400"/>
            <a:ext cx="2717800" cy="5588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ounded Rectangle 12"/>
          <p:cNvSpPr/>
          <p:nvPr/>
        </p:nvSpPr>
        <p:spPr>
          <a:xfrm>
            <a:off x="4533900" y="4686300"/>
            <a:ext cx="2717800" cy="5588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ounded Rectangle 13"/>
          <p:cNvSpPr/>
          <p:nvPr/>
        </p:nvSpPr>
        <p:spPr>
          <a:xfrm>
            <a:off x="4533900" y="5363498"/>
            <a:ext cx="2717800" cy="5588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14"/>
          <p:cNvSpPr/>
          <p:nvPr/>
        </p:nvSpPr>
        <p:spPr>
          <a:xfrm>
            <a:off x="4343400" y="2349500"/>
            <a:ext cx="3111500" cy="3783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TextBox 15"/>
          <p:cNvSpPr txBox="1"/>
          <p:nvPr/>
        </p:nvSpPr>
        <p:spPr>
          <a:xfrm>
            <a:off x="5555145" y="2609334"/>
            <a:ext cx="688009" cy="369332"/>
          </a:xfrm>
          <a:prstGeom prst="rect">
            <a:avLst/>
          </a:prstGeom>
          <a:noFill/>
        </p:spPr>
        <p:txBody>
          <a:bodyPr wrap="none" rtlCol="0">
            <a:spAutoFit/>
          </a:bodyPr>
          <a:lstStyle/>
          <a:p>
            <a:r>
              <a:rPr lang="en-PH" dirty="0" smtClean="0">
                <a:latin typeface="Roboto Condensed" panose="02000000000000000000" pitchFamily="2" charset="0"/>
                <a:ea typeface="Roboto Condensed" panose="02000000000000000000" pitchFamily="2" charset="0"/>
              </a:rPr>
              <a:t>Login</a:t>
            </a:r>
            <a:endParaRPr lang="en-PH" dirty="0">
              <a:latin typeface="Roboto Condensed" panose="02000000000000000000" pitchFamily="2" charset="0"/>
              <a:ea typeface="Roboto Condensed" panose="02000000000000000000" pitchFamily="2" charset="0"/>
            </a:endParaRPr>
          </a:p>
        </p:txBody>
      </p:sp>
      <p:sp>
        <p:nvSpPr>
          <p:cNvPr id="17" name="TextBox 16"/>
          <p:cNvSpPr txBox="1"/>
          <p:nvPr/>
        </p:nvSpPr>
        <p:spPr>
          <a:xfrm>
            <a:off x="5432515" y="3333234"/>
            <a:ext cx="933269" cy="369332"/>
          </a:xfrm>
          <a:prstGeom prst="rect">
            <a:avLst/>
          </a:prstGeom>
          <a:noFill/>
        </p:spPr>
        <p:txBody>
          <a:bodyPr wrap="none" rtlCol="0">
            <a:spAutoFit/>
          </a:bodyPr>
          <a:lstStyle/>
          <a:p>
            <a:r>
              <a:rPr lang="en-PH" dirty="0" smtClean="0">
                <a:latin typeface="Roboto Condensed" panose="02000000000000000000" pitchFamily="2" charset="0"/>
                <a:ea typeface="Roboto Condensed" panose="02000000000000000000" pitchFamily="2" charset="0"/>
              </a:rPr>
              <a:t>Register</a:t>
            </a:r>
            <a:endParaRPr lang="en-PH" dirty="0">
              <a:latin typeface="Roboto Condensed" panose="02000000000000000000" pitchFamily="2" charset="0"/>
              <a:ea typeface="Roboto Condensed" panose="02000000000000000000" pitchFamily="2" charset="0"/>
            </a:endParaRPr>
          </a:p>
        </p:txBody>
      </p:sp>
      <p:sp>
        <p:nvSpPr>
          <p:cNvPr id="18" name="TextBox 17"/>
          <p:cNvSpPr txBox="1"/>
          <p:nvPr/>
        </p:nvSpPr>
        <p:spPr>
          <a:xfrm>
            <a:off x="4902723" y="4056391"/>
            <a:ext cx="1992853" cy="369332"/>
          </a:xfrm>
          <a:prstGeom prst="rect">
            <a:avLst/>
          </a:prstGeom>
          <a:noFill/>
        </p:spPr>
        <p:txBody>
          <a:bodyPr wrap="none" rtlCol="0">
            <a:spAutoFit/>
          </a:bodyPr>
          <a:lstStyle/>
          <a:p>
            <a:r>
              <a:rPr lang="en-PH" dirty="0" smtClean="0">
                <a:latin typeface="Roboto Condensed" panose="02000000000000000000" pitchFamily="2" charset="0"/>
                <a:ea typeface="Roboto Condensed" panose="02000000000000000000" pitchFamily="2" charset="0"/>
              </a:rPr>
              <a:t>Viewing of Features</a:t>
            </a:r>
            <a:endParaRPr lang="en-PH" dirty="0">
              <a:latin typeface="Roboto Condensed" panose="02000000000000000000" pitchFamily="2" charset="0"/>
              <a:ea typeface="Roboto Condensed" panose="02000000000000000000" pitchFamily="2" charset="0"/>
            </a:endParaRPr>
          </a:p>
        </p:txBody>
      </p:sp>
      <p:sp>
        <p:nvSpPr>
          <p:cNvPr id="19" name="TextBox 18"/>
          <p:cNvSpPr txBox="1"/>
          <p:nvPr/>
        </p:nvSpPr>
        <p:spPr>
          <a:xfrm>
            <a:off x="5047795" y="4781034"/>
            <a:ext cx="1702710" cy="369332"/>
          </a:xfrm>
          <a:prstGeom prst="rect">
            <a:avLst/>
          </a:prstGeom>
          <a:noFill/>
        </p:spPr>
        <p:txBody>
          <a:bodyPr wrap="none" rtlCol="0">
            <a:spAutoFit/>
          </a:bodyPr>
          <a:lstStyle/>
          <a:p>
            <a:r>
              <a:rPr lang="en-PH" dirty="0" smtClean="0">
                <a:latin typeface="Roboto Condensed" panose="02000000000000000000" pitchFamily="2" charset="0"/>
                <a:ea typeface="Roboto Condensed" panose="02000000000000000000" pitchFamily="2" charset="0"/>
              </a:rPr>
              <a:t>Can search apps</a:t>
            </a:r>
            <a:endParaRPr lang="en-PH" dirty="0">
              <a:latin typeface="Roboto Condensed" panose="02000000000000000000" pitchFamily="2" charset="0"/>
              <a:ea typeface="Roboto Condensed" panose="02000000000000000000" pitchFamily="2" charset="0"/>
            </a:endParaRPr>
          </a:p>
        </p:txBody>
      </p:sp>
      <p:sp>
        <p:nvSpPr>
          <p:cNvPr id="20" name="TextBox 19"/>
          <p:cNvSpPr txBox="1"/>
          <p:nvPr/>
        </p:nvSpPr>
        <p:spPr>
          <a:xfrm>
            <a:off x="4692730" y="5458232"/>
            <a:ext cx="2412840" cy="369332"/>
          </a:xfrm>
          <a:prstGeom prst="rect">
            <a:avLst/>
          </a:prstGeom>
          <a:noFill/>
        </p:spPr>
        <p:txBody>
          <a:bodyPr wrap="none" rtlCol="0">
            <a:spAutoFit/>
          </a:bodyPr>
          <a:lstStyle/>
          <a:p>
            <a:r>
              <a:rPr lang="en-PH" dirty="0" smtClean="0">
                <a:latin typeface="Roboto Condensed" panose="02000000000000000000" pitchFamily="2" charset="0"/>
                <a:ea typeface="Roboto Condensed" panose="02000000000000000000" pitchFamily="2" charset="0"/>
              </a:rPr>
              <a:t>Can use the full features</a:t>
            </a:r>
            <a:endParaRPr lang="en-PH" dirty="0">
              <a:latin typeface="Roboto Condensed" panose="02000000000000000000" pitchFamily="2" charset="0"/>
              <a:ea typeface="Roboto Condensed" panose="02000000000000000000" pitchFamily="2"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5632" y="2353070"/>
            <a:ext cx="1531141" cy="1531141"/>
          </a:xfrm>
          <a:prstGeom prst="rect">
            <a:avLst/>
          </a:prstGeom>
        </p:spPr>
      </p:pic>
      <p:cxnSp>
        <p:nvCxnSpPr>
          <p:cNvPr id="23" name="Straight Arrow Connector 22"/>
          <p:cNvCxnSpPr/>
          <p:nvPr/>
        </p:nvCxnSpPr>
        <p:spPr>
          <a:xfrm flipH="1">
            <a:off x="7772400" y="2794000"/>
            <a:ext cx="1358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7772400" y="3488942"/>
            <a:ext cx="1340032" cy="28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581900" y="3554718"/>
            <a:ext cx="1530532" cy="686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543746" y="3962400"/>
            <a:ext cx="1866954" cy="1027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7600924" y="4056391"/>
            <a:ext cx="1898622" cy="14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029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000" dirty="0" smtClean="0">
                <a:latin typeface="Roboto Condensed" panose="02000000000000000000" pitchFamily="2" charset="0"/>
                <a:ea typeface="Roboto Condensed" panose="02000000000000000000" pitchFamily="2" charset="0"/>
              </a:rPr>
              <a:t>How does the system works?</a:t>
            </a:r>
            <a:endParaRPr lang="en-PH" sz="6000" dirty="0">
              <a:latin typeface="Roboto Condensed" panose="02000000000000000000" pitchFamily="2" charset="0"/>
              <a:ea typeface="Roboto Condensed" panose="02000000000000000000"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619500"/>
            <a:ext cx="1346200" cy="1346200"/>
          </a:xfrm>
          <a:prstGeom prst="rect">
            <a:avLst/>
          </a:prstGeom>
        </p:spPr>
      </p:pic>
      <p:cxnSp>
        <p:nvCxnSpPr>
          <p:cNvPr id="8" name="Straight Arrow Connector 7"/>
          <p:cNvCxnSpPr/>
          <p:nvPr/>
        </p:nvCxnSpPr>
        <p:spPr>
          <a:xfrm>
            <a:off x="2451100" y="4292600"/>
            <a:ext cx="1943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500" y="3530600"/>
            <a:ext cx="1523999" cy="1523999"/>
          </a:xfrm>
          <a:prstGeom prst="rect">
            <a:avLst/>
          </a:prstGeom>
        </p:spPr>
      </p:pic>
      <p:cxnSp>
        <p:nvCxnSpPr>
          <p:cNvPr id="11" name="Straight Connector 10"/>
          <p:cNvCxnSpPr/>
          <p:nvPr/>
        </p:nvCxnSpPr>
        <p:spPr>
          <a:xfrm>
            <a:off x="6095999" y="4292599"/>
            <a:ext cx="1003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099299" y="2387599"/>
            <a:ext cx="0" cy="382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99299" y="2387599"/>
            <a:ext cx="1003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99299" y="3581400"/>
            <a:ext cx="1003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99299" y="6210299"/>
            <a:ext cx="1003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99299" y="4851399"/>
            <a:ext cx="10033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4700" y="1960266"/>
            <a:ext cx="854666" cy="854666"/>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7533" y="3136900"/>
            <a:ext cx="889000" cy="889000"/>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7533" y="4442765"/>
            <a:ext cx="817267" cy="817267"/>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94700" y="5829858"/>
            <a:ext cx="760882" cy="760882"/>
          </a:xfrm>
          <a:prstGeom prst="rect">
            <a:avLst/>
          </a:prstGeom>
        </p:spPr>
      </p:pic>
      <p:sp>
        <p:nvSpPr>
          <p:cNvPr id="20" name="Oval 19"/>
          <p:cNvSpPr/>
          <p:nvPr/>
        </p:nvSpPr>
        <p:spPr>
          <a:xfrm>
            <a:off x="11115298" y="5943599"/>
            <a:ext cx="266700" cy="266700"/>
          </a:xfrm>
          <a:prstGeom prst="ellipse">
            <a:avLst/>
          </a:prstGeom>
          <a:solidFill>
            <a:srgbClr val="F17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Oval 20"/>
          <p:cNvSpPr/>
          <p:nvPr/>
        </p:nvSpPr>
        <p:spPr>
          <a:xfrm>
            <a:off x="9542646" y="5938015"/>
            <a:ext cx="266700" cy="266700"/>
          </a:xfrm>
          <a:prstGeom prst="ellipse">
            <a:avLst/>
          </a:prstGeom>
          <a:solidFill>
            <a:srgbClr val="7374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Oval 22"/>
          <p:cNvSpPr/>
          <p:nvPr/>
        </p:nvSpPr>
        <p:spPr>
          <a:xfrm>
            <a:off x="9935809" y="5938015"/>
            <a:ext cx="266700" cy="266700"/>
          </a:xfrm>
          <a:prstGeom prst="ellipse">
            <a:avLst/>
          </a:prstGeom>
          <a:solidFill>
            <a:srgbClr val="68A8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 name="Oval 26"/>
          <p:cNvSpPr/>
          <p:nvPr/>
        </p:nvSpPr>
        <p:spPr>
          <a:xfrm>
            <a:off x="10328972" y="5938015"/>
            <a:ext cx="266700" cy="266700"/>
          </a:xfrm>
          <a:prstGeom prst="ellipse">
            <a:avLst/>
          </a:prstGeom>
          <a:solidFill>
            <a:srgbClr val="C4D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Oval 27"/>
          <p:cNvSpPr/>
          <p:nvPr/>
        </p:nvSpPr>
        <p:spPr>
          <a:xfrm>
            <a:off x="10722135" y="5938015"/>
            <a:ext cx="266700" cy="266700"/>
          </a:xfrm>
          <a:prstGeom prst="ellipse">
            <a:avLst/>
          </a:prstGeom>
          <a:solidFill>
            <a:srgbClr val="6C8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126793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Roboto Condensed" panose="02000000000000000000" pitchFamily="2" charset="0"/>
                <a:ea typeface="Roboto Condensed" panose="02000000000000000000" pitchFamily="2" charset="0"/>
              </a:rPr>
              <a:t>Theoretical Framework</a:t>
            </a:r>
            <a:endParaRPr lang="en-PH" dirty="0">
              <a:latin typeface="Roboto Condensed" panose="02000000000000000000" pitchFamily="2" charset="0"/>
              <a:ea typeface="Roboto Condensed" panose="02000000000000000000" pitchFamily="2"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45874881"/>
              </p:ext>
            </p:extLst>
          </p:nvPr>
        </p:nvGraphicFramePr>
        <p:xfrm>
          <a:off x="2031999" y="2815166"/>
          <a:ext cx="8140701" cy="2114551"/>
        </p:xfrm>
        <a:graphic>
          <a:graphicData uri="http://schemas.openxmlformats.org/drawingml/2006/table">
            <a:tbl>
              <a:tblPr firstRow="1" bandRow="1">
                <a:tableStyleId>{5C22544A-7EE6-4342-B048-85BDC9FD1C3A}</a:tableStyleId>
              </a:tblPr>
              <a:tblGrid>
                <a:gridCol w="2713567">
                  <a:extLst>
                    <a:ext uri="{9D8B030D-6E8A-4147-A177-3AD203B41FA5}">
                      <a16:colId xmlns:a16="http://schemas.microsoft.com/office/drawing/2014/main" val="2802565416"/>
                    </a:ext>
                  </a:extLst>
                </a:gridCol>
                <a:gridCol w="2713567">
                  <a:extLst>
                    <a:ext uri="{9D8B030D-6E8A-4147-A177-3AD203B41FA5}">
                      <a16:colId xmlns:a16="http://schemas.microsoft.com/office/drawing/2014/main" val="460933830"/>
                    </a:ext>
                  </a:extLst>
                </a:gridCol>
                <a:gridCol w="2713567">
                  <a:extLst>
                    <a:ext uri="{9D8B030D-6E8A-4147-A177-3AD203B41FA5}">
                      <a16:colId xmlns:a16="http://schemas.microsoft.com/office/drawing/2014/main" val="1503877202"/>
                    </a:ext>
                  </a:extLst>
                </a:gridCol>
              </a:tblGrid>
              <a:tr h="639234">
                <a:tc>
                  <a:txBody>
                    <a:bodyPr/>
                    <a:lstStyle/>
                    <a:p>
                      <a:r>
                        <a:rPr lang="en-PH" dirty="0" smtClean="0">
                          <a:latin typeface="Roboto Condensed" panose="02000000000000000000" pitchFamily="2" charset="0"/>
                          <a:ea typeface="Roboto Condensed" panose="02000000000000000000" pitchFamily="2" charset="0"/>
                        </a:rPr>
                        <a:t>Input</a:t>
                      </a:r>
                      <a:endParaRPr lang="en-PH" dirty="0">
                        <a:latin typeface="Roboto Condensed" panose="02000000000000000000" pitchFamily="2" charset="0"/>
                        <a:ea typeface="Roboto Condensed" panose="02000000000000000000" pitchFamily="2" charset="0"/>
                      </a:endParaRPr>
                    </a:p>
                  </a:txBody>
                  <a:tcPr/>
                </a:tc>
                <a:tc>
                  <a:txBody>
                    <a:bodyPr/>
                    <a:lstStyle/>
                    <a:p>
                      <a:r>
                        <a:rPr lang="en-PH" dirty="0" smtClean="0">
                          <a:latin typeface="Roboto Condensed" panose="02000000000000000000" pitchFamily="2" charset="0"/>
                          <a:ea typeface="Roboto Condensed" panose="02000000000000000000" pitchFamily="2" charset="0"/>
                        </a:rPr>
                        <a:t>Process</a:t>
                      </a:r>
                      <a:endParaRPr lang="en-PH" dirty="0">
                        <a:latin typeface="Roboto Condensed" panose="02000000000000000000" pitchFamily="2" charset="0"/>
                        <a:ea typeface="Roboto Condensed" panose="02000000000000000000" pitchFamily="2" charset="0"/>
                      </a:endParaRPr>
                    </a:p>
                  </a:txBody>
                  <a:tcPr/>
                </a:tc>
                <a:tc>
                  <a:txBody>
                    <a:bodyPr/>
                    <a:lstStyle/>
                    <a:p>
                      <a:r>
                        <a:rPr lang="en-PH" dirty="0" smtClean="0">
                          <a:latin typeface="Roboto Condensed" panose="02000000000000000000" pitchFamily="2" charset="0"/>
                          <a:ea typeface="Roboto Condensed" panose="02000000000000000000" pitchFamily="2" charset="0"/>
                        </a:rPr>
                        <a:t>Output</a:t>
                      </a:r>
                      <a:endParaRPr lang="en-PH"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091419027"/>
                  </a:ext>
                </a:extLst>
              </a:tr>
              <a:tr h="1475317">
                <a:tc>
                  <a:txBody>
                    <a:bodyPr/>
                    <a:lstStyle/>
                    <a:p>
                      <a:pPr marL="285750" indent="-285750">
                        <a:buFontTx/>
                        <a:buChar char="-"/>
                      </a:pPr>
                      <a:r>
                        <a:rPr lang="en-PH" dirty="0" smtClean="0"/>
                        <a:t>Mobile</a:t>
                      </a:r>
                      <a:r>
                        <a:rPr lang="en-PH" baseline="0" dirty="0" smtClean="0"/>
                        <a:t> Development Tools</a:t>
                      </a:r>
                    </a:p>
                    <a:p>
                      <a:pPr marL="285750" indent="-285750">
                        <a:buFontTx/>
                        <a:buChar char="-"/>
                      </a:pPr>
                      <a:r>
                        <a:rPr lang="en-PH" baseline="0" dirty="0" smtClean="0"/>
                        <a:t>Database</a:t>
                      </a:r>
                    </a:p>
                    <a:p>
                      <a:pPr marL="285750" indent="-285750">
                        <a:buFontTx/>
                        <a:buChar char="-"/>
                      </a:pPr>
                      <a:r>
                        <a:rPr lang="en-PH" baseline="0" dirty="0" smtClean="0"/>
                        <a:t>Xamarin Studio</a:t>
                      </a:r>
                    </a:p>
                  </a:txBody>
                  <a:tcPr/>
                </a:tc>
                <a:tc>
                  <a:txBody>
                    <a:bodyPr/>
                    <a:lstStyle/>
                    <a:p>
                      <a:r>
                        <a:rPr lang="en-PH" dirty="0" smtClean="0"/>
                        <a:t>- Applying the collected</a:t>
                      </a:r>
                      <a:r>
                        <a:rPr lang="en-PH" baseline="0" dirty="0" smtClean="0"/>
                        <a:t> data and implementing it to develop the application needed.</a:t>
                      </a:r>
                      <a:endParaRPr lang="en-PH" dirty="0"/>
                    </a:p>
                  </a:txBody>
                  <a:tcPr/>
                </a:tc>
                <a:tc>
                  <a:txBody>
                    <a:bodyPr/>
                    <a:lstStyle/>
                    <a:p>
                      <a:r>
                        <a:rPr lang="en-PH" dirty="0" smtClean="0"/>
                        <a:t>Mobile</a:t>
                      </a:r>
                      <a:r>
                        <a:rPr lang="en-PH" baseline="0" dirty="0" smtClean="0"/>
                        <a:t>-based application</a:t>
                      </a:r>
                      <a:endParaRPr lang="en-PH" dirty="0"/>
                    </a:p>
                  </a:txBody>
                  <a:tcPr/>
                </a:tc>
                <a:extLst>
                  <a:ext uri="{0D108BD9-81ED-4DB2-BD59-A6C34878D82A}">
                    <a16:rowId xmlns:a16="http://schemas.microsoft.com/office/drawing/2014/main" val="4027757329"/>
                  </a:ext>
                </a:extLst>
              </a:tr>
            </a:tbl>
          </a:graphicData>
        </a:graphic>
      </p:graphicFrame>
    </p:spTree>
    <p:extLst>
      <p:ext uri="{BB962C8B-B14F-4D97-AF65-F5344CB8AC3E}">
        <p14:creationId xmlns:p14="http://schemas.microsoft.com/office/powerpoint/2010/main" val="76783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111</TotalTime>
  <Words>157</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Century Gothic</vt:lpstr>
      <vt:lpstr>Roboto Condensed</vt:lpstr>
      <vt:lpstr>Wingdings 2</vt:lpstr>
      <vt:lpstr>Quotable</vt:lpstr>
      <vt:lpstr>A Mobile-based Student Essentials Application for Students of Columban College Inc.</vt:lpstr>
      <vt:lpstr>Analysis</vt:lpstr>
      <vt:lpstr>Objectives</vt:lpstr>
      <vt:lpstr>Usecase Diagram</vt:lpstr>
      <vt:lpstr>How does the system works?</vt:lpstr>
      <vt:lpstr>Theoretical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Student Essentials Application of Columban College Inc.</dc:title>
  <dc:creator>LESTERJOHN</dc:creator>
  <cp:lastModifiedBy>LESTERJOHN</cp:lastModifiedBy>
  <cp:revision>12</cp:revision>
  <dcterms:created xsi:type="dcterms:W3CDTF">2017-07-25T18:24:02Z</dcterms:created>
  <dcterms:modified xsi:type="dcterms:W3CDTF">2017-08-02T05:30:27Z</dcterms:modified>
</cp:coreProperties>
</file>