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6" r:id="rId3"/>
    <p:sldId id="267" r:id="rId4"/>
    <p:sldId id="268" r:id="rId5"/>
    <p:sldId id="269" r:id="rId6"/>
    <p:sldId id="270" r:id="rId7"/>
    <p:sldId id="271" r:id="rId8"/>
    <p:sldId id="273" r:id="rId9"/>
    <p:sldId id="257" r:id="rId10"/>
    <p:sldId id="258" r:id="rId11"/>
    <p:sldId id="256" r:id="rId12"/>
    <p:sldId id="259" r:id="rId13"/>
    <p:sldId id="260" r:id="rId14"/>
    <p:sldId id="261" r:id="rId15"/>
    <p:sldId id="262" r:id="rId16"/>
    <p:sldId id="263" r:id="rId17"/>
    <p:sldId id="264" r:id="rId18"/>
    <p:sldId id="265"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hyperlink" Target="https://www.educba.com/javafx-label/" TargetMode="External"/><Relationship Id="rId5" Type="http://schemas.openxmlformats.org/officeDocument/2006/relationships/image" Target="../media/image25.sv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svg"/><Relationship Id="rId1"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9.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educba.com/javafx-label/" TargetMode="External"/><Relationship Id="rId2" Type="http://schemas.openxmlformats.org/officeDocument/2006/relationships/image" Target="../media/image23.svg"/><Relationship Id="rId1" Type="http://schemas.openxmlformats.org/officeDocument/2006/relationships/image" Target="../media/image22.png"/><Relationship Id="rId5" Type="http://schemas.openxmlformats.org/officeDocument/2006/relationships/image" Target="../media/image25.sv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D12CF-A9F3-4502-92B5-6B011CD111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2AD70B-EAA3-4F85-A39D-EBB712260A31}">
      <dgm:prSet/>
      <dgm:spPr/>
      <dgm:t>
        <a:bodyPr/>
        <a:lstStyle/>
        <a:p>
          <a:r>
            <a:rPr lang="en-US"/>
            <a:t>A single API is to be adequate to support multiple look and feel.</a:t>
          </a:r>
        </a:p>
      </dgm:t>
    </dgm:pt>
    <dgm:pt modelId="{AFA626DE-FEC5-42D2-9C28-52BD5DD41CCA}" type="parTrans" cxnId="{E7B803A5-B9A6-4762-8827-78E04435310F}">
      <dgm:prSet/>
      <dgm:spPr/>
      <dgm:t>
        <a:bodyPr/>
        <a:lstStyle/>
        <a:p>
          <a:endParaRPr lang="en-US"/>
        </a:p>
      </dgm:t>
    </dgm:pt>
    <dgm:pt modelId="{BB8AD61E-403E-49F5-96FB-D6F3FA93FD53}" type="sibTrans" cxnId="{E7B803A5-B9A6-4762-8827-78E04435310F}">
      <dgm:prSet/>
      <dgm:spPr/>
      <dgm:t>
        <a:bodyPr/>
        <a:lstStyle/>
        <a:p>
          <a:endParaRPr lang="en-US"/>
        </a:p>
      </dgm:t>
    </dgm:pt>
    <dgm:pt modelId="{2C1D0831-20AD-4520-8486-A32E0EF82E7C}">
      <dgm:prSet/>
      <dgm:spPr/>
      <dgm:t>
        <a:bodyPr/>
        <a:lstStyle/>
        <a:p>
          <a:r>
            <a:rPr lang="en-US"/>
            <a:t>API is to be model driven in order that the best level API isn’t needed to own information.</a:t>
          </a:r>
        </a:p>
      </dgm:t>
    </dgm:pt>
    <dgm:pt modelId="{7E975D6E-6D93-46FF-AFF7-73B7D7604063}" type="parTrans" cxnId="{B3F58921-97C0-4A23-ADEC-9C89CA3EF0AC}">
      <dgm:prSet/>
      <dgm:spPr/>
      <dgm:t>
        <a:bodyPr/>
        <a:lstStyle/>
        <a:p>
          <a:endParaRPr lang="en-US"/>
        </a:p>
      </dgm:t>
    </dgm:pt>
    <dgm:pt modelId="{4899246B-F68C-4B73-A7DA-0265898A1254}" type="sibTrans" cxnId="{B3F58921-97C0-4A23-ADEC-9C89CA3EF0AC}">
      <dgm:prSet/>
      <dgm:spPr/>
      <dgm:t>
        <a:bodyPr/>
        <a:lstStyle/>
        <a:p>
          <a:endParaRPr lang="en-US"/>
        </a:p>
      </dgm:t>
    </dgm:pt>
    <dgm:pt modelId="{4E28B58F-479E-4C77-9609-26CD22A32C74}">
      <dgm:prSet/>
      <dgm:spPr/>
      <dgm:t>
        <a:bodyPr/>
        <a:lstStyle/>
        <a:p>
          <a:r>
            <a:rPr lang="en-US"/>
            <a:t>API is to use the Java Bean model in order that Builder Tools and IDE will give higher services to the developers to be used.</a:t>
          </a:r>
        </a:p>
      </dgm:t>
    </dgm:pt>
    <dgm:pt modelId="{53F89717-AD27-4690-90C5-D182F4F0372C}" type="parTrans" cxnId="{69E578B9-8504-4F52-A0CC-7407FBC3E15D}">
      <dgm:prSet/>
      <dgm:spPr/>
      <dgm:t>
        <a:bodyPr/>
        <a:lstStyle/>
        <a:p>
          <a:endParaRPr lang="en-US"/>
        </a:p>
      </dgm:t>
    </dgm:pt>
    <dgm:pt modelId="{D1D3FE40-DF7E-47C6-80BF-D91E3B467125}" type="sibTrans" cxnId="{69E578B9-8504-4F52-A0CC-7407FBC3E15D}">
      <dgm:prSet/>
      <dgm:spPr/>
      <dgm:t>
        <a:bodyPr/>
        <a:lstStyle/>
        <a:p>
          <a:endParaRPr lang="en-US"/>
        </a:p>
      </dgm:t>
    </dgm:pt>
    <dgm:pt modelId="{5793DA54-5A9F-43E3-B44D-D44C9C77EFC6}" type="pres">
      <dgm:prSet presAssocID="{75FD12CF-A9F3-4502-92B5-6B011CD111AA}" presName="root" presStyleCnt="0">
        <dgm:presLayoutVars>
          <dgm:dir/>
          <dgm:resizeHandles val="exact"/>
        </dgm:presLayoutVars>
      </dgm:prSet>
      <dgm:spPr/>
    </dgm:pt>
    <dgm:pt modelId="{190D8819-10BA-4070-B9DF-0BA3CC4D7756}" type="pres">
      <dgm:prSet presAssocID="{B22AD70B-EAA3-4F85-A39D-EBB712260A31}" presName="compNode" presStyleCnt="0"/>
      <dgm:spPr/>
    </dgm:pt>
    <dgm:pt modelId="{4A0BAC79-11F3-4866-8001-36E35BF7B5D7}" type="pres">
      <dgm:prSet presAssocID="{B22AD70B-EAA3-4F85-A39D-EBB712260A31}" presName="bgRect" presStyleLbl="bgShp" presStyleIdx="0" presStyleCnt="3"/>
      <dgm:spPr/>
    </dgm:pt>
    <dgm:pt modelId="{8BE0299A-9C03-4E72-BDAD-E901FAE6B776}" type="pres">
      <dgm:prSet presAssocID="{B22AD70B-EAA3-4F85-A39D-EBB712260A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368B5AA4-1F28-45D7-9BE8-1BB1AA58C255}" type="pres">
      <dgm:prSet presAssocID="{B22AD70B-EAA3-4F85-A39D-EBB712260A31}" presName="spaceRect" presStyleCnt="0"/>
      <dgm:spPr/>
    </dgm:pt>
    <dgm:pt modelId="{1F550A7C-428D-4EE1-BB35-7EE221619B4A}" type="pres">
      <dgm:prSet presAssocID="{B22AD70B-EAA3-4F85-A39D-EBB712260A31}" presName="parTx" presStyleLbl="revTx" presStyleIdx="0" presStyleCnt="3">
        <dgm:presLayoutVars>
          <dgm:chMax val="0"/>
          <dgm:chPref val="0"/>
        </dgm:presLayoutVars>
      </dgm:prSet>
      <dgm:spPr/>
    </dgm:pt>
    <dgm:pt modelId="{4A85C050-A2C5-4389-82C9-E7E241B3F3C9}" type="pres">
      <dgm:prSet presAssocID="{BB8AD61E-403E-49F5-96FB-D6F3FA93FD53}" presName="sibTrans" presStyleCnt="0"/>
      <dgm:spPr/>
    </dgm:pt>
    <dgm:pt modelId="{B323E537-0058-40D1-8E86-C728F5B7645F}" type="pres">
      <dgm:prSet presAssocID="{2C1D0831-20AD-4520-8486-A32E0EF82E7C}" presName="compNode" presStyleCnt="0"/>
      <dgm:spPr/>
    </dgm:pt>
    <dgm:pt modelId="{E1B56B09-0713-475B-9A76-1466196226D7}" type="pres">
      <dgm:prSet presAssocID="{2C1D0831-20AD-4520-8486-A32E0EF82E7C}" presName="bgRect" presStyleLbl="bgShp" presStyleIdx="1" presStyleCnt="3"/>
      <dgm:spPr/>
    </dgm:pt>
    <dgm:pt modelId="{089CD850-1D1C-4ACD-A1EC-E14126EE2852}" type="pres">
      <dgm:prSet presAssocID="{2C1D0831-20AD-4520-8486-A32E0EF82E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6B043F5-3400-418C-9C41-1338DD566386}" type="pres">
      <dgm:prSet presAssocID="{2C1D0831-20AD-4520-8486-A32E0EF82E7C}" presName="spaceRect" presStyleCnt="0"/>
      <dgm:spPr/>
    </dgm:pt>
    <dgm:pt modelId="{7FF5FCDD-CC7B-456B-A1E8-E959F9E27B65}" type="pres">
      <dgm:prSet presAssocID="{2C1D0831-20AD-4520-8486-A32E0EF82E7C}" presName="parTx" presStyleLbl="revTx" presStyleIdx="1" presStyleCnt="3">
        <dgm:presLayoutVars>
          <dgm:chMax val="0"/>
          <dgm:chPref val="0"/>
        </dgm:presLayoutVars>
      </dgm:prSet>
      <dgm:spPr/>
    </dgm:pt>
    <dgm:pt modelId="{437F2B8B-F55A-4221-9358-9D6259F32FE3}" type="pres">
      <dgm:prSet presAssocID="{4899246B-F68C-4B73-A7DA-0265898A1254}" presName="sibTrans" presStyleCnt="0"/>
      <dgm:spPr/>
    </dgm:pt>
    <dgm:pt modelId="{8F587736-98AE-4123-A128-3614DF25E18A}" type="pres">
      <dgm:prSet presAssocID="{4E28B58F-479E-4C77-9609-26CD22A32C74}" presName="compNode" presStyleCnt="0"/>
      <dgm:spPr/>
    </dgm:pt>
    <dgm:pt modelId="{606966C5-A005-4AEF-88CC-B83DBED0363C}" type="pres">
      <dgm:prSet presAssocID="{4E28B58F-479E-4C77-9609-26CD22A32C74}" presName="bgRect" presStyleLbl="bgShp" presStyleIdx="2" presStyleCnt="3"/>
      <dgm:spPr/>
    </dgm:pt>
    <dgm:pt modelId="{7A7DB6D2-82BC-4B29-930D-5C1300AA7EA8}" type="pres">
      <dgm:prSet presAssocID="{4E28B58F-479E-4C77-9609-26CD22A32C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1953C5F-6019-4BC3-B8EB-053FA635AD60}" type="pres">
      <dgm:prSet presAssocID="{4E28B58F-479E-4C77-9609-26CD22A32C74}" presName="spaceRect" presStyleCnt="0"/>
      <dgm:spPr/>
    </dgm:pt>
    <dgm:pt modelId="{AEFFABB3-222C-4459-BE44-E6A362ADD188}" type="pres">
      <dgm:prSet presAssocID="{4E28B58F-479E-4C77-9609-26CD22A32C74}" presName="parTx" presStyleLbl="revTx" presStyleIdx="2" presStyleCnt="3">
        <dgm:presLayoutVars>
          <dgm:chMax val="0"/>
          <dgm:chPref val="0"/>
        </dgm:presLayoutVars>
      </dgm:prSet>
      <dgm:spPr/>
    </dgm:pt>
  </dgm:ptLst>
  <dgm:cxnLst>
    <dgm:cxn modelId="{91AAB012-3D15-47AD-A65C-F985B6202BCC}" type="presOf" srcId="{4E28B58F-479E-4C77-9609-26CD22A32C74}" destId="{AEFFABB3-222C-4459-BE44-E6A362ADD188}" srcOrd="0" destOrd="0" presId="urn:microsoft.com/office/officeart/2018/2/layout/IconVerticalSolidList"/>
    <dgm:cxn modelId="{B3F58921-97C0-4A23-ADEC-9C89CA3EF0AC}" srcId="{75FD12CF-A9F3-4502-92B5-6B011CD111AA}" destId="{2C1D0831-20AD-4520-8486-A32E0EF82E7C}" srcOrd="1" destOrd="0" parTransId="{7E975D6E-6D93-46FF-AFF7-73B7D7604063}" sibTransId="{4899246B-F68C-4B73-A7DA-0265898A1254}"/>
    <dgm:cxn modelId="{E7B803A5-B9A6-4762-8827-78E04435310F}" srcId="{75FD12CF-A9F3-4502-92B5-6B011CD111AA}" destId="{B22AD70B-EAA3-4F85-A39D-EBB712260A31}" srcOrd="0" destOrd="0" parTransId="{AFA626DE-FEC5-42D2-9C28-52BD5DD41CCA}" sibTransId="{BB8AD61E-403E-49F5-96FB-D6F3FA93FD53}"/>
    <dgm:cxn modelId="{69E578B9-8504-4F52-A0CC-7407FBC3E15D}" srcId="{75FD12CF-A9F3-4502-92B5-6B011CD111AA}" destId="{4E28B58F-479E-4C77-9609-26CD22A32C74}" srcOrd="2" destOrd="0" parTransId="{53F89717-AD27-4690-90C5-D182F4F0372C}" sibTransId="{D1D3FE40-DF7E-47C6-80BF-D91E3B467125}"/>
    <dgm:cxn modelId="{E8C258CD-A789-4C56-801E-E15531819C6C}" type="presOf" srcId="{2C1D0831-20AD-4520-8486-A32E0EF82E7C}" destId="{7FF5FCDD-CC7B-456B-A1E8-E959F9E27B65}" srcOrd="0" destOrd="0" presId="urn:microsoft.com/office/officeart/2018/2/layout/IconVerticalSolidList"/>
    <dgm:cxn modelId="{AD4F29E3-756D-4BCD-803D-08D3D52863BA}" type="presOf" srcId="{B22AD70B-EAA3-4F85-A39D-EBB712260A31}" destId="{1F550A7C-428D-4EE1-BB35-7EE221619B4A}" srcOrd="0" destOrd="0" presId="urn:microsoft.com/office/officeart/2018/2/layout/IconVerticalSolidList"/>
    <dgm:cxn modelId="{3F20F3E5-8BD5-452A-8E5D-687D123E93E6}" type="presOf" srcId="{75FD12CF-A9F3-4502-92B5-6B011CD111AA}" destId="{5793DA54-5A9F-43E3-B44D-D44C9C77EFC6}" srcOrd="0" destOrd="0" presId="urn:microsoft.com/office/officeart/2018/2/layout/IconVerticalSolidList"/>
    <dgm:cxn modelId="{0EC29569-7C61-4A33-9DA5-AFF9A0061467}" type="presParOf" srcId="{5793DA54-5A9F-43E3-B44D-D44C9C77EFC6}" destId="{190D8819-10BA-4070-B9DF-0BA3CC4D7756}" srcOrd="0" destOrd="0" presId="urn:microsoft.com/office/officeart/2018/2/layout/IconVerticalSolidList"/>
    <dgm:cxn modelId="{796CF04D-8690-458A-BF82-4B251AA6A829}" type="presParOf" srcId="{190D8819-10BA-4070-B9DF-0BA3CC4D7756}" destId="{4A0BAC79-11F3-4866-8001-36E35BF7B5D7}" srcOrd="0" destOrd="0" presId="urn:microsoft.com/office/officeart/2018/2/layout/IconVerticalSolidList"/>
    <dgm:cxn modelId="{A38A91C9-0147-43EE-9E62-14B44E7D0B4E}" type="presParOf" srcId="{190D8819-10BA-4070-B9DF-0BA3CC4D7756}" destId="{8BE0299A-9C03-4E72-BDAD-E901FAE6B776}" srcOrd="1" destOrd="0" presId="urn:microsoft.com/office/officeart/2018/2/layout/IconVerticalSolidList"/>
    <dgm:cxn modelId="{1FBD65CD-F080-4410-81B9-A6FBE17D57A2}" type="presParOf" srcId="{190D8819-10BA-4070-B9DF-0BA3CC4D7756}" destId="{368B5AA4-1F28-45D7-9BE8-1BB1AA58C255}" srcOrd="2" destOrd="0" presId="urn:microsoft.com/office/officeart/2018/2/layout/IconVerticalSolidList"/>
    <dgm:cxn modelId="{1409BB79-E193-42BA-B78C-491C6CFD990E}" type="presParOf" srcId="{190D8819-10BA-4070-B9DF-0BA3CC4D7756}" destId="{1F550A7C-428D-4EE1-BB35-7EE221619B4A}" srcOrd="3" destOrd="0" presId="urn:microsoft.com/office/officeart/2018/2/layout/IconVerticalSolidList"/>
    <dgm:cxn modelId="{258C3312-1D1A-4320-9664-1EAB9BE998E5}" type="presParOf" srcId="{5793DA54-5A9F-43E3-B44D-D44C9C77EFC6}" destId="{4A85C050-A2C5-4389-82C9-E7E241B3F3C9}" srcOrd="1" destOrd="0" presId="urn:microsoft.com/office/officeart/2018/2/layout/IconVerticalSolidList"/>
    <dgm:cxn modelId="{8B363506-650D-4BD6-89B4-B8518E9AE861}" type="presParOf" srcId="{5793DA54-5A9F-43E3-B44D-D44C9C77EFC6}" destId="{B323E537-0058-40D1-8E86-C728F5B7645F}" srcOrd="2" destOrd="0" presId="urn:microsoft.com/office/officeart/2018/2/layout/IconVerticalSolidList"/>
    <dgm:cxn modelId="{D71C7E84-A766-4DB6-87A1-55BBB78F9ADF}" type="presParOf" srcId="{B323E537-0058-40D1-8E86-C728F5B7645F}" destId="{E1B56B09-0713-475B-9A76-1466196226D7}" srcOrd="0" destOrd="0" presId="urn:microsoft.com/office/officeart/2018/2/layout/IconVerticalSolidList"/>
    <dgm:cxn modelId="{9BF26386-3B82-4E91-A163-3E362DE833ED}" type="presParOf" srcId="{B323E537-0058-40D1-8E86-C728F5B7645F}" destId="{089CD850-1D1C-4ACD-A1EC-E14126EE2852}" srcOrd="1" destOrd="0" presId="urn:microsoft.com/office/officeart/2018/2/layout/IconVerticalSolidList"/>
    <dgm:cxn modelId="{207D681F-6BB9-4BA8-B6BF-E11A8FD8C426}" type="presParOf" srcId="{B323E537-0058-40D1-8E86-C728F5B7645F}" destId="{46B043F5-3400-418C-9C41-1338DD566386}" srcOrd="2" destOrd="0" presId="urn:microsoft.com/office/officeart/2018/2/layout/IconVerticalSolidList"/>
    <dgm:cxn modelId="{B7F57A53-A271-465E-98C5-264508C7A8F3}" type="presParOf" srcId="{B323E537-0058-40D1-8E86-C728F5B7645F}" destId="{7FF5FCDD-CC7B-456B-A1E8-E959F9E27B65}" srcOrd="3" destOrd="0" presId="urn:microsoft.com/office/officeart/2018/2/layout/IconVerticalSolidList"/>
    <dgm:cxn modelId="{0182EBDD-4E0B-4AB8-9790-59A229C1976C}" type="presParOf" srcId="{5793DA54-5A9F-43E3-B44D-D44C9C77EFC6}" destId="{437F2B8B-F55A-4221-9358-9D6259F32FE3}" srcOrd="3" destOrd="0" presId="urn:microsoft.com/office/officeart/2018/2/layout/IconVerticalSolidList"/>
    <dgm:cxn modelId="{7EFC3975-E601-47F2-8D58-FF9D7CFD8556}" type="presParOf" srcId="{5793DA54-5A9F-43E3-B44D-D44C9C77EFC6}" destId="{8F587736-98AE-4123-A128-3614DF25E18A}" srcOrd="4" destOrd="0" presId="urn:microsoft.com/office/officeart/2018/2/layout/IconVerticalSolidList"/>
    <dgm:cxn modelId="{7F71A2E3-4D76-4161-812D-A3D7C40713FA}" type="presParOf" srcId="{8F587736-98AE-4123-A128-3614DF25E18A}" destId="{606966C5-A005-4AEF-88CC-B83DBED0363C}" srcOrd="0" destOrd="0" presId="urn:microsoft.com/office/officeart/2018/2/layout/IconVerticalSolidList"/>
    <dgm:cxn modelId="{FCF85DA6-4F0B-4E35-8AE8-0FB436D04316}" type="presParOf" srcId="{8F587736-98AE-4123-A128-3614DF25E18A}" destId="{7A7DB6D2-82BC-4B29-930D-5C1300AA7EA8}" srcOrd="1" destOrd="0" presId="urn:microsoft.com/office/officeart/2018/2/layout/IconVerticalSolidList"/>
    <dgm:cxn modelId="{767E7FB3-B9F5-41A6-BC06-85D00F6A43AF}" type="presParOf" srcId="{8F587736-98AE-4123-A128-3614DF25E18A}" destId="{61953C5F-6019-4BC3-B8EB-053FA635AD60}" srcOrd="2" destOrd="0" presId="urn:microsoft.com/office/officeart/2018/2/layout/IconVerticalSolidList"/>
    <dgm:cxn modelId="{969CE94C-D637-45B1-8C08-A3936DC779C3}" type="presParOf" srcId="{8F587736-98AE-4123-A128-3614DF25E18A}" destId="{AEFFABB3-222C-4459-BE44-E6A362ADD1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3E4D2D-155A-4CF8-91BB-BC23DD76E65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9E05F74-1950-4843-AAC6-62FA66CB0854}">
      <dgm:prSet/>
      <dgm:spPr/>
      <dgm:t>
        <a:bodyPr/>
        <a:lstStyle/>
        <a:p>
          <a:pPr>
            <a:lnSpc>
              <a:spcPct val="100000"/>
            </a:lnSpc>
            <a:defRPr cap="all"/>
          </a:pPr>
          <a:r>
            <a:rPr lang="en-US">
              <a:hlinkClick xmlns:r="http://schemas.openxmlformats.org/officeDocument/2006/relationships" r:id="rId1"/>
            </a:rPr>
            <a:t>JavaFX comes</a:t>
          </a:r>
          <a:r>
            <a:rPr lang="en-US"/>
            <a:t> with an oversized set of intrinsic GUI parts, like buttons, text fields, tables, trees, menus, charts and far additional. That saves you tons of your time once building a desktop application.</a:t>
          </a:r>
        </a:p>
      </dgm:t>
    </dgm:pt>
    <dgm:pt modelId="{30090DA2-C6DF-47D1-9717-4F454DCD8E42}" type="parTrans" cxnId="{856015DC-74D8-49EF-BAB7-3BE27A66F64A}">
      <dgm:prSet/>
      <dgm:spPr/>
      <dgm:t>
        <a:bodyPr/>
        <a:lstStyle/>
        <a:p>
          <a:endParaRPr lang="en-US"/>
        </a:p>
      </dgm:t>
    </dgm:pt>
    <dgm:pt modelId="{C699FC56-07EB-4F44-A424-D911E17D905F}" type="sibTrans" cxnId="{856015DC-74D8-49EF-BAB7-3BE27A66F64A}">
      <dgm:prSet/>
      <dgm:spPr/>
      <dgm:t>
        <a:bodyPr/>
        <a:lstStyle/>
        <a:p>
          <a:endParaRPr lang="en-US"/>
        </a:p>
      </dgm:t>
    </dgm:pt>
    <dgm:pt modelId="{B64206C5-C873-4EF8-AE91-5A64E7CCA12D}">
      <dgm:prSet/>
      <dgm:spPr/>
      <dgm:t>
        <a:bodyPr/>
        <a:lstStyle/>
        <a:p>
          <a:pPr>
            <a:lnSpc>
              <a:spcPct val="100000"/>
            </a:lnSpc>
            <a:defRPr cap="all"/>
          </a:pPr>
          <a:r>
            <a:rPr lang="en-US"/>
            <a:t>JavaFX parts are often styled using CSS, and you’ll be able to use FXML to compose a GUI rather than doing it in Java code. This makes it easier to quickly place a GUI along, or amendment the appearance or composition while not having to play within the Java code.</a:t>
          </a:r>
        </a:p>
      </dgm:t>
    </dgm:pt>
    <dgm:pt modelId="{89308FF6-59C5-4173-9061-89570E8CCFB7}" type="parTrans" cxnId="{D9E0160C-A826-48C7-8EE4-BDA8F1EE2698}">
      <dgm:prSet/>
      <dgm:spPr/>
      <dgm:t>
        <a:bodyPr/>
        <a:lstStyle/>
        <a:p>
          <a:endParaRPr lang="en-US"/>
        </a:p>
      </dgm:t>
    </dgm:pt>
    <dgm:pt modelId="{D51A8815-C666-4957-B60F-67C161B883D2}" type="sibTrans" cxnId="{D9E0160C-A826-48C7-8EE4-BDA8F1EE2698}">
      <dgm:prSet/>
      <dgm:spPr/>
      <dgm:t>
        <a:bodyPr/>
        <a:lstStyle/>
        <a:p>
          <a:endParaRPr lang="en-US"/>
        </a:p>
      </dgm:t>
    </dgm:pt>
    <dgm:pt modelId="{B7674F33-FF90-46E8-B423-F6CF34694788}" type="pres">
      <dgm:prSet presAssocID="{7F3E4D2D-155A-4CF8-91BB-BC23DD76E655}" presName="root" presStyleCnt="0">
        <dgm:presLayoutVars>
          <dgm:dir/>
          <dgm:resizeHandles val="exact"/>
        </dgm:presLayoutVars>
      </dgm:prSet>
      <dgm:spPr/>
    </dgm:pt>
    <dgm:pt modelId="{E7EB9903-258F-4402-B76D-7705195761C8}" type="pres">
      <dgm:prSet presAssocID="{79E05F74-1950-4843-AAC6-62FA66CB0854}" presName="compNode" presStyleCnt="0"/>
      <dgm:spPr/>
    </dgm:pt>
    <dgm:pt modelId="{E3AD5590-5099-4A4E-B1B0-5E251A629584}" type="pres">
      <dgm:prSet presAssocID="{79E05F74-1950-4843-AAC6-62FA66CB0854}" presName="iconBgRect" presStyleLbl="bgShp" presStyleIdx="0" presStyleCnt="2"/>
      <dgm:spPr/>
    </dgm:pt>
    <dgm:pt modelId="{0A98FDED-90B0-416E-816B-5ACBD637BA1A}" type="pres">
      <dgm:prSet presAssocID="{79E05F74-1950-4843-AAC6-62FA66CB085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66FD3844-098C-43CE-831B-2F95D2032974}" type="pres">
      <dgm:prSet presAssocID="{79E05F74-1950-4843-AAC6-62FA66CB0854}" presName="spaceRect" presStyleCnt="0"/>
      <dgm:spPr/>
    </dgm:pt>
    <dgm:pt modelId="{06D8397B-8226-4F21-916A-B86B4D2D2FB3}" type="pres">
      <dgm:prSet presAssocID="{79E05F74-1950-4843-AAC6-62FA66CB0854}" presName="textRect" presStyleLbl="revTx" presStyleIdx="0" presStyleCnt="2">
        <dgm:presLayoutVars>
          <dgm:chMax val="1"/>
          <dgm:chPref val="1"/>
        </dgm:presLayoutVars>
      </dgm:prSet>
      <dgm:spPr/>
    </dgm:pt>
    <dgm:pt modelId="{ACF7D06E-1EF5-4040-85C2-B9F1EB5B68EF}" type="pres">
      <dgm:prSet presAssocID="{C699FC56-07EB-4F44-A424-D911E17D905F}" presName="sibTrans" presStyleCnt="0"/>
      <dgm:spPr/>
    </dgm:pt>
    <dgm:pt modelId="{B1ED69CD-485D-4DA5-9322-94136B41E525}" type="pres">
      <dgm:prSet presAssocID="{B64206C5-C873-4EF8-AE91-5A64E7CCA12D}" presName="compNode" presStyleCnt="0"/>
      <dgm:spPr/>
    </dgm:pt>
    <dgm:pt modelId="{30A0B8DA-EA45-46D4-9183-8542C45DC1A7}" type="pres">
      <dgm:prSet presAssocID="{B64206C5-C873-4EF8-AE91-5A64E7CCA12D}" presName="iconBgRect" presStyleLbl="bgShp" presStyleIdx="1" presStyleCnt="2"/>
      <dgm:spPr/>
    </dgm:pt>
    <dgm:pt modelId="{27EFC93E-A588-4A58-BF54-6AA12FDED1F8}" type="pres">
      <dgm:prSet presAssocID="{B64206C5-C873-4EF8-AE91-5A64E7CCA12D}"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Web Design"/>
        </a:ext>
      </dgm:extLst>
    </dgm:pt>
    <dgm:pt modelId="{2E7E83ED-72D6-4318-A5DE-C0CA214C5673}" type="pres">
      <dgm:prSet presAssocID="{B64206C5-C873-4EF8-AE91-5A64E7CCA12D}" presName="spaceRect" presStyleCnt="0"/>
      <dgm:spPr/>
    </dgm:pt>
    <dgm:pt modelId="{E4E4C5B0-ED3D-4407-9FAD-BCE014B2A08A}" type="pres">
      <dgm:prSet presAssocID="{B64206C5-C873-4EF8-AE91-5A64E7CCA12D}" presName="textRect" presStyleLbl="revTx" presStyleIdx="1" presStyleCnt="2">
        <dgm:presLayoutVars>
          <dgm:chMax val="1"/>
          <dgm:chPref val="1"/>
        </dgm:presLayoutVars>
      </dgm:prSet>
      <dgm:spPr/>
    </dgm:pt>
  </dgm:ptLst>
  <dgm:cxnLst>
    <dgm:cxn modelId="{D9E0160C-A826-48C7-8EE4-BDA8F1EE2698}" srcId="{7F3E4D2D-155A-4CF8-91BB-BC23DD76E655}" destId="{B64206C5-C873-4EF8-AE91-5A64E7CCA12D}" srcOrd="1" destOrd="0" parTransId="{89308FF6-59C5-4173-9061-89570E8CCFB7}" sibTransId="{D51A8815-C666-4957-B60F-67C161B883D2}"/>
    <dgm:cxn modelId="{DE99C356-C3E5-46CC-8109-6B18F0338D1F}" type="presOf" srcId="{B64206C5-C873-4EF8-AE91-5A64E7CCA12D}" destId="{E4E4C5B0-ED3D-4407-9FAD-BCE014B2A08A}" srcOrd="0" destOrd="0" presId="urn:microsoft.com/office/officeart/2018/5/layout/IconCircleLabelList"/>
    <dgm:cxn modelId="{856015DC-74D8-49EF-BAB7-3BE27A66F64A}" srcId="{7F3E4D2D-155A-4CF8-91BB-BC23DD76E655}" destId="{79E05F74-1950-4843-AAC6-62FA66CB0854}" srcOrd="0" destOrd="0" parTransId="{30090DA2-C6DF-47D1-9717-4F454DCD8E42}" sibTransId="{C699FC56-07EB-4F44-A424-D911E17D905F}"/>
    <dgm:cxn modelId="{47BB33F6-7574-4875-9FC8-6E4C03AA2C70}" type="presOf" srcId="{79E05F74-1950-4843-AAC6-62FA66CB0854}" destId="{06D8397B-8226-4F21-916A-B86B4D2D2FB3}" srcOrd="0" destOrd="0" presId="urn:microsoft.com/office/officeart/2018/5/layout/IconCircleLabelList"/>
    <dgm:cxn modelId="{118F08FD-E7F5-4F21-B495-ECD71C616B9A}" type="presOf" srcId="{7F3E4D2D-155A-4CF8-91BB-BC23DD76E655}" destId="{B7674F33-FF90-46E8-B423-F6CF34694788}" srcOrd="0" destOrd="0" presId="urn:microsoft.com/office/officeart/2018/5/layout/IconCircleLabelList"/>
    <dgm:cxn modelId="{965E59AF-F13F-4ADA-9F78-0C496D5B49EC}" type="presParOf" srcId="{B7674F33-FF90-46E8-B423-F6CF34694788}" destId="{E7EB9903-258F-4402-B76D-7705195761C8}" srcOrd="0" destOrd="0" presId="urn:microsoft.com/office/officeart/2018/5/layout/IconCircleLabelList"/>
    <dgm:cxn modelId="{69BF0F51-97AB-46E2-93F4-7E52122FA39D}" type="presParOf" srcId="{E7EB9903-258F-4402-B76D-7705195761C8}" destId="{E3AD5590-5099-4A4E-B1B0-5E251A629584}" srcOrd="0" destOrd="0" presId="urn:microsoft.com/office/officeart/2018/5/layout/IconCircleLabelList"/>
    <dgm:cxn modelId="{80602510-029C-4C82-959B-F8BEF646C4F2}" type="presParOf" srcId="{E7EB9903-258F-4402-B76D-7705195761C8}" destId="{0A98FDED-90B0-416E-816B-5ACBD637BA1A}" srcOrd="1" destOrd="0" presId="urn:microsoft.com/office/officeart/2018/5/layout/IconCircleLabelList"/>
    <dgm:cxn modelId="{4F223D27-0476-4961-962E-29B4368B39A3}" type="presParOf" srcId="{E7EB9903-258F-4402-B76D-7705195761C8}" destId="{66FD3844-098C-43CE-831B-2F95D2032974}" srcOrd="2" destOrd="0" presId="urn:microsoft.com/office/officeart/2018/5/layout/IconCircleLabelList"/>
    <dgm:cxn modelId="{9612DD5D-F640-4D54-9109-418B5EAE7B59}" type="presParOf" srcId="{E7EB9903-258F-4402-B76D-7705195761C8}" destId="{06D8397B-8226-4F21-916A-B86B4D2D2FB3}" srcOrd="3" destOrd="0" presId="urn:microsoft.com/office/officeart/2018/5/layout/IconCircleLabelList"/>
    <dgm:cxn modelId="{9AF42B80-4883-4F78-874E-127DC6D6D609}" type="presParOf" srcId="{B7674F33-FF90-46E8-B423-F6CF34694788}" destId="{ACF7D06E-1EF5-4040-85C2-B9F1EB5B68EF}" srcOrd="1" destOrd="0" presId="urn:microsoft.com/office/officeart/2018/5/layout/IconCircleLabelList"/>
    <dgm:cxn modelId="{CDA2852C-ED5A-4AC5-A4FC-25CD1ED39896}" type="presParOf" srcId="{B7674F33-FF90-46E8-B423-F6CF34694788}" destId="{B1ED69CD-485D-4DA5-9322-94136B41E525}" srcOrd="2" destOrd="0" presId="urn:microsoft.com/office/officeart/2018/5/layout/IconCircleLabelList"/>
    <dgm:cxn modelId="{6C7C22C0-BA54-4127-A8A0-DBDD28B783B1}" type="presParOf" srcId="{B1ED69CD-485D-4DA5-9322-94136B41E525}" destId="{30A0B8DA-EA45-46D4-9183-8542C45DC1A7}" srcOrd="0" destOrd="0" presId="urn:microsoft.com/office/officeart/2018/5/layout/IconCircleLabelList"/>
    <dgm:cxn modelId="{8613549D-686F-45A8-9660-59F006F5F1B1}" type="presParOf" srcId="{B1ED69CD-485D-4DA5-9322-94136B41E525}" destId="{27EFC93E-A588-4A58-BF54-6AA12FDED1F8}" srcOrd="1" destOrd="0" presId="urn:microsoft.com/office/officeart/2018/5/layout/IconCircleLabelList"/>
    <dgm:cxn modelId="{309F27CC-454D-4743-A163-A4783E756C2C}" type="presParOf" srcId="{B1ED69CD-485D-4DA5-9322-94136B41E525}" destId="{2E7E83ED-72D6-4318-A5DE-C0CA214C5673}" srcOrd="2" destOrd="0" presId="urn:microsoft.com/office/officeart/2018/5/layout/IconCircleLabelList"/>
    <dgm:cxn modelId="{5F09568A-90FA-4B11-BEB5-3C6DDBD6EA3E}" type="presParOf" srcId="{B1ED69CD-485D-4DA5-9322-94136B41E525}" destId="{E4E4C5B0-ED3D-4407-9FAD-BCE014B2A08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BAC79-11F3-4866-8001-36E35BF7B5D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0299A-9C03-4E72-BDAD-E901FAE6B776}">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50A7C-428D-4EE1-BB35-7EE221619B4A}">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A single API is to be adequate to support multiple look and feel.</a:t>
          </a:r>
        </a:p>
      </dsp:txBody>
      <dsp:txXfrm>
        <a:off x="1941716" y="718"/>
        <a:ext cx="4571887" cy="1681139"/>
      </dsp:txXfrm>
    </dsp:sp>
    <dsp:sp modelId="{E1B56B09-0713-475B-9A76-1466196226D7}">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CD850-1D1C-4ACD-A1EC-E14126EE2852}">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F5FCDD-CC7B-456B-A1E8-E959F9E27B65}">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API is to be model driven in order that the best level API isn’t needed to own information.</a:t>
          </a:r>
        </a:p>
      </dsp:txBody>
      <dsp:txXfrm>
        <a:off x="1941716" y="2102143"/>
        <a:ext cx="4571887" cy="1681139"/>
      </dsp:txXfrm>
    </dsp:sp>
    <dsp:sp modelId="{606966C5-A005-4AEF-88CC-B83DBED0363C}">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DB6D2-82BC-4B29-930D-5C1300AA7EA8}">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FFABB3-222C-4459-BE44-E6A362ADD18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API is to use the Java Bean model in order that Builder Tools and IDE will give higher services to the developers to be used.</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D5590-5099-4A4E-B1B0-5E251A629584}">
      <dsp:nvSpPr>
        <dsp:cNvPr id="0" name=""/>
        <dsp:cNvSpPr/>
      </dsp:nvSpPr>
      <dsp:spPr>
        <a:xfrm>
          <a:off x="310879" y="424923"/>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8FDED-90B0-416E-816B-5ACBD637BA1A}">
      <dsp:nvSpPr>
        <dsp:cNvPr id="0" name=""/>
        <dsp:cNvSpPr/>
      </dsp:nvSpPr>
      <dsp:spPr>
        <a:xfrm>
          <a:off x="517228" y="631273"/>
          <a:ext cx="555556" cy="555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D8397B-8226-4F21-916A-B86B4D2D2FB3}">
      <dsp:nvSpPr>
        <dsp:cNvPr id="0" name=""/>
        <dsp:cNvSpPr/>
      </dsp:nvSpPr>
      <dsp:spPr>
        <a:xfrm>
          <a:off x="1354" y="1694767"/>
          <a:ext cx="1587304" cy="1839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hlinkClick xmlns:r="http://schemas.openxmlformats.org/officeDocument/2006/relationships" r:id="rId3"/>
            </a:rPr>
            <a:t>JavaFX comes</a:t>
          </a:r>
          <a:r>
            <a:rPr lang="en-US" sz="1100" kern="1200"/>
            <a:t> with an oversized set of intrinsic GUI parts, like buttons, text fields, tables, trees, menus, charts and far additional. That saves you tons of your time once building a desktop application.</a:t>
          </a:r>
        </a:p>
      </dsp:txBody>
      <dsp:txXfrm>
        <a:off x="1354" y="1694767"/>
        <a:ext cx="1587304" cy="1839661"/>
      </dsp:txXfrm>
    </dsp:sp>
    <dsp:sp modelId="{30A0B8DA-EA45-46D4-9183-8542C45DC1A7}">
      <dsp:nvSpPr>
        <dsp:cNvPr id="0" name=""/>
        <dsp:cNvSpPr/>
      </dsp:nvSpPr>
      <dsp:spPr>
        <a:xfrm>
          <a:off x="2175962" y="424923"/>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FC93E-A588-4A58-BF54-6AA12FDED1F8}">
      <dsp:nvSpPr>
        <dsp:cNvPr id="0" name=""/>
        <dsp:cNvSpPr/>
      </dsp:nvSpPr>
      <dsp:spPr>
        <a:xfrm>
          <a:off x="2382311" y="631273"/>
          <a:ext cx="555556" cy="55555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E4C5B0-ED3D-4407-9FAD-BCE014B2A08A}">
      <dsp:nvSpPr>
        <dsp:cNvPr id="0" name=""/>
        <dsp:cNvSpPr/>
      </dsp:nvSpPr>
      <dsp:spPr>
        <a:xfrm>
          <a:off x="1866437" y="1694767"/>
          <a:ext cx="1587304" cy="1839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JavaFX parts are often styled using CSS, and you’ll be able to use FXML to compose a GUI rather than doing it in Java code. This makes it easier to quickly place a GUI along, or amendment the appearance or composition while not having to play within the Java code.</a:t>
          </a:r>
        </a:p>
      </dsp:txBody>
      <dsp:txXfrm>
        <a:off x="1866437" y="1694767"/>
        <a:ext cx="1587304" cy="18396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6CC7-0AE7-42F1-8A27-666E3C955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86388-894D-4615-A223-416532211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452A8E-881B-4A3F-8B40-3B4563458A95}"/>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5" name="Footer Placeholder 4">
            <a:extLst>
              <a:ext uri="{FF2B5EF4-FFF2-40B4-BE49-F238E27FC236}">
                <a16:creationId xmlns:a16="http://schemas.microsoft.com/office/drawing/2014/main" id="{F8D4A4F2-A0B6-43C7-A5A3-F8E4AD434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A4519-FCBE-473D-AD85-098A1556E066}"/>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01417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3C13-6831-4F22-8F77-352AD6DA6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42B1A-506E-4D32-B08F-AE61A6B18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42425-7C76-4606-87D7-EDDC9ADC3569}"/>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5" name="Footer Placeholder 4">
            <a:extLst>
              <a:ext uri="{FF2B5EF4-FFF2-40B4-BE49-F238E27FC236}">
                <a16:creationId xmlns:a16="http://schemas.microsoft.com/office/drawing/2014/main" id="{37D042B2-0693-480D-AE5A-A093B5DD5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3F8F7-98CC-4F1E-ACAB-2531EBDA74D4}"/>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44973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D5FC3-8E8B-46AB-B57E-730B59AEE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6BBFD-DE91-451C-92CF-1C6B364EB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02369-E949-47D6-9128-682BD097BFE3}"/>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5" name="Footer Placeholder 4">
            <a:extLst>
              <a:ext uri="{FF2B5EF4-FFF2-40B4-BE49-F238E27FC236}">
                <a16:creationId xmlns:a16="http://schemas.microsoft.com/office/drawing/2014/main" id="{1BD5503B-D86E-4041-8114-7D7FC9C92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4D899-4B63-42C2-B77A-BBDCD4E0D291}"/>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17770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5544-5C31-4E75-8C54-876E5171F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5031-E8D1-44CA-BE1B-3E9E87D25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7C1BC-D307-45BA-8815-DF251F660B22}"/>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5" name="Footer Placeholder 4">
            <a:extLst>
              <a:ext uri="{FF2B5EF4-FFF2-40B4-BE49-F238E27FC236}">
                <a16:creationId xmlns:a16="http://schemas.microsoft.com/office/drawing/2014/main" id="{CF913EB7-F76D-4552-9EF3-6807B711D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A5138-7BFC-4827-AB07-B6CFE025D6D8}"/>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330035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6E1B-9052-4DCE-AD39-23CE06FA1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F2960-6191-4E57-8D1F-714A2CD6D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25AC2-A342-4E1A-8699-FEA4E6ACAE64}"/>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5" name="Footer Placeholder 4">
            <a:extLst>
              <a:ext uri="{FF2B5EF4-FFF2-40B4-BE49-F238E27FC236}">
                <a16:creationId xmlns:a16="http://schemas.microsoft.com/office/drawing/2014/main" id="{239D325F-D559-4158-B6E6-E5D0D27F9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32AC0-F3EF-47B4-AD91-11A2FB410347}"/>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43053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A528-B833-438E-87B9-234340CBB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7E3495-EEB1-48F3-8B58-7368B47DE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A577F5-B24B-4218-8489-6EA82057A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2B879-292E-48CC-87CA-67C4826573EA}"/>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6" name="Footer Placeholder 5">
            <a:extLst>
              <a:ext uri="{FF2B5EF4-FFF2-40B4-BE49-F238E27FC236}">
                <a16:creationId xmlns:a16="http://schemas.microsoft.com/office/drawing/2014/main" id="{E6581420-202E-4575-BCC4-46D0FAD61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77E48-FB69-4314-A657-AA32082EC6F8}"/>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85646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FCBF-6B08-4A56-BCF3-4D67C156F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E3AAC-E227-4161-AA61-EFB3FF7C0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92A8B-1BA0-4EC8-B249-99C170081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7A3E50-D4AC-40C2-9D24-8CC37A003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7B310-C30A-4A63-A123-4277B9B88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E98A7-44C6-48A1-A2BB-C40787D42368}"/>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8" name="Footer Placeholder 7">
            <a:extLst>
              <a:ext uri="{FF2B5EF4-FFF2-40B4-BE49-F238E27FC236}">
                <a16:creationId xmlns:a16="http://schemas.microsoft.com/office/drawing/2014/main" id="{0F16DDFE-9BC3-4953-8C39-5F1216329E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F536DD-9B6E-43A4-A40E-249421B4A9D4}"/>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50868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515-FD31-4DBC-BA08-24FDFCE446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F796E-250D-4B60-891B-460292FE1F3A}"/>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4" name="Footer Placeholder 3">
            <a:extLst>
              <a:ext uri="{FF2B5EF4-FFF2-40B4-BE49-F238E27FC236}">
                <a16:creationId xmlns:a16="http://schemas.microsoft.com/office/drawing/2014/main" id="{CD03D593-AD4D-4FE5-B27B-6D5633482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5C2C7-33FF-4BBE-9949-465340938EF1}"/>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77487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AC377-6E54-4AB4-8F78-2E89FD6D5D5A}"/>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3" name="Footer Placeholder 2">
            <a:extLst>
              <a:ext uri="{FF2B5EF4-FFF2-40B4-BE49-F238E27FC236}">
                <a16:creationId xmlns:a16="http://schemas.microsoft.com/office/drawing/2014/main" id="{ECF4946C-6E92-4DB2-BE9C-2DEF756FB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25E98-0D9C-451B-BC81-01F0447C2C08}"/>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345775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400A-2457-4754-B0AA-5D4E76B20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BD0E7C-3C01-4BB9-BD0C-5AAA4057A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06D98-5D2E-4F83-906C-9043A520B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2B0D2-8767-472D-9015-B3F6BAC6B21A}"/>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6" name="Footer Placeholder 5">
            <a:extLst>
              <a:ext uri="{FF2B5EF4-FFF2-40B4-BE49-F238E27FC236}">
                <a16:creationId xmlns:a16="http://schemas.microsoft.com/office/drawing/2014/main" id="{3A967150-77E1-477E-BBCF-0C0726B2C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75C56-C129-4D72-BCF8-0FE151742BD5}"/>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24680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9CA6-9CB0-40DD-9C05-CC4EB2EE1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5C9435-7179-49DA-8338-D86653128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413FD-AF14-4334-988A-65D44C3AE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DB51D-2891-40E0-8A34-77B7E021E9DB}"/>
              </a:ext>
            </a:extLst>
          </p:cNvPr>
          <p:cNvSpPr>
            <a:spLocks noGrp="1"/>
          </p:cNvSpPr>
          <p:nvPr>
            <p:ph type="dt" sz="half" idx="10"/>
          </p:nvPr>
        </p:nvSpPr>
        <p:spPr/>
        <p:txBody>
          <a:bodyPr/>
          <a:lstStyle/>
          <a:p>
            <a:fld id="{337E20FC-28E5-4650-AF30-0DE77D80A5FB}" type="datetimeFigureOut">
              <a:rPr lang="en-US" smtClean="0"/>
              <a:t>01/03/2020</a:t>
            </a:fld>
            <a:endParaRPr lang="en-US"/>
          </a:p>
        </p:txBody>
      </p:sp>
      <p:sp>
        <p:nvSpPr>
          <p:cNvPr id="6" name="Footer Placeholder 5">
            <a:extLst>
              <a:ext uri="{FF2B5EF4-FFF2-40B4-BE49-F238E27FC236}">
                <a16:creationId xmlns:a16="http://schemas.microsoft.com/office/drawing/2014/main" id="{3AD7B267-13A2-490D-9E70-0817B0AA6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FBB96-B122-46A4-957B-6EBEC4472249}"/>
              </a:ext>
            </a:extLst>
          </p:cNvPr>
          <p:cNvSpPr>
            <a:spLocks noGrp="1"/>
          </p:cNvSpPr>
          <p:nvPr>
            <p:ph type="sldNum" sz="quarter" idx="12"/>
          </p:nvPr>
        </p:nvSpPr>
        <p:spPr/>
        <p:txBody>
          <a:bodyPr/>
          <a:lstStyle/>
          <a:p>
            <a:fld id="{47169FBF-30D4-4A1B-BBE5-7CADFFBD5B78}" type="slidenum">
              <a:rPr lang="en-US" smtClean="0"/>
              <a:t>‹#›</a:t>
            </a:fld>
            <a:endParaRPr lang="en-US"/>
          </a:p>
        </p:txBody>
      </p:sp>
    </p:spTree>
    <p:extLst>
      <p:ext uri="{BB962C8B-B14F-4D97-AF65-F5344CB8AC3E}">
        <p14:creationId xmlns:p14="http://schemas.microsoft.com/office/powerpoint/2010/main" val="11267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21966-9DA4-4324-AED9-C35B530DA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E8B94E-988E-45F3-A03B-92DEF9C1F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D57D9-B60C-47C8-82E9-ABA4ADCF0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E20FC-28E5-4650-AF30-0DE77D80A5FB}" type="datetimeFigureOut">
              <a:rPr lang="en-US" smtClean="0"/>
              <a:t>01/03/2020</a:t>
            </a:fld>
            <a:endParaRPr lang="en-US"/>
          </a:p>
        </p:txBody>
      </p:sp>
      <p:sp>
        <p:nvSpPr>
          <p:cNvPr id="5" name="Footer Placeholder 4">
            <a:extLst>
              <a:ext uri="{FF2B5EF4-FFF2-40B4-BE49-F238E27FC236}">
                <a16:creationId xmlns:a16="http://schemas.microsoft.com/office/drawing/2014/main" id="{9F184104-B4CB-4801-9261-814135FDC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BF7F44-9517-4672-85AB-B3539EF5D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69FBF-30D4-4A1B-BBE5-7CADFFBD5B78}" type="slidenum">
              <a:rPr lang="en-US" smtClean="0"/>
              <a:t>‹#›</a:t>
            </a:fld>
            <a:endParaRPr lang="en-US"/>
          </a:p>
        </p:txBody>
      </p:sp>
    </p:spTree>
    <p:extLst>
      <p:ext uri="{BB962C8B-B14F-4D97-AF65-F5344CB8AC3E}">
        <p14:creationId xmlns:p14="http://schemas.microsoft.com/office/powerpoint/2010/main" val="376262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s://www.educba.com/microsoft-office-application/" TargetMode="External"/><Relationship Id="rId2" Type="http://schemas.openxmlformats.org/officeDocument/2006/relationships/hyperlink" Target="https://www.educba.com/course/online-java-swing-training/" TargetMode="External"/><Relationship Id="rId1" Type="http://schemas.openxmlformats.org/officeDocument/2006/relationships/slideLayout" Target="../slideLayouts/slideLayout9.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A173947-CD11-4A17-B745-E1B2019D7C2E}"/>
              </a:ext>
            </a:extLst>
          </p:cNvPr>
          <p:cNvPicPr>
            <a:picLocks noChangeAspect="1"/>
          </p:cNvPicPr>
          <p:nvPr/>
        </p:nvPicPr>
        <p:blipFill rotWithShape="1">
          <a:blip r:embed="rId2">
            <a:alphaModFix amt="35000"/>
          </a:blip>
          <a:srcRect t="13762" b="16362"/>
          <a:stretch/>
        </p:blipFill>
        <p:spPr>
          <a:xfrm>
            <a:off x="20" y="1"/>
            <a:ext cx="12191980" cy="6857999"/>
          </a:xfrm>
          <a:prstGeom prst="rect">
            <a:avLst/>
          </a:prstGeom>
        </p:spPr>
      </p:pic>
      <p:sp>
        <p:nvSpPr>
          <p:cNvPr id="2" name="Title 1">
            <a:extLst>
              <a:ext uri="{FF2B5EF4-FFF2-40B4-BE49-F238E27FC236}">
                <a16:creationId xmlns:a16="http://schemas.microsoft.com/office/drawing/2014/main" id="{6377582B-58FB-43F8-A1EB-486700BE9117}"/>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Team Member</a:t>
            </a:r>
          </a:p>
        </p:txBody>
      </p:sp>
      <p:cxnSp>
        <p:nvCxnSpPr>
          <p:cNvPr id="16" name="Straight Connector 1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630157A-E5EC-47CB-AEF5-03E188888BE2}"/>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r>
              <a:rPr lang="en-US" sz="2000" dirty="0" err="1">
                <a:solidFill>
                  <a:srgbClr val="FFFFFF"/>
                </a:solidFill>
              </a:rPr>
              <a:t>Nguyễn</a:t>
            </a:r>
            <a:r>
              <a:rPr lang="en-US" sz="2000" dirty="0">
                <a:solidFill>
                  <a:srgbClr val="FFFFFF"/>
                </a:solidFill>
              </a:rPr>
              <a:t> </a:t>
            </a:r>
            <a:r>
              <a:rPr lang="en-US" sz="2000" dirty="0" err="1">
                <a:solidFill>
                  <a:srgbClr val="FFFFFF"/>
                </a:solidFill>
              </a:rPr>
              <a:t>Hoàng</a:t>
            </a:r>
            <a:r>
              <a:rPr lang="en-US" sz="2000" dirty="0">
                <a:solidFill>
                  <a:srgbClr val="FFFFFF"/>
                </a:solidFill>
              </a:rPr>
              <a:t> </a:t>
            </a:r>
            <a:r>
              <a:rPr lang="en-US" sz="2000" dirty="0" err="1">
                <a:solidFill>
                  <a:srgbClr val="FFFFFF"/>
                </a:solidFill>
              </a:rPr>
              <a:t>Tài</a:t>
            </a:r>
            <a:r>
              <a:rPr lang="en-US" sz="2000" dirty="0">
                <a:solidFill>
                  <a:srgbClr val="FFFFFF"/>
                </a:solidFill>
              </a:rPr>
              <a:t> Minh 	</a:t>
            </a:r>
          </a:p>
          <a:p>
            <a:pPr indent="-228600" algn="l">
              <a:buFont typeface="Arial" panose="020B0604020202020204" pitchFamily="34" charset="0"/>
              <a:buChar char="•"/>
            </a:pPr>
            <a:r>
              <a:rPr lang="en-US" sz="2000" dirty="0">
                <a:solidFill>
                  <a:srgbClr val="FFFFFF"/>
                </a:solidFill>
              </a:rPr>
              <a:t>	</a:t>
            </a:r>
          </a:p>
          <a:p>
            <a:pPr indent="-228600" algn="l">
              <a:buFont typeface="Arial" panose="020B0604020202020204" pitchFamily="34" charset="0"/>
              <a:buChar char="•"/>
            </a:pPr>
            <a:r>
              <a:rPr lang="en-US" sz="2000" dirty="0" err="1">
                <a:solidFill>
                  <a:srgbClr val="FFFFFF"/>
                </a:solidFill>
              </a:rPr>
              <a:t>Hà</a:t>
            </a:r>
            <a:r>
              <a:rPr lang="en-US" sz="2000" dirty="0">
                <a:solidFill>
                  <a:srgbClr val="FFFFFF"/>
                </a:solidFill>
              </a:rPr>
              <a:t> Minh </a:t>
            </a:r>
            <a:r>
              <a:rPr lang="en-US" sz="2000" dirty="0" err="1">
                <a:solidFill>
                  <a:srgbClr val="FFFFFF"/>
                </a:solidFill>
              </a:rPr>
              <a:t>Chiến</a:t>
            </a:r>
            <a:r>
              <a:rPr lang="en-US" sz="2000" dirty="0">
                <a:solidFill>
                  <a:srgbClr val="FFFFFF"/>
                </a:solidFill>
              </a:rPr>
              <a:t>				</a:t>
            </a:r>
          </a:p>
          <a:p>
            <a:pPr indent="-228600" algn="l">
              <a:buFont typeface="Arial" panose="020B0604020202020204" pitchFamily="34" charset="0"/>
              <a:buChar char="•"/>
            </a:pPr>
            <a:r>
              <a:rPr lang="en-US" sz="2000" dirty="0">
                <a:solidFill>
                  <a:srgbClr val="FFFFFF"/>
                </a:solidFill>
              </a:rPr>
              <a:t>Phan </a:t>
            </a:r>
            <a:r>
              <a:rPr lang="en-US" sz="2000" dirty="0" err="1">
                <a:solidFill>
                  <a:srgbClr val="FFFFFF"/>
                </a:solidFill>
              </a:rPr>
              <a:t>Quốc</a:t>
            </a:r>
            <a:r>
              <a:rPr lang="en-US" sz="2000" dirty="0">
                <a:solidFill>
                  <a:srgbClr val="FFFFFF"/>
                </a:solidFill>
              </a:rPr>
              <a:t> </a:t>
            </a:r>
            <a:r>
              <a:rPr lang="en-US" sz="2000" dirty="0" err="1">
                <a:solidFill>
                  <a:srgbClr val="FFFFFF"/>
                </a:solidFill>
              </a:rPr>
              <a:t>Khôi</a:t>
            </a:r>
            <a:r>
              <a:rPr lang="en-US" sz="2000" dirty="0">
                <a:solidFill>
                  <a:srgbClr val="FFFFFF"/>
                </a:solidFill>
              </a:rPr>
              <a:t>				</a:t>
            </a:r>
          </a:p>
          <a:p>
            <a:pPr indent="-228600" algn="l">
              <a:buFont typeface="Arial" panose="020B0604020202020204" pitchFamily="34" charset="0"/>
              <a:buChar char="•"/>
            </a:pPr>
            <a:r>
              <a:rPr lang="en-US" sz="2000" dirty="0" err="1">
                <a:solidFill>
                  <a:srgbClr val="FFFFFF"/>
                </a:solidFill>
              </a:rPr>
              <a:t>Nguyễn</a:t>
            </a:r>
            <a:r>
              <a:rPr lang="en-US" sz="2000" dirty="0">
                <a:solidFill>
                  <a:srgbClr val="FFFFFF"/>
                </a:solidFill>
              </a:rPr>
              <a:t> </a:t>
            </a:r>
            <a:r>
              <a:rPr lang="en-US" sz="2000" dirty="0" err="1">
                <a:solidFill>
                  <a:srgbClr val="FFFFFF"/>
                </a:solidFill>
              </a:rPr>
              <a:t>Luân</a:t>
            </a:r>
            <a:r>
              <a:rPr lang="en-US" sz="2000" dirty="0">
                <a:solidFill>
                  <a:srgbClr val="FFFFFF"/>
                </a:solidFill>
              </a:rPr>
              <a:t>				</a:t>
            </a:r>
          </a:p>
          <a:p>
            <a:pPr indent="-228600" algn="l">
              <a:buFont typeface="Arial" panose="020B0604020202020204" pitchFamily="34" charset="0"/>
              <a:buChar char="•"/>
            </a:pPr>
            <a:r>
              <a:rPr lang="en-US" sz="2000" dirty="0" err="1">
                <a:solidFill>
                  <a:srgbClr val="FFFFFF"/>
                </a:solidFill>
              </a:rPr>
              <a:t>Nguyễn</a:t>
            </a:r>
            <a:r>
              <a:rPr lang="en-US" sz="2000" dirty="0">
                <a:solidFill>
                  <a:srgbClr val="FFFFFF"/>
                </a:solidFill>
              </a:rPr>
              <a:t> Cao Minh </a:t>
            </a:r>
            <a:r>
              <a:rPr lang="en-US" sz="2000" dirty="0" err="1">
                <a:solidFill>
                  <a:srgbClr val="FFFFFF"/>
                </a:solidFill>
              </a:rPr>
              <a:t>Triết</a:t>
            </a:r>
            <a:r>
              <a:rPr lang="en-US" sz="2000" dirty="0">
                <a:solidFill>
                  <a:srgbClr val="FFFFFF"/>
                </a:solidFill>
              </a:rPr>
              <a:t>	</a:t>
            </a:r>
          </a:p>
          <a:p>
            <a:pPr algn="l"/>
            <a:endParaRPr lang="en-US" sz="2000" dirty="0">
              <a:solidFill>
                <a:srgbClr val="FFFFFF"/>
              </a:solidFill>
            </a:endParaRPr>
          </a:p>
          <a:p>
            <a:pPr indent="-228600" algn="l">
              <a:buFont typeface="Arial" panose="020B0604020202020204" pitchFamily="34" charset="0"/>
              <a:buChar char="•"/>
            </a:pPr>
            <a:r>
              <a:rPr lang="en-US" sz="2000" dirty="0" err="1">
                <a:solidFill>
                  <a:srgbClr val="FFFFFF"/>
                </a:solidFill>
              </a:rPr>
              <a:t>Nguyễn</a:t>
            </a:r>
            <a:r>
              <a:rPr lang="en-US" sz="2000" dirty="0">
                <a:solidFill>
                  <a:srgbClr val="FFFFFF"/>
                </a:solidFill>
              </a:rPr>
              <a:t> </a:t>
            </a:r>
            <a:r>
              <a:rPr lang="en-US" sz="2000" dirty="0" err="1">
                <a:solidFill>
                  <a:srgbClr val="FFFFFF"/>
                </a:solidFill>
              </a:rPr>
              <a:t>Ngọc</a:t>
            </a:r>
            <a:r>
              <a:rPr lang="en-US" sz="2000" dirty="0">
                <a:solidFill>
                  <a:srgbClr val="FFFFFF"/>
                </a:solidFill>
              </a:rPr>
              <a:t> </a:t>
            </a:r>
            <a:r>
              <a:rPr lang="en-US" sz="2000" dirty="0" err="1">
                <a:solidFill>
                  <a:srgbClr val="FFFFFF"/>
                </a:solidFill>
              </a:rPr>
              <a:t>Khánh</a:t>
            </a:r>
            <a:r>
              <a:rPr lang="en-US" sz="2000" dirty="0">
                <a:solidFill>
                  <a:srgbClr val="FFFFFF"/>
                </a:solidFill>
              </a:rPr>
              <a:t> 		</a:t>
            </a:r>
          </a:p>
        </p:txBody>
      </p:sp>
    </p:spTree>
    <p:extLst>
      <p:ext uri="{BB962C8B-B14F-4D97-AF65-F5344CB8AC3E}">
        <p14:creationId xmlns:p14="http://schemas.microsoft.com/office/powerpoint/2010/main" val="33492312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34CA6E-FA6B-446D-9B2E-62DD22909409}"/>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kern="1200">
                <a:solidFill>
                  <a:srgbClr val="FFFFFF"/>
                </a:solidFill>
                <a:latin typeface="+mj-lt"/>
                <a:ea typeface="+mj-ea"/>
                <a:cs typeface="+mj-cs"/>
              </a:rPr>
              <a:t>Swing Feature</a:t>
            </a:r>
          </a:p>
        </p:txBody>
      </p:sp>
      <p:graphicFrame>
        <p:nvGraphicFramePr>
          <p:cNvPr id="6" name="Text Placeholder 3">
            <a:extLst>
              <a:ext uri="{FF2B5EF4-FFF2-40B4-BE49-F238E27FC236}">
                <a16:creationId xmlns:a16="http://schemas.microsoft.com/office/drawing/2014/main" id="{55B22882-2C2F-4351-9B0E-867D512355DA}"/>
              </a:ext>
            </a:extLst>
          </p:cNvPr>
          <p:cNvGraphicFramePr/>
          <p:nvPr>
            <p:extLst>
              <p:ext uri="{D42A27DB-BD31-4B8C-83A1-F6EECF244321}">
                <p14:modId xmlns:p14="http://schemas.microsoft.com/office/powerpoint/2010/main" val="5754096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16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E6324-F2CF-42C1-A981-F720DE02D074}"/>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a:t>What is JavaFX?</a:t>
            </a:r>
          </a:p>
        </p:txBody>
      </p:sp>
      <p:sp>
        <p:nvSpPr>
          <p:cNvPr id="6" name="Text Placeholder 5">
            <a:extLst>
              <a:ext uri="{FF2B5EF4-FFF2-40B4-BE49-F238E27FC236}">
                <a16:creationId xmlns:a16="http://schemas.microsoft.com/office/drawing/2014/main" id="{649E9DA6-2CDB-4BF6-B365-6084CCE5B780}"/>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indent="-228600">
              <a:buFont typeface="Arial" panose="020B0604020202020204" pitchFamily="34" charset="0"/>
              <a:buChar char="•"/>
            </a:pPr>
            <a:r>
              <a:rPr lang="en-US" sz="2000" dirty="0"/>
              <a:t>JavaFX may be a </a:t>
            </a:r>
            <a:r>
              <a:rPr lang="en-US" sz="2000" dirty="0">
                <a:hlinkClick r:id="rId2"/>
              </a:rPr>
              <a:t>GUI toolkit for Java</a:t>
            </a:r>
            <a:r>
              <a:rPr lang="en-US" sz="2000" dirty="0"/>
              <a:t> (GUI is brief for Graphical User Interface). JavaFX makes it easier to form </a:t>
            </a:r>
            <a:r>
              <a:rPr lang="en-US" sz="2000" dirty="0">
                <a:hlinkClick r:id="rId3"/>
              </a:rPr>
              <a:t>desktop applications</a:t>
            </a:r>
            <a:r>
              <a:rPr lang="en-US" sz="2000" dirty="0"/>
              <a:t> and games in Java. JavaFX has replaced Swing because of the suggested GUI toolkit for Java. What is more, JavaFX is additional consistent in its style than Swing and has additional options. It’s additional fashionable too, sanctioning you to style GUI victimization layout files (XML) and elegance them with CSS, similar to we tend to are accustomed to network applications.</a:t>
            </a:r>
          </a:p>
        </p:txBody>
      </p:sp>
      <p:pic>
        <p:nvPicPr>
          <p:cNvPr id="15" name="Picture 14">
            <a:extLst>
              <a:ext uri="{FF2B5EF4-FFF2-40B4-BE49-F238E27FC236}">
                <a16:creationId xmlns:a16="http://schemas.microsoft.com/office/drawing/2014/main" id="{A0A7ED5C-CA61-4597-9011-195B168946BB}"/>
              </a:ext>
            </a:extLst>
          </p:cNvPr>
          <p:cNvPicPr>
            <a:picLocks noChangeAspect="1"/>
          </p:cNvPicPr>
          <p:nvPr/>
        </p:nvPicPr>
        <p:blipFill rotWithShape="1">
          <a:blip r:embed="rId4"/>
          <a:srcRect l="7228" r="47653" b="-1"/>
          <a:stretch/>
        </p:blipFill>
        <p:spPr>
          <a:xfrm>
            <a:off x="20" y="10"/>
            <a:ext cx="4635571" cy="6857990"/>
          </a:xfrm>
          <a:prstGeom prst="rect">
            <a:avLst/>
          </a:prstGeom>
          <a:effectLst/>
        </p:spPr>
      </p:pic>
      <p:cxnSp>
        <p:nvCxnSpPr>
          <p:cNvPr id="24" name="Straight Connector 2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3D4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8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2E57C-AB7B-4473-8000-19020E64AD8C}"/>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JavaFX Feature</a:t>
            </a:r>
          </a:p>
        </p:txBody>
      </p:sp>
      <p:sp>
        <p:nvSpPr>
          <p:cNvPr id="24" name="Rectangle 2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descr="A close up of text on a black background&#10;&#10;Description automatically generated">
            <a:extLst>
              <a:ext uri="{FF2B5EF4-FFF2-40B4-BE49-F238E27FC236}">
                <a16:creationId xmlns:a16="http://schemas.microsoft.com/office/drawing/2014/main" id="{137E9139-DFD2-4F9D-9787-C15CF2217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092547"/>
            <a:ext cx="6702552" cy="3770185"/>
          </a:xfrm>
          <a:prstGeom prst="rect">
            <a:avLst/>
          </a:prstGeom>
        </p:spPr>
      </p:pic>
      <p:sp useBgFill="1">
        <p:nvSpPr>
          <p:cNvPr id="26" name="Rectangle 2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ext Placeholder 3">
            <a:extLst>
              <a:ext uri="{FF2B5EF4-FFF2-40B4-BE49-F238E27FC236}">
                <a16:creationId xmlns:a16="http://schemas.microsoft.com/office/drawing/2014/main" id="{A2E978E3-E1C3-4939-98FF-072E55E55EA9}"/>
              </a:ext>
            </a:extLst>
          </p:cNvPr>
          <p:cNvGraphicFramePr/>
          <p:nvPr>
            <p:extLst>
              <p:ext uri="{D42A27DB-BD31-4B8C-83A1-F6EECF244321}">
                <p14:modId xmlns:p14="http://schemas.microsoft.com/office/powerpoint/2010/main" val="1616575654"/>
              </p:ext>
            </p:extLst>
          </p:nvPr>
        </p:nvGraphicFramePr>
        <p:xfrm>
          <a:off x="7938752" y="2020824"/>
          <a:ext cx="3455097" cy="3959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311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093653F9-92B3-4CB5-A77D-BF3C6400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628" y="1863801"/>
            <a:ext cx="9016743" cy="4440746"/>
          </a:xfrm>
          <a:prstGeom prst="rect">
            <a:avLst/>
          </a:prstGeom>
        </p:spPr>
      </p:pic>
      <p:sp>
        <p:nvSpPr>
          <p:cNvPr id="2" name="Title 1">
            <a:extLst>
              <a:ext uri="{FF2B5EF4-FFF2-40B4-BE49-F238E27FC236}">
                <a16:creationId xmlns:a16="http://schemas.microsoft.com/office/drawing/2014/main" id="{569034C8-A1BE-473B-ACD4-BFD0F120A8F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600" kern="1200">
                <a:solidFill>
                  <a:schemeClr val="tx1"/>
                </a:solidFill>
                <a:latin typeface="+mj-lt"/>
                <a:ea typeface="+mj-ea"/>
                <a:cs typeface="+mj-cs"/>
              </a:rPr>
              <a:t>Why we choose JavaFX instead of Swing?</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96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device&#10;&#10;Description automatically generated">
            <a:extLst>
              <a:ext uri="{FF2B5EF4-FFF2-40B4-BE49-F238E27FC236}">
                <a16:creationId xmlns:a16="http://schemas.microsoft.com/office/drawing/2014/main" id="{5D03E6F1-A8AA-418A-A807-C17076012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742"/>
            <a:ext cx="12166392" cy="5170715"/>
          </a:xfrm>
          <a:prstGeom prst="rect">
            <a:avLst/>
          </a:prstGeom>
        </p:spPr>
      </p:pic>
    </p:spTree>
    <p:extLst>
      <p:ext uri="{BB962C8B-B14F-4D97-AF65-F5344CB8AC3E}">
        <p14:creationId xmlns:p14="http://schemas.microsoft.com/office/powerpoint/2010/main" val="2534243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0F9A5617-EC0B-480A-BCB0-14CD67CBC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2511"/>
            <a:ext cx="12208751" cy="4761411"/>
          </a:xfrm>
          <a:prstGeom prst="rect">
            <a:avLst/>
          </a:prstGeom>
        </p:spPr>
      </p:pic>
    </p:spTree>
    <p:extLst>
      <p:ext uri="{BB962C8B-B14F-4D97-AF65-F5344CB8AC3E}">
        <p14:creationId xmlns:p14="http://schemas.microsoft.com/office/powerpoint/2010/main" val="275488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2CDCD37-E513-4C93-8047-BD6532EE1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9607"/>
            <a:ext cx="12177611" cy="3683727"/>
          </a:xfrm>
          <a:prstGeom prst="rect">
            <a:avLst/>
          </a:prstGeom>
        </p:spPr>
      </p:pic>
    </p:spTree>
    <p:extLst>
      <p:ext uri="{BB962C8B-B14F-4D97-AF65-F5344CB8AC3E}">
        <p14:creationId xmlns:p14="http://schemas.microsoft.com/office/powerpoint/2010/main" val="242867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5443-3BF3-4077-9847-E3B34D5BAFBB}"/>
              </a:ext>
            </a:extLst>
          </p:cNvPr>
          <p:cNvSpPr>
            <a:spLocks noGrp="1"/>
          </p:cNvSpPr>
          <p:nvPr>
            <p:ph type="title"/>
          </p:nvPr>
        </p:nvSpPr>
        <p:spPr>
          <a:xfrm>
            <a:off x="648929" y="629266"/>
            <a:ext cx="3651467" cy="1676603"/>
          </a:xfrm>
        </p:spPr>
        <p:txBody>
          <a:bodyPr>
            <a:normAutofit/>
          </a:bodyPr>
          <a:lstStyle/>
          <a:p>
            <a:r>
              <a:rPr lang="en-US" b="1" dirty="0"/>
              <a:t>What is MVC?</a:t>
            </a:r>
          </a:p>
        </p:txBody>
      </p:sp>
      <p:sp>
        <p:nvSpPr>
          <p:cNvPr id="3" name="Content Placeholder 2">
            <a:extLst>
              <a:ext uri="{FF2B5EF4-FFF2-40B4-BE49-F238E27FC236}">
                <a16:creationId xmlns:a16="http://schemas.microsoft.com/office/drawing/2014/main" id="{928C195F-564A-4EBC-8636-A363ABF8E94B}"/>
              </a:ext>
            </a:extLst>
          </p:cNvPr>
          <p:cNvSpPr>
            <a:spLocks noGrp="1"/>
          </p:cNvSpPr>
          <p:nvPr>
            <p:ph idx="1"/>
          </p:nvPr>
        </p:nvSpPr>
        <p:spPr>
          <a:xfrm>
            <a:off x="648931" y="2438400"/>
            <a:ext cx="3651466" cy="4419600"/>
          </a:xfrm>
        </p:spPr>
        <p:txBody>
          <a:bodyPr>
            <a:normAutofit fontScale="55000" lnSpcReduction="20000"/>
          </a:bodyPr>
          <a:lstStyle/>
          <a:p>
            <a:pPr fontAlgn="base"/>
            <a:r>
              <a:rPr lang="en-US" dirty="0"/>
              <a:t>The </a:t>
            </a:r>
            <a:r>
              <a:rPr lang="en-US" b="1" dirty="0"/>
              <a:t>Model</a:t>
            </a:r>
            <a:r>
              <a:rPr lang="en-US" dirty="0"/>
              <a:t> contains only the pure application data, it contains no logic describing how to present the data to a user.</a:t>
            </a:r>
          </a:p>
          <a:p>
            <a:pPr fontAlgn="base"/>
            <a:r>
              <a:rPr lang="en-US" dirty="0"/>
              <a:t>The </a:t>
            </a:r>
            <a:r>
              <a:rPr lang="en-US" b="1" dirty="0"/>
              <a:t>View</a:t>
            </a:r>
            <a:r>
              <a:rPr lang="en-US" dirty="0"/>
              <a:t> presents the model’s data to the user. The view knows how to access the model’s data, but it does not know what this data means or what the user can do to manipulate it.</a:t>
            </a:r>
          </a:p>
          <a:p>
            <a:pPr fontAlgn="base"/>
            <a:r>
              <a:rPr lang="en-US" dirty="0"/>
              <a:t>The </a:t>
            </a:r>
            <a:r>
              <a:rPr lang="en-US" b="1" dirty="0"/>
              <a:t>Controller</a:t>
            </a:r>
            <a:r>
              <a:rPr lang="en-US" dirty="0"/>
              <a:t> exists between the view and the model. It listens to events triggered by the view (or another external source) and executes the appropriate reaction to these events. In most cases, the reaction is to call a method on the model. Since the view and the model are connected through a notification mechanism, the result of this action is then automatically reflected in the view.</a:t>
            </a:r>
          </a:p>
        </p:txBody>
      </p:sp>
      <p:pic>
        <p:nvPicPr>
          <p:cNvPr id="1026" name="Picture 2">
            <a:extLst>
              <a:ext uri="{FF2B5EF4-FFF2-40B4-BE49-F238E27FC236}">
                <a16:creationId xmlns:a16="http://schemas.microsoft.com/office/drawing/2014/main" id="{81DBEB0A-F00F-410D-A50E-4377CFC443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2" r="3" b="3"/>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23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D53E-1755-444B-8798-EB2828055473}"/>
              </a:ext>
            </a:extLst>
          </p:cNvPr>
          <p:cNvSpPr>
            <a:spLocks noGrp="1"/>
          </p:cNvSpPr>
          <p:nvPr>
            <p:ph type="title"/>
          </p:nvPr>
        </p:nvSpPr>
        <p:spPr/>
        <p:txBody>
          <a:bodyPr/>
          <a:lstStyle/>
          <a:p>
            <a:r>
              <a:rPr lang="en-US" b="1" dirty="0"/>
              <a:t>Advantages + Disadvantages</a:t>
            </a:r>
          </a:p>
        </p:txBody>
      </p:sp>
      <p:sp>
        <p:nvSpPr>
          <p:cNvPr id="3" name="Content Placeholder 2">
            <a:extLst>
              <a:ext uri="{FF2B5EF4-FFF2-40B4-BE49-F238E27FC236}">
                <a16:creationId xmlns:a16="http://schemas.microsoft.com/office/drawing/2014/main" id="{CAE2833F-1551-4FCC-B8EE-AE113A33BFCE}"/>
              </a:ext>
            </a:extLst>
          </p:cNvPr>
          <p:cNvSpPr>
            <a:spLocks noGrp="1"/>
          </p:cNvSpPr>
          <p:nvPr>
            <p:ph idx="1"/>
          </p:nvPr>
        </p:nvSpPr>
        <p:spPr>
          <a:xfrm>
            <a:off x="838200" y="1825625"/>
            <a:ext cx="5257800" cy="4351338"/>
          </a:xfrm>
        </p:spPr>
        <p:txBody>
          <a:bodyPr/>
          <a:lstStyle/>
          <a:p>
            <a:pPr fontAlgn="base">
              <a:buFont typeface="Wingdings" panose="05000000000000000000" pitchFamily="2" charset="2"/>
              <a:buChar char="ü"/>
            </a:pPr>
            <a:r>
              <a:rPr lang="en-US" dirty="0"/>
              <a:t>Multiple developers can work simultaneously on the model, controller and views.</a:t>
            </a:r>
          </a:p>
          <a:p>
            <a:pPr fontAlgn="base">
              <a:buFont typeface="Wingdings" panose="05000000000000000000" pitchFamily="2" charset="2"/>
              <a:buChar char="ü"/>
            </a:pPr>
            <a:r>
              <a:rPr lang="en-US" dirty="0"/>
              <a:t>MVC enables logical grouping of related actions on a controller together. The views for a specific model are also grouped together.</a:t>
            </a:r>
          </a:p>
          <a:p>
            <a:pPr fontAlgn="base">
              <a:buFont typeface="Wingdings" panose="05000000000000000000" pitchFamily="2" charset="2"/>
              <a:buChar char="ü"/>
            </a:pPr>
            <a:r>
              <a:rPr lang="en-US" dirty="0"/>
              <a:t>Models can have multiple views.</a:t>
            </a:r>
          </a:p>
          <a:p>
            <a:pPr>
              <a:buFont typeface="Wingdings" panose="05000000000000000000" pitchFamily="2" charset="2"/>
              <a:buChar char="ü"/>
            </a:pPr>
            <a:endParaRPr lang="en-US" dirty="0"/>
          </a:p>
        </p:txBody>
      </p:sp>
      <p:sp>
        <p:nvSpPr>
          <p:cNvPr id="4" name="Content Placeholder 2">
            <a:extLst>
              <a:ext uri="{FF2B5EF4-FFF2-40B4-BE49-F238E27FC236}">
                <a16:creationId xmlns:a16="http://schemas.microsoft.com/office/drawing/2014/main" id="{B31ADD21-EBBD-4328-B9B6-31A56B4E537A}"/>
              </a:ext>
            </a:extLst>
          </p:cNvPr>
          <p:cNvSpPr txBox="1">
            <a:spLocks/>
          </p:cNvSpPr>
          <p:nvPr/>
        </p:nvSpPr>
        <p:spPr>
          <a:xfrm>
            <a:off x="6096000" y="1815459"/>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Font typeface="Wingdings" panose="05000000000000000000" pitchFamily="2" charset="2"/>
              <a:buChar char="v"/>
            </a:pPr>
            <a:r>
              <a:rPr lang="en-US" dirty="0"/>
              <a:t>The framework navigation can be complex because it introduces new layers of abstraction and requires users to adapt to the decomposition criteria of MVC.</a:t>
            </a:r>
          </a:p>
          <a:p>
            <a:pPr fontAlgn="base">
              <a:buFont typeface="Wingdings" panose="05000000000000000000" pitchFamily="2" charset="2"/>
              <a:buChar char="v"/>
            </a:pPr>
            <a:r>
              <a:rPr lang="en-US" dirty="0"/>
              <a:t>Knowledge on multiple technologies becomes the norm. Developers using MVC need to be skilled in multiple technologies.</a:t>
            </a:r>
          </a:p>
        </p:txBody>
      </p:sp>
    </p:spTree>
    <p:extLst>
      <p:ext uri="{BB962C8B-B14F-4D97-AF65-F5344CB8AC3E}">
        <p14:creationId xmlns:p14="http://schemas.microsoft.com/office/powerpoint/2010/main" val="238696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 up of text on a white background&#10;&#10;Description automatically generated">
            <a:extLst>
              <a:ext uri="{FF2B5EF4-FFF2-40B4-BE49-F238E27FC236}">
                <a16:creationId xmlns:a16="http://schemas.microsoft.com/office/drawing/2014/main" id="{74F73BFE-0B3B-48CD-8801-B62A9922D7EE}"/>
              </a:ext>
            </a:extLst>
          </p:cNvPr>
          <p:cNvPicPr>
            <a:picLocks noGrp="1" noChangeAspect="1"/>
          </p:cNvPicPr>
          <p:nvPr>
            <p:ph idx="1"/>
          </p:nvPr>
        </p:nvPicPr>
        <p:blipFill rotWithShape="1">
          <a:blip r:embed="rId2"/>
          <a:srcRect r="2932" b="1"/>
          <a:stretch/>
        </p:blipFill>
        <p:spPr>
          <a:xfrm>
            <a:off x="20" y="10"/>
            <a:ext cx="12191980" cy="6857990"/>
          </a:xfrm>
          <a:prstGeom prst="rect">
            <a:avLst/>
          </a:prstGeom>
        </p:spPr>
      </p:pic>
    </p:spTree>
    <p:extLst>
      <p:ext uri="{BB962C8B-B14F-4D97-AF65-F5344CB8AC3E}">
        <p14:creationId xmlns:p14="http://schemas.microsoft.com/office/powerpoint/2010/main" val="95369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white sign&#10;&#10;Description automatically generated">
            <a:extLst>
              <a:ext uri="{FF2B5EF4-FFF2-40B4-BE49-F238E27FC236}">
                <a16:creationId xmlns:a16="http://schemas.microsoft.com/office/drawing/2014/main" id="{3ACF1673-953A-422F-9A47-0173090951C7}"/>
              </a:ext>
            </a:extLst>
          </p:cNvPr>
          <p:cNvPicPr>
            <a:picLocks noChangeAspect="1"/>
          </p:cNvPicPr>
          <p:nvPr/>
        </p:nvPicPr>
        <p:blipFill rotWithShape="1">
          <a:blip r:embed="rId2">
            <a:extLst>
              <a:ext uri="{28A0092B-C50C-407E-A947-70E740481C1C}">
                <a14:useLocalDpi xmlns:a14="http://schemas.microsoft.com/office/drawing/2010/main" val="0"/>
              </a:ext>
            </a:extLst>
          </a:blip>
          <a:srcRect b="36983"/>
          <a:stretch/>
        </p:blipFill>
        <p:spPr>
          <a:xfrm>
            <a:off x="20" y="206071"/>
            <a:ext cx="12191980" cy="4801868"/>
          </a:xfrm>
          <a:prstGeom prst="rect">
            <a:avLst/>
          </a:prstGeom>
        </p:spPr>
      </p:pic>
      <p:sp>
        <p:nvSpPr>
          <p:cNvPr id="3" name="Subtitle 2">
            <a:extLst>
              <a:ext uri="{FF2B5EF4-FFF2-40B4-BE49-F238E27FC236}">
                <a16:creationId xmlns:a16="http://schemas.microsoft.com/office/drawing/2014/main" id="{8F8B0A63-1EED-40E9-8D5F-4A94DCF4D969}"/>
              </a:ext>
            </a:extLst>
          </p:cNvPr>
          <p:cNvSpPr>
            <a:spLocks noGrp="1"/>
          </p:cNvSpPr>
          <p:nvPr>
            <p:ph type="subTitle" idx="1"/>
          </p:nvPr>
        </p:nvSpPr>
        <p:spPr>
          <a:xfrm>
            <a:off x="296788" y="5596061"/>
            <a:ext cx="9416898" cy="484374"/>
          </a:xfrm>
        </p:spPr>
        <p:txBody>
          <a:bodyPr anchor="b">
            <a:noAutofit/>
          </a:bodyPr>
          <a:lstStyle/>
          <a:p>
            <a:pPr algn="l"/>
            <a:r>
              <a:rPr lang="en-US" sz="4000" b="1" dirty="0">
                <a:solidFill>
                  <a:srgbClr val="000000"/>
                </a:solidFill>
                <a:latin typeface=".VnArial" panose="020B7200000000000000" pitchFamily="34" charset="0"/>
              </a:rPr>
              <a:t>WHY WE CHOOSE INTELLIJ IDEA?</a:t>
            </a:r>
          </a:p>
        </p:txBody>
      </p:sp>
    </p:spTree>
    <p:extLst>
      <p:ext uri="{BB962C8B-B14F-4D97-AF65-F5344CB8AC3E}">
        <p14:creationId xmlns:p14="http://schemas.microsoft.com/office/powerpoint/2010/main" val="177400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p:tgtEl>
                                          <p:spTgt spid="3">
                                            <p:txEl>
                                              <p:pRg st="0" end="0"/>
                                            </p:txEl>
                                          </p:spTgt>
                                        </p:tgtEl>
                                      </p:cBhvr>
                                    </p:animEffect>
                                    <p:anim calcmode="lin" valueType="num">
                                      <p:cBhvr>
                                        <p:cTn id="8" dur="8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8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1110BC-2234-4EA2-8CD7-66AEFBD7F7B8}"/>
              </a:ext>
            </a:extLst>
          </p:cNvPr>
          <p:cNvPicPr>
            <a:picLocks noGrp="1" noChangeAspect="1"/>
          </p:cNvPicPr>
          <p:nvPr>
            <p:ph idx="1"/>
          </p:nvPr>
        </p:nvPicPr>
        <p:blipFill rotWithShape="1">
          <a:blip r:embed="rId2"/>
          <a:srcRect l="235" r="3766"/>
          <a:stretch/>
        </p:blipFill>
        <p:spPr>
          <a:xfrm>
            <a:off x="20" y="10"/>
            <a:ext cx="12191980" cy="6857990"/>
          </a:xfrm>
          <a:prstGeom prst="rect">
            <a:avLst/>
          </a:prstGeom>
        </p:spPr>
      </p:pic>
    </p:spTree>
    <p:extLst>
      <p:ext uri="{BB962C8B-B14F-4D97-AF65-F5344CB8AC3E}">
        <p14:creationId xmlns:p14="http://schemas.microsoft.com/office/powerpoint/2010/main" val="364477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B4A300-0ECC-4A09-9D4D-876662BB8A25}"/>
              </a:ext>
            </a:extLst>
          </p:cNvPr>
          <p:cNvSpPr>
            <a:spLocks noGrp="1"/>
          </p:cNvSpPr>
          <p:nvPr>
            <p:ph type="title"/>
          </p:nvPr>
        </p:nvSpPr>
        <p:spPr>
          <a:xfrm>
            <a:off x="680433" y="5313521"/>
            <a:ext cx="10515599" cy="932688"/>
          </a:xfrm>
        </p:spPr>
        <p:txBody>
          <a:bodyPr vert="horz" lIns="91440" tIns="45720" rIns="91440" bIns="45720" rtlCol="0" anchor="b">
            <a:noAutofit/>
          </a:bodyPr>
          <a:lstStyle/>
          <a:p>
            <a:pPr algn="just"/>
            <a:r>
              <a:rPr lang="en-US" sz="3200" kern="1200" dirty="0">
                <a:solidFill>
                  <a:schemeClr val="tx1"/>
                </a:solidFill>
                <a:latin typeface="Arial" panose="020B0604020202020204" pitchFamily="34" charset="0"/>
                <a:cs typeface="Arial" panose="020B0604020202020204" pitchFamily="34" charset="0"/>
              </a:rPr>
              <a:t>IntelliJ IDEA is a fully featured IDE developed by JetBrains. This IDE supports many languages from Java, Kotlin, Scala, Android, Mercurial, Groovy …</a:t>
            </a:r>
          </a:p>
        </p:txBody>
      </p:sp>
      <p:pic>
        <p:nvPicPr>
          <p:cNvPr id="27" name="Content Placeholder 26" descr="A picture containing drawing&#10;&#10;Description automatically generated">
            <a:extLst>
              <a:ext uri="{FF2B5EF4-FFF2-40B4-BE49-F238E27FC236}">
                <a16:creationId xmlns:a16="http://schemas.microsoft.com/office/drawing/2014/main" id="{6098506C-2B02-4526-8C3D-BE5653CA0047}"/>
              </a:ext>
            </a:extLst>
          </p:cNvPr>
          <p:cNvPicPr>
            <a:picLocks noChangeAspect="1"/>
          </p:cNvPicPr>
          <p:nvPr/>
        </p:nvPicPr>
        <p:blipFill rotWithShape="1">
          <a:blip r:embed="rId2">
            <a:extLst>
              <a:ext uri="{28A0092B-C50C-407E-A947-70E740481C1C}">
                <a14:useLocalDpi xmlns:a14="http://schemas.microsoft.com/office/drawing/2010/main" val="0"/>
              </a:ext>
            </a:extLst>
          </a:blip>
          <a:srcRect t="21006" b="13468"/>
          <a:stretch/>
        </p:blipFill>
        <p:spPr>
          <a:xfrm>
            <a:off x="0" y="0"/>
            <a:ext cx="12192000" cy="4229100"/>
          </a:xfrm>
          <a:prstGeom prst="rect">
            <a:avLst/>
          </a:prstGeom>
        </p:spPr>
      </p:pic>
      <p:pic>
        <p:nvPicPr>
          <p:cNvPr id="44" name="Picture 43" descr="A close up of a sign&#10;&#10;Description automatically generated">
            <a:extLst>
              <a:ext uri="{FF2B5EF4-FFF2-40B4-BE49-F238E27FC236}">
                <a16:creationId xmlns:a16="http://schemas.microsoft.com/office/drawing/2014/main" id="{30C47352-12E4-4C65-A355-8A17D63DA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6032" y="5779865"/>
            <a:ext cx="995968" cy="1078135"/>
          </a:xfrm>
          <a:prstGeom prst="rect">
            <a:avLst/>
          </a:prstGeom>
        </p:spPr>
      </p:pic>
    </p:spTree>
    <p:extLst>
      <p:ext uri="{BB962C8B-B14F-4D97-AF65-F5344CB8AC3E}">
        <p14:creationId xmlns:p14="http://schemas.microsoft.com/office/powerpoint/2010/main" val="1368714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C3419DF-BD3A-40A2-ABE9-11A1591D42C7}"/>
              </a:ext>
            </a:extLst>
          </p:cNvPr>
          <p:cNvSpPr>
            <a:spLocks noGrp="1"/>
          </p:cNvSpPr>
          <p:nvPr>
            <p:ph type="title"/>
          </p:nvPr>
        </p:nvSpPr>
        <p:spPr>
          <a:xfrm>
            <a:off x="1207693" y="5267925"/>
            <a:ext cx="8833104" cy="731520"/>
          </a:xfrm>
        </p:spPr>
        <p:txBody>
          <a:bodyPr vert="horz" lIns="91440" tIns="45720" rIns="91440" bIns="45720" rtlCol="0" anchor="b">
            <a:normAutofit fontScale="90000"/>
          </a:bodyPr>
          <a:lstStyle/>
          <a:p>
            <a:pPr algn="ctr"/>
            <a:r>
              <a:rPr lang="en-US" dirty="0">
                <a:solidFill>
                  <a:schemeClr val="bg1"/>
                </a:solidFill>
                <a:latin typeface="Arial" panose="020B0604020202020204" pitchFamily="34" charset="0"/>
                <a:cs typeface="Arial" panose="020B0604020202020204" pitchFamily="34" charset="0"/>
              </a:rPr>
              <a:t>Features which make IntelliJ IDEA a truly intelligent</a:t>
            </a:r>
            <a:br>
              <a:rPr lang="en-US" sz="3600" b="1" dirty="0"/>
            </a:br>
            <a:endParaRPr lang="en-US" sz="3600" dirty="0">
              <a:solidFill>
                <a:srgbClr val="FFFFFE"/>
              </a:solidFill>
            </a:endParaRPr>
          </a:p>
        </p:txBody>
      </p:sp>
      <p:pic>
        <p:nvPicPr>
          <p:cNvPr id="42" name="Picture 41" descr="A picture containing sky, star&#10;&#10;Description automatically generated">
            <a:extLst>
              <a:ext uri="{FF2B5EF4-FFF2-40B4-BE49-F238E27FC236}">
                <a16:creationId xmlns:a16="http://schemas.microsoft.com/office/drawing/2014/main" id="{63423AFD-998B-4A8A-967C-D9DBE974597D}"/>
              </a:ext>
            </a:extLst>
          </p:cNvPr>
          <p:cNvPicPr>
            <a:picLocks noChangeAspect="1"/>
          </p:cNvPicPr>
          <p:nvPr/>
        </p:nvPicPr>
        <p:blipFill rotWithShape="1">
          <a:blip r:embed="rId2">
            <a:extLst>
              <a:ext uri="{28A0092B-C50C-407E-A947-70E740481C1C}">
                <a14:useLocalDpi xmlns:a14="http://schemas.microsoft.com/office/drawing/2010/main" val="0"/>
              </a:ext>
            </a:extLst>
          </a:blip>
          <a:srcRect t="9493" r="-1" b="9468"/>
          <a:stretch/>
        </p:blipFill>
        <p:spPr>
          <a:xfrm>
            <a:off x="20" y="10"/>
            <a:ext cx="12188932" cy="4123934"/>
          </a:xfrm>
          <a:prstGeom prst="rect">
            <a:avLst/>
          </a:prstGeom>
        </p:spPr>
      </p:pic>
    </p:spTree>
    <p:extLst>
      <p:ext uri="{BB962C8B-B14F-4D97-AF65-F5344CB8AC3E}">
        <p14:creationId xmlns:p14="http://schemas.microsoft.com/office/powerpoint/2010/main" val="332846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523F0-9B8A-474D-BF54-BB1F8F59388E}"/>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4400" kern="1200" dirty="0">
                <a:solidFill>
                  <a:srgbClr val="FFFFFF"/>
                </a:solidFill>
                <a:latin typeface="+mj-lt"/>
                <a:ea typeface="+mj-ea"/>
                <a:cs typeface="+mj-cs"/>
              </a:rPr>
              <a:t>Completion</a:t>
            </a:r>
          </a:p>
        </p:txBody>
      </p:sp>
      <p:sp>
        <p:nvSpPr>
          <p:cNvPr id="4" name="Content Placeholder 3">
            <a:extLst>
              <a:ext uri="{FF2B5EF4-FFF2-40B4-BE49-F238E27FC236}">
                <a16:creationId xmlns:a16="http://schemas.microsoft.com/office/drawing/2014/main" id="{105B7A44-17A9-4EB7-9C91-2806AF0006D4}"/>
              </a:ext>
            </a:extLst>
          </p:cNvPr>
          <p:cNvSpPr>
            <a:spLocks noGrp="1"/>
          </p:cNvSpPr>
          <p:nvPr>
            <p:ph idx="1"/>
          </p:nvPr>
        </p:nvSpPr>
        <p:spPr>
          <a:xfrm>
            <a:off x="6245837" y="928866"/>
            <a:ext cx="5306084" cy="5230634"/>
          </a:xfrm>
        </p:spPr>
        <p:txBody>
          <a:bodyPr vert="horz" lIns="91440" tIns="45720" rIns="91440" bIns="45720" rtlCol="0" anchor="ctr">
            <a:normAutofit lnSpcReduction="10000"/>
          </a:bodyPr>
          <a:lstStyle/>
          <a:p>
            <a:pPr marL="0" fontAlgn="base"/>
            <a:endParaRPr lang="en-US" sz="2400" dirty="0">
              <a:solidFill>
                <a:srgbClr val="000000"/>
              </a:solidFill>
            </a:endParaRPr>
          </a:p>
          <a:p>
            <a:pPr marL="0" indent="0" algn="just" fontAlgn="base">
              <a:buNone/>
            </a:pPr>
            <a:r>
              <a:rPr lang="en-US" sz="3600" dirty="0">
                <a:solidFill>
                  <a:srgbClr val="000000"/>
                </a:solidFill>
                <a:latin typeface="Arial" panose="020B0604020202020204" pitchFamily="34" charset="0"/>
                <a:cs typeface="Arial" panose="020B0604020202020204" pitchFamily="34" charset="0"/>
              </a:rPr>
              <a:t>IntelliJ IDEA brings you several completion types that are really something, because they are based on the deep code intelligence mentioned earlier, and therefore are able to save you a lot of time (and typing.)</a:t>
            </a:r>
          </a:p>
          <a:p>
            <a:endParaRPr lang="en-US" sz="2400" dirty="0">
              <a:solidFill>
                <a:srgbClr val="000000"/>
              </a:solidFill>
            </a:endParaRPr>
          </a:p>
        </p:txBody>
      </p:sp>
      <p:pic>
        <p:nvPicPr>
          <p:cNvPr id="1026" name="Picture 2" descr="why_smart_completion">
            <a:extLst>
              <a:ext uri="{FF2B5EF4-FFF2-40B4-BE49-F238E27FC236}">
                <a16:creationId xmlns:a16="http://schemas.microsoft.com/office/drawing/2014/main" id="{B281CCF5-EE9B-4904-B061-E8A8F4425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0"/>
            <a:ext cx="13995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33879"/>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75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ipe(down)">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4F0311-03A6-4C52-A59A-4287B806C281}"/>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fontAlgn="base"/>
            <a:r>
              <a:rPr lang="en-US" sz="4000" dirty="0">
                <a:solidFill>
                  <a:schemeClr val="bg1"/>
                </a:solidFill>
                <a:latin typeface="Arial" panose="020B0604020202020204" pitchFamily="34" charset="0"/>
                <a:cs typeface="Arial" panose="020B0604020202020204" pitchFamily="34" charset="0"/>
              </a:rPr>
              <a:t>Detecting duplicates</a:t>
            </a:r>
          </a:p>
        </p:txBody>
      </p:sp>
      <p:sp>
        <p:nvSpPr>
          <p:cNvPr id="7" name="Text Placeholder 6">
            <a:extLst>
              <a:ext uri="{FF2B5EF4-FFF2-40B4-BE49-F238E27FC236}">
                <a16:creationId xmlns:a16="http://schemas.microsoft.com/office/drawing/2014/main" id="{895512DD-698D-49DD-8150-E59A2F50E403}"/>
              </a:ext>
            </a:extLst>
          </p:cNvPr>
          <p:cNvSpPr>
            <a:spLocks noGrp="1"/>
          </p:cNvSpPr>
          <p:nvPr>
            <p:ph type="body" sz="half" idx="2"/>
          </p:nvPr>
        </p:nvSpPr>
        <p:spPr>
          <a:xfrm>
            <a:off x="1179226" y="3092970"/>
            <a:ext cx="10047574" cy="3320530"/>
          </a:xfrm>
        </p:spPr>
        <p:txBody>
          <a:bodyPr vert="horz" lIns="91440" tIns="45720" rIns="91440" bIns="45720" rtlCol="0">
            <a:normAutofit/>
          </a:bodyPr>
          <a:lstStyle/>
          <a:p>
            <a:pPr indent="-228600" algn="just">
              <a:spcBef>
                <a:spcPts val="1800"/>
              </a:spcBef>
              <a:spcAft>
                <a:spcPts val="1200"/>
              </a:spcAft>
              <a:buFont typeface="Arial" panose="020B0604020202020204" pitchFamily="34" charset="0"/>
              <a:buChar char="•"/>
            </a:pPr>
            <a:r>
              <a:rPr lang="en-US" sz="3200" dirty="0">
                <a:latin typeface="Arial" panose="020B0604020202020204" pitchFamily="34" charset="0"/>
                <a:cs typeface="Arial" panose="020B0604020202020204" pitchFamily="34" charset="0"/>
              </a:rPr>
              <a:t>IntelliJ IDEA knows your code so well it can detect duplicate blocks on the fly.</a:t>
            </a:r>
          </a:p>
          <a:p>
            <a:pPr indent="-228600" algn="just">
              <a:buFont typeface="Arial" panose="020B0604020202020204" pitchFamily="34" charset="0"/>
              <a:buChar char="•"/>
            </a:pPr>
            <a:r>
              <a:rPr lang="en-US" sz="3200" dirty="0">
                <a:latin typeface="Arial" panose="020B0604020202020204" pitchFamily="34" charset="0"/>
                <a:cs typeface="Arial" panose="020B0604020202020204" pitchFamily="34" charset="0"/>
              </a:rPr>
              <a:t>If you extract a variable, constant, or method, the IDE will check if there are other similar code within the scope that could be replaced with the new variable, constant, or method as well.</a:t>
            </a:r>
          </a:p>
          <a:p>
            <a:endParaRPr lang="en-US" sz="3600" dirty="0">
              <a:solidFill>
                <a:srgbClr val="000000"/>
              </a:solidFill>
              <a:latin typeface="Arial" panose="020B0604020202020204" pitchFamily="34" charset="0"/>
              <a:cs typeface="Arial" panose="020B0604020202020204" pitchFamily="34" charset="0"/>
            </a:endParaRPr>
          </a:p>
        </p:txBody>
      </p:sp>
      <p:pic>
        <p:nvPicPr>
          <p:cNvPr id="2054" name="Picture 6" descr="why_duplicates_2">
            <a:extLst>
              <a:ext uri="{FF2B5EF4-FFF2-40B4-BE49-F238E27FC236}">
                <a16:creationId xmlns:a16="http://schemas.microsoft.com/office/drawing/2014/main" id="{D9CE0F42-9475-4224-B7CB-BE603DDCD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1650"/>
            <a:ext cx="12192000" cy="585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17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wipe(down)">
                                      <p:cBhvr>
                                        <p:cTn id="2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8DC4B72-4A3C-4129-81DC-BCA23F3809EB}"/>
              </a:ext>
            </a:extLst>
          </p:cNvPr>
          <p:cNvSpPr>
            <a:spLocks noGrp="1"/>
          </p:cNvSpPr>
          <p:nvPr>
            <p:ph sz="half" idx="1"/>
          </p:nvPr>
        </p:nvSpPr>
        <p:spPr>
          <a:xfrm>
            <a:off x="1452656" y="1536700"/>
            <a:ext cx="4554500" cy="3864695"/>
          </a:xfrm>
        </p:spPr>
        <p:txBody>
          <a:bodyPr vert="horz" lIns="91440" tIns="45720" rIns="91440" bIns="45720" rtlCol="0">
            <a:normAutofit fontScale="70000" lnSpcReduction="20000"/>
          </a:bodyPr>
          <a:lstStyle/>
          <a:p>
            <a:pPr marL="0" indent="0" algn="ctr">
              <a:spcAft>
                <a:spcPts val="600"/>
              </a:spcAft>
              <a:buNone/>
            </a:pPr>
            <a:r>
              <a:rPr lang="en-US" sz="4700" dirty="0">
                <a:solidFill>
                  <a:schemeClr val="accent1">
                    <a:lumMod val="50000"/>
                  </a:schemeClr>
                </a:solidFill>
                <a:latin typeface=".VnBlack" panose="020B7200000000000000" pitchFamily="34" charset="0"/>
              </a:rPr>
              <a:t>Undo </a:t>
            </a:r>
            <a:r>
              <a:rPr lang="en-US" sz="4700" dirty="0" err="1">
                <a:solidFill>
                  <a:schemeClr val="accent1">
                    <a:lumMod val="50000"/>
                  </a:schemeClr>
                </a:solidFill>
                <a:latin typeface=".VnBlack" panose="020B7200000000000000" pitchFamily="34" charset="0"/>
              </a:rPr>
              <a:t>refactorings</a:t>
            </a:r>
            <a:endParaRPr lang="en-US" sz="4700" dirty="0">
              <a:solidFill>
                <a:schemeClr val="accent1">
                  <a:lumMod val="50000"/>
                </a:schemeClr>
              </a:solidFill>
              <a:latin typeface=".VnBlack" panose="020B7200000000000000" pitchFamily="34" charset="0"/>
            </a:endParaRPr>
          </a:p>
          <a:p>
            <a:pPr marL="0" indent="0" algn="just">
              <a:buNone/>
            </a:pPr>
            <a:r>
              <a:rPr lang="en-US" sz="4700" dirty="0">
                <a:latin typeface="Arial" panose="020B0604020202020204" pitchFamily="34" charset="0"/>
                <a:cs typeface="Arial" panose="020B0604020202020204" pitchFamily="34" charset="0"/>
              </a:rPr>
              <a:t>IntelliJ IDEA can easily rollback even the most complicated </a:t>
            </a:r>
            <a:r>
              <a:rPr lang="en-US" sz="4700" dirty="0" err="1">
                <a:latin typeface="Arial" panose="020B0604020202020204" pitchFamily="34" charset="0"/>
                <a:cs typeface="Arial" panose="020B0604020202020204" pitchFamily="34" charset="0"/>
              </a:rPr>
              <a:t>refactorings</a:t>
            </a:r>
            <a:r>
              <a:rPr lang="en-US" sz="4700" dirty="0">
                <a:latin typeface="Arial" panose="020B0604020202020204" pitchFamily="34" charset="0"/>
                <a:cs typeface="Arial" panose="020B0604020202020204" pitchFamily="34" charset="0"/>
              </a:rPr>
              <a:t> – with just one click. So it’s perfectly safe to experiment with the code in any way you like.</a:t>
            </a:r>
          </a:p>
        </p:txBody>
      </p:sp>
      <p:sp>
        <p:nvSpPr>
          <p:cNvPr id="20" name="Content Placeholder 19">
            <a:extLst>
              <a:ext uri="{FF2B5EF4-FFF2-40B4-BE49-F238E27FC236}">
                <a16:creationId xmlns:a16="http://schemas.microsoft.com/office/drawing/2014/main" id="{88E682ED-4F0C-4C80-99D1-5BE89D3C9830}"/>
              </a:ext>
            </a:extLst>
          </p:cNvPr>
          <p:cNvSpPr>
            <a:spLocks noGrp="1"/>
          </p:cNvSpPr>
          <p:nvPr>
            <p:ph sz="half" idx="2"/>
          </p:nvPr>
        </p:nvSpPr>
        <p:spPr>
          <a:xfrm>
            <a:off x="6256020" y="1536700"/>
            <a:ext cx="4554501" cy="4361169"/>
          </a:xfrm>
        </p:spPr>
        <p:txBody>
          <a:bodyPr>
            <a:normAutofit fontScale="70000" lnSpcReduction="20000"/>
          </a:bodyPr>
          <a:lstStyle/>
          <a:p>
            <a:pPr marL="0" indent="0" algn="ctr">
              <a:spcAft>
                <a:spcPts val="1200"/>
              </a:spcAft>
              <a:buNone/>
            </a:pPr>
            <a:r>
              <a:rPr lang="en-US" sz="4700" dirty="0">
                <a:solidFill>
                  <a:schemeClr val="accent1">
                    <a:lumMod val="50000"/>
                  </a:schemeClr>
                </a:solidFill>
                <a:latin typeface=".VnBlack" panose="020B7200000000000000" pitchFamily="34" charset="0"/>
              </a:rPr>
              <a:t>Selection</a:t>
            </a:r>
          </a:p>
          <a:p>
            <a:pPr marL="0" indent="0" algn="just">
              <a:buNone/>
            </a:pPr>
            <a:r>
              <a:rPr lang="en-US" sz="4700" dirty="0">
                <a:latin typeface="Arial" panose="020B0604020202020204" pitchFamily="34" charset="0"/>
                <a:cs typeface="Arial" panose="020B0604020202020204" pitchFamily="34" charset="0"/>
              </a:rPr>
              <a:t>In the most cases, IntelliJ IDEA will guess the statement automatically or will offer you to choose from a list of available variants.</a:t>
            </a:r>
          </a:p>
          <a:p>
            <a:endParaRPr lang="en-US" sz="2000" dirty="0"/>
          </a:p>
        </p:txBody>
      </p:sp>
      <p:pic>
        <p:nvPicPr>
          <p:cNvPr id="3074" name="Picture 2" descr="why_select_expression">
            <a:extLst>
              <a:ext uri="{FF2B5EF4-FFF2-40B4-BE49-F238E27FC236}">
                <a16:creationId xmlns:a16="http://schemas.microsoft.com/office/drawing/2014/main" id="{B599AE28-F62B-4019-8DDB-966E4C6F1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 y="960109"/>
            <a:ext cx="12192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17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9">
                                            <p:txEl>
                                              <p:pRg st="0" end="0"/>
                                            </p:txEl>
                                          </p:spTgt>
                                        </p:tgtEl>
                                        <p:attrNameLst>
                                          <p:attrName>ppt_w</p:attrName>
                                        </p:attrNameLst>
                                      </p:cBhvr>
                                      <p:tavLst>
                                        <p:tav tm="0">
                                          <p:val>
                                            <p:strVal val="ppt_w"/>
                                          </p:val>
                                        </p:tav>
                                        <p:tav tm="100000">
                                          <p:val>
                                            <p:fltVal val="0"/>
                                          </p:val>
                                        </p:tav>
                                      </p:tavLst>
                                    </p:anim>
                                    <p:anim calcmode="lin" valueType="num">
                                      <p:cBhvr>
                                        <p:cTn id="7" dur="500"/>
                                        <p:tgtEl>
                                          <p:spTgt spid="9">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9">
                                            <p:txEl>
                                              <p:pRg st="0" end="0"/>
                                            </p:txEl>
                                          </p:spTgt>
                                        </p:tgtEl>
                                      </p:cBhvr>
                                    </p:animEffect>
                                    <p:set>
                                      <p:cBhvr>
                                        <p:cTn id="9"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9">
                                            <p:txEl>
                                              <p:pRg st="1" end="1"/>
                                            </p:txEl>
                                          </p:spTgt>
                                        </p:tgtEl>
                                        <p:attrNameLst>
                                          <p:attrName>ppt_w</p:attrName>
                                        </p:attrNameLst>
                                      </p:cBhvr>
                                      <p:tavLst>
                                        <p:tav tm="0">
                                          <p:val>
                                            <p:strVal val="ppt_w"/>
                                          </p:val>
                                        </p:tav>
                                        <p:tav tm="100000">
                                          <p:val>
                                            <p:fltVal val="0"/>
                                          </p:val>
                                        </p:tav>
                                      </p:tavLst>
                                    </p:anim>
                                    <p:anim calcmode="lin" valueType="num">
                                      <p:cBhvr>
                                        <p:cTn id="14" dur="500"/>
                                        <p:tgtEl>
                                          <p:spTgt spid="9">
                                            <p:txEl>
                                              <p:pRg st="1" end="1"/>
                                            </p:txEl>
                                          </p:spTgt>
                                        </p:tgtEl>
                                        <p:attrNameLst>
                                          <p:attrName>ppt_h</p:attrName>
                                        </p:attrNameLst>
                                      </p:cBhvr>
                                      <p:tavLst>
                                        <p:tav tm="0">
                                          <p:val>
                                            <p:strVal val="ppt_h"/>
                                          </p:val>
                                        </p:tav>
                                        <p:tav tm="100000">
                                          <p:val>
                                            <p:fltVal val="0"/>
                                          </p:val>
                                        </p:tav>
                                      </p:tavLst>
                                    </p:anim>
                                    <p:animEffect transition="out" filter="fade">
                                      <p:cBhvr>
                                        <p:cTn id="15" dur="500"/>
                                        <p:tgtEl>
                                          <p:spTgt spid="9">
                                            <p:txEl>
                                              <p:pRg st="1" end="1"/>
                                            </p:txEl>
                                          </p:spTgt>
                                        </p:tgtEl>
                                      </p:cBhvr>
                                    </p:animEffect>
                                    <p:set>
                                      <p:cBhvr>
                                        <p:cTn id="16" dur="1" fill="hold">
                                          <p:stCondLst>
                                            <p:cond delay="499"/>
                                          </p:stCondLst>
                                        </p:cTn>
                                        <p:tgtEl>
                                          <p:spTgt spid="9">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 calcmode="lin" valueType="num">
                                      <p:cBhvr additive="base">
                                        <p:cTn id="2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xEl>
                                              <p:pRg st="1" end="1"/>
                                            </p:txEl>
                                          </p:spTgt>
                                        </p:tgtEl>
                                        <p:attrNameLst>
                                          <p:attrName>style.visibility</p:attrName>
                                        </p:attrNameLst>
                                      </p:cBhvr>
                                      <p:to>
                                        <p:strVal val="visible"/>
                                      </p:to>
                                    </p:set>
                                    <p:anim calcmode="lin" valueType="num">
                                      <p:cBhvr additive="base">
                                        <p:cTn id="27"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barn(inVertical)">
                                      <p:cBhvr>
                                        <p:cTn id="3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B2F51DC-A47D-4585-8500-80A0812090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672290"/>
            <a:ext cx="6553545" cy="552136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5B65F7E-ED33-4D55-9CC9-8054D08B46CA}"/>
              </a:ext>
            </a:extLst>
          </p:cNvPr>
          <p:cNvSpPr txBox="1">
            <a:spLocks/>
          </p:cNvSpPr>
          <p:nvPr/>
        </p:nvSpPr>
        <p:spPr>
          <a:xfrm>
            <a:off x="674237" y="1488062"/>
            <a:ext cx="3657600" cy="16175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800" b="1">
                <a:solidFill>
                  <a:srgbClr val="FFFFFF"/>
                </a:solidFill>
              </a:rPr>
              <a:t>OPERATING PRINCIPLES</a:t>
            </a:r>
            <a:endParaRPr lang="en-US" sz="4800" b="1" dirty="0">
              <a:solidFill>
                <a:srgbClr val="FFFFFF"/>
              </a:solidFill>
            </a:endParaRPr>
          </a:p>
        </p:txBody>
      </p:sp>
    </p:spTree>
    <p:extLst>
      <p:ext uri="{BB962C8B-B14F-4D97-AF65-F5344CB8AC3E}">
        <p14:creationId xmlns:p14="http://schemas.microsoft.com/office/powerpoint/2010/main" val="3994075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edge">
                                      <p:cBhvr>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FFB65F93-FFA6-44C3-9A99-2AA6F463925A}"/>
              </a:ext>
            </a:extLst>
          </p:cNvPr>
          <p:cNvPicPr>
            <a:picLocks noChangeAspect="1"/>
          </p:cNvPicPr>
          <p:nvPr/>
        </p:nvPicPr>
        <p:blipFill rotWithShape="1">
          <a:blip r:embed="rId2">
            <a:alphaModFix amt="34000"/>
            <a:extLst>
              <a:ext uri="{BEBA8EAE-BF5A-486C-A8C5-ECC9F3942E4B}">
                <a14:imgProps xmlns:a14="http://schemas.microsoft.com/office/drawing/2010/main">
                  <a14:imgLayer r:embed="rId3">
                    <a14:imgEffect>
                      <a14:saturation sat="188000"/>
                    </a14:imgEffect>
                    <a14:imgEffect>
                      <a14:brightnessContrast contrast="3000"/>
                    </a14:imgEffect>
                  </a14:imgLayer>
                </a14:imgProps>
              </a:ext>
              <a:ext uri="{28A0092B-C50C-407E-A947-70E740481C1C}">
                <a14:useLocalDpi xmlns:a14="http://schemas.microsoft.com/office/drawing/2010/main" val="0"/>
              </a:ext>
            </a:extLst>
          </a:blip>
          <a:srcRect b="3434"/>
          <a:stretch/>
        </p:blipFill>
        <p:spPr>
          <a:xfrm>
            <a:off x="2" y="10"/>
            <a:ext cx="12191997" cy="6857990"/>
          </a:xfrm>
          <a:prstGeom prst="rect">
            <a:avLst/>
          </a:prstGeom>
        </p:spPr>
      </p:pic>
      <p:sp>
        <p:nvSpPr>
          <p:cNvPr id="2" name="Title 1">
            <a:extLst>
              <a:ext uri="{FF2B5EF4-FFF2-40B4-BE49-F238E27FC236}">
                <a16:creationId xmlns:a16="http://schemas.microsoft.com/office/drawing/2014/main" id="{57742811-700E-41DA-AED6-E0D7D08BB9A2}"/>
              </a:ext>
            </a:extLst>
          </p:cNvPr>
          <p:cNvSpPr>
            <a:spLocks noGrp="1"/>
          </p:cNvSpPr>
          <p:nvPr>
            <p:ph type="title"/>
          </p:nvPr>
        </p:nvSpPr>
        <p:spPr>
          <a:xfrm>
            <a:off x="2590991" y="1680291"/>
            <a:ext cx="7010018" cy="701243"/>
          </a:xfrm>
        </p:spPr>
        <p:txBody>
          <a:bodyPr vert="horz" lIns="91440" tIns="45720" rIns="91440" bIns="45720" rtlCol="0" anchor="b">
            <a:normAutofit fontScale="90000"/>
          </a:bodyPr>
          <a:lstStyle/>
          <a:p>
            <a:r>
              <a:rPr lang="en-US" sz="7200" dirty="0"/>
              <a:t>What is Swing?</a:t>
            </a:r>
          </a:p>
        </p:txBody>
      </p:sp>
      <p:sp>
        <p:nvSpPr>
          <p:cNvPr id="5" name="Text Placeholder 4">
            <a:extLst>
              <a:ext uri="{FF2B5EF4-FFF2-40B4-BE49-F238E27FC236}">
                <a16:creationId xmlns:a16="http://schemas.microsoft.com/office/drawing/2014/main" id="{5121732D-F0EB-4E90-ABEE-96F8AF704A6F}"/>
              </a:ext>
            </a:extLst>
          </p:cNvPr>
          <p:cNvSpPr>
            <a:spLocks noGrp="1"/>
          </p:cNvSpPr>
          <p:nvPr>
            <p:ph type="body" idx="1"/>
          </p:nvPr>
        </p:nvSpPr>
        <p:spPr>
          <a:xfrm>
            <a:off x="2590991" y="2526696"/>
            <a:ext cx="7010018" cy="3765247"/>
          </a:xfrm>
        </p:spPr>
        <p:txBody>
          <a:bodyPr vert="horz" lIns="91440" tIns="45720" rIns="91440" bIns="45720" rtlCol="0">
            <a:normAutofit/>
          </a:bodyPr>
          <a:lstStyle/>
          <a:p>
            <a:r>
              <a:rPr lang="en-US" sz="2800" dirty="0">
                <a:solidFill>
                  <a:schemeClr val="tx1"/>
                </a:solidFill>
              </a:rPr>
              <a:t>Swing API is a set of extendable GUI parts to ease the developer’s life to form JAVA primarily based Front End/GUI Applications. </a:t>
            </a:r>
          </a:p>
          <a:p>
            <a:r>
              <a:rPr lang="en-US" sz="2800" dirty="0">
                <a:solidFill>
                  <a:schemeClr val="tx1"/>
                </a:solidFill>
              </a:rPr>
              <a:t>It turns on prime of AWT API and acts as a replacement of AWT API since it’s nearly every management comparable to AWT controls. Swing part follows a Model-View-Controller design to meet the subsequent criteria.</a:t>
            </a:r>
          </a:p>
        </p:txBody>
      </p:sp>
      <p:sp>
        <p:nvSpPr>
          <p:cNvPr id="42"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5">
            <a:extLst>
              <a:ext uri="{FF2B5EF4-FFF2-40B4-BE49-F238E27FC236}">
                <a16:creationId xmlns:a16="http://schemas.microsoft.com/office/drawing/2014/main" id="{CDD7DB09-290B-4A1F-BFC1-51ED7C978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87656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800</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.VnArial</vt:lpstr>
      <vt:lpstr>.VnBlack</vt:lpstr>
      <vt:lpstr>Arial</vt:lpstr>
      <vt:lpstr>Calibri</vt:lpstr>
      <vt:lpstr>Calibri Light</vt:lpstr>
      <vt:lpstr>Wingdings</vt:lpstr>
      <vt:lpstr>Office Theme</vt:lpstr>
      <vt:lpstr>Team Member</vt:lpstr>
      <vt:lpstr>PowerPoint Presentation</vt:lpstr>
      <vt:lpstr>IntelliJ IDEA is a fully featured IDE developed by JetBrains. This IDE supports many languages from Java, Kotlin, Scala, Android, Mercurial, Groovy …</vt:lpstr>
      <vt:lpstr>Features which make IntelliJ IDEA a truly intelligent </vt:lpstr>
      <vt:lpstr>Completion</vt:lpstr>
      <vt:lpstr>Detecting duplicates</vt:lpstr>
      <vt:lpstr>PowerPoint Presentation</vt:lpstr>
      <vt:lpstr>PowerPoint Presentation</vt:lpstr>
      <vt:lpstr>What is Swing?</vt:lpstr>
      <vt:lpstr>Swing Feature</vt:lpstr>
      <vt:lpstr>What is JavaFX?</vt:lpstr>
      <vt:lpstr>JavaFX Feature</vt:lpstr>
      <vt:lpstr>Why we choose JavaFX instead of Swing?</vt:lpstr>
      <vt:lpstr>PowerPoint Presentation</vt:lpstr>
      <vt:lpstr>PowerPoint Presentation</vt:lpstr>
      <vt:lpstr>PowerPoint Presentation</vt:lpstr>
      <vt:lpstr>What is MVC?</vt:lpstr>
      <vt:lpstr>Advantages + Disadvantages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dc:title>
  <dc:creator>triet minh</dc:creator>
  <cp:lastModifiedBy>triet minh</cp:lastModifiedBy>
  <cp:revision>4</cp:revision>
  <dcterms:created xsi:type="dcterms:W3CDTF">2020-01-02T18:41:09Z</dcterms:created>
  <dcterms:modified xsi:type="dcterms:W3CDTF">2020-01-02T19:18:45Z</dcterms:modified>
</cp:coreProperties>
</file>