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8EA"/>
    <a:srgbClr val="BFBCEF"/>
    <a:srgbClr val="7A81FF"/>
    <a:srgbClr val="000000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8"/>
    <p:restoredTop sz="94757"/>
  </p:normalViewPr>
  <p:slideViewPr>
    <p:cSldViewPr snapToGrid="0" snapToObjects="1">
      <p:cViewPr>
        <p:scale>
          <a:sx n="119" d="100"/>
          <a:sy n="119" d="100"/>
        </p:scale>
        <p:origin x="48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A6427-6618-CD44-BD43-C81A7EFFD02B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9E125-E42E-9F4F-A30D-59DDBA14A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00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9E125-E42E-9F4F-A30D-59DDBA14AB7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80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641CB-C346-D94C-9492-3B6884F5E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DCE2CE-C17A-7645-92A4-2DD4FB945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D39CC-7C59-794D-B000-417657CA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85A-B0D7-F742-92E3-A9B5C691919C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3A2B9-46C6-5941-A21D-73D547B9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CBA69-7E29-A248-B1BD-72561CDD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35E-3B3B-2542-BC27-7E3578FC16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52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E7748-6BAF-E449-8AA2-9B1F8428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3B59C6-F724-0245-A2D8-1B8030B4A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928F2-DDF3-EF49-B723-8180FEAB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85A-B0D7-F742-92E3-A9B5C691919C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7510D-1F33-C747-AFF9-4DA6CA23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8EBD9-4B3B-5C41-B8EF-5004E2C1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35E-3B3B-2542-BC27-7E3578FC16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8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3CB982-E9D6-FC49-8DBF-35CF77423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0717D3-D508-9942-829C-B5E1C6E87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B1D92-3429-BD4F-9BF0-78F08BD4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85A-B0D7-F742-92E3-A9B5C691919C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29C21-5071-3247-8B41-7EA509EE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21531-37CD-5E4F-A74E-98E7D6A2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35E-3B3B-2542-BC27-7E3578FC16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23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D7081-EFF9-474E-AEFC-C27A14F5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67D7E-D85D-B841-98CF-EC608323A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514C7-3CF2-5A4D-AED9-1921967C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85A-B0D7-F742-92E3-A9B5C691919C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AA970-32B0-9C45-B0BA-0CAC9100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44BB1-2DF7-0845-8C7C-439B3C7D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35E-3B3B-2542-BC27-7E3578FC16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714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A4BB4-678E-F14C-96BC-E4586AAF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32635-06E7-A946-BEFB-934A64CE4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672EE-2F1E-9045-9ACF-5B8C8839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85A-B0D7-F742-92E3-A9B5C691919C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3825C-CF9E-1144-9F00-01656F5C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BC76D-AE5F-204F-B5BB-AAEFDC7C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35E-3B3B-2542-BC27-7E3578FC16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654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4B681-42D4-8649-9BED-B041B4C9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D4BB2-D7C1-244F-8D93-9850763DD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4F5E63-075C-434B-9DCA-3D0D5175D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4BD8C8-A7F6-C94E-B455-4FABD513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85A-B0D7-F742-92E3-A9B5C691919C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0C1B4-7EEC-714F-AE5D-3CA945B6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65283-0D1E-114D-A6DD-8CDC9410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35E-3B3B-2542-BC27-7E3578FC16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52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371F6-4C73-D843-B9C4-B96ED776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6EDE8A-D6A2-8045-B1FC-CE2D8BDFF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F5113F-3835-4D4F-AC60-CA48246F2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71A090-A08E-C642-89FB-7684E8B8D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8EDC8B-0C68-384D-BDD2-02EB95864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96928F-3DD0-A742-AAEF-7369D152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85A-B0D7-F742-92E3-A9B5C691919C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65F3E4-3D7B-4643-9942-9E4CDE0F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671EB5-B0A4-E746-A126-02EAF03F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35E-3B3B-2542-BC27-7E3578FC16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95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08F32-EEAD-FE46-B41A-69D9BAC8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BB6DB0-0F55-9346-9D69-8170A443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85A-B0D7-F742-92E3-A9B5C691919C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905207-6531-F249-9687-9B489046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080CDB-FA9B-D440-AF42-7183D5DE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35E-3B3B-2542-BC27-7E3578FC16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492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2D5972-1A83-F848-82FA-24D49039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85A-B0D7-F742-92E3-A9B5C691919C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F26DCC-AB70-1D4E-AD4F-B4885879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A084A1-EC5A-E648-9E8E-544BE690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35E-3B3B-2542-BC27-7E3578FC16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25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1ADD-64DF-734B-89F9-272DA024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6A06C-67F0-474D-9EAD-2E121D5E2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2BEECF-6F24-594E-ACD9-85B3E4D96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45E13-F879-F24D-8E9A-98765E37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85A-B0D7-F742-92E3-A9B5C691919C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A6BC25-7ABB-FD41-8D43-9A83CFEC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9E36D0-98EA-504F-9C1E-7B89C68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35E-3B3B-2542-BC27-7E3578FC16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382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77535-B950-554F-8D57-67D927CE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11B40B-1DBE-8649-8B6B-4DEBB06D7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9DF01-50ED-F245-8204-2E5601AB5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A771B8-A12F-7A44-95C4-6874A050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285A-B0D7-F742-92E3-A9B5C691919C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1B2641-2C76-CC4F-BBD1-E7A3F55E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5999A9-C116-8F49-B1AD-39900784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035E-3B3B-2542-BC27-7E3578FC16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949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6B0F68-A76E-6A4B-8B1C-2AD18F26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3B6AF-6001-8C4A-8E75-38A3CDDF0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121A6-49F6-9446-9E72-973E678D3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D285A-B0D7-F742-92E3-A9B5C691919C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01402-15D3-7A49-ACE5-5B3FA1A1A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DE5C6-A7A5-4144-B46C-C555370F0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1035E-3B3B-2542-BC27-7E3578FC16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32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3F2D02A-4E50-8943-BF22-40E73B6DB4C1}"/>
              </a:ext>
            </a:extLst>
          </p:cNvPr>
          <p:cNvSpPr/>
          <p:nvPr/>
        </p:nvSpPr>
        <p:spPr>
          <a:xfrm>
            <a:off x="4632280" y="4373333"/>
            <a:ext cx="1724934" cy="478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NLU</a:t>
            </a:r>
            <a:r>
              <a:rPr kumimoji="1" lang="zh-CN" altLang="en-US" sz="14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TEST</a:t>
            </a:r>
            <a:endParaRPr kumimoji="1" lang="zh-CN" altLang="en-US" sz="14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5E0691-9D08-A847-B15F-BD980DEFC494}"/>
              </a:ext>
            </a:extLst>
          </p:cNvPr>
          <p:cNvSpPr/>
          <p:nvPr/>
        </p:nvSpPr>
        <p:spPr>
          <a:xfrm>
            <a:off x="824632" y="2330260"/>
            <a:ext cx="1519414" cy="401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NLU</a:t>
            </a:r>
            <a:r>
              <a:rPr kumimoji="1" lang="zh-CN" altLang="en-US" sz="14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Match</a:t>
            </a:r>
            <a:endParaRPr kumimoji="1" lang="zh-CN" altLang="en-US" sz="14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949173-F259-9244-8C08-C10AB84F1C0D}"/>
              </a:ext>
            </a:extLst>
          </p:cNvPr>
          <p:cNvSpPr txBox="1"/>
          <p:nvPr/>
        </p:nvSpPr>
        <p:spPr>
          <a:xfrm>
            <a:off x="5470150" y="44218"/>
            <a:ext cx="1693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venir Book" panose="02000503020000020003" pitchFamily="2" charset="0"/>
                <a:cs typeface="Courier New" panose="02070309020205020404" pitchFamily="49" charset="0"/>
              </a:rPr>
              <a:t>Before</a:t>
            </a:r>
            <a:r>
              <a:rPr kumimoji="1" lang="zh-CN" altLang="en-US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Avenir Book" panose="02000503020000020003" pitchFamily="2" charset="0"/>
                <a:cs typeface="Courier New" panose="02070309020205020404" pitchFamily="49" charset="0"/>
              </a:rPr>
              <a:t>deploy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77F4A1-F124-4549-91C1-E2815395A0F1}"/>
              </a:ext>
            </a:extLst>
          </p:cNvPr>
          <p:cNvSpPr txBox="1"/>
          <p:nvPr/>
        </p:nvSpPr>
        <p:spPr>
          <a:xfrm>
            <a:off x="10702073" y="45985"/>
            <a:ext cx="146126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After</a:t>
            </a:r>
            <a:r>
              <a:rPr kumimoji="1" lang="zh-CN" altLang="en-US" dirty="0">
                <a:solidFill>
                  <a:schemeClr val="bg1"/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deploy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7C3F58-7016-2647-9CA5-5AE515904DD2}"/>
              </a:ext>
            </a:extLst>
          </p:cNvPr>
          <p:cNvSpPr txBox="1"/>
          <p:nvPr/>
        </p:nvSpPr>
        <p:spPr>
          <a:xfrm>
            <a:off x="5490107" y="3930030"/>
            <a:ext cx="155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Chart-flow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endParaRPr kumimoji="1" lang="en-US" altLang="zh-CN" sz="1200" dirty="0">
              <a:latin typeface="Avenir Book" panose="02000503020000020003" pitchFamily="2" charset="0"/>
              <a:cs typeface="Courier New" panose="02070309020205020404" pitchFamily="49" charset="0"/>
            </a:endParaRPr>
          </a:p>
          <a:p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automatic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test</a:t>
            </a:r>
            <a:endParaRPr kumimoji="1" lang="zh-CN" altLang="en-US" sz="12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FB0A99D5-0776-704B-A13F-2828F36EEB97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4944013" y="4300603"/>
            <a:ext cx="239002" cy="862467"/>
          </a:xfrm>
          <a:prstGeom prst="bentConnector4">
            <a:avLst>
              <a:gd name="adj1" fmla="val -95648"/>
              <a:gd name="adj2" fmla="val 168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0F3E6BC-3D9A-7143-93AA-77DA686EAF7B}"/>
              </a:ext>
            </a:extLst>
          </p:cNvPr>
          <p:cNvSpPr txBox="1"/>
          <p:nvPr/>
        </p:nvSpPr>
        <p:spPr>
          <a:xfrm>
            <a:off x="4067534" y="5090339"/>
            <a:ext cx="133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Modify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until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pass</a:t>
            </a:r>
            <a:endParaRPr kumimoji="1" lang="zh-CN" altLang="en-US" sz="12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D752477-1A22-544E-9D91-FE715F5D973A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5494747" y="4851337"/>
            <a:ext cx="0" cy="111307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9B766BEE-C391-AF49-9FB4-F83F61DE066E}"/>
              </a:ext>
            </a:extLst>
          </p:cNvPr>
          <p:cNvSpPr/>
          <p:nvPr/>
        </p:nvSpPr>
        <p:spPr>
          <a:xfrm>
            <a:off x="5397928" y="5964408"/>
            <a:ext cx="193638" cy="1936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34A4F90-B90B-8A46-96C9-0F087E5CE929}"/>
              </a:ext>
            </a:extLst>
          </p:cNvPr>
          <p:cNvCxnSpPr>
            <a:cxnSpLocks/>
          </p:cNvCxnSpPr>
          <p:nvPr/>
        </p:nvCxnSpPr>
        <p:spPr>
          <a:xfrm>
            <a:off x="7223216" y="0"/>
            <a:ext cx="0" cy="685451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C1B22F0E-9B9E-CE45-B649-2449DED32406}"/>
              </a:ext>
            </a:extLst>
          </p:cNvPr>
          <p:cNvSpPr txBox="1"/>
          <p:nvPr/>
        </p:nvSpPr>
        <p:spPr>
          <a:xfrm>
            <a:off x="198453" y="562205"/>
            <a:ext cx="3190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complete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texts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editing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for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each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intent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69B8552-B8F3-0C4F-9C13-C81952E78C72}"/>
              </a:ext>
            </a:extLst>
          </p:cNvPr>
          <p:cNvSpPr/>
          <p:nvPr/>
        </p:nvSpPr>
        <p:spPr>
          <a:xfrm>
            <a:off x="1118762" y="1078166"/>
            <a:ext cx="193638" cy="1936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FD591FD4-D8F5-E542-A933-B1567CD80004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1215581" y="1271804"/>
            <a:ext cx="0" cy="107894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C53531A-7884-1747-A0F6-10A46945A72D}"/>
              </a:ext>
            </a:extLst>
          </p:cNvPr>
          <p:cNvSpPr txBox="1"/>
          <p:nvPr/>
        </p:nvSpPr>
        <p:spPr>
          <a:xfrm>
            <a:off x="1366704" y="1053011"/>
            <a:ext cx="64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……</a:t>
            </a:r>
            <a:endParaRPr kumimoji="1"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BF2DB7D-9616-8B4D-B35A-E92E58FBA620}"/>
              </a:ext>
            </a:extLst>
          </p:cNvPr>
          <p:cNvSpPr/>
          <p:nvPr/>
        </p:nvSpPr>
        <p:spPr>
          <a:xfrm>
            <a:off x="2007486" y="1078166"/>
            <a:ext cx="193638" cy="1936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7F585DAC-8EE5-1649-9962-86CB4E6EDCBC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2104305" y="1271804"/>
            <a:ext cx="0" cy="107073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B40A739D-FDE8-A948-97F5-84F2202FC7BB}"/>
              </a:ext>
            </a:extLst>
          </p:cNvPr>
          <p:cNvSpPr txBox="1"/>
          <p:nvPr/>
        </p:nvSpPr>
        <p:spPr>
          <a:xfrm>
            <a:off x="1177469" y="1630472"/>
            <a:ext cx="707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latin typeface="Avenir Book" panose="02000503020000020003" pitchFamily="2" charset="0"/>
                <a:cs typeface="Courier New" panose="02070309020205020404" pitchFamily="49" charset="0"/>
              </a:rPr>
              <a:t>Intent</a:t>
            </a:r>
            <a:r>
              <a:rPr kumimoji="1" lang="zh-CN" altLang="en-US" sz="8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800" dirty="0">
                <a:latin typeface="Avenir Book" panose="02000503020000020003" pitchFamily="2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53D46E1-547B-3146-8373-6FCDE2ED0C6F}"/>
              </a:ext>
            </a:extLst>
          </p:cNvPr>
          <p:cNvSpPr txBox="1"/>
          <p:nvPr/>
        </p:nvSpPr>
        <p:spPr>
          <a:xfrm>
            <a:off x="2084480" y="1642900"/>
            <a:ext cx="707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latin typeface="Avenir Book" panose="02000503020000020003" pitchFamily="2" charset="0"/>
                <a:cs typeface="Courier New" panose="02070309020205020404" pitchFamily="49" charset="0"/>
              </a:rPr>
              <a:t>Intent</a:t>
            </a:r>
            <a:r>
              <a:rPr kumimoji="1" lang="zh-CN" altLang="en-US" sz="8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800" dirty="0">
                <a:latin typeface="Avenir Book" panose="02000503020000020003" pitchFamily="2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FFC3FCB-66B2-0A44-BB77-F31C8B1A6889}"/>
              </a:ext>
            </a:extLst>
          </p:cNvPr>
          <p:cNvSpPr/>
          <p:nvPr/>
        </p:nvSpPr>
        <p:spPr>
          <a:xfrm>
            <a:off x="325139" y="3996006"/>
            <a:ext cx="193638" cy="19363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434D39B-1F52-0944-98D5-91839D949FEA}"/>
              </a:ext>
            </a:extLst>
          </p:cNvPr>
          <p:cNvSpPr txBox="1"/>
          <p:nvPr/>
        </p:nvSpPr>
        <p:spPr>
          <a:xfrm>
            <a:off x="412745" y="4234397"/>
            <a:ext cx="1366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Overall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text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quality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score</a:t>
            </a: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8C11C75-8C2D-AE46-9402-639BFAFD8B55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1214133" y="3415837"/>
            <a:ext cx="0" cy="58016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92AEAD78-448F-5241-9991-4D616946C17F}"/>
              </a:ext>
            </a:extLst>
          </p:cNvPr>
          <p:cNvCxnSpPr>
            <a:cxnSpLocks/>
          </p:cNvCxnSpPr>
          <p:nvPr/>
        </p:nvCxnSpPr>
        <p:spPr>
          <a:xfrm flipH="1">
            <a:off x="2103898" y="3415837"/>
            <a:ext cx="1851" cy="5512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C3D7AFF-0C4A-4E4B-8C14-9F2DAC68DCA3}"/>
              </a:ext>
            </a:extLst>
          </p:cNvPr>
          <p:cNvSpPr txBox="1"/>
          <p:nvPr/>
        </p:nvSpPr>
        <p:spPr>
          <a:xfrm>
            <a:off x="1354923" y="3862824"/>
            <a:ext cx="64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……</a:t>
            </a:r>
            <a:endParaRPr kumimoji="1"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46175076-C08B-844E-A03E-8F4EFDBBC067}"/>
              </a:ext>
            </a:extLst>
          </p:cNvPr>
          <p:cNvSpPr/>
          <p:nvPr/>
        </p:nvSpPr>
        <p:spPr>
          <a:xfrm>
            <a:off x="1117314" y="3996006"/>
            <a:ext cx="193638" cy="1936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40109AD-1DCB-B349-B256-8CCC712A47FF}"/>
              </a:ext>
            </a:extLst>
          </p:cNvPr>
          <p:cNvSpPr/>
          <p:nvPr/>
        </p:nvSpPr>
        <p:spPr>
          <a:xfrm>
            <a:off x="2007079" y="3998621"/>
            <a:ext cx="193638" cy="1936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B214EBB-2454-894C-A703-743EAE4A55D3}"/>
              </a:ext>
            </a:extLst>
          </p:cNvPr>
          <p:cNvSpPr txBox="1"/>
          <p:nvPr/>
        </p:nvSpPr>
        <p:spPr>
          <a:xfrm>
            <a:off x="4839218" y="472283"/>
            <a:ext cx="2204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Text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quality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scores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consider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the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degree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of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diversity,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abundance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and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differentiation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between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intents</a:t>
            </a:r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DDFF9A04-D503-5440-BDF2-BB9BA8E3E9D9}"/>
              </a:ext>
            </a:extLst>
          </p:cNvPr>
          <p:cNvCxnSpPr>
            <a:cxnSpLocks/>
          </p:cNvCxnSpPr>
          <p:nvPr/>
        </p:nvCxnSpPr>
        <p:spPr>
          <a:xfrm>
            <a:off x="421958" y="4189644"/>
            <a:ext cx="0" cy="80190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三角形 81">
            <a:extLst>
              <a:ext uri="{FF2B5EF4-FFF2-40B4-BE49-F238E27FC236}">
                <a16:creationId xmlns:a16="http://schemas.microsoft.com/office/drawing/2014/main" id="{8172F8A0-F950-4B45-8EBE-31547B820FDD}"/>
              </a:ext>
            </a:extLst>
          </p:cNvPr>
          <p:cNvSpPr/>
          <p:nvPr/>
        </p:nvSpPr>
        <p:spPr>
          <a:xfrm>
            <a:off x="271349" y="4871134"/>
            <a:ext cx="285842" cy="2710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E6D8E70-D2A2-7B4A-9623-64DD132EE649}"/>
              </a:ext>
            </a:extLst>
          </p:cNvPr>
          <p:cNvSpPr txBox="1"/>
          <p:nvPr/>
        </p:nvSpPr>
        <p:spPr>
          <a:xfrm>
            <a:off x="614464" y="4950059"/>
            <a:ext cx="2010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Is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user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happy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with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the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score?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67FA4FB-5276-684A-A6F3-171F954F8AFE}"/>
              </a:ext>
            </a:extLst>
          </p:cNvPr>
          <p:cNvSpPr txBox="1"/>
          <p:nvPr/>
        </p:nvSpPr>
        <p:spPr>
          <a:xfrm>
            <a:off x="5610791" y="6497599"/>
            <a:ext cx="802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deploy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F87FAC3-AA9E-A146-BAB1-BCD6B98CF7E5}"/>
              </a:ext>
            </a:extLst>
          </p:cNvPr>
          <p:cNvSpPr txBox="1"/>
          <p:nvPr/>
        </p:nvSpPr>
        <p:spPr>
          <a:xfrm>
            <a:off x="614465" y="5346913"/>
            <a:ext cx="229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  <a:cs typeface="Courier New" panose="02070309020205020404" pitchFamily="49" charset="0"/>
              </a:rPr>
              <a:t>N</a:t>
            </a:r>
            <a:endParaRPr kumimoji="1" lang="zh-CN" altLang="en-US" sz="11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DA8F04C-E372-CA43-8629-11ABA4FAED01}"/>
              </a:ext>
            </a:extLst>
          </p:cNvPr>
          <p:cNvSpPr txBox="1"/>
          <p:nvPr/>
        </p:nvSpPr>
        <p:spPr>
          <a:xfrm>
            <a:off x="612734" y="5740743"/>
            <a:ext cx="23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  <a:cs typeface="Courier New" panose="02070309020205020404" pitchFamily="49" charset="0"/>
              </a:rPr>
              <a:t>Y</a:t>
            </a:r>
            <a:endParaRPr kumimoji="1" lang="zh-CN" altLang="en-US" sz="11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97F081EE-A6BF-9C44-99AE-C18C8D7EC06A}"/>
              </a:ext>
            </a:extLst>
          </p:cNvPr>
          <p:cNvCxnSpPr/>
          <p:nvPr/>
        </p:nvCxnSpPr>
        <p:spPr>
          <a:xfrm>
            <a:off x="414270" y="5620888"/>
            <a:ext cx="2544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73554678-12C6-D74D-8DBD-529D95D03531}"/>
              </a:ext>
            </a:extLst>
          </p:cNvPr>
          <p:cNvSpPr/>
          <p:nvPr/>
        </p:nvSpPr>
        <p:spPr>
          <a:xfrm>
            <a:off x="123149" y="315082"/>
            <a:ext cx="193638" cy="1936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143" name="肘形连接符 142">
            <a:extLst>
              <a:ext uri="{FF2B5EF4-FFF2-40B4-BE49-F238E27FC236}">
                <a16:creationId xmlns:a16="http://schemas.microsoft.com/office/drawing/2014/main" id="{49580034-B2F7-5F4D-9198-B1D66EBBC3CB}"/>
              </a:ext>
            </a:extLst>
          </p:cNvPr>
          <p:cNvCxnSpPr>
            <a:stCxn id="141" idx="4"/>
            <a:endCxn id="45" idx="2"/>
          </p:cNvCxnSpPr>
          <p:nvPr/>
        </p:nvCxnSpPr>
        <p:spPr>
          <a:xfrm rot="16200000" flipH="1">
            <a:off x="336233" y="392455"/>
            <a:ext cx="666265" cy="898794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746489BC-040A-7C49-A965-07D1564319B7}"/>
              </a:ext>
            </a:extLst>
          </p:cNvPr>
          <p:cNvCxnSpPr>
            <a:cxnSpLocks/>
          </p:cNvCxnSpPr>
          <p:nvPr/>
        </p:nvCxnSpPr>
        <p:spPr>
          <a:xfrm flipV="1">
            <a:off x="2958353" y="1174985"/>
            <a:ext cx="0" cy="4445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DA01E20C-9693-254E-B6D8-B751DFD722CE}"/>
              </a:ext>
            </a:extLst>
          </p:cNvPr>
          <p:cNvCxnSpPr>
            <a:endCxn id="48" idx="6"/>
          </p:cNvCxnSpPr>
          <p:nvPr/>
        </p:nvCxnSpPr>
        <p:spPr>
          <a:xfrm flipH="1">
            <a:off x="2201124" y="1174985"/>
            <a:ext cx="757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24A60658-7ADB-034F-818C-3CAA9A17122F}"/>
              </a:ext>
            </a:extLst>
          </p:cNvPr>
          <p:cNvSpPr txBox="1"/>
          <p:nvPr/>
        </p:nvSpPr>
        <p:spPr>
          <a:xfrm>
            <a:off x="2207096" y="972017"/>
            <a:ext cx="1246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>
                <a:latin typeface="Avenir Book" panose="02000503020000020003" pitchFamily="2" charset="0"/>
                <a:cs typeface="Courier New" panose="02070309020205020404" pitchFamily="49" charset="0"/>
              </a:rPr>
              <a:t>Modify</a:t>
            </a:r>
            <a:r>
              <a:rPr kumimoji="1" lang="zh-CN" altLang="en-US" sz="7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700" dirty="0">
                <a:latin typeface="Avenir Book" panose="02000503020000020003" pitchFamily="2" charset="0"/>
                <a:cs typeface="Courier New" panose="02070309020205020404" pitchFamily="49" charset="0"/>
              </a:rPr>
              <a:t>the</a:t>
            </a:r>
            <a:r>
              <a:rPr kumimoji="1" lang="zh-CN" altLang="en-US" sz="7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700" dirty="0">
                <a:latin typeface="Avenir Book" panose="02000503020000020003" pitchFamily="2" charset="0"/>
                <a:cs typeface="Courier New" panose="02070309020205020404" pitchFamily="49" charset="0"/>
              </a:rPr>
              <a:t>content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27EC25A8-6BFF-E747-AD27-C449B88D3D00}"/>
              </a:ext>
            </a:extLst>
          </p:cNvPr>
          <p:cNvSpPr/>
          <p:nvPr/>
        </p:nvSpPr>
        <p:spPr>
          <a:xfrm>
            <a:off x="123150" y="893592"/>
            <a:ext cx="3190730" cy="530613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B05DC2AD-2B5D-0F4D-B2E1-DD8BF2D7D71C}"/>
              </a:ext>
            </a:extLst>
          </p:cNvPr>
          <p:cNvSpPr/>
          <p:nvPr/>
        </p:nvSpPr>
        <p:spPr>
          <a:xfrm>
            <a:off x="8272331" y="536752"/>
            <a:ext cx="193638" cy="1936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87E7CAD-36AD-1F4E-837C-5A361B5504E7}"/>
              </a:ext>
            </a:extLst>
          </p:cNvPr>
          <p:cNvSpPr/>
          <p:nvPr/>
        </p:nvSpPr>
        <p:spPr>
          <a:xfrm>
            <a:off x="7584832" y="1104975"/>
            <a:ext cx="1568636" cy="4971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Data</a:t>
            </a:r>
            <a:r>
              <a:rPr kumimoji="1" lang="zh-CN" altLang="en-US" sz="14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DB</a:t>
            </a:r>
            <a:endParaRPr kumimoji="1" lang="zh-CN" altLang="en-US" sz="14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8F35154B-69F1-1743-BE37-B80097EBC3B4}"/>
              </a:ext>
            </a:extLst>
          </p:cNvPr>
          <p:cNvCxnSpPr>
            <a:cxnSpLocks/>
            <a:stCxn id="163" idx="4"/>
            <a:endCxn id="164" idx="0"/>
          </p:cNvCxnSpPr>
          <p:nvPr/>
        </p:nvCxnSpPr>
        <p:spPr>
          <a:xfrm>
            <a:off x="8369150" y="730390"/>
            <a:ext cx="0" cy="37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C86EFC8C-77C6-AF46-99C3-60B9A901323D}"/>
              </a:ext>
            </a:extLst>
          </p:cNvPr>
          <p:cNvCxnSpPr>
            <a:cxnSpLocks/>
            <a:stCxn id="164" idx="2"/>
            <a:endCxn id="192" idx="0"/>
          </p:cNvCxnSpPr>
          <p:nvPr/>
        </p:nvCxnSpPr>
        <p:spPr>
          <a:xfrm>
            <a:off x="8369150" y="1602161"/>
            <a:ext cx="0" cy="19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C5D78C8-3885-2442-99AF-E782338E3B3F}"/>
              </a:ext>
            </a:extLst>
          </p:cNvPr>
          <p:cNvSpPr txBox="1"/>
          <p:nvPr/>
        </p:nvSpPr>
        <p:spPr>
          <a:xfrm>
            <a:off x="8356036" y="158780"/>
            <a:ext cx="16378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 err="1">
                <a:latin typeface="Avenir Book" panose="02000503020000020003" pitchFamily="2" charset="0"/>
                <a:cs typeface="Courier New" panose="02070309020205020404" pitchFamily="49" charset="0"/>
              </a:rPr>
              <a:t>Nlu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with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default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intents</a:t>
            </a: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82438128-5E66-294D-AAD9-A3D58D3423B2}"/>
              </a:ext>
            </a:extLst>
          </p:cNvPr>
          <p:cNvSpPr/>
          <p:nvPr/>
        </p:nvSpPr>
        <p:spPr>
          <a:xfrm>
            <a:off x="10006954" y="678219"/>
            <a:ext cx="1066284" cy="44564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Env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variables:</a:t>
            </a:r>
            <a:b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</a:b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1.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 err="1">
                <a:latin typeface="Avenir Book" panose="02000503020000020003" pitchFamily="2" charset="0"/>
                <a:cs typeface="Courier New" panose="02070309020205020404" pitchFamily="49" charset="0"/>
              </a:rPr>
              <a:t>agent_id</a:t>
            </a:r>
            <a:endParaRPr kumimoji="1" lang="zh-CN" altLang="en-US" sz="105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189" name="直线箭头连接符 188">
            <a:extLst>
              <a:ext uri="{FF2B5EF4-FFF2-40B4-BE49-F238E27FC236}">
                <a16:creationId xmlns:a16="http://schemas.microsoft.com/office/drawing/2014/main" id="{596E3563-1635-7E4C-9356-674B8E6372C8}"/>
              </a:ext>
            </a:extLst>
          </p:cNvPr>
          <p:cNvCxnSpPr>
            <a:cxnSpLocks/>
            <a:stCxn id="187" idx="1"/>
          </p:cNvCxnSpPr>
          <p:nvPr/>
        </p:nvCxnSpPr>
        <p:spPr>
          <a:xfrm flipH="1" flipV="1">
            <a:off x="8369148" y="893593"/>
            <a:ext cx="1637806" cy="745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2" name="矩形 191">
            <a:extLst>
              <a:ext uri="{FF2B5EF4-FFF2-40B4-BE49-F238E27FC236}">
                <a16:creationId xmlns:a16="http://schemas.microsoft.com/office/drawing/2014/main" id="{64963911-13F8-D14E-8543-BDCABC49DCAA}"/>
              </a:ext>
            </a:extLst>
          </p:cNvPr>
          <p:cNvSpPr/>
          <p:nvPr/>
        </p:nvSpPr>
        <p:spPr>
          <a:xfrm>
            <a:off x="7584832" y="1797764"/>
            <a:ext cx="1568636" cy="4971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Model</a:t>
            </a:r>
            <a:r>
              <a:rPr kumimoji="1" lang="zh-CN" altLang="en-US" sz="14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DB</a:t>
            </a:r>
            <a:endParaRPr kumimoji="1" lang="zh-CN" altLang="en-US" sz="14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2999E104-BE41-CA48-992E-FEF50EE9E415}"/>
              </a:ext>
            </a:extLst>
          </p:cNvPr>
          <p:cNvSpPr txBox="1"/>
          <p:nvPr/>
        </p:nvSpPr>
        <p:spPr>
          <a:xfrm>
            <a:off x="8404379" y="3289739"/>
            <a:ext cx="34780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NLU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with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all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machine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learning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models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fetched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(stage3)</a:t>
            </a:r>
          </a:p>
        </p:txBody>
      </p:sp>
      <p:cxnSp>
        <p:nvCxnSpPr>
          <p:cNvPr id="212" name="肘形连接符 211">
            <a:extLst>
              <a:ext uri="{FF2B5EF4-FFF2-40B4-BE49-F238E27FC236}">
                <a16:creationId xmlns:a16="http://schemas.microsoft.com/office/drawing/2014/main" id="{D1071CEB-5CA2-6647-A124-A53998A9277B}"/>
              </a:ext>
            </a:extLst>
          </p:cNvPr>
          <p:cNvCxnSpPr>
            <a:cxnSpLocks/>
            <a:stCxn id="82" idx="3"/>
            <a:endCxn id="13" idx="0"/>
          </p:cNvCxnSpPr>
          <p:nvPr/>
        </p:nvCxnSpPr>
        <p:spPr>
          <a:xfrm rot="5400000" flipH="1" flipV="1">
            <a:off x="2570078" y="2217524"/>
            <a:ext cx="768859" cy="5080477"/>
          </a:xfrm>
          <a:prstGeom prst="bentConnector5">
            <a:avLst>
              <a:gd name="adj1" fmla="val -115082"/>
              <a:gd name="adj2" fmla="val 64305"/>
              <a:gd name="adj3" fmla="val 129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箭头连接符 221">
            <a:extLst>
              <a:ext uri="{FF2B5EF4-FFF2-40B4-BE49-F238E27FC236}">
                <a16:creationId xmlns:a16="http://schemas.microsoft.com/office/drawing/2014/main" id="{A9E4DC33-4ACC-A941-B907-485F1D6288E8}"/>
              </a:ext>
            </a:extLst>
          </p:cNvPr>
          <p:cNvCxnSpPr>
            <a:cxnSpLocks/>
            <a:stCxn id="264" idx="4"/>
          </p:cNvCxnSpPr>
          <p:nvPr/>
        </p:nvCxnSpPr>
        <p:spPr>
          <a:xfrm>
            <a:off x="5494746" y="6732918"/>
            <a:ext cx="0" cy="58488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线箭头连接符 222">
            <a:extLst>
              <a:ext uri="{FF2B5EF4-FFF2-40B4-BE49-F238E27FC236}">
                <a16:creationId xmlns:a16="http://schemas.microsoft.com/office/drawing/2014/main" id="{F35C737B-CD13-894B-B657-4172F33E30FD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8369150" y="0"/>
            <a:ext cx="0" cy="5367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>
            <a:extLst>
              <a:ext uri="{FF2B5EF4-FFF2-40B4-BE49-F238E27FC236}">
                <a16:creationId xmlns:a16="http://schemas.microsoft.com/office/drawing/2014/main" id="{5E6194DD-CDF6-1245-B500-E0032633A4C4}"/>
              </a:ext>
            </a:extLst>
          </p:cNvPr>
          <p:cNvSpPr/>
          <p:nvPr/>
        </p:nvSpPr>
        <p:spPr>
          <a:xfrm>
            <a:off x="8507058" y="3654319"/>
            <a:ext cx="123463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inference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request</a:t>
            </a:r>
            <a:endParaRPr lang="zh-CN" altLang="en-US" sz="105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243" name="直线连接符 242">
            <a:extLst>
              <a:ext uri="{FF2B5EF4-FFF2-40B4-BE49-F238E27FC236}">
                <a16:creationId xmlns:a16="http://schemas.microsoft.com/office/drawing/2014/main" id="{E96FCB80-B0B2-494E-8F82-9B5E61EB7AA7}"/>
              </a:ext>
            </a:extLst>
          </p:cNvPr>
          <p:cNvCxnSpPr>
            <a:cxnSpLocks/>
          </p:cNvCxnSpPr>
          <p:nvPr/>
        </p:nvCxnSpPr>
        <p:spPr>
          <a:xfrm flipH="1">
            <a:off x="8473753" y="3907354"/>
            <a:ext cx="2923442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BF6BC2C8-66E6-7545-B4B6-A3169645A308}"/>
              </a:ext>
            </a:extLst>
          </p:cNvPr>
          <p:cNvSpPr/>
          <p:nvPr/>
        </p:nvSpPr>
        <p:spPr>
          <a:xfrm>
            <a:off x="11397021" y="3789841"/>
            <a:ext cx="193638" cy="213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D7242468-3F6E-E84B-8AAE-2A2818D3D214}"/>
              </a:ext>
            </a:extLst>
          </p:cNvPr>
          <p:cNvSpPr/>
          <p:nvPr/>
        </p:nvSpPr>
        <p:spPr>
          <a:xfrm>
            <a:off x="11590659" y="3710152"/>
            <a:ext cx="566181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venir Book" panose="02000503020000020003" pitchFamily="2" charset="0"/>
                <a:cs typeface="Courier New" panose="02070309020205020404" pitchFamily="49" charset="0"/>
              </a:rPr>
              <a:t>TLP</a:t>
            </a:r>
            <a:endParaRPr lang="zh-CN" altLang="en-US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BD2006CF-134E-2D41-AAA5-A58F3619DE31}"/>
              </a:ext>
            </a:extLst>
          </p:cNvPr>
          <p:cNvSpPr/>
          <p:nvPr/>
        </p:nvSpPr>
        <p:spPr>
          <a:xfrm>
            <a:off x="8166481" y="3524598"/>
            <a:ext cx="3934629" cy="670285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52" name="三角形 251">
            <a:extLst>
              <a:ext uri="{FF2B5EF4-FFF2-40B4-BE49-F238E27FC236}">
                <a16:creationId xmlns:a16="http://schemas.microsoft.com/office/drawing/2014/main" id="{5DF2CAE3-DF76-A84A-B7E6-CD2183DA3C2A}"/>
              </a:ext>
            </a:extLst>
          </p:cNvPr>
          <p:cNvSpPr/>
          <p:nvPr/>
        </p:nvSpPr>
        <p:spPr>
          <a:xfrm>
            <a:off x="5359516" y="4914829"/>
            <a:ext cx="285842" cy="2710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55F6D5ED-0E14-684C-B8BB-72F1F33CA63B}"/>
              </a:ext>
            </a:extLst>
          </p:cNvPr>
          <p:cNvSpPr txBox="1"/>
          <p:nvPr/>
        </p:nvSpPr>
        <p:spPr>
          <a:xfrm>
            <a:off x="5589991" y="4963598"/>
            <a:ext cx="642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Pass?</a:t>
            </a: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B18AC2EF-1CDC-024C-9C0E-AC8642A2F3F6}"/>
              </a:ext>
            </a:extLst>
          </p:cNvPr>
          <p:cNvSpPr txBox="1"/>
          <p:nvPr/>
        </p:nvSpPr>
        <p:spPr>
          <a:xfrm>
            <a:off x="5474855" y="5248652"/>
            <a:ext cx="27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  <a:cs typeface="Courier New" panose="02070309020205020404" pitchFamily="49" charset="0"/>
              </a:rPr>
              <a:t>Y</a:t>
            </a:r>
            <a:endParaRPr kumimoji="1" lang="zh-CN" altLang="en-US" sz="11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D399E1EC-0988-304B-A384-AC6E2EF4BC3F}"/>
              </a:ext>
            </a:extLst>
          </p:cNvPr>
          <p:cNvSpPr txBox="1"/>
          <p:nvPr/>
        </p:nvSpPr>
        <p:spPr>
          <a:xfrm>
            <a:off x="5144387" y="4855298"/>
            <a:ext cx="423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  <a:cs typeface="Courier New" panose="02070309020205020404" pitchFamily="49" charset="0"/>
              </a:rPr>
              <a:t>N</a:t>
            </a:r>
            <a:endParaRPr kumimoji="1" lang="zh-CN" altLang="en-US" sz="11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260" name="肘形连接符 259">
            <a:extLst>
              <a:ext uri="{FF2B5EF4-FFF2-40B4-BE49-F238E27FC236}">
                <a16:creationId xmlns:a16="http://schemas.microsoft.com/office/drawing/2014/main" id="{8D5118AF-371C-B844-A5CB-830AA4B27CD6}"/>
              </a:ext>
            </a:extLst>
          </p:cNvPr>
          <p:cNvCxnSpPr>
            <a:cxnSpLocks/>
            <a:stCxn id="36" idx="6"/>
            <a:endCxn id="164" idx="1"/>
          </p:cNvCxnSpPr>
          <p:nvPr/>
        </p:nvCxnSpPr>
        <p:spPr>
          <a:xfrm flipV="1">
            <a:off x="5591566" y="1353568"/>
            <a:ext cx="1993266" cy="4707659"/>
          </a:xfrm>
          <a:prstGeom prst="bentConnector3">
            <a:avLst>
              <a:gd name="adj1" fmla="val 88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文本框 262">
            <a:extLst>
              <a:ext uri="{FF2B5EF4-FFF2-40B4-BE49-F238E27FC236}">
                <a16:creationId xmlns:a16="http://schemas.microsoft.com/office/drawing/2014/main" id="{E7397422-4DBC-BA43-B204-9574E9B04532}"/>
              </a:ext>
            </a:extLst>
          </p:cNvPr>
          <p:cNvSpPr txBox="1"/>
          <p:nvPr/>
        </p:nvSpPr>
        <p:spPr>
          <a:xfrm>
            <a:off x="5581266" y="5787197"/>
            <a:ext cx="1146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Save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data</a:t>
            </a:r>
          </a:p>
        </p:txBody>
      </p:sp>
      <p:sp>
        <p:nvSpPr>
          <p:cNvPr id="264" name="椭圆 263">
            <a:extLst>
              <a:ext uri="{FF2B5EF4-FFF2-40B4-BE49-F238E27FC236}">
                <a16:creationId xmlns:a16="http://schemas.microsoft.com/office/drawing/2014/main" id="{1809CB9E-D23E-3A4E-8D22-402AE1B69681}"/>
              </a:ext>
            </a:extLst>
          </p:cNvPr>
          <p:cNvSpPr/>
          <p:nvPr/>
        </p:nvSpPr>
        <p:spPr>
          <a:xfrm>
            <a:off x="5397927" y="6539280"/>
            <a:ext cx="193638" cy="1936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58EDF83A-0395-444F-8D44-AFB49E80594B}"/>
              </a:ext>
            </a:extLst>
          </p:cNvPr>
          <p:cNvCxnSpPr>
            <a:cxnSpLocks/>
            <a:stCxn id="36" idx="4"/>
            <a:endCxn id="264" idx="0"/>
          </p:cNvCxnSpPr>
          <p:nvPr/>
        </p:nvCxnSpPr>
        <p:spPr>
          <a:xfrm flipH="1">
            <a:off x="5494746" y="6158046"/>
            <a:ext cx="1" cy="38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矩形 271">
            <a:extLst>
              <a:ext uri="{FF2B5EF4-FFF2-40B4-BE49-F238E27FC236}">
                <a16:creationId xmlns:a16="http://schemas.microsoft.com/office/drawing/2014/main" id="{5C1C4A99-3162-B449-BA1F-889FBEA7F22F}"/>
              </a:ext>
            </a:extLst>
          </p:cNvPr>
          <p:cNvSpPr/>
          <p:nvPr/>
        </p:nvSpPr>
        <p:spPr>
          <a:xfrm>
            <a:off x="824632" y="2975269"/>
            <a:ext cx="1519414" cy="478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Online</a:t>
            </a:r>
            <a:r>
              <a:rPr kumimoji="1" lang="zh-CN" altLang="en-US" sz="1400" dirty="0">
                <a:latin typeface="Avenir Book" panose="02000503020000020003" pitchFamily="2" charset="0"/>
                <a:cs typeface="Courier New" panose="02070309020205020404" pitchFamily="49" charset="0"/>
              </a:rPr>
              <a:t>  </a:t>
            </a:r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Trainer</a:t>
            </a:r>
            <a:endParaRPr kumimoji="1" lang="zh-CN" altLang="en-US" sz="14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302" name="肘形连接符 301">
            <a:extLst>
              <a:ext uri="{FF2B5EF4-FFF2-40B4-BE49-F238E27FC236}">
                <a16:creationId xmlns:a16="http://schemas.microsoft.com/office/drawing/2014/main" id="{FAC04583-4277-894A-B778-8A8822CADD88}"/>
              </a:ext>
            </a:extLst>
          </p:cNvPr>
          <p:cNvCxnSpPr>
            <a:stCxn id="272" idx="3"/>
            <a:endCxn id="192" idx="1"/>
          </p:cNvCxnSpPr>
          <p:nvPr/>
        </p:nvCxnSpPr>
        <p:spPr>
          <a:xfrm flipV="1">
            <a:off x="2344046" y="2046357"/>
            <a:ext cx="5240786" cy="1167914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文本框 302">
            <a:extLst>
              <a:ext uri="{FF2B5EF4-FFF2-40B4-BE49-F238E27FC236}">
                <a16:creationId xmlns:a16="http://schemas.microsoft.com/office/drawing/2014/main" id="{CF3455E8-C3DE-0E4E-86F0-65A0D87981D7}"/>
              </a:ext>
            </a:extLst>
          </p:cNvPr>
          <p:cNvSpPr txBox="1"/>
          <p:nvPr/>
        </p:nvSpPr>
        <p:spPr>
          <a:xfrm>
            <a:off x="4109637" y="2975269"/>
            <a:ext cx="1246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Save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model</a:t>
            </a:r>
          </a:p>
        </p:txBody>
      </p:sp>
      <p:cxnSp>
        <p:nvCxnSpPr>
          <p:cNvPr id="305" name="直线箭头连接符 304">
            <a:extLst>
              <a:ext uri="{FF2B5EF4-FFF2-40B4-BE49-F238E27FC236}">
                <a16:creationId xmlns:a16="http://schemas.microsoft.com/office/drawing/2014/main" id="{76A539D4-CB56-E249-9216-45311AE6F44A}"/>
              </a:ext>
            </a:extLst>
          </p:cNvPr>
          <p:cNvCxnSpPr/>
          <p:nvPr/>
        </p:nvCxnSpPr>
        <p:spPr>
          <a:xfrm>
            <a:off x="1215581" y="2732245"/>
            <a:ext cx="0" cy="24302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线箭头连接符 305">
            <a:extLst>
              <a:ext uri="{FF2B5EF4-FFF2-40B4-BE49-F238E27FC236}">
                <a16:creationId xmlns:a16="http://schemas.microsoft.com/office/drawing/2014/main" id="{8A439F09-0A2D-2D40-8FAE-31F9A4E4B429}"/>
              </a:ext>
            </a:extLst>
          </p:cNvPr>
          <p:cNvCxnSpPr/>
          <p:nvPr/>
        </p:nvCxnSpPr>
        <p:spPr>
          <a:xfrm>
            <a:off x="2104305" y="2732245"/>
            <a:ext cx="0" cy="24302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线箭头连接符 307">
            <a:extLst>
              <a:ext uri="{FF2B5EF4-FFF2-40B4-BE49-F238E27FC236}">
                <a16:creationId xmlns:a16="http://schemas.microsoft.com/office/drawing/2014/main" id="{5F603388-2E53-C04F-8E93-FECFAD61BD4A}"/>
              </a:ext>
            </a:extLst>
          </p:cNvPr>
          <p:cNvCxnSpPr>
            <a:endCxn id="14" idx="3"/>
          </p:cNvCxnSpPr>
          <p:nvPr/>
        </p:nvCxnSpPr>
        <p:spPr>
          <a:xfrm flipH="1">
            <a:off x="2344046" y="2531252"/>
            <a:ext cx="26203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文本框 308">
            <a:extLst>
              <a:ext uri="{FF2B5EF4-FFF2-40B4-BE49-F238E27FC236}">
                <a16:creationId xmlns:a16="http://schemas.microsoft.com/office/drawing/2014/main" id="{E7774EB5-B13F-E249-AC0C-A29C45F53E8E}"/>
              </a:ext>
            </a:extLst>
          </p:cNvPr>
          <p:cNvSpPr txBox="1"/>
          <p:nvPr/>
        </p:nvSpPr>
        <p:spPr>
          <a:xfrm>
            <a:off x="4091914" y="2277335"/>
            <a:ext cx="1246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load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model</a:t>
            </a:r>
          </a:p>
        </p:txBody>
      </p:sp>
      <p:cxnSp>
        <p:nvCxnSpPr>
          <p:cNvPr id="311" name="直线箭头连接符 310">
            <a:extLst>
              <a:ext uri="{FF2B5EF4-FFF2-40B4-BE49-F238E27FC236}">
                <a16:creationId xmlns:a16="http://schemas.microsoft.com/office/drawing/2014/main" id="{2211D47D-858E-2A49-A0F7-4A69FB351602}"/>
              </a:ext>
            </a:extLst>
          </p:cNvPr>
          <p:cNvCxnSpPr>
            <a:stCxn id="74" idx="2"/>
            <a:endCxn id="65" idx="6"/>
          </p:cNvCxnSpPr>
          <p:nvPr/>
        </p:nvCxnSpPr>
        <p:spPr>
          <a:xfrm flipH="1">
            <a:off x="518777" y="4092825"/>
            <a:ext cx="598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矩形 313">
            <a:extLst>
              <a:ext uri="{FF2B5EF4-FFF2-40B4-BE49-F238E27FC236}">
                <a16:creationId xmlns:a16="http://schemas.microsoft.com/office/drawing/2014/main" id="{08549561-0C93-B344-A761-0A9C27007177}"/>
              </a:ext>
            </a:extLst>
          </p:cNvPr>
          <p:cNvSpPr/>
          <p:nvPr/>
        </p:nvSpPr>
        <p:spPr>
          <a:xfrm>
            <a:off x="7751163" y="2490553"/>
            <a:ext cx="1235973" cy="451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Data</a:t>
            </a:r>
            <a:r>
              <a:rPr kumimoji="1" lang="zh-CN" altLang="en-US" sz="14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Check</a:t>
            </a:r>
            <a:endParaRPr kumimoji="1" lang="zh-CN" altLang="en-US" sz="14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315" name="直线箭头连接符 314">
            <a:extLst>
              <a:ext uri="{FF2B5EF4-FFF2-40B4-BE49-F238E27FC236}">
                <a16:creationId xmlns:a16="http://schemas.microsoft.com/office/drawing/2014/main" id="{C39BCA67-9AFE-D640-8A90-E17E8B817FD9}"/>
              </a:ext>
            </a:extLst>
          </p:cNvPr>
          <p:cNvCxnSpPr>
            <a:cxnSpLocks/>
            <a:stCxn id="192" idx="2"/>
            <a:endCxn id="314" idx="0"/>
          </p:cNvCxnSpPr>
          <p:nvPr/>
        </p:nvCxnSpPr>
        <p:spPr>
          <a:xfrm>
            <a:off x="8369150" y="2294950"/>
            <a:ext cx="0" cy="19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文本框 321">
            <a:extLst>
              <a:ext uri="{FF2B5EF4-FFF2-40B4-BE49-F238E27FC236}">
                <a16:creationId xmlns:a16="http://schemas.microsoft.com/office/drawing/2014/main" id="{1DA7516F-F88C-3142-AE00-B915524E94DD}"/>
              </a:ext>
            </a:extLst>
          </p:cNvPr>
          <p:cNvSpPr txBox="1"/>
          <p:nvPr/>
        </p:nvSpPr>
        <p:spPr>
          <a:xfrm>
            <a:off x="8987136" y="2602967"/>
            <a:ext cx="30095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Mainly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for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cross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chart-flow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check</a:t>
            </a:r>
          </a:p>
        </p:txBody>
      </p:sp>
      <p:cxnSp>
        <p:nvCxnSpPr>
          <p:cNvPr id="324" name="直线箭头连接符 323">
            <a:extLst>
              <a:ext uri="{FF2B5EF4-FFF2-40B4-BE49-F238E27FC236}">
                <a16:creationId xmlns:a16="http://schemas.microsoft.com/office/drawing/2014/main" id="{442F31AA-B76E-5C49-8474-0F5A69180C91}"/>
              </a:ext>
            </a:extLst>
          </p:cNvPr>
          <p:cNvCxnSpPr>
            <a:cxnSpLocks/>
            <a:stCxn id="314" idx="2"/>
          </p:cNvCxnSpPr>
          <p:nvPr/>
        </p:nvCxnSpPr>
        <p:spPr>
          <a:xfrm>
            <a:off x="8369150" y="2942100"/>
            <a:ext cx="7784" cy="85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肘形连接符 325">
            <a:extLst>
              <a:ext uri="{FF2B5EF4-FFF2-40B4-BE49-F238E27FC236}">
                <a16:creationId xmlns:a16="http://schemas.microsoft.com/office/drawing/2014/main" id="{9209FDB0-5295-724A-A71E-C1A8B9CB1574}"/>
              </a:ext>
            </a:extLst>
          </p:cNvPr>
          <p:cNvCxnSpPr>
            <a:stCxn id="13" idx="3"/>
            <a:endCxn id="314" idx="1"/>
          </p:cNvCxnSpPr>
          <p:nvPr/>
        </p:nvCxnSpPr>
        <p:spPr>
          <a:xfrm flipV="1">
            <a:off x="6357214" y="2716327"/>
            <a:ext cx="1393949" cy="18960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文本框 326">
            <a:extLst>
              <a:ext uri="{FF2B5EF4-FFF2-40B4-BE49-F238E27FC236}">
                <a16:creationId xmlns:a16="http://schemas.microsoft.com/office/drawing/2014/main" id="{9006B0FC-47A5-2240-BEA6-6B2CBD3E6E52}"/>
              </a:ext>
            </a:extLst>
          </p:cNvPr>
          <p:cNvSpPr txBox="1"/>
          <p:nvPr/>
        </p:nvSpPr>
        <p:spPr>
          <a:xfrm>
            <a:off x="123149" y="6273470"/>
            <a:ext cx="1656381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Online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update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block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B764375C-02B1-FA4B-8F3D-85D743016DD7}"/>
              </a:ext>
            </a:extLst>
          </p:cNvPr>
          <p:cNvSpPr txBox="1"/>
          <p:nvPr/>
        </p:nvSpPr>
        <p:spPr>
          <a:xfrm>
            <a:off x="8638461" y="5166734"/>
            <a:ext cx="1613946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Online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update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block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61582F82-FE31-504F-AF2E-9E8CA4EC999D}"/>
              </a:ext>
            </a:extLst>
          </p:cNvPr>
          <p:cNvSpPr txBox="1"/>
          <p:nvPr/>
        </p:nvSpPr>
        <p:spPr>
          <a:xfrm>
            <a:off x="10654213" y="6531440"/>
            <a:ext cx="7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stage3</a:t>
            </a:r>
          </a:p>
        </p:txBody>
      </p:sp>
      <p:sp>
        <p:nvSpPr>
          <p:cNvPr id="351" name="椭圆 350">
            <a:extLst>
              <a:ext uri="{FF2B5EF4-FFF2-40B4-BE49-F238E27FC236}">
                <a16:creationId xmlns:a16="http://schemas.microsoft.com/office/drawing/2014/main" id="{C1BA62FB-17D3-EA4D-9EBB-CA0A96C666A5}"/>
              </a:ext>
            </a:extLst>
          </p:cNvPr>
          <p:cNvSpPr/>
          <p:nvPr/>
        </p:nvSpPr>
        <p:spPr>
          <a:xfrm>
            <a:off x="9348615" y="4792465"/>
            <a:ext cx="193638" cy="1936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352" name="文本框 351">
            <a:extLst>
              <a:ext uri="{FF2B5EF4-FFF2-40B4-BE49-F238E27FC236}">
                <a16:creationId xmlns:a16="http://schemas.microsoft.com/office/drawing/2014/main" id="{F0D4B8CB-17B0-D748-9EA0-35EFBF0DE4F7}"/>
              </a:ext>
            </a:extLst>
          </p:cNvPr>
          <p:cNvSpPr txBox="1"/>
          <p:nvPr/>
        </p:nvSpPr>
        <p:spPr>
          <a:xfrm>
            <a:off x="9531295" y="4764412"/>
            <a:ext cx="12738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Update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Request</a:t>
            </a:r>
          </a:p>
        </p:txBody>
      </p:sp>
      <p:cxnSp>
        <p:nvCxnSpPr>
          <p:cNvPr id="354" name="直线箭头连接符 353">
            <a:extLst>
              <a:ext uri="{FF2B5EF4-FFF2-40B4-BE49-F238E27FC236}">
                <a16:creationId xmlns:a16="http://schemas.microsoft.com/office/drawing/2014/main" id="{074664EA-A4AB-9E48-BBB7-23C9229EE27F}"/>
              </a:ext>
            </a:extLst>
          </p:cNvPr>
          <p:cNvCxnSpPr>
            <a:stCxn id="351" idx="4"/>
            <a:endCxn id="329" idx="0"/>
          </p:cNvCxnSpPr>
          <p:nvPr/>
        </p:nvCxnSpPr>
        <p:spPr>
          <a:xfrm>
            <a:off x="9445434" y="4986103"/>
            <a:ext cx="0" cy="18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文本框 355">
            <a:extLst>
              <a:ext uri="{FF2B5EF4-FFF2-40B4-BE49-F238E27FC236}">
                <a16:creationId xmlns:a16="http://schemas.microsoft.com/office/drawing/2014/main" id="{1FCFEEC6-7539-D642-9C75-34E1A8BF7734}"/>
              </a:ext>
            </a:extLst>
          </p:cNvPr>
          <p:cNvSpPr txBox="1"/>
          <p:nvPr/>
        </p:nvSpPr>
        <p:spPr>
          <a:xfrm>
            <a:off x="8638460" y="5620276"/>
            <a:ext cx="1581843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NLU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load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data/reg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357" name="直线箭头连接符 356">
            <a:extLst>
              <a:ext uri="{FF2B5EF4-FFF2-40B4-BE49-F238E27FC236}">
                <a16:creationId xmlns:a16="http://schemas.microsoft.com/office/drawing/2014/main" id="{31561605-2C31-3D4C-A844-4BBA32EA1553}"/>
              </a:ext>
            </a:extLst>
          </p:cNvPr>
          <p:cNvCxnSpPr/>
          <p:nvPr/>
        </p:nvCxnSpPr>
        <p:spPr>
          <a:xfrm>
            <a:off x="9445434" y="5429388"/>
            <a:ext cx="0" cy="18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>
            <a:extLst>
              <a:ext uri="{FF2B5EF4-FFF2-40B4-BE49-F238E27FC236}">
                <a16:creationId xmlns:a16="http://schemas.microsoft.com/office/drawing/2014/main" id="{EBED3FA9-A27E-7641-9C35-09E64A614207}"/>
              </a:ext>
            </a:extLst>
          </p:cNvPr>
          <p:cNvSpPr txBox="1"/>
          <p:nvPr/>
        </p:nvSpPr>
        <p:spPr>
          <a:xfrm>
            <a:off x="8638459" y="6069499"/>
            <a:ext cx="1581843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NLU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cos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sim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367" name="直线箭头连接符 366">
            <a:extLst>
              <a:ext uri="{FF2B5EF4-FFF2-40B4-BE49-F238E27FC236}">
                <a16:creationId xmlns:a16="http://schemas.microsoft.com/office/drawing/2014/main" id="{F4892638-5BDF-7948-8B20-8159E80A6D91}"/>
              </a:ext>
            </a:extLst>
          </p:cNvPr>
          <p:cNvCxnSpPr>
            <a:cxnSpLocks/>
          </p:cNvCxnSpPr>
          <p:nvPr/>
        </p:nvCxnSpPr>
        <p:spPr>
          <a:xfrm>
            <a:off x="9429380" y="5888868"/>
            <a:ext cx="0" cy="18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线箭头连接符 368">
            <a:extLst>
              <a:ext uri="{FF2B5EF4-FFF2-40B4-BE49-F238E27FC236}">
                <a16:creationId xmlns:a16="http://schemas.microsoft.com/office/drawing/2014/main" id="{BFCB0E72-26AD-514B-AE84-71D30197F0BD}"/>
              </a:ext>
            </a:extLst>
          </p:cNvPr>
          <p:cNvCxnSpPr>
            <a:cxnSpLocks/>
          </p:cNvCxnSpPr>
          <p:nvPr/>
        </p:nvCxnSpPr>
        <p:spPr>
          <a:xfrm>
            <a:off x="9426096" y="6321653"/>
            <a:ext cx="0" cy="18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文本框 370">
            <a:extLst>
              <a:ext uri="{FF2B5EF4-FFF2-40B4-BE49-F238E27FC236}">
                <a16:creationId xmlns:a16="http://schemas.microsoft.com/office/drawing/2014/main" id="{F8204254-74F9-F44C-9932-10C0A7DE4129}"/>
              </a:ext>
            </a:extLst>
          </p:cNvPr>
          <p:cNvSpPr txBox="1"/>
          <p:nvPr/>
        </p:nvSpPr>
        <p:spPr>
          <a:xfrm>
            <a:off x="8635174" y="6504031"/>
            <a:ext cx="1581843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NLU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ml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model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376" name="椭圆 375">
            <a:extLst>
              <a:ext uri="{FF2B5EF4-FFF2-40B4-BE49-F238E27FC236}">
                <a16:creationId xmlns:a16="http://schemas.microsoft.com/office/drawing/2014/main" id="{03EAE302-5E4A-2E44-9576-47E64667F812}"/>
              </a:ext>
            </a:extLst>
          </p:cNvPr>
          <p:cNvSpPr/>
          <p:nvPr/>
        </p:nvSpPr>
        <p:spPr>
          <a:xfrm>
            <a:off x="8296605" y="3802368"/>
            <a:ext cx="193638" cy="1936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377" name="椭圆 376">
            <a:extLst>
              <a:ext uri="{FF2B5EF4-FFF2-40B4-BE49-F238E27FC236}">
                <a16:creationId xmlns:a16="http://schemas.microsoft.com/office/drawing/2014/main" id="{14533B91-04B4-834B-81A8-024DADD0ADFC}"/>
              </a:ext>
            </a:extLst>
          </p:cNvPr>
          <p:cNvSpPr/>
          <p:nvPr/>
        </p:nvSpPr>
        <p:spPr>
          <a:xfrm>
            <a:off x="10471623" y="5661956"/>
            <a:ext cx="193638" cy="1936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379" name="直线箭头连接符 378">
            <a:extLst>
              <a:ext uri="{FF2B5EF4-FFF2-40B4-BE49-F238E27FC236}">
                <a16:creationId xmlns:a16="http://schemas.microsoft.com/office/drawing/2014/main" id="{D60612A1-243D-3346-9467-AAAE9D7E9306}"/>
              </a:ext>
            </a:extLst>
          </p:cNvPr>
          <p:cNvCxnSpPr>
            <a:stCxn id="356" idx="3"/>
            <a:endCxn id="377" idx="2"/>
          </p:cNvCxnSpPr>
          <p:nvPr/>
        </p:nvCxnSpPr>
        <p:spPr>
          <a:xfrm flipV="1">
            <a:off x="10220303" y="5758775"/>
            <a:ext cx="2513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椭圆 379">
            <a:extLst>
              <a:ext uri="{FF2B5EF4-FFF2-40B4-BE49-F238E27FC236}">
                <a16:creationId xmlns:a16="http://schemas.microsoft.com/office/drawing/2014/main" id="{FBFBF2B4-2382-2049-9ED1-118E47900DCB}"/>
              </a:ext>
            </a:extLst>
          </p:cNvPr>
          <p:cNvSpPr/>
          <p:nvPr/>
        </p:nvSpPr>
        <p:spPr>
          <a:xfrm>
            <a:off x="10471623" y="6106091"/>
            <a:ext cx="193638" cy="1936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382" name="直线箭头连接符 381">
            <a:extLst>
              <a:ext uri="{FF2B5EF4-FFF2-40B4-BE49-F238E27FC236}">
                <a16:creationId xmlns:a16="http://schemas.microsoft.com/office/drawing/2014/main" id="{C23D0C83-85C3-DF4E-A987-0B2E79673EC6}"/>
              </a:ext>
            </a:extLst>
          </p:cNvPr>
          <p:cNvCxnSpPr>
            <a:stCxn id="366" idx="3"/>
            <a:endCxn id="380" idx="2"/>
          </p:cNvCxnSpPr>
          <p:nvPr/>
        </p:nvCxnSpPr>
        <p:spPr>
          <a:xfrm flipV="1">
            <a:off x="10220302" y="6202910"/>
            <a:ext cx="251321" cy="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椭圆 382">
            <a:extLst>
              <a:ext uri="{FF2B5EF4-FFF2-40B4-BE49-F238E27FC236}">
                <a16:creationId xmlns:a16="http://schemas.microsoft.com/office/drawing/2014/main" id="{DB4669E1-A1D2-004F-A2CF-351061D7883D}"/>
              </a:ext>
            </a:extLst>
          </p:cNvPr>
          <p:cNvSpPr/>
          <p:nvPr/>
        </p:nvSpPr>
        <p:spPr>
          <a:xfrm>
            <a:off x="10471623" y="6550479"/>
            <a:ext cx="193638" cy="1936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386" name="直线箭头连接符 385">
            <a:extLst>
              <a:ext uri="{FF2B5EF4-FFF2-40B4-BE49-F238E27FC236}">
                <a16:creationId xmlns:a16="http://schemas.microsoft.com/office/drawing/2014/main" id="{8B8FB74A-A8A3-2D4E-A0CB-9E3F0506049A}"/>
              </a:ext>
            </a:extLst>
          </p:cNvPr>
          <p:cNvCxnSpPr>
            <a:stCxn id="371" idx="3"/>
            <a:endCxn id="383" idx="2"/>
          </p:cNvCxnSpPr>
          <p:nvPr/>
        </p:nvCxnSpPr>
        <p:spPr>
          <a:xfrm>
            <a:off x="10217017" y="6642531"/>
            <a:ext cx="254606" cy="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文本框 386">
            <a:extLst>
              <a:ext uri="{FF2B5EF4-FFF2-40B4-BE49-F238E27FC236}">
                <a16:creationId xmlns:a16="http://schemas.microsoft.com/office/drawing/2014/main" id="{F9149DB3-44A7-884F-B367-EE75F393E89D}"/>
              </a:ext>
            </a:extLst>
          </p:cNvPr>
          <p:cNvSpPr txBox="1"/>
          <p:nvPr/>
        </p:nvSpPr>
        <p:spPr>
          <a:xfrm>
            <a:off x="10654212" y="6080429"/>
            <a:ext cx="7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stage2</a:t>
            </a:r>
          </a:p>
        </p:txBody>
      </p:sp>
      <p:sp>
        <p:nvSpPr>
          <p:cNvPr id="388" name="文本框 387">
            <a:extLst>
              <a:ext uri="{FF2B5EF4-FFF2-40B4-BE49-F238E27FC236}">
                <a16:creationId xmlns:a16="http://schemas.microsoft.com/office/drawing/2014/main" id="{343ED776-F434-224B-97DF-A6298D67669A}"/>
              </a:ext>
            </a:extLst>
          </p:cNvPr>
          <p:cNvSpPr txBox="1"/>
          <p:nvPr/>
        </p:nvSpPr>
        <p:spPr>
          <a:xfrm>
            <a:off x="10642836" y="5629418"/>
            <a:ext cx="7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stage1</a:t>
            </a:r>
          </a:p>
        </p:txBody>
      </p:sp>
      <p:cxnSp>
        <p:nvCxnSpPr>
          <p:cNvPr id="393" name="肘形连接符 392">
            <a:extLst>
              <a:ext uri="{FF2B5EF4-FFF2-40B4-BE49-F238E27FC236}">
                <a16:creationId xmlns:a16="http://schemas.microsoft.com/office/drawing/2014/main" id="{36B60D3F-C0BC-364D-A24B-9FB367B5824A}"/>
              </a:ext>
            </a:extLst>
          </p:cNvPr>
          <p:cNvCxnSpPr>
            <a:cxnSpLocks/>
          </p:cNvCxnSpPr>
          <p:nvPr/>
        </p:nvCxnSpPr>
        <p:spPr>
          <a:xfrm flipH="1" flipV="1">
            <a:off x="8296605" y="3899187"/>
            <a:ext cx="3051476" cy="1857189"/>
          </a:xfrm>
          <a:prstGeom prst="bentConnector5">
            <a:avLst>
              <a:gd name="adj1" fmla="val -7491"/>
              <a:gd name="adj2" fmla="val 58920"/>
              <a:gd name="adj3" fmla="val 11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文本框 399">
            <a:extLst>
              <a:ext uri="{FF2B5EF4-FFF2-40B4-BE49-F238E27FC236}">
                <a16:creationId xmlns:a16="http://schemas.microsoft.com/office/drawing/2014/main" id="{F26FBF01-DCD1-314B-AD8B-A83FD5BE51E3}"/>
              </a:ext>
            </a:extLst>
          </p:cNvPr>
          <p:cNvSpPr txBox="1"/>
          <p:nvPr/>
        </p:nvSpPr>
        <p:spPr>
          <a:xfrm>
            <a:off x="7852657" y="4386457"/>
            <a:ext cx="21643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Update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model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lang="en" altLang="zh-CN" sz="1050" dirty="0">
                <a:latin typeface="Avenir Book" panose="02000503020000020003" pitchFamily="2" charset="0"/>
              </a:rPr>
              <a:t>seamlessly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endParaRPr kumimoji="1" lang="en-US" altLang="zh-CN" sz="105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417" name="肘形连接符 416">
            <a:extLst>
              <a:ext uri="{FF2B5EF4-FFF2-40B4-BE49-F238E27FC236}">
                <a16:creationId xmlns:a16="http://schemas.microsoft.com/office/drawing/2014/main" id="{85089573-ABBF-D54C-B8BA-6742244BAEDA}"/>
              </a:ext>
            </a:extLst>
          </p:cNvPr>
          <p:cNvCxnSpPr>
            <a:cxnSpLocks/>
          </p:cNvCxnSpPr>
          <p:nvPr/>
        </p:nvCxnSpPr>
        <p:spPr>
          <a:xfrm flipV="1">
            <a:off x="11348699" y="4643524"/>
            <a:ext cx="231202" cy="15638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肘形连接符 418">
            <a:extLst>
              <a:ext uri="{FF2B5EF4-FFF2-40B4-BE49-F238E27FC236}">
                <a16:creationId xmlns:a16="http://schemas.microsoft.com/office/drawing/2014/main" id="{C5B57156-041C-464E-82DE-CA7F90D511F4}"/>
              </a:ext>
            </a:extLst>
          </p:cNvPr>
          <p:cNvCxnSpPr>
            <a:stCxn id="334" idx="3"/>
          </p:cNvCxnSpPr>
          <p:nvPr/>
        </p:nvCxnSpPr>
        <p:spPr>
          <a:xfrm flipV="1">
            <a:off x="11359458" y="4696062"/>
            <a:ext cx="220443" cy="19623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8A0B2F1-F57F-1047-86AA-91468D570B02}"/>
              </a:ext>
            </a:extLst>
          </p:cNvPr>
          <p:cNvGrpSpPr/>
          <p:nvPr/>
        </p:nvGrpSpPr>
        <p:grpSpPr>
          <a:xfrm>
            <a:off x="7475856" y="2160573"/>
            <a:ext cx="1159319" cy="4481957"/>
            <a:chOff x="7475856" y="2160573"/>
            <a:chExt cx="1159319" cy="4481957"/>
          </a:xfrm>
        </p:grpSpPr>
        <p:cxnSp>
          <p:nvCxnSpPr>
            <p:cNvPr id="336" name="肘形连接符 335">
              <a:extLst>
                <a:ext uri="{FF2B5EF4-FFF2-40B4-BE49-F238E27FC236}">
                  <a16:creationId xmlns:a16="http://schemas.microsoft.com/office/drawing/2014/main" id="{1DA1EA51-82AC-9346-9612-F95BA4A9F1D9}"/>
                </a:ext>
              </a:extLst>
            </p:cNvPr>
            <p:cNvCxnSpPr>
              <a:cxnSpLocks/>
              <a:endCxn id="371" idx="1"/>
            </p:cNvCxnSpPr>
            <p:nvPr/>
          </p:nvCxnSpPr>
          <p:spPr>
            <a:xfrm rot="16200000" flipH="1">
              <a:off x="5814537" y="3821893"/>
              <a:ext cx="4481957" cy="1159318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线连接符 421">
              <a:extLst>
                <a:ext uri="{FF2B5EF4-FFF2-40B4-BE49-F238E27FC236}">
                  <a16:creationId xmlns:a16="http://schemas.microsoft.com/office/drawing/2014/main" id="{B7649DB6-29C7-1647-8276-7D92F1121D64}"/>
                </a:ext>
              </a:extLst>
            </p:cNvPr>
            <p:cNvCxnSpPr/>
            <p:nvPr/>
          </p:nvCxnSpPr>
          <p:spPr>
            <a:xfrm>
              <a:off x="7475856" y="2160573"/>
              <a:ext cx="1089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文本框 424">
            <a:extLst>
              <a:ext uri="{FF2B5EF4-FFF2-40B4-BE49-F238E27FC236}">
                <a16:creationId xmlns:a16="http://schemas.microsoft.com/office/drawing/2014/main" id="{ACF83B10-83C6-914D-B98F-53DFF6B5C611}"/>
              </a:ext>
            </a:extLst>
          </p:cNvPr>
          <p:cNvSpPr txBox="1"/>
          <p:nvPr/>
        </p:nvSpPr>
        <p:spPr>
          <a:xfrm>
            <a:off x="8431384" y="645335"/>
            <a:ext cx="16378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Load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env</a:t>
            </a:r>
            <a:r>
              <a:rPr kumimoji="1" lang="zh-CN" altLang="en-US" sz="105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  <a:cs typeface="Courier New" panose="02070309020205020404" pitchFamily="49" charset="0"/>
              </a:rPr>
              <a:t>var</a:t>
            </a:r>
          </a:p>
        </p:txBody>
      </p:sp>
      <p:sp>
        <p:nvSpPr>
          <p:cNvPr id="426" name="文本框 425">
            <a:extLst>
              <a:ext uri="{FF2B5EF4-FFF2-40B4-BE49-F238E27FC236}">
                <a16:creationId xmlns:a16="http://schemas.microsoft.com/office/drawing/2014/main" id="{8BA6F190-0B93-4F42-8937-E0E9BBF339E5}"/>
              </a:ext>
            </a:extLst>
          </p:cNvPr>
          <p:cNvSpPr txBox="1"/>
          <p:nvPr/>
        </p:nvSpPr>
        <p:spPr>
          <a:xfrm>
            <a:off x="2211815" y="0"/>
            <a:ext cx="19737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venir Book" panose="02000503020000020003" pitchFamily="2" charset="0"/>
              </a:rPr>
              <a:t>NLU</a:t>
            </a:r>
            <a:r>
              <a:rPr kumimoji="1" lang="zh-CN" altLang="en-US" dirty="0">
                <a:latin typeface="Avenir Book" panose="02000503020000020003" pitchFamily="2" charset="0"/>
              </a:rPr>
              <a:t> </a:t>
            </a:r>
            <a:r>
              <a:rPr kumimoji="1" lang="en-US" altLang="zh-CN" dirty="0">
                <a:latin typeface="Avenir Book" panose="02000503020000020003" pitchFamily="2" charset="0"/>
              </a:rPr>
              <a:t>OVERVIEW</a:t>
            </a:r>
            <a:endParaRPr kumimoji="1" lang="zh-CN" alt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2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CE422434-9DC9-5542-8C3D-C2BBC0E5DD65}"/>
              </a:ext>
            </a:extLst>
          </p:cNvPr>
          <p:cNvSpPr txBox="1"/>
          <p:nvPr/>
        </p:nvSpPr>
        <p:spPr>
          <a:xfrm>
            <a:off x="861005" y="4967463"/>
            <a:ext cx="2611178" cy="253916"/>
          </a:xfrm>
          <a:prstGeom prst="rect">
            <a:avLst/>
          </a:prstGeom>
          <a:solidFill>
            <a:srgbClr val="BFBCE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TEXT</a:t>
            </a:r>
            <a:r>
              <a:rPr kumimoji="1" lang="zh-CN" altLang="en-US" sz="105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HASH</a:t>
            </a:r>
            <a:endParaRPr kumimoji="1" lang="zh-CN" altLang="en-US" sz="105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A5556A5-2155-534D-925A-C799B49EB8AE}"/>
              </a:ext>
            </a:extLst>
          </p:cNvPr>
          <p:cNvSpPr txBox="1"/>
          <p:nvPr/>
        </p:nvSpPr>
        <p:spPr>
          <a:xfrm>
            <a:off x="5160590" y="2563713"/>
            <a:ext cx="863480" cy="27708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FUXI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HUB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62A69C-05D8-8149-B658-90E2FD1CA78C}"/>
              </a:ext>
            </a:extLst>
          </p:cNvPr>
          <p:cNvSpPr txBox="1"/>
          <p:nvPr/>
        </p:nvSpPr>
        <p:spPr>
          <a:xfrm>
            <a:off x="4074103" y="-180"/>
            <a:ext cx="40437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venir Book" panose="02000503020000020003" pitchFamily="2" charset="0"/>
              </a:rPr>
              <a:t>NLU</a:t>
            </a:r>
            <a:r>
              <a:rPr kumimoji="1" lang="zh-CN" altLang="en-US" dirty="0">
                <a:latin typeface="Avenir Book" panose="02000503020000020003" pitchFamily="2" charset="0"/>
              </a:rPr>
              <a:t> </a:t>
            </a:r>
            <a:r>
              <a:rPr kumimoji="1" lang="en-US" altLang="zh-CN" dirty="0">
                <a:latin typeface="Avenir Book" panose="02000503020000020003" pitchFamily="2" charset="0"/>
              </a:rPr>
              <a:t>ONLINE</a:t>
            </a:r>
            <a:r>
              <a:rPr kumimoji="1" lang="zh-CN" altLang="en-US" dirty="0">
                <a:latin typeface="Avenir Book" panose="02000503020000020003" pitchFamily="2" charset="0"/>
              </a:rPr>
              <a:t> </a:t>
            </a:r>
            <a:r>
              <a:rPr kumimoji="1" lang="en-US" altLang="zh-CN" dirty="0">
                <a:latin typeface="Avenir Book" panose="02000503020000020003" pitchFamily="2" charset="0"/>
              </a:rPr>
              <a:t>TRAINING</a:t>
            </a:r>
            <a:r>
              <a:rPr kumimoji="1" lang="zh-CN" altLang="en-US" dirty="0">
                <a:latin typeface="Avenir Book" panose="02000503020000020003" pitchFamily="2" charset="0"/>
              </a:rPr>
              <a:t> </a:t>
            </a:r>
            <a:r>
              <a:rPr kumimoji="1" lang="en-US" altLang="zh-CN" dirty="0">
                <a:latin typeface="Avenir Book" panose="02000503020000020003" pitchFamily="2" charset="0"/>
              </a:rPr>
              <a:t>MODULE</a:t>
            </a:r>
            <a:endParaRPr kumimoji="1" lang="zh-CN" altLang="en-US" dirty="0">
              <a:latin typeface="Avenir Book" panose="02000503020000020003" pitchFamily="2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1032BE2-2FAB-2741-AC1C-1039A04164E7}"/>
              </a:ext>
            </a:extLst>
          </p:cNvPr>
          <p:cNvSpPr txBox="1"/>
          <p:nvPr/>
        </p:nvSpPr>
        <p:spPr>
          <a:xfrm>
            <a:off x="861645" y="4742796"/>
            <a:ext cx="2611178" cy="253916"/>
          </a:xfrm>
          <a:prstGeom prst="rect">
            <a:avLst/>
          </a:prstGeom>
          <a:solidFill>
            <a:srgbClr val="9698EA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NLP</a:t>
            </a:r>
            <a:r>
              <a:rPr kumimoji="1" lang="zh-CN" altLang="en-US" sz="105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LIB</a:t>
            </a:r>
            <a:r>
              <a:rPr kumimoji="1" lang="zh-CN" altLang="en-US" sz="105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LATEST</a:t>
            </a:r>
            <a:r>
              <a:rPr kumimoji="1" lang="zh-CN" altLang="en-US" sz="105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COMMIT</a:t>
            </a:r>
            <a:r>
              <a:rPr kumimoji="1" lang="zh-CN" altLang="en-US" sz="105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HASH</a:t>
            </a:r>
            <a:endParaRPr kumimoji="1" lang="zh-CN" altLang="en-US" sz="105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B8E2575-863D-944A-9592-249B51E3F83E}"/>
              </a:ext>
            </a:extLst>
          </p:cNvPr>
          <p:cNvSpPr txBox="1"/>
          <p:nvPr/>
        </p:nvSpPr>
        <p:spPr>
          <a:xfrm>
            <a:off x="861004" y="4488880"/>
            <a:ext cx="2611179" cy="25391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FEATURE</a:t>
            </a:r>
            <a:r>
              <a:rPr kumimoji="1" lang="zh-CN" altLang="en-US" sz="105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EXTRACTOR</a:t>
            </a:r>
            <a:r>
              <a:rPr kumimoji="1" lang="zh-CN" altLang="en-US" sz="105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HASH</a:t>
            </a:r>
            <a:endParaRPr kumimoji="1" lang="zh-CN" altLang="en-US" sz="105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5BF132D-EA02-6243-9EC4-F2A1D5015BD7}"/>
              </a:ext>
            </a:extLst>
          </p:cNvPr>
          <p:cNvSpPr txBox="1"/>
          <p:nvPr/>
        </p:nvSpPr>
        <p:spPr>
          <a:xfrm>
            <a:off x="2185152" y="4090472"/>
            <a:ext cx="24314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latin typeface="Avenir Book" panose="02000503020000020003" pitchFamily="2" charset="0"/>
              </a:rPr>
              <a:t>SET</a:t>
            </a:r>
            <a:r>
              <a:rPr kumimoji="1" lang="zh-CN" altLang="en-US" sz="1050" dirty="0"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</a:rPr>
              <a:t>PYTHON</a:t>
            </a:r>
            <a:r>
              <a:rPr kumimoji="1" lang="zh-CN" altLang="en-US" sz="1050" dirty="0"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</a:rPr>
              <a:t>HASHSEED</a:t>
            </a:r>
            <a:r>
              <a:rPr kumimoji="1" lang="zh-CN" altLang="en-US" sz="1050" dirty="0"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</a:rPr>
              <a:t>TO</a:t>
            </a:r>
            <a:r>
              <a:rPr kumimoji="1" lang="zh-CN" altLang="en-US" sz="1050" dirty="0"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latin typeface="Avenir Book" panose="02000503020000020003" pitchFamily="2" charset="0"/>
              </a:rPr>
              <a:t>0</a:t>
            </a:r>
            <a:endParaRPr kumimoji="1" lang="zh-CN" altLang="en-US" sz="1050" dirty="0">
              <a:latin typeface="Avenir Book" panose="02000503020000020003" pitchFamily="2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B5F612B-55AE-B04C-AB39-1BD096CB459F}"/>
              </a:ext>
            </a:extLst>
          </p:cNvPr>
          <p:cNvSpPr/>
          <p:nvPr/>
        </p:nvSpPr>
        <p:spPr>
          <a:xfrm>
            <a:off x="245993" y="316256"/>
            <a:ext cx="193638" cy="1936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DF23ECF-1C43-CD49-9E5A-8805D776E6EE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42812" y="-461458"/>
            <a:ext cx="0" cy="77771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1B88C7F-9770-7147-B8BD-6FA06CC97715}"/>
              </a:ext>
            </a:extLst>
          </p:cNvPr>
          <p:cNvSpPr txBox="1"/>
          <p:nvPr/>
        </p:nvSpPr>
        <p:spPr>
          <a:xfrm>
            <a:off x="322597" y="7698"/>
            <a:ext cx="2223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Train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requests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(multiple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intents)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0E4F0AF-E5C0-3642-A870-8FD31925FF03}"/>
              </a:ext>
            </a:extLst>
          </p:cNvPr>
          <p:cNvSpPr txBox="1"/>
          <p:nvPr/>
        </p:nvSpPr>
        <p:spPr>
          <a:xfrm>
            <a:off x="1929565" y="704197"/>
            <a:ext cx="3139677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PARALLEL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TRAINING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MODULE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70D8AFD-10E7-6546-B3F8-BA23FD926D8E}"/>
              </a:ext>
            </a:extLst>
          </p:cNvPr>
          <p:cNvSpPr/>
          <p:nvPr/>
        </p:nvSpPr>
        <p:spPr>
          <a:xfrm>
            <a:off x="2106974" y="1325544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1EE9BD-5868-9F44-92DF-A260A8521CD6}"/>
              </a:ext>
            </a:extLst>
          </p:cNvPr>
          <p:cNvSpPr/>
          <p:nvPr/>
        </p:nvSpPr>
        <p:spPr>
          <a:xfrm>
            <a:off x="2824196" y="1325543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E1BA442-A03E-DB46-9B5D-CFA0D5F303C7}"/>
              </a:ext>
            </a:extLst>
          </p:cNvPr>
          <p:cNvSpPr txBox="1"/>
          <p:nvPr/>
        </p:nvSpPr>
        <p:spPr>
          <a:xfrm>
            <a:off x="3353911" y="1360431"/>
            <a:ext cx="64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……</a:t>
            </a:r>
            <a:endParaRPr kumimoji="1"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016B3C3-D046-064F-BB62-81BDC41E806B}"/>
              </a:ext>
            </a:extLst>
          </p:cNvPr>
          <p:cNvSpPr/>
          <p:nvPr/>
        </p:nvSpPr>
        <p:spPr>
          <a:xfrm>
            <a:off x="4133445" y="1319565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2D9A0C0-26DC-0243-B347-83131A344264}"/>
              </a:ext>
            </a:extLst>
          </p:cNvPr>
          <p:cNvSpPr txBox="1"/>
          <p:nvPr/>
        </p:nvSpPr>
        <p:spPr>
          <a:xfrm>
            <a:off x="1929565" y="1044059"/>
            <a:ext cx="77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Intent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1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D0D7B6E-19B6-1C40-A27F-DB7DFA8CF1F4}"/>
              </a:ext>
            </a:extLst>
          </p:cNvPr>
          <p:cNvSpPr txBox="1"/>
          <p:nvPr/>
        </p:nvSpPr>
        <p:spPr>
          <a:xfrm>
            <a:off x="2729715" y="1044059"/>
            <a:ext cx="742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Intent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2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0BC9CBE-01F6-EE40-9FF5-ADC48E00A9BE}"/>
              </a:ext>
            </a:extLst>
          </p:cNvPr>
          <p:cNvSpPr txBox="1"/>
          <p:nvPr/>
        </p:nvSpPr>
        <p:spPr>
          <a:xfrm>
            <a:off x="3950444" y="1047095"/>
            <a:ext cx="754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Intent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n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DAB83D5-8615-F348-ABB5-1FD29246FF45}"/>
              </a:ext>
            </a:extLst>
          </p:cNvPr>
          <p:cNvSpPr/>
          <p:nvPr/>
        </p:nvSpPr>
        <p:spPr>
          <a:xfrm>
            <a:off x="301483" y="2060640"/>
            <a:ext cx="225911" cy="225911"/>
          </a:xfrm>
          <a:prstGeom prst="rect">
            <a:avLst/>
          </a:prstGeom>
          <a:solidFill>
            <a:srgbClr val="0070C0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23DAB3-41A5-E149-820D-6D5882266D84}"/>
              </a:ext>
            </a:extLst>
          </p:cNvPr>
          <p:cNvSpPr/>
          <p:nvPr/>
        </p:nvSpPr>
        <p:spPr>
          <a:xfrm>
            <a:off x="612276" y="2060640"/>
            <a:ext cx="225911" cy="225911"/>
          </a:xfrm>
          <a:prstGeom prst="rect">
            <a:avLst/>
          </a:prstGeom>
          <a:solidFill>
            <a:srgbClr val="0070C0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60FAE03-4DF4-4044-8A83-5062077118B0}"/>
              </a:ext>
            </a:extLst>
          </p:cNvPr>
          <p:cNvSpPr/>
          <p:nvPr/>
        </p:nvSpPr>
        <p:spPr>
          <a:xfrm>
            <a:off x="923069" y="2060639"/>
            <a:ext cx="225911" cy="225911"/>
          </a:xfrm>
          <a:prstGeom prst="rect">
            <a:avLst/>
          </a:prstGeom>
          <a:solidFill>
            <a:srgbClr val="0070C0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1B86BBC-4DA0-1848-927C-4545A8A963D3}"/>
              </a:ext>
            </a:extLst>
          </p:cNvPr>
          <p:cNvSpPr/>
          <p:nvPr/>
        </p:nvSpPr>
        <p:spPr>
          <a:xfrm>
            <a:off x="301483" y="2337726"/>
            <a:ext cx="225911" cy="225911"/>
          </a:xfrm>
          <a:prstGeom prst="rect">
            <a:avLst/>
          </a:prstGeom>
          <a:solidFill>
            <a:srgbClr val="0070C0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5C2ED87-AC5A-5D44-BB3A-B446A57F809A}"/>
              </a:ext>
            </a:extLst>
          </p:cNvPr>
          <p:cNvSpPr/>
          <p:nvPr/>
        </p:nvSpPr>
        <p:spPr>
          <a:xfrm>
            <a:off x="612276" y="2337726"/>
            <a:ext cx="225911" cy="225911"/>
          </a:xfrm>
          <a:prstGeom prst="rect">
            <a:avLst/>
          </a:prstGeom>
          <a:solidFill>
            <a:srgbClr val="0070C0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5CC34CF-ADD9-CE44-83A9-72D5B1C65A53}"/>
              </a:ext>
            </a:extLst>
          </p:cNvPr>
          <p:cNvSpPr/>
          <p:nvPr/>
        </p:nvSpPr>
        <p:spPr>
          <a:xfrm>
            <a:off x="923069" y="2337725"/>
            <a:ext cx="225911" cy="225911"/>
          </a:xfrm>
          <a:prstGeom prst="rect">
            <a:avLst/>
          </a:prstGeom>
          <a:solidFill>
            <a:srgbClr val="0070C0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D132497-1521-9741-B969-D24E5BFF3CB7}"/>
              </a:ext>
            </a:extLst>
          </p:cNvPr>
          <p:cNvSpPr/>
          <p:nvPr/>
        </p:nvSpPr>
        <p:spPr>
          <a:xfrm>
            <a:off x="301483" y="2614888"/>
            <a:ext cx="225911" cy="225911"/>
          </a:xfrm>
          <a:prstGeom prst="rect">
            <a:avLst/>
          </a:prstGeom>
          <a:solidFill>
            <a:srgbClr val="0070C0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1F6DCD2-1020-3444-9783-C30473EFD852}"/>
              </a:ext>
            </a:extLst>
          </p:cNvPr>
          <p:cNvSpPr/>
          <p:nvPr/>
        </p:nvSpPr>
        <p:spPr>
          <a:xfrm>
            <a:off x="612276" y="2614888"/>
            <a:ext cx="225911" cy="225911"/>
          </a:xfrm>
          <a:prstGeom prst="rect">
            <a:avLst/>
          </a:prstGeom>
          <a:solidFill>
            <a:srgbClr val="0070C0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A386E23-ACCC-1347-94AD-FDD36F3F6215}"/>
              </a:ext>
            </a:extLst>
          </p:cNvPr>
          <p:cNvSpPr/>
          <p:nvPr/>
        </p:nvSpPr>
        <p:spPr>
          <a:xfrm>
            <a:off x="923069" y="2614887"/>
            <a:ext cx="225911" cy="225911"/>
          </a:xfrm>
          <a:prstGeom prst="rect">
            <a:avLst/>
          </a:prstGeom>
          <a:solidFill>
            <a:srgbClr val="0070C0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2E11A76-F3B1-3441-A34D-55155219F8CA}"/>
              </a:ext>
            </a:extLst>
          </p:cNvPr>
          <p:cNvSpPr txBox="1"/>
          <p:nvPr/>
        </p:nvSpPr>
        <p:spPr>
          <a:xfrm>
            <a:off x="1129494" y="2319913"/>
            <a:ext cx="995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CPU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n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cores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5382EA7C-EE8D-1D4D-AE2C-FC88AF9CBD20}"/>
              </a:ext>
            </a:extLst>
          </p:cNvPr>
          <p:cNvCxnSpPr>
            <a:stCxn id="48" idx="0"/>
            <a:endCxn id="39" idx="2"/>
          </p:cNvCxnSpPr>
          <p:nvPr/>
        </p:nvCxnSpPr>
        <p:spPr>
          <a:xfrm rot="5400000" flipH="1" flipV="1">
            <a:off x="1062592" y="903303"/>
            <a:ext cx="509185" cy="1805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CCCE08E1-1519-1747-BBD0-B8F6CAD706AD}"/>
              </a:ext>
            </a:extLst>
          </p:cNvPr>
          <p:cNvCxnSpPr>
            <a:stCxn id="49" idx="0"/>
            <a:endCxn id="40" idx="2"/>
          </p:cNvCxnSpPr>
          <p:nvPr/>
        </p:nvCxnSpPr>
        <p:spPr>
          <a:xfrm rot="5400000" flipH="1" flipV="1">
            <a:off x="1576599" y="700087"/>
            <a:ext cx="509186" cy="2211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4E9D579D-0BCF-B949-913B-2CD20C1E0BD7}"/>
              </a:ext>
            </a:extLst>
          </p:cNvPr>
          <p:cNvCxnSpPr>
            <a:stCxn id="57" idx="3"/>
            <a:endCxn id="43" idx="2"/>
          </p:cNvCxnSpPr>
          <p:nvPr/>
        </p:nvCxnSpPr>
        <p:spPr>
          <a:xfrm flipV="1">
            <a:off x="1148980" y="1545476"/>
            <a:ext cx="3097421" cy="1182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88810451-A391-6348-8E1C-5A8F9FC4E6ED}"/>
              </a:ext>
            </a:extLst>
          </p:cNvPr>
          <p:cNvSpPr/>
          <p:nvPr/>
        </p:nvSpPr>
        <p:spPr>
          <a:xfrm>
            <a:off x="301483" y="3190858"/>
            <a:ext cx="225911" cy="2259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C5F8F0C-6EB9-BD48-871F-42820B12EBD2}"/>
              </a:ext>
            </a:extLst>
          </p:cNvPr>
          <p:cNvSpPr/>
          <p:nvPr/>
        </p:nvSpPr>
        <p:spPr>
          <a:xfrm>
            <a:off x="612275" y="3190857"/>
            <a:ext cx="225911" cy="2259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07CC8E8-64BB-3E40-A6AE-7FC2CD1C3DB9}"/>
              </a:ext>
            </a:extLst>
          </p:cNvPr>
          <p:cNvSpPr/>
          <p:nvPr/>
        </p:nvSpPr>
        <p:spPr>
          <a:xfrm>
            <a:off x="923069" y="3190857"/>
            <a:ext cx="225911" cy="2259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5B45ADA-FBE3-F141-9E47-D48446FF8D8B}"/>
              </a:ext>
            </a:extLst>
          </p:cNvPr>
          <p:cNvSpPr txBox="1"/>
          <p:nvPr/>
        </p:nvSpPr>
        <p:spPr>
          <a:xfrm>
            <a:off x="1131758" y="3169134"/>
            <a:ext cx="995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M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GPUs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FF688FCF-4DC2-F44E-B07C-1C9E95AF4A8B}"/>
              </a:ext>
            </a:extLst>
          </p:cNvPr>
          <p:cNvCxnSpPr>
            <a:cxnSpLocks/>
            <a:stCxn id="65" idx="2"/>
            <a:endCxn id="39" idx="2"/>
          </p:cNvCxnSpPr>
          <p:nvPr/>
        </p:nvCxnSpPr>
        <p:spPr>
          <a:xfrm rot="5400000" flipH="1" flipV="1">
            <a:off x="384527" y="1581366"/>
            <a:ext cx="1865314" cy="1805491"/>
          </a:xfrm>
          <a:prstGeom prst="bentConnector3">
            <a:avLst>
              <a:gd name="adj1" fmla="val -12255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>
            <a:extLst>
              <a:ext uri="{FF2B5EF4-FFF2-40B4-BE49-F238E27FC236}">
                <a16:creationId xmlns:a16="http://schemas.microsoft.com/office/drawing/2014/main" id="{BD85E300-3C89-4749-9F45-AFC4DC73C0DF}"/>
              </a:ext>
            </a:extLst>
          </p:cNvPr>
          <p:cNvCxnSpPr>
            <a:cxnSpLocks/>
            <a:stCxn id="65" idx="2"/>
            <a:endCxn id="40" idx="2"/>
          </p:cNvCxnSpPr>
          <p:nvPr/>
        </p:nvCxnSpPr>
        <p:spPr>
          <a:xfrm rot="5400000" flipH="1" flipV="1">
            <a:off x="743137" y="1222755"/>
            <a:ext cx="1865315" cy="2522713"/>
          </a:xfrm>
          <a:prstGeom prst="bentConnector3">
            <a:avLst>
              <a:gd name="adj1" fmla="val -12255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>
            <a:extLst>
              <a:ext uri="{FF2B5EF4-FFF2-40B4-BE49-F238E27FC236}">
                <a16:creationId xmlns:a16="http://schemas.microsoft.com/office/drawing/2014/main" id="{E79A634F-856B-1940-9005-999D0604ACA4}"/>
              </a:ext>
            </a:extLst>
          </p:cNvPr>
          <p:cNvCxnSpPr>
            <a:stCxn id="67" idx="2"/>
            <a:endCxn id="43" idx="2"/>
          </p:cNvCxnSpPr>
          <p:nvPr/>
        </p:nvCxnSpPr>
        <p:spPr>
          <a:xfrm rot="5400000" flipH="1" flipV="1">
            <a:off x="1705567" y="875934"/>
            <a:ext cx="1871292" cy="3210376"/>
          </a:xfrm>
          <a:prstGeom prst="bentConnector3">
            <a:avLst>
              <a:gd name="adj1" fmla="val -12216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>
            <a:extLst>
              <a:ext uri="{FF2B5EF4-FFF2-40B4-BE49-F238E27FC236}">
                <a16:creationId xmlns:a16="http://schemas.microsoft.com/office/drawing/2014/main" id="{085A0E94-7583-8F44-A799-00BA762D9371}"/>
              </a:ext>
            </a:extLst>
          </p:cNvPr>
          <p:cNvCxnSpPr>
            <a:cxnSpLocks/>
            <a:stCxn id="43" idx="3"/>
            <a:endCxn id="22" idx="0"/>
          </p:cNvCxnSpPr>
          <p:nvPr/>
        </p:nvCxnSpPr>
        <p:spPr>
          <a:xfrm>
            <a:off x="4359356" y="1432521"/>
            <a:ext cx="1232974" cy="1131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7F6C5DDF-27DD-7D4A-A4C2-6399E7F0FB22}"/>
              </a:ext>
            </a:extLst>
          </p:cNvPr>
          <p:cNvSpPr/>
          <p:nvPr/>
        </p:nvSpPr>
        <p:spPr>
          <a:xfrm>
            <a:off x="4780744" y="3433674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26FED855-7968-5348-A2FE-29C35EFEDFF1}"/>
              </a:ext>
            </a:extLst>
          </p:cNvPr>
          <p:cNvSpPr/>
          <p:nvPr/>
        </p:nvSpPr>
        <p:spPr>
          <a:xfrm>
            <a:off x="5474337" y="3416768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0263DC0-6993-0244-A2C2-8BD56E5ADA40}"/>
              </a:ext>
            </a:extLst>
          </p:cNvPr>
          <p:cNvSpPr/>
          <p:nvPr/>
        </p:nvSpPr>
        <p:spPr>
          <a:xfrm>
            <a:off x="6565964" y="3424773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41976E9-1E59-654C-8A0B-9459AE0F209C}"/>
              </a:ext>
            </a:extLst>
          </p:cNvPr>
          <p:cNvSpPr/>
          <p:nvPr/>
        </p:nvSpPr>
        <p:spPr>
          <a:xfrm>
            <a:off x="5031103" y="3435310"/>
            <a:ext cx="225911" cy="2259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2A74092-8424-EE45-B315-F2ADBD60CC31}"/>
              </a:ext>
            </a:extLst>
          </p:cNvPr>
          <p:cNvSpPr/>
          <p:nvPr/>
        </p:nvSpPr>
        <p:spPr>
          <a:xfrm>
            <a:off x="5732847" y="3424774"/>
            <a:ext cx="225911" cy="2259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E06FF92-617C-6A47-8927-38C6784449FB}"/>
              </a:ext>
            </a:extLst>
          </p:cNvPr>
          <p:cNvSpPr/>
          <p:nvPr/>
        </p:nvSpPr>
        <p:spPr>
          <a:xfrm>
            <a:off x="6823822" y="3416767"/>
            <a:ext cx="225911" cy="2259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675BBA3-13B8-364E-B3CB-C204FE1D6C52}"/>
              </a:ext>
            </a:extLst>
          </p:cNvPr>
          <p:cNvSpPr txBox="1"/>
          <p:nvPr/>
        </p:nvSpPr>
        <p:spPr>
          <a:xfrm>
            <a:off x="6494034" y="3659585"/>
            <a:ext cx="777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Intent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n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hash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AB0E5E6-7F43-C349-84D0-32E9177D16F4}"/>
              </a:ext>
            </a:extLst>
          </p:cNvPr>
          <p:cNvSpPr txBox="1"/>
          <p:nvPr/>
        </p:nvSpPr>
        <p:spPr>
          <a:xfrm>
            <a:off x="7049732" y="3372118"/>
            <a:ext cx="1535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Intent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n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model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params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cxnSp>
        <p:nvCxnSpPr>
          <p:cNvPr id="92" name="肘形连接符 91">
            <a:extLst>
              <a:ext uri="{FF2B5EF4-FFF2-40B4-BE49-F238E27FC236}">
                <a16:creationId xmlns:a16="http://schemas.microsoft.com/office/drawing/2014/main" id="{CC07EBE1-E1EA-724E-93F5-6620D37D1133}"/>
              </a:ext>
            </a:extLst>
          </p:cNvPr>
          <p:cNvCxnSpPr>
            <a:stCxn id="26" idx="0"/>
            <a:endCxn id="83" idx="2"/>
          </p:cNvCxnSpPr>
          <p:nvPr/>
        </p:nvCxnSpPr>
        <p:spPr>
          <a:xfrm rot="5400000" flipH="1" flipV="1">
            <a:off x="3115500" y="2710680"/>
            <a:ext cx="829295" cy="2727106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D71AD4BE-18B9-2D4F-8539-E9E0F0D3D5D1}"/>
              </a:ext>
            </a:extLst>
          </p:cNvPr>
          <p:cNvSpPr txBox="1"/>
          <p:nvPr/>
        </p:nvSpPr>
        <p:spPr>
          <a:xfrm>
            <a:off x="5990052" y="3433674"/>
            <a:ext cx="64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……</a:t>
            </a:r>
            <a:endParaRPr kumimoji="1"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95" name="肘形连接符 94">
            <a:extLst>
              <a:ext uri="{FF2B5EF4-FFF2-40B4-BE49-F238E27FC236}">
                <a16:creationId xmlns:a16="http://schemas.microsoft.com/office/drawing/2014/main" id="{1FBD9287-9583-404B-86DD-A8674245C7DF}"/>
              </a:ext>
            </a:extLst>
          </p:cNvPr>
          <p:cNvCxnSpPr>
            <a:endCxn id="83" idx="0"/>
          </p:cNvCxnSpPr>
          <p:nvPr/>
        </p:nvCxnSpPr>
        <p:spPr>
          <a:xfrm rot="5400000">
            <a:off x="4887581" y="2846918"/>
            <a:ext cx="592876" cy="5806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>
            <a:extLst>
              <a:ext uri="{FF2B5EF4-FFF2-40B4-BE49-F238E27FC236}">
                <a16:creationId xmlns:a16="http://schemas.microsoft.com/office/drawing/2014/main" id="{EEE09E6E-2070-D243-9C82-AF4783614E8E}"/>
              </a:ext>
            </a:extLst>
          </p:cNvPr>
          <p:cNvCxnSpPr>
            <a:stCxn id="22" idx="2"/>
            <a:endCxn id="88" idx="0"/>
          </p:cNvCxnSpPr>
          <p:nvPr/>
        </p:nvCxnSpPr>
        <p:spPr>
          <a:xfrm rot="16200000" flipH="1">
            <a:off x="5976570" y="2456558"/>
            <a:ext cx="575969" cy="13444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B9F8B341-63FD-8141-865B-BE9960A53C35}"/>
              </a:ext>
            </a:extLst>
          </p:cNvPr>
          <p:cNvSpPr txBox="1"/>
          <p:nvPr/>
        </p:nvSpPr>
        <p:spPr>
          <a:xfrm>
            <a:off x="3420675" y="4693297"/>
            <a:ext cx="1787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&lt;-&gt;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model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structure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34712C9-741E-3C4B-B8E1-54EDCF3D3DE7}"/>
              </a:ext>
            </a:extLst>
          </p:cNvPr>
          <p:cNvSpPr/>
          <p:nvPr/>
        </p:nvSpPr>
        <p:spPr>
          <a:xfrm>
            <a:off x="5031532" y="5002091"/>
            <a:ext cx="225911" cy="22591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1" name="肘形连接符 100">
            <a:extLst>
              <a:ext uri="{FF2B5EF4-FFF2-40B4-BE49-F238E27FC236}">
                <a16:creationId xmlns:a16="http://schemas.microsoft.com/office/drawing/2014/main" id="{1935A0E4-56EA-5349-A6BB-B707DBF4DB06}"/>
              </a:ext>
            </a:extLst>
          </p:cNvPr>
          <p:cNvCxnSpPr>
            <a:cxnSpLocks/>
            <a:stCxn id="86" idx="2"/>
            <a:endCxn id="99" idx="0"/>
          </p:cNvCxnSpPr>
          <p:nvPr/>
        </p:nvCxnSpPr>
        <p:spPr>
          <a:xfrm rot="16200000" flipH="1">
            <a:off x="4473838" y="4331441"/>
            <a:ext cx="1340870" cy="4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78EE07D-4EAA-114E-8D25-48D4F70A716D}"/>
              </a:ext>
            </a:extLst>
          </p:cNvPr>
          <p:cNvSpPr txBox="1"/>
          <p:nvPr/>
        </p:nvSpPr>
        <p:spPr>
          <a:xfrm>
            <a:off x="5189583" y="5006393"/>
            <a:ext cx="388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.</a:t>
            </a:r>
            <a:r>
              <a:rPr kumimoji="1" lang="en-US" altLang="zh-CN" sz="1100" dirty="0" err="1">
                <a:latin typeface="Avenir Book" panose="02000503020000020003" pitchFamily="2" charset="0"/>
              </a:rPr>
              <a:t>pt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22E64F10-EBF9-CD43-BA7E-917A5399AAAC}"/>
              </a:ext>
            </a:extLst>
          </p:cNvPr>
          <p:cNvCxnSpPr>
            <a:cxnSpLocks/>
          </p:cNvCxnSpPr>
          <p:nvPr/>
        </p:nvCxnSpPr>
        <p:spPr>
          <a:xfrm>
            <a:off x="8449587" y="0"/>
            <a:ext cx="0" cy="685451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69D6221-2A01-9F45-A3B7-E99E43E90D3D}"/>
              </a:ext>
            </a:extLst>
          </p:cNvPr>
          <p:cNvSpPr txBox="1"/>
          <p:nvPr/>
        </p:nvSpPr>
        <p:spPr>
          <a:xfrm>
            <a:off x="861004" y="5457795"/>
            <a:ext cx="2611178" cy="253916"/>
          </a:xfrm>
          <a:prstGeom prst="rect">
            <a:avLst/>
          </a:prstGeom>
          <a:solidFill>
            <a:srgbClr val="BFBCE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UNIQUE</a:t>
            </a:r>
            <a:r>
              <a:rPr kumimoji="1" lang="zh-CN" altLang="en-US" sz="105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HASH</a:t>
            </a:r>
            <a:r>
              <a:rPr kumimoji="1" lang="zh-CN" altLang="en-US" sz="105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050" dirty="0">
                <a:solidFill>
                  <a:schemeClr val="bg1"/>
                </a:solidFill>
                <a:latin typeface="Avenir Book" panose="02000503020000020003" pitchFamily="2" charset="0"/>
              </a:rPr>
              <a:t>KEY</a:t>
            </a:r>
            <a:endParaRPr kumimoji="1" lang="zh-CN" altLang="en-US" sz="105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109" name="肘形连接符 108">
            <a:extLst>
              <a:ext uri="{FF2B5EF4-FFF2-40B4-BE49-F238E27FC236}">
                <a16:creationId xmlns:a16="http://schemas.microsoft.com/office/drawing/2014/main" id="{F974B439-146B-F949-B258-91C21A30E5FD}"/>
              </a:ext>
            </a:extLst>
          </p:cNvPr>
          <p:cNvCxnSpPr>
            <a:stCxn id="24" idx="1"/>
            <a:endCxn id="106" idx="1"/>
          </p:cNvCxnSpPr>
          <p:nvPr/>
        </p:nvCxnSpPr>
        <p:spPr>
          <a:xfrm rot="10800000" flipV="1">
            <a:off x="861005" y="4869753"/>
            <a:ext cx="641" cy="714999"/>
          </a:xfrm>
          <a:prstGeom prst="bentConnector3">
            <a:avLst>
              <a:gd name="adj1" fmla="val 35763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3E81E6D-7D74-3849-AD08-76A310228D72}"/>
              </a:ext>
            </a:extLst>
          </p:cNvPr>
          <p:cNvSpPr txBox="1"/>
          <p:nvPr/>
        </p:nvSpPr>
        <p:spPr>
          <a:xfrm>
            <a:off x="-26423" y="5137198"/>
            <a:ext cx="791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venir Book" panose="02000503020000020003" pitchFamily="2" charset="0"/>
              </a:rPr>
              <a:t>CONCAT</a:t>
            </a:r>
            <a:endParaRPr kumimoji="1" lang="zh-CN" altLang="en-US" sz="1000" dirty="0">
              <a:latin typeface="Avenir Book" panose="02000503020000020003" pitchFamily="2" charset="0"/>
            </a:endParaRPr>
          </a:p>
        </p:txBody>
      </p:sp>
      <p:cxnSp>
        <p:nvCxnSpPr>
          <p:cNvPr id="112" name="肘形连接符 111">
            <a:extLst>
              <a:ext uri="{FF2B5EF4-FFF2-40B4-BE49-F238E27FC236}">
                <a16:creationId xmlns:a16="http://schemas.microsoft.com/office/drawing/2014/main" id="{FAAD065E-654E-8244-B8EF-454366B2333F}"/>
              </a:ext>
            </a:extLst>
          </p:cNvPr>
          <p:cNvCxnSpPr>
            <a:cxnSpLocks/>
            <a:stCxn id="106" idx="2"/>
            <a:endCxn id="99" idx="2"/>
          </p:cNvCxnSpPr>
          <p:nvPr/>
        </p:nvCxnSpPr>
        <p:spPr>
          <a:xfrm rot="5400000" flipH="1" flipV="1">
            <a:off x="3413685" y="3980909"/>
            <a:ext cx="483709" cy="2977895"/>
          </a:xfrm>
          <a:prstGeom prst="bentConnector3">
            <a:avLst>
              <a:gd name="adj1" fmla="val -472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2BDCF7F9-4874-F243-956D-FDBE9A437913}"/>
              </a:ext>
            </a:extLst>
          </p:cNvPr>
          <p:cNvCxnSpPr>
            <a:cxnSpLocks/>
          </p:cNvCxnSpPr>
          <p:nvPr/>
        </p:nvCxnSpPr>
        <p:spPr>
          <a:xfrm>
            <a:off x="3750301" y="5922594"/>
            <a:ext cx="377" cy="63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E06A2E84-6028-6B42-9F2E-D092B15FBAFD}"/>
              </a:ext>
            </a:extLst>
          </p:cNvPr>
          <p:cNvSpPr txBox="1"/>
          <p:nvPr/>
        </p:nvSpPr>
        <p:spPr>
          <a:xfrm>
            <a:off x="3285758" y="6568509"/>
            <a:ext cx="960642" cy="2539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dirty="0">
                <a:latin typeface="Avenir Book" panose="02000503020000020003" pitchFamily="2" charset="0"/>
              </a:rPr>
              <a:t>SHUYUAN</a:t>
            </a:r>
            <a:endParaRPr kumimoji="1" lang="zh-CN" altLang="en-US" sz="1050" dirty="0">
              <a:latin typeface="Avenir Book" panose="02000503020000020003" pitchFamily="2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86EAF0E7-C859-1F43-9868-05DA14ABDA59}"/>
              </a:ext>
            </a:extLst>
          </p:cNvPr>
          <p:cNvSpPr txBox="1"/>
          <p:nvPr/>
        </p:nvSpPr>
        <p:spPr>
          <a:xfrm>
            <a:off x="3743079" y="6112538"/>
            <a:ext cx="961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Save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to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DB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246852C-C92A-1340-88F6-03B8528890B0}"/>
              </a:ext>
            </a:extLst>
          </p:cNvPr>
          <p:cNvSpPr txBox="1"/>
          <p:nvPr/>
        </p:nvSpPr>
        <p:spPr>
          <a:xfrm>
            <a:off x="6349964" y="2569336"/>
            <a:ext cx="863480" cy="277085"/>
          </a:xfrm>
          <a:prstGeom prst="rect">
            <a:avLst/>
          </a:prstGeom>
          <a:solidFill>
            <a:srgbClr val="9698EA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NLP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LIB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52CCA8C-1C6B-204D-BA82-FDF2FBAAC7A3}"/>
              </a:ext>
            </a:extLst>
          </p:cNvPr>
          <p:cNvSpPr txBox="1"/>
          <p:nvPr/>
        </p:nvSpPr>
        <p:spPr>
          <a:xfrm>
            <a:off x="5535308" y="2887577"/>
            <a:ext cx="1895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Train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models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parallelly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cxnSp>
        <p:nvCxnSpPr>
          <p:cNvPr id="124" name="肘形连接符 123">
            <a:extLst>
              <a:ext uri="{FF2B5EF4-FFF2-40B4-BE49-F238E27FC236}">
                <a16:creationId xmlns:a16="http://schemas.microsoft.com/office/drawing/2014/main" id="{DD0127AA-4ABB-504F-A30D-D10BA6D8657D}"/>
              </a:ext>
            </a:extLst>
          </p:cNvPr>
          <p:cNvCxnSpPr>
            <a:cxnSpLocks/>
            <a:stCxn id="29" idx="4"/>
            <a:endCxn id="37" idx="1"/>
          </p:cNvCxnSpPr>
          <p:nvPr/>
        </p:nvCxnSpPr>
        <p:spPr>
          <a:xfrm rot="16200000" flipH="1">
            <a:off x="969787" y="-117082"/>
            <a:ext cx="332803" cy="15867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>
            <a:extLst>
              <a:ext uri="{FF2B5EF4-FFF2-40B4-BE49-F238E27FC236}">
                <a16:creationId xmlns:a16="http://schemas.microsoft.com/office/drawing/2014/main" id="{D273B24C-CA42-E243-8C3B-F7F03661471D}"/>
              </a:ext>
            </a:extLst>
          </p:cNvPr>
          <p:cNvCxnSpPr>
            <a:cxnSpLocks/>
            <a:endCxn id="121" idx="3"/>
          </p:cNvCxnSpPr>
          <p:nvPr/>
        </p:nvCxnSpPr>
        <p:spPr>
          <a:xfrm flipV="1">
            <a:off x="4912003" y="2707879"/>
            <a:ext cx="2301441" cy="2116223"/>
          </a:xfrm>
          <a:prstGeom prst="bentConnector3">
            <a:avLst>
              <a:gd name="adj1" fmla="val 144055"/>
            </a:avLst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21AC3C2-1823-6944-A19F-E825CF32FD81}"/>
              </a:ext>
            </a:extLst>
          </p:cNvPr>
          <p:cNvSpPr txBox="1"/>
          <p:nvPr/>
        </p:nvSpPr>
        <p:spPr>
          <a:xfrm>
            <a:off x="8555915" y="80430"/>
            <a:ext cx="2143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Deploy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NLU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for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the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first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time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E0DB788-FD3E-514F-BF31-5F50E06106F4}"/>
              </a:ext>
            </a:extLst>
          </p:cNvPr>
          <p:cNvSpPr/>
          <p:nvPr/>
        </p:nvSpPr>
        <p:spPr>
          <a:xfrm>
            <a:off x="9479540" y="1121429"/>
            <a:ext cx="1724934" cy="478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Avenir Book" panose="02000503020000020003" pitchFamily="2" charset="0"/>
                <a:cs typeface="Courier New" panose="02070309020205020404" pitchFamily="49" charset="0"/>
              </a:rPr>
              <a:t>NLU</a:t>
            </a:r>
            <a:endParaRPr kumimoji="1" lang="zh-CN" altLang="en-US" sz="14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ABCC9894-D843-084B-8626-6AC7933F5362}"/>
              </a:ext>
            </a:extLst>
          </p:cNvPr>
          <p:cNvSpPr/>
          <p:nvPr/>
        </p:nvSpPr>
        <p:spPr>
          <a:xfrm>
            <a:off x="9549428" y="343848"/>
            <a:ext cx="193638" cy="1936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C00E76E8-72CE-7846-BB5E-4D095BA17A3F}"/>
              </a:ext>
            </a:extLst>
          </p:cNvPr>
          <p:cNvCxnSpPr>
            <a:cxnSpLocks/>
            <a:stCxn id="153" idx="4"/>
          </p:cNvCxnSpPr>
          <p:nvPr/>
        </p:nvCxnSpPr>
        <p:spPr>
          <a:xfrm flipH="1">
            <a:off x="9645881" y="537486"/>
            <a:ext cx="366" cy="58394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9E770FE0-8561-6941-B6C9-C29E4CDEE6A6}"/>
              </a:ext>
            </a:extLst>
          </p:cNvPr>
          <p:cNvSpPr/>
          <p:nvPr/>
        </p:nvSpPr>
        <p:spPr>
          <a:xfrm>
            <a:off x="10964603" y="343848"/>
            <a:ext cx="193638" cy="1936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FA44D37D-43C3-E04D-8B1C-5B42F9840532}"/>
              </a:ext>
            </a:extLst>
          </p:cNvPr>
          <p:cNvCxnSpPr>
            <a:cxnSpLocks/>
            <a:stCxn id="157" idx="4"/>
          </p:cNvCxnSpPr>
          <p:nvPr/>
        </p:nvCxnSpPr>
        <p:spPr>
          <a:xfrm flipH="1">
            <a:off x="11061056" y="537486"/>
            <a:ext cx="366" cy="58394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766001B6-0A37-B743-9637-D745DF6468FE}"/>
              </a:ext>
            </a:extLst>
          </p:cNvPr>
          <p:cNvSpPr txBox="1"/>
          <p:nvPr/>
        </p:nvSpPr>
        <p:spPr>
          <a:xfrm>
            <a:off x="10843374" y="59482"/>
            <a:ext cx="1309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chart-flow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update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cxnSp>
        <p:nvCxnSpPr>
          <p:cNvPr id="167" name="直线箭头连接符 166">
            <a:extLst>
              <a:ext uri="{FF2B5EF4-FFF2-40B4-BE49-F238E27FC236}">
                <a16:creationId xmlns:a16="http://schemas.microsoft.com/office/drawing/2014/main" id="{887427DB-C3CA-354F-8D7C-B23F19185C7D}"/>
              </a:ext>
            </a:extLst>
          </p:cNvPr>
          <p:cNvCxnSpPr>
            <a:cxnSpLocks/>
            <a:stCxn id="145" idx="2"/>
            <a:endCxn id="171" idx="0"/>
          </p:cNvCxnSpPr>
          <p:nvPr/>
        </p:nvCxnSpPr>
        <p:spPr>
          <a:xfrm>
            <a:off x="10342007" y="1599433"/>
            <a:ext cx="0" cy="29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54595112-5144-C140-AB8D-26F177F89D05}"/>
              </a:ext>
            </a:extLst>
          </p:cNvPr>
          <p:cNvSpPr/>
          <p:nvPr/>
        </p:nvSpPr>
        <p:spPr>
          <a:xfrm>
            <a:off x="725233" y="3774852"/>
            <a:ext cx="4073816" cy="19988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89B2C50C-A8D4-8642-A66B-B20613509B7E}"/>
              </a:ext>
            </a:extLst>
          </p:cNvPr>
          <p:cNvSpPr txBox="1"/>
          <p:nvPr/>
        </p:nvSpPr>
        <p:spPr>
          <a:xfrm>
            <a:off x="714865" y="5832961"/>
            <a:ext cx="1104162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Hash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module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206DEAC-ECB6-C543-92D5-825D12090532}"/>
              </a:ext>
            </a:extLst>
          </p:cNvPr>
          <p:cNvSpPr txBox="1"/>
          <p:nvPr/>
        </p:nvSpPr>
        <p:spPr>
          <a:xfrm>
            <a:off x="9789926" y="1896595"/>
            <a:ext cx="1104162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Hash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module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19FB57FE-819B-144A-AEF4-C3ED8A8D5F72}"/>
              </a:ext>
            </a:extLst>
          </p:cNvPr>
          <p:cNvSpPr txBox="1"/>
          <p:nvPr/>
        </p:nvSpPr>
        <p:spPr>
          <a:xfrm>
            <a:off x="9789931" y="2702255"/>
            <a:ext cx="1104157" cy="2539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dirty="0">
                <a:latin typeface="Avenir Book" panose="02000503020000020003" pitchFamily="2" charset="0"/>
              </a:rPr>
              <a:t>SHUYUAN</a:t>
            </a:r>
            <a:endParaRPr kumimoji="1" lang="zh-CN" altLang="en-US" sz="1050" dirty="0">
              <a:latin typeface="Avenir Book" panose="02000503020000020003" pitchFamily="2" charset="0"/>
            </a:endParaRPr>
          </a:p>
        </p:txBody>
      </p: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5C339D2D-7730-C84C-84F4-C439EFF9C272}"/>
              </a:ext>
            </a:extLst>
          </p:cNvPr>
          <p:cNvCxnSpPr>
            <a:stCxn id="171" idx="2"/>
            <a:endCxn id="174" idx="0"/>
          </p:cNvCxnSpPr>
          <p:nvPr/>
        </p:nvCxnSpPr>
        <p:spPr>
          <a:xfrm>
            <a:off x="10342007" y="2173594"/>
            <a:ext cx="3" cy="52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28DEA74B-2170-DF48-8C64-D5B8F3F62D22}"/>
              </a:ext>
            </a:extLst>
          </p:cNvPr>
          <p:cNvSpPr txBox="1"/>
          <p:nvPr/>
        </p:nvSpPr>
        <p:spPr>
          <a:xfrm>
            <a:off x="10342007" y="2193560"/>
            <a:ext cx="1724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query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by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hash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keys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concurrently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87" name="三角形 186">
            <a:extLst>
              <a:ext uri="{FF2B5EF4-FFF2-40B4-BE49-F238E27FC236}">
                <a16:creationId xmlns:a16="http://schemas.microsoft.com/office/drawing/2014/main" id="{EF5C4656-B1F6-AF42-B6D5-700C4338B993}"/>
              </a:ext>
            </a:extLst>
          </p:cNvPr>
          <p:cNvSpPr/>
          <p:nvPr/>
        </p:nvSpPr>
        <p:spPr>
          <a:xfrm>
            <a:off x="10199086" y="3230439"/>
            <a:ext cx="285842" cy="2710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cxnSp>
        <p:nvCxnSpPr>
          <p:cNvPr id="189" name="直线箭头连接符 188">
            <a:extLst>
              <a:ext uri="{FF2B5EF4-FFF2-40B4-BE49-F238E27FC236}">
                <a16:creationId xmlns:a16="http://schemas.microsoft.com/office/drawing/2014/main" id="{540569C6-E8A8-9D4A-80C2-9FC89A1D1618}"/>
              </a:ext>
            </a:extLst>
          </p:cNvPr>
          <p:cNvCxnSpPr>
            <a:cxnSpLocks/>
            <a:stCxn id="174" idx="2"/>
            <a:endCxn id="187" idx="0"/>
          </p:cNvCxnSpPr>
          <p:nvPr/>
        </p:nvCxnSpPr>
        <p:spPr>
          <a:xfrm flipH="1">
            <a:off x="10342007" y="2956171"/>
            <a:ext cx="3" cy="2742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肘形连接符 193">
            <a:extLst>
              <a:ext uri="{FF2B5EF4-FFF2-40B4-BE49-F238E27FC236}">
                <a16:creationId xmlns:a16="http://schemas.microsoft.com/office/drawing/2014/main" id="{6F6EC3EF-E098-9542-8C89-1791D89092B5}"/>
              </a:ext>
            </a:extLst>
          </p:cNvPr>
          <p:cNvCxnSpPr>
            <a:cxnSpLocks/>
            <a:stCxn id="187" idx="3"/>
            <a:endCxn id="195" idx="2"/>
          </p:cNvCxnSpPr>
          <p:nvPr/>
        </p:nvCxnSpPr>
        <p:spPr>
          <a:xfrm rot="16200000" flipH="1">
            <a:off x="10592789" y="3250714"/>
            <a:ext cx="619114" cy="1120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A6BE4E4A-169E-C944-B029-E89DA58933D4}"/>
              </a:ext>
            </a:extLst>
          </p:cNvPr>
          <p:cNvSpPr/>
          <p:nvPr/>
        </p:nvSpPr>
        <p:spPr>
          <a:xfrm>
            <a:off x="11462686" y="4023792"/>
            <a:ext cx="193638" cy="19363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A52203D0-1EA3-A142-AD2F-115A1E79434B}"/>
              </a:ext>
            </a:extLst>
          </p:cNvPr>
          <p:cNvSpPr txBox="1"/>
          <p:nvPr/>
        </p:nvSpPr>
        <p:spPr>
          <a:xfrm>
            <a:off x="10510437" y="3207833"/>
            <a:ext cx="137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All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models</a:t>
            </a:r>
            <a:r>
              <a:rPr kumimoji="1" lang="zh-CN" altLang="en-US" sz="1200" dirty="0">
                <a:latin typeface="Avenir Book" panose="02000503020000020003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  <a:cs typeface="Courier New" panose="02070309020205020404" pitchFamily="49" charset="0"/>
              </a:rPr>
              <a:t>loaded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AF219CC6-A5F8-6244-8AC9-0F36F5900594}"/>
              </a:ext>
            </a:extLst>
          </p:cNvPr>
          <p:cNvSpPr txBox="1"/>
          <p:nvPr/>
        </p:nvSpPr>
        <p:spPr>
          <a:xfrm>
            <a:off x="10348095" y="3867473"/>
            <a:ext cx="23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  <a:cs typeface="Courier New" panose="02070309020205020404" pitchFamily="49" charset="0"/>
              </a:rPr>
              <a:t>Y</a:t>
            </a:r>
            <a:endParaRPr kumimoji="1" lang="zh-CN" altLang="en-US" sz="11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D403974-6063-E04C-9C96-7AAC61370024}"/>
              </a:ext>
            </a:extLst>
          </p:cNvPr>
          <p:cNvSpPr txBox="1"/>
          <p:nvPr/>
        </p:nvSpPr>
        <p:spPr>
          <a:xfrm>
            <a:off x="10727908" y="4327978"/>
            <a:ext cx="1535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NLU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reaches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stage3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cxnSp>
        <p:nvCxnSpPr>
          <p:cNvPr id="205" name="肘形连接符 204">
            <a:extLst>
              <a:ext uri="{FF2B5EF4-FFF2-40B4-BE49-F238E27FC236}">
                <a16:creationId xmlns:a16="http://schemas.microsoft.com/office/drawing/2014/main" id="{A1C3EE8D-A9C6-6F41-9D37-018A40372A08}"/>
              </a:ext>
            </a:extLst>
          </p:cNvPr>
          <p:cNvCxnSpPr>
            <a:stCxn id="187" idx="3"/>
            <a:endCxn id="174" idx="1"/>
          </p:cNvCxnSpPr>
          <p:nvPr/>
        </p:nvCxnSpPr>
        <p:spPr>
          <a:xfrm rot="5400000" flipH="1">
            <a:off x="9729827" y="2889317"/>
            <a:ext cx="672284" cy="552076"/>
          </a:xfrm>
          <a:prstGeom prst="bentConnector4">
            <a:avLst>
              <a:gd name="adj1" fmla="val -91609"/>
              <a:gd name="adj2" fmla="val 158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ACB283E9-9D63-984E-A018-FDB00F5077D8}"/>
              </a:ext>
            </a:extLst>
          </p:cNvPr>
          <p:cNvSpPr txBox="1"/>
          <p:nvPr/>
        </p:nvSpPr>
        <p:spPr>
          <a:xfrm>
            <a:off x="9402959" y="4176763"/>
            <a:ext cx="10214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query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by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the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remaining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keys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FA895D96-4B78-F240-A08F-28C4B289A26C}"/>
              </a:ext>
            </a:extLst>
          </p:cNvPr>
          <p:cNvSpPr txBox="1"/>
          <p:nvPr/>
        </p:nvSpPr>
        <p:spPr>
          <a:xfrm>
            <a:off x="10065969" y="3867473"/>
            <a:ext cx="23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  <a:cs typeface="Courier New" panose="02070309020205020404" pitchFamily="49" charset="0"/>
              </a:rPr>
              <a:t>N</a:t>
            </a:r>
            <a:endParaRPr kumimoji="1" lang="zh-CN" altLang="en-US" sz="1100" dirty="0"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F657373C-0AFC-FF4A-B95C-8DEAA8D9C2CC}"/>
              </a:ext>
            </a:extLst>
          </p:cNvPr>
          <p:cNvSpPr txBox="1"/>
          <p:nvPr/>
        </p:nvSpPr>
        <p:spPr>
          <a:xfrm>
            <a:off x="8570681" y="2378822"/>
            <a:ext cx="1556499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Set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max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try/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try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gap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28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 155">
            <a:extLst>
              <a:ext uri="{FF2B5EF4-FFF2-40B4-BE49-F238E27FC236}">
                <a16:creationId xmlns:a16="http://schemas.microsoft.com/office/drawing/2014/main" id="{20DC34BB-BE23-6043-927E-50079A396408}"/>
              </a:ext>
            </a:extLst>
          </p:cNvPr>
          <p:cNvSpPr/>
          <p:nvPr/>
        </p:nvSpPr>
        <p:spPr>
          <a:xfrm>
            <a:off x="328918" y="1063965"/>
            <a:ext cx="3896754" cy="13094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02A87860-94DC-6842-AD05-9D8314F7B6B4}"/>
              </a:ext>
            </a:extLst>
          </p:cNvPr>
          <p:cNvSpPr/>
          <p:nvPr/>
        </p:nvSpPr>
        <p:spPr>
          <a:xfrm>
            <a:off x="433312" y="1136846"/>
            <a:ext cx="3896754" cy="13094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E1033263-B20B-E94B-8987-21371D0CE493}"/>
              </a:ext>
            </a:extLst>
          </p:cNvPr>
          <p:cNvSpPr/>
          <p:nvPr/>
        </p:nvSpPr>
        <p:spPr>
          <a:xfrm>
            <a:off x="537706" y="1218661"/>
            <a:ext cx="3896754" cy="13094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BCE73108-0F88-1540-B21E-0B975AED146A}"/>
              </a:ext>
            </a:extLst>
          </p:cNvPr>
          <p:cNvSpPr/>
          <p:nvPr/>
        </p:nvSpPr>
        <p:spPr>
          <a:xfrm>
            <a:off x="641364" y="1300476"/>
            <a:ext cx="3896754" cy="13094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62A69C-05D8-8149-B658-90E2FD1CA78C}"/>
              </a:ext>
            </a:extLst>
          </p:cNvPr>
          <p:cNvSpPr txBox="1"/>
          <p:nvPr/>
        </p:nvSpPr>
        <p:spPr>
          <a:xfrm>
            <a:off x="-13165" y="-12901"/>
            <a:ext cx="40437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venir Book" panose="02000503020000020003" pitchFamily="2" charset="0"/>
              </a:rPr>
              <a:t>TRAINING</a:t>
            </a:r>
            <a:r>
              <a:rPr kumimoji="1" lang="zh-CN" altLang="en-US" dirty="0">
                <a:latin typeface="Avenir Book" panose="02000503020000020003" pitchFamily="2" charset="0"/>
              </a:rPr>
              <a:t> </a:t>
            </a:r>
            <a:r>
              <a:rPr kumimoji="1" lang="en-US" altLang="zh-CN" dirty="0">
                <a:latin typeface="Avenir Book" panose="02000503020000020003" pitchFamily="2" charset="0"/>
              </a:rPr>
              <a:t>ALGORITHM</a:t>
            </a:r>
            <a:endParaRPr kumimoji="1" lang="zh-CN" altLang="en-US" dirty="0">
              <a:latin typeface="Avenir Book" panose="02000503020000020003" pitchFamily="2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4B1DEB-2C57-2747-9D60-6387E315ADAA}"/>
              </a:ext>
            </a:extLst>
          </p:cNvPr>
          <p:cNvSpPr/>
          <p:nvPr/>
        </p:nvSpPr>
        <p:spPr>
          <a:xfrm>
            <a:off x="1045523" y="3091610"/>
            <a:ext cx="2009347" cy="269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BERT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Base</a:t>
            </a:r>
            <a:endParaRPr kumimoji="1" lang="zh-CN" altLang="en-US" sz="14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1BF8AE6-D8C3-5F47-A257-0D8871943342}"/>
              </a:ext>
            </a:extLst>
          </p:cNvPr>
          <p:cNvSpPr txBox="1"/>
          <p:nvPr/>
        </p:nvSpPr>
        <p:spPr>
          <a:xfrm>
            <a:off x="271235" y="3082458"/>
            <a:ext cx="1171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Feature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extractor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7D8CD760-1FF7-1449-AD68-3D296E32759C}"/>
              </a:ext>
            </a:extLst>
          </p:cNvPr>
          <p:cNvSpPr/>
          <p:nvPr/>
        </p:nvSpPr>
        <p:spPr>
          <a:xfrm>
            <a:off x="1036333" y="3442057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A35AEDA-D645-BE4F-A028-7401403AF6B2}"/>
              </a:ext>
            </a:extLst>
          </p:cNvPr>
          <p:cNvSpPr/>
          <p:nvPr/>
        </p:nvSpPr>
        <p:spPr>
          <a:xfrm>
            <a:off x="1393128" y="3442056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ED9214D-C351-804D-BD9C-AE666DC81790}"/>
              </a:ext>
            </a:extLst>
          </p:cNvPr>
          <p:cNvSpPr txBox="1"/>
          <p:nvPr/>
        </p:nvSpPr>
        <p:spPr>
          <a:xfrm>
            <a:off x="1877497" y="3444281"/>
            <a:ext cx="64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……</a:t>
            </a:r>
            <a:endParaRPr kumimoji="1"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D0E4865-08DD-7D44-91B0-AA9CD071B85F}"/>
              </a:ext>
            </a:extLst>
          </p:cNvPr>
          <p:cNvSpPr/>
          <p:nvPr/>
        </p:nvSpPr>
        <p:spPr>
          <a:xfrm>
            <a:off x="2819769" y="3442056"/>
            <a:ext cx="225911" cy="2259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DB989A-3282-F441-828B-DB4DDF13B20C}"/>
              </a:ext>
            </a:extLst>
          </p:cNvPr>
          <p:cNvCxnSpPr/>
          <p:nvPr/>
        </p:nvCxnSpPr>
        <p:spPr>
          <a:xfrm flipV="1">
            <a:off x="2017922" y="1912516"/>
            <a:ext cx="0" cy="17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3644415-6FFE-374F-90F2-625C83A78576}"/>
              </a:ext>
            </a:extLst>
          </p:cNvPr>
          <p:cNvSpPr txBox="1"/>
          <p:nvPr/>
        </p:nvSpPr>
        <p:spPr>
          <a:xfrm>
            <a:off x="2017922" y="1609561"/>
            <a:ext cx="64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……</a:t>
            </a:r>
            <a:endParaRPr kumimoji="1"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2B5348-0B0F-5F48-83B8-758BDE5FC8AD}"/>
              </a:ext>
            </a:extLst>
          </p:cNvPr>
          <p:cNvGrpSpPr/>
          <p:nvPr/>
        </p:nvGrpSpPr>
        <p:grpSpPr>
          <a:xfrm>
            <a:off x="1033286" y="3971024"/>
            <a:ext cx="2154062" cy="739766"/>
            <a:chOff x="1132249" y="1727342"/>
            <a:chExt cx="3138653" cy="699670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35AC45B3-C70D-4D42-AAA7-8FC7B4471841}"/>
                </a:ext>
              </a:extLst>
            </p:cNvPr>
            <p:cNvSpPr/>
            <p:nvPr/>
          </p:nvSpPr>
          <p:spPr>
            <a:xfrm>
              <a:off x="1132249" y="1727342"/>
              <a:ext cx="2941854" cy="43088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52400C2C-E361-234B-9EBC-401C7370E9B7}"/>
                </a:ext>
              </a:extLst>
            </p:cNvPr>
            <p:cNvSpPr txBox="1"/>
            <p:nvPr/>
          </p:nvSpPr>
          <p:spPr>
            <a:xfrm>
              <a:off x="1509484" y="2179581"/>
              <a:ext cx="2761418" cy="247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latin typeface="Avenir Book" panose="02000503020000020003" pitchFamily="2" charset="0"/>
                </a:rPr>
                <a:t>k</a:t>
              </a:r>
              <a:r>
                <a:rPr kumimoji="1" lang="zh-CN" altLang="en-US" sz="1100" dirty="0">
                  <a:latin typeface="Avenir Book" panose="02000503020000020003" pitchFamily="2" charset="0"/>
                </a:rPr>
                <a:t> </a:t>
              </a:r>
              <a:r>
                <a:rPr kumimoji="1" lang="en-US" altLang="zh-CN" sz="1100" dirty="0">
                  <a:latin typeface="Avenir Book" panose="02000503020000020003" pitchFamily="2" charset="0"/>
                </a:rPr>
                <a:t>intents</a:t>
              </a:r>
              <a:r>
                <a:rPr kumimoji="1" lang="zh-CN" altLang="en-US" sz="1100" dirty="0">
                  <a:latin typeface="Avenir Book" panose="02000503020000020003" pitchFamily="2" charset="0"/>
                </a:rPr>
                <a:t> </a:t>
              </a:r>
              <a:r>
                <a:rPr kumimoji="1" lang="en-US" altLang="zh-CN" sz="1100" dirty="0">
                  <a:latin typeface="Avenir Book" panose="02000503020000020003" pitchFamily="2" charset="0"/>
                </a:rPr>
                <a:t>with</a:t>
              </a:r>
              <a:r>
                <a:rPr kumimoji="1" lang="zh-CN" altLang="en-US" sz="1100" dirty="0">
                  <a:latin typeface="Avenir Book" panose="02000503020000020003" pitchFamily="2" charset="0"/>
                </a:rPr>
                <a:t> </a:t>
              </a:r>
              <a:r>
                <a:rPr kumimoji="1" lang="en-US" altLang="zh-CN" sz="1100" dirty="0" err="1">
                  <a:latin typeface="Avenir Book" panose="02000503020000020003" pitchFamily="2" charset="0"/>
                </a:rPr>
                <a:t>k_n</a:t>
              </a:r>
              <a:r>
                <a:rPr kumimoji="1" lang="zh-CN" altLang="en-US" sz="1100" dirty="0">
                  <a:latin typeface="Avenir Book" panose="02000503020000020003" pitchFamily="2" charset="0"/>
                </a:rPr>
                <a:t> </a:t>
              </a:r>
              <a:r>
                <a:rPr kumimoji="1" lang="en-US" altLang="zh-CN" sz="1100" dirty="0">
                  <a:latin typeface="Avenir Book" panose="02000503020000020003" pitchFamily="2" charset="0"/>
                </a:rPr>
                <a:t>samples</a:t>
              </a:r>
              <a:endParaRPr kumimoji="1" lang="zh-CN" altLang="en-US" sz="1100" dirty="0">
                <a:latin typeface="Avenir Book" panose="02000503020000020003" pitchFamily="2" charset="0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13B14F1C-CF25-BC4B-8083-CECF0100ABA4}"/>
              </a:ext>
            </a:extLst>
          </p:cNvPr>
          <p:cNvSpPr/>
          <p:nvPr/>
        </p:nvSpPr>
        <p:spPr>
          <a:xfrm>
            <a:off x="765686" y="1415313"/>
            <a:ext cx="3896754" cy="13094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上箭头 14">
            <a:extLst>
              <a:ext uri="{FF2B5EF4-FFF2-40B4-BE49-F238E27FC236}">
                <a16:creationId xmlns:a16="http://schemas.microsoft.com/office/drawing/2014/main" id="{DDE6B610-0770-474D-8DED-424820E3A025}"/>
              </a:ext>
            </a:extLst>
          </p:cNvPr>
          <p:cNvSpPr/>
          <p:nvPr/>
        </p:nvSpPr>
        <p:spPr>
          <a:xfrm>
            <a:off x="1962987" y="3720712"/>
            <a:ext cx="91490" cy="1847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DBB90D27-F225-254C-B16E-297462746210}"/>
              </a:ext>
            </a:extLst>
          </p:cNvPr>
          <p:cNvSpPr txBox="1"/>
          <p:nvPr/>
        </p:nvSpPr>
        <p:spPr>
          <a:xfrm>
            <a:off x="3334305" y="2851477"/>
            <a:ext cx="1171808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Training</a:t>
            </a:r>
            <a:r>
              <a:rPr kumimoji="1" lang="zh-CN" altLang="en-US" sz="12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venir Book" panose="02000503020000020003" pitchFamily="2" charset="0"/>
              </a:rPr>
              <a:t>block</a:t>
            </a:r>
            <a:endParaRPr kumimoji="1" lang="zh-CN" altLang="en-US" sz="1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DDADE780-5BD3-FC48-BBDC-7995CB5BC091}"/>
              </a:ext>
            </a:extLst>
          </p:cNvPr>
          <p:cNvSpPr/>
          <p:nvPr/>
        </p:nvSpPr>
        <p:spPr>
          <a:xfrm>
            <a:off x="1045522" y="2166412"/>
            <a:ext cx="2009347" cy="4308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classifier</a:t>
            </a:r>
            <a:endParaRPr kumimoji="1" lang="zh-CN" altLang="en-US" sz="1400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6B77506-BF52-2C44-8CE9-E4594BC3AA08}"/>
              </a:ext>
            </a:extLst>
          </p:cNvPr>
          <p:cNvSpPr/>
          <p:nvPr/>
        </p:nvSpPr>
        <p:spPr>
          <a:xfrm>
            <a:off x="2796684" y="1577900"/>
            <a:ext cx="225911" cy="225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9376684E-B19A-CC44-A5CD-59FA3D4DBAAD}"/>
              </a:ext>
            </a:extLst>
          </p:cNvPr>
          <p:cNvSpPr/>
          <p:nvPr/>
        </p:nvSpPr>
        <p:spPr>
          <a:xfrm>
            <a:off x="2880414" y="1537539"/>
            <a:ext cx="225911" cy="2259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AEE8A7C-6BE6-674A-AAF6-0CC278FCCAF3}"/>
              </a:ext>
            </a:extLst>
          </p:cNvPr>
          <p:cNvSpPr txBox="1"/>
          <p:nvPr/>
        </p:nvSpPr>
        <p:spPr>
          <a:xfrm>
            <a:off x="3334305" y="1506407"/>
            <a:ext cx="1619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Cross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entropy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loss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A8D85D41-70F8-F546-AA07-09FC9EAF1A06}"/>
              </a:ext>
            </a:extLst>
          </p:cNvPr>
          <p:cNvCxnSpPr>
            <a:stCxn id="125" idx="2"/>
            <a:endCxn id="108" idx="3"/>
          </p:cNvCxnSpPr>
          <p:nvPr/>
        </p:nvCxnSpPr>
        <p:spPr>
          <a:xfrm rot="5400000">
            <a:off x="3292464" y="1530423"/>
            <a:ext cx="613839" cy="1089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6146500-5863-E948-A743-3B7101910866}"/>
              </a:ext>
            </a:extLst>
          </p:cNvPr>
          <p:cNvSpPr txBox="1"/>
          <p:nvPr/>
        </p:nvSpPr>
        <p:spPr>
          <a:xfrm>
            <a:off x="3022595" y="2120245"/>
            <a:ext cx="1619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Update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params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07FBAED-3FB1-994E-B8DB-1C85256F253C}"/>
              </a:ext>
            </a:extLst>
          </p:cNvPr>
          <p:cNvSpPr txBox="1"/>
          <p:nvPr/>
        </p:nvSpPr>
        <p:spPr>
          <a:xfrm>
            <a:off x="2830285" y="1798907"/>
            <a:ext cx="276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k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C4EB1F5-5CA0-FB4E-818A-D66ED76993BF}"/>
              </a:ext>
            </a:extLst>
          </p:cNvPr>
          <p:cNvSpPr/>
          <p:nvPr/>
        </p:nvSpPr>
        <p:spPr>
          <a:xfrm>
            <a:off x="1045522" y="1577900"/>
            <a:ext cx="225911" cy="225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3F534F5-A583-4D45-A061-E82C1A72940F}"/>
              </a:ext>
            </a:extLst>
          </p:cNvPr>
          <p:cNvSpPr/>
          <p:nvPr/>
        </p:nvSpPr>
        <p:spPr>
          <a:xfrm>
            <a:off x="1129252" y="1537539"/>
            <a:ext cx="225911" cy="2259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6B5C2883-4F77-A44C-80D3-FCE3F51670D6}"/>
              </a:ext>
            </a:extLst>
          </p:cNvPr>
          <p:cNvSpPr/>
          <p:nvPr/>
        </p:nvSpPr>
        <p:spPr>
          <a:xfrm>
            <a:off x="1449472" y="1577900"/>
            <a:ext cx="225911" cy="225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5DED4258-8D0A-3941-83CF-9CE5E13FDB7B}"/>
              </a:ext>
            </a:extLst>
          </p:cNvPr>
          <p:cNvSpPr/>
          <p:nvPr/>
        </p:nvSpPr>
        <p:spPr>
          <a:xfrm>
            <a:off x="1533202" y="1537539"/>
            <a:ext cx="225911" cy="2259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F2EBEFF-B486-EB4B-AF02-309B63B74354}"/>
              </a:ext>
            </a:extLst>
          </p:cNvPr>
          <p:cNvSpPr txBox="1"/>
          <p:nvPr/>
        </p:nvSpPr>
        <p:spPr>
          <a:xfrm>
            <a:off x="1042476" y="1831338"/>
            <a:ext cx="276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0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60" name="上箭头 159">
            <a:extLst>
              <a:ext uri="{FF2B5EF4-FFF2-40B4-BE49-F238E27FC236}">
                <a16:creationId xmlns:a16="http://schemas.microsoft.com/office/drawing/2014/main" id="{DC3F60FB-2BB8-744B-8D4D-8674448FC7C1}"/>
              </a:ext>
            </a:extLst>
          </p:cNvPr>
          <p:cNvSpPr/>
          <p:nvPr/>
        </p:nvSpPr>
        <p:spPr>
          <a:xfrm>
            <a:off x="1972177" y="2828848"/>
            <a:ext cx="91490" cy="1847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ED3E78-7264-F94B-A11D-D7F51168A146}"/>
              </a:ext>
            </a:extLst>
          </p:cNvPr>
          <p:cNvSpPr/>
          <p:nvPr/>
        </p:nvSpPr>
        <p:spPr>
          <a:xfrm>
            <a:off x="749352" y="459313"/>
            <a:ext cx="3297726" cy="26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Train</a:t>
            </a:r>
            <a:endParaRPr kumimoji="1" lang="zh-CN" altLang="en-US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DC60B6BF-32EC-0A48-AFCD-201891424841}"/>
              </a:ext>
            </a:extLst>
          </p:cNvPr>
          <p:cNvSpPr/>
          <p:nvPr/>
        </p:nvSpPr>
        <p:spPr>
          <a:xfrm>
            <a:off x="4047075" y="459313"/>
            <a:ext cx="1076308" cy="267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val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05C501FC-E7FD-E94F-B29E-679623009C65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4585229" y="726637"/>
            <a:ext cx="0" cy="68867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4923305-50F9-2C4E-80A6-727E1BE6F8C6}"/>
              </a:ext>
            </a:extLst>
          </p:cNvPr>
          <p:cNvSpPr txBox="1"/>
          <p:nvPr/>
        </p:nvSpPr>
        <p:spPr>
          <a:xfrm>
            <a:off x="4545290" y="844858"/>
            <a:ext cx="3324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Save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the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model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with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the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best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score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on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 err="1">
                <a:latin typeface="Avenir Book" panose="02000503020000020003" pitchFamily="2" charset="0"/>
              </a:rPr>
              <a:t>val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set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39BB2FF6-1BBC-9647-8470-B2512D2943D3}"/>
              </a:ext>
            </a:extLst>
          </p:cNvPr>
          <p:cNvSpPr txBox="1"/>
          <p:nvPr/>
        </p:nvSpPr>
        <p:spPr>
          <a:xfrm>
            <a:off x="1985292" y="1575183"/>
            <a:ext cx="64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……</a:t>
            </a:r>
            <a:endParaRPr kumimoji="1"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5CDE6D09-F844-F14A-9AAE-38526EC1428F}"/>
              </a:ext>
            </a:extLst>
          </p:cNvPr>
          <p:cNvGrpSpPr/>
          <p:nvPr/>
        </p:nvGrpSpPr>
        <p:grpSpPr>
          <a:xfrm>
            <a:off x="8780047" y="4720078"/>
            <a:ext cx="2154062" cy="739766"/>
            <a:chOff x="1132249" y="1727342"/>
            <a:chExt cx="3138653" cy="699670"/>
          </a:xfrm>
        </p:grpSpPr>
        <p:sp>
          <p:nvSpPr>
            <p:cNvPr id="172" name="圆角矩形 171">
              <a:extLst>
                <a:ext uri="{FF2B5EF4-FFF2-40B4-BE49-F238E27FC236}">
                  <a16:creationId xmlns:a16="http://schemas.microsoft.com/office/drawing/2014/main" id="{DF1BFD2F-3CB5-9B4C-87CA-242198122AB6}"/>
                </a:ext>
              </a:extLst>
            </p:cNvPr>
            <p:cNvSpPr/>
            <p:nvPr/>
          </p:nvSpPr>
          <p:spPr>
            <a:xfrm>
              <a:off x="1132249" y="1727342"/>
              <a:ext cx="2941854" cy="43088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E6AF2724-B8D8-4047-A652-89B174CF6393}"/>
                </a:ext>
              </a:extLst>
            </p:cNvPr>
            <p:cNvSpPr txBox="1"/>
            <p:nvPr/>
          </p:nvSpPr>
          <p:spPr>
            <a:xfrm>
              <a:off x="1509484" y="2179581"/>
              <a:ext cx="2761418" cy="247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latin typeface="Avenir Book" panose="02000503020000020003" pitchFamily="2" charset="0"/>
                </a:rPr>
                <a:t>k</a:t>
              </a:r>
              <a:r>
                <a:rPr kumimoji="1" lang="zh-CN" altLang="en-US" sz="1100" dirty="0">
                  <a:latin typeface="Avenir Book" panose="02000503020000020003" pitchFamily="2" charset="0"/>
                </a:rPr>
                <a:t> </a:t>
              </a:r>
              <a:r>
                <a:rPr kumimoji="1" lang="en-US" altLang="zh-CN" sz="1100" dirty="0">
                  <a:latin typeface="Avenir Book" panose="02000503020000020003" pitchFamily="2" charset="0"/>
                </a:rPr>
                <a:t>intents</a:t>
              </a:r>
              <a:r>
                <a:rPr kumimoji="1" lang="zh-CN" altLang="en-US" sz="1100" dirty="0">
                  <a:latin typeface="Avenir Book" panose="02000503020000020003" pitchFamily="2" charset="0"/>
                </a:rPr>
                <a:t> </a:t>
              </a:r>
              <a:r>
                <a:rPr kumimoji="1" lang="en-US" altLang="zh-CN" sz="1100" dirty="0">
                  <a:latin typeface="Avenir Book" panose="02000503020000020003" pitchFamily="2" charset="0"/>
                </a:rPr>
                <a:t>with</a:t>
              </a:r>
              <a:r>
                <a:rPr kumimoji="1" lang="zh-CN" altLang="en-US" sz="1100" dirty="0">
                  <a:latin typeface="Avenir Book" panose="02000503020000020003" pitchFamily="2" charset="0"/>
                </a:rPr>
                <a:t> </a:t>
              </a:r>
              <a:r>
                <a:rPr kumimoji="1" lang="en-US" altLang="zh-CN" sz="1100" dirty="0" err="1">
                  <a:latin typeface="Avenir Book" panose="02000503020000020003" pitchFamily="2" charset="0"/>
                </a:rPr>
                <a:t>k_n</a:t>
              </a:r>
              <a:r>
                <a:rPr kumimoji="1" lang="zh-CN" altLang="en-US" sz="1100" dirty="0">
                  <a:latin typeface="Avenir Book" panose="02000503020000020003" pitchFamily="2" charset="0"/>
                </a:rPr>
                <a:t> </a:t>
              </a:r>
              <a:r>
                <a:rPr kumimoji="1" lang="en-US" altLang="zh-CN" sz="1100" dirty="0">
                  <a:latin typeface="Avenir Book" panose="02000503020000020003" pitchFamily="2" charset="0"/>
                </a:rPr>
                <a:t>samples</a:t>
              </a:r>
              <a:endParaRPr kumimoji="1" lang="zh-CN" altLang="en-US" sz="1100" dirty="0">
                <a:latin typeface="Avenir Book" panose="02000503020000020003" pitchFamily="2" charset="0"/>
              </a:endParaRPr>
            </a:p>
          </p:txBody>
        </p:sp>
      </p:grpSp>
      <p:sp>
        <p:nvSpPr>
          <p:cNvPr id="181" name="上箭头 180">
            <a:extLst>
              <a:ext uri="{FF2B5EF4-FFF2-40B4-BE49-F238E27FC236}">
                <a16:creationId xmlns:a16="http://schemas.microsoft.com/office/drawing/2014/main" id="{E8B7CFF3-F567-2646-B004-05E37BD2C93F}"/>
              </a:ext>
            </a:extLst>
          </p:cNvPr>
          <p:cNvSpPr/>
          <p:nvPr/>
        </p:nvSpPr>
        <p:spPr>
          <a:xfrm>
            <a:off x="9743801" y="4471512"/>
            <a:ext cx="91490" cy="1847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CEBFBCA1-22A1-254E-9FF2-078C1CF28EA9}"/>
              </a:ext>
            </a:extLst>
          </p:cNvPr>
          <p:cNvSpPr txBox="1"/>
          <p:nvPr/>
        </p:nvSpPr>
        <p:spPr>
          <a:xfrm>
            <a:off x="6673930" y="2664664"/>
            <a:ext cx="1375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Trigger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training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for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selected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intents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4E584BB3-788A-B840-A1AD-833400E81D53}"/>
              </a:ext>
            </a:extLst>
          </p:cNvPr>
          <p:cNvSpPr/>
          <p:nvPr/>
        </p:nvSpPr>
        <p:spPr>
          <a:xfrm>
            <a:off x="8198896" y="3780964"/>
            <a:ext cx="215444" cy="2154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A6E35348-9D55-FD41-A10D-B86B958883D3}"/>
              </a:ext>
            </a:extLst>
          </p:cNvPr>
          <p:cNvSpPr txBox="1"/>
          <p:nvPr/>
        </p:nvSpPr>
        <p:spPr>
          <a:xfrm>
            <a:off x="10649182" y="3726291"/>
            <a:ext cx="64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……</a:t>
            </a:r>
            <a:endParaRPr kumimoji="1"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563FE73A-BB2A-3044-B0E5-4AEB9243A2FD}"/>
              </a:ext>
            </a:extLst>
          </p:cNvPr>
          <p:cNvSpPr/>
          <p:nvPr/>
        </p:nvSpPr>
        <p:spPr>
          <a:xfrm>
            <a:off x="11358892" y="3726819"/>
            <a:ext cx="215444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B156BF8D-30E5-1347-9DE6-A1F5D3E092A4}"/>
              </a:ext>
            </a:extLst>
          </p:cNvPr>
          <p:cNvSpPr/>
          <p:nvPr/>
        </p:nvSpPr>
        <p:spPr>
          <a:xfrm>
            <a:off x="8537229" y="3772986"/>
            <a:ext cx="215444" cy="2154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539277D6-2AF8-7642-A6CE-00EFDFEA589E}"/>
              </a:ext>
            </a:extLst>
          </p:cNvPr>
          <p:cNvSpPr/>
          <p:nvPr/>
        </p:nvSpPr>
        <p:spPr>
          <a:xfrm>
            <a:off x="8881874" y="3759717"/>
            <a:ext cx="215444" cy="2154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DCE7D5A4-642E-BE4C-85E4-299B50764B35}"/>
              </a:ext>
            </a:extLst>
          </p:cNvPr>
          <p:cNvSpPr/>
          <p:nvPr/>
        </p:nvSpPr>
        <p:spPr>
          <a:xfrm>
            <a:off x="9222574" y="3759717"/>
            <a:ext cx="215444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7748FB2A-A483-0240-AE4B-C1FC1FBB92E3}"/>
              </a:ext>
            </a:extLst>
          </p:cNvPr>
          <p:cNvSpPr/>
          <p:nvPr/>
        </p:nvSpPr>
        <p:spPr>
          <a:xfrm>
            <a:off x="9560907" y="3751739"/>
            <a:ext cx="215444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BD21D496-D845-784E-A76A-1D3C41D07A7A}"/>
              </a:ext>
            </a:extLst>
          </p:cNvPr>
          <p:cNvSpPr/>
          <p:nvPr/>
        </p:nvSpPr>
        <p:spPr>
          <a:xfrm>
            <a:off x="10253664" y="3754616"/>
            <a:ext cx="215444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533D575A-B5E2-714F-9E3C-ED14686CBA1D}"/>
              </a:ext>
            </a:extLst>
          </p:cNvPr>
          <p:cNvSpPr/>
          <p:nvPr/>
        </p:nvSpPr>
        <p:spPr>
          <a:xfrm>
            <a:off x="6343701" y="5044612"/>
            <a:ext cx="215444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CFDB4ED1-9715-BC43-B021-BBFC2695C1D0}"/>
              </a:ext>
            </a:extLst>
          </p:cNvPr>
          <p:cNvSpPr txBox="1"/>
          <p:nvPr/>
        </p:nvSpPr>
        <p:spPr>
          <a:xfrm>
            <a:off x="6621892" y="5044612"/>
            <a:ext cx="1348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Unselected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intents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95A86028-8FC5-AB41-B06D-2A782010FA24}"/>
              </a:ext>
            </a:extLst>
          </p:cNvPr>
          <p:cNvSpPr/>
          <p:nvPr/>
        </p:nvSpPr>
        <p:spPr>
          <a:xfrm>
            <a:off x="6343701" y="5388152"/>
            <a:ext cx="215444" cy="2154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B8FD2062-3BAF-EF4C-B3CE-D03F4C1DEF54}"/>
              </a:ext>
            </a:extLst>
          </p:cNvPr>
          <p:cNvSpPr txBox="1"/>
          <p:nvPr/>
        </p:nvSpPr>
        <p:spPr>
          <a:xfrm>
            <a:off x="6628031" y="5388152"/>
            <a:ext cx="19445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Intents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with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texts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changed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C5288B5C-71BC-774B-B3BB-46F1109C1CB0}"/>
              </a:ext>
            </a:extLst>
          </p:cNvPr>
          <p:cNvSpPr/>
          <p:nvPr/>
        </p:nvSpPr>
        <p:spPr>
          <a:xfrm>
            <a:off x="6344619" y="5754128"/>
            <a:ext cx="215444" cy="2154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EEEDA4A2-704E-FD4E-88DD-6E137C78C3DB}"/>
              </a:ext>
            </a:extLst>
          </p:cNvPr>
          <p:cNvSpPr txBox="1"/>
          <p:nvPr/>
        </p:nvSpPr>
        <p:spPr>
          <a:xfrm>
            <a:off x="6628948" y="5654696"/>
            <a:ext cx="21752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Intents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need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to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be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retrained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as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negative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samples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increased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6F74BB34-8FDD-3245-952B-9DE29C9D7CDD}"/>
              </a:ext>
            </a:extLst>
          </p:cNvPr>
          <p:cNvCxnSpPr>
            <a:stCxn id="208" idx="2"/>
            <a:endCxn id="203" idx="2"/>
          </p:cNvCxnSpPr>
          <p:nvPr/>
        </p:nvCxnSpPr>
        <p:spPr>
          <a:xfrm rot="10800000">
            <a:off x="6343701" y="5495874"/>
            <a:ext cx="918" cy="365976"/>
          </a:xfrm>
          <a:prstGeom prst="bentConnector3">
            <a:avLst>
              <a:gd name="adj1" fmla="val 2500196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35605422-255D-E044-AE25-DC802BD55655}"/>
              </a:ext>
            </a:extLst>
          </p:cNvPr>
          <p:cNvSpPr txBox="1"/>
          <p:nvPr/>
        </p:nvSpPr>
        <p:spPr>
          <a:xfrm>
            <a:off x="4964194" y="5495874"/>
            <a:ext cx="1345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May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have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a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high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similarity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69331874-0E18-F544-90BC-5B52A53C52AB}"/>
              </a:ext>
            </a:extLst>
          </p:cNvPr>
          <p:cNvGrpSpPr/>
          <p:nvPr/>
        </p:nvGrpSpPr>
        <p:grpSpPr>
          <a:xfrm>
            <a:off x="8143616" y="2228256"/>
            <a:ext cx="309641" cy="742626"/>
            <a:chOff x="7819132" y="3018919"/>
            <a:chExt cx="309641" cy="742626"/>
          </a:xfrm>
        </p:grpSpPr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62F39E09-2EE9-3649-AE8D-EDF7F8076DAE}"/>
                </a:ext>
              </a:extLst>
            </p:cNvPr>
            <p:cNvSpPr/>
            <p:nvPr/>
          </p:nvSpPr>
          <p:spPr>
            <a:xfrm>
              <a:off x="7853087" y="3535634"/>
              <a:ext cx="225911" cy="2259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2813312E-4A67-B14B-A1F9-F94751001874}"/>
                </a:ext>
              </a:extLst>
            </p:cNvPr>
            <p:cNvSpPr/>
            <p:nvPr/>
          </p:nvSpPr>
          <p:spPr>
            <a:xfrm>
              <a:off x="7819132" y="3059280"/>
              <a:ext cx="225911" cy="2259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A166C580-0307-774D-94CA-B40EC9294F58}"/>
                </a:ext>
              </a:extLst>
            </p:cNvPr>
            <p:cNvSpPr/>
            <p:nvPr/>
          </p:nvSpPr>
          <p:spPr>
            <a:xfrm>
              <a:off x="7902862" y="3018919"/>
              <a:ext cx="225911" cy="2259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14" name="矩形 213">
            <a:extLst>
              <a:ext uri="{FF2B5EF4-FFF2-40B4-BE49-F238E27FC236}">
                <a16:creationId xmlns:a16="http://schemas.microsoft.com/office/drawing/2014/main" id="{7ECBFDF6-E57C-254C-A427-F4446D0A9CAA}"/>
              </a:ext>
            </a:extLst>
          </p:cNvPr>
          <p:cNvSpPr/>
          <p:nvPr/>
        </p:nvSpPr>
        <p:spPr>
          <a:xfrm>
            <a:off x="138468" y="4801988"/>
            <a:ext cx="225911" cy="2259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AC0DE53-7468-154D-A7A6-E0A5C31B382F}"/>
              </a:ext>
            </a:extLst>
          </p:cNvPr>
          <p:cNvSpPr txBox="1"/>
          <p:nvPr/>
        </p:nvSpPr>
        <p:spPr>
          <a:xfrm>
            <a:off x="343806" y="4803843"/>
            <a:ext cx="1619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Ground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truth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label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152C4EA3-417F-A449-80EA-28B60046CFFD}"/>
              </a:ext>
            </a:extLst>
          </p:cNvPr>
          <p:cNvSpPr/>
          <p:nvPr/>
        </p:nvSpPr>
        <p:spPr>
          <a:xfrm>
            <a:off x="137683" y="5109714"/>
            <a:ext cx="225911" cy="225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C603EF01-A38B-394F-8531-A0B736397931}"/>
              </a:ext>
            </a:extLst>
          </p:cNvPr>
          <p:cNvSpPr txBox="1"/>
          <p:nvPr/>
        </p:nvSpPr>
        <p:spPr>
          <a:xfrm>
            <a:off x="325878" y="5087295"/>
            <a:ext cx="1619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Predicted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label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1869F684-D6CA-E349-AFAC-67E698AF7428}"/>
              </a:ext>
            </a:extLst>
          </p:cNvPr>
          <p:cNvSpPr txBox="1"/>
          <p:nvPr/>
        </p:nvSpPr>
        <p:spPr>
          <a:xfrm>
            <a:off x="6455675" y="2205753"/>
            <a:ext cx="1791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Output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range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from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0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-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1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C906EA40-4197-3D41-AA72-83164222C6DA}"/>
              </a:ext>
            </a:extLst>
          </p:cNvPr>
          <p:cNvSpPr txBox="1"/>
          <p:nvPr/>
        </p:nvSpPr>
        <p:spPr>
          <a:xfrm>
            <a:off x="9252895" y="2469238"/>
            <a:ext cx="64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……</a:t>
            </a:r>
            <a:endParaRPr kumimoji="1" lang="zh-CN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venir Book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242089CC-4BC8-6E4C-82F5-A7A5F31F0678}"/>
              </a:ext>
            </a:extLst>
          </p:cNvPr>
          <p:cNvSpPr/>
          <p:nvPr/>
        </p:nvSpPr>
        <p:spPr>
          <a:xfrm>
            <a:off x="7824638" y="3287664"/>
            <a:ext cx="3814329" cy="25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BERT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Base</a:t>
            </a:r>
            <a:endParaRPr kumimoji="1" lang="zh-CN" altLang="en-US" sz="1400" dirty="0"/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51F6622B-3FE8-1648-98A9-0DD129E33018}"/>
              </a:ext>
            </a:extLst>
          </p:cNvPr>
          <p:cNvCxnSpPr>
            <a:cxnSpLocks/>
            <a:stCxn id="185" idx="0"/>
          </p:cNvCxnSpPr>
          <p:nvPr/>
        </p:nvCxnSpPr>
        <p:spPr>
          <a:xfrm flipV="1">
            <a:off x="8306618" y="3377204"/>
            <a:ext cx="0" cy="40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E413B15E-E21E-C04D-984B-DF3EB84BA890}"/>
              </a:ext>
            </a:extLst>
          </p:cNvPr>
          <p:cNvGrpSpPr/>
          <p:nvPr/>
        </p:nvGrpSpPr>
        <p:grpSpPr>
          <a:xfrm>
            <a:off x="8495513" y="2228256"/>
            <a:ext cx="309641" cy="742626"/>
            <a:chOff x="7819132" y="3018919"/>
            <a:chExt cx="309641" cy="742626"/>
          </a:xfrm>
        </p:grpSpPr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C4696110-3DC8-A448-ACB3-92A371D42201}"/>
                </a:ext>
              </a:extLst>
            </p:cNvPr>
            <p:cNvSpPr/>
            <p:nvPr/>
          </p:nvSpPr>
          <p:spPr>
            <a:xfrm>
              <a:off x="7853087" y="3535634"/>
              <a:ext cx="225911" cy="2259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FB9573D7-66F4-6C45-BD9D-EFCB31962D73}"/>
                </a:ext>
              </a:extLst>
            </p:cNvPr>
            <p:cNvSpPr/>
            <p:nvPr/>
          </p:nvSpPr>
          <p:spPr>
            <a:xfrm>
              <a:off x="7819132" y="3059280"/>
              <a:ext cx="225911" cy="2259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9D886B9F-8BE9-794C-A014-149EB2A2BAD9}"/>
                </a:ext>
              </a:extLst>
            </p:cNvPr>
            <p:cNvSpPr/>
            <p:nvPr/>
          </p:nvSpPr>
          <p:spPr>
            <a:xfrm>
              <a:off x="7902862" y="3018919"/>
              <a:ext cx="225911" cy="2259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34F8F4C4-DB98-ED41-9FAA-BD4FD2BB7743}"/>
              </a:ext>
            </a:extLst>
          </p:cNvPr>
          <p:cNvGrpSpPr/>
          <p:nvPr/>
        </p:nvGrpSpPr>
        <p:grpSpPr>
          <a:xfrm>
            <a:off x="8838740" y="2229015"/>
            <a:ext cx="309641" cy="742626"/>
            <a:chOff x="7819132" y="3018919"/>
            <a:chExt cx="309641" cy="742626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EB39E6E6-F4F0-694E-9C1E-1B0CDAEC7395}"/>
                </a:ext>
              </a:extLst>
            </p:cNvPr>
            <p:cNvSpPr/>
            <p:nvPr/>
          </p:nvSpPr>
          <p:spPr>
            <a:xfrm>
              <a:off x="7853087" y="3535634"/>
              <a:ext cx="225911" cy="2259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B1ABEBBE-1A1C-924C-9C2F-CC119F0BD467}"/>
                </a:ext>
              </a:extLst>
            </p:cNvPr>
            <p:cNvSpPr/>
            <p:nvPr/>
          </p:nvSpPr>
          <p:spPr>
            <a:xfrm>
              <a:off x="7819132" y="3059280"/>
              <a:ext cx="225911" cy="2259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E0200445-5362-2F43-ACEC-E968069B22DD}"/>
                </a:ext>
              </a:extLst>
            </p:cNvPr>
            <p:cNvSpPr/>
            <p:nvPr/>
          </p:nvSpPr>
          <p:spPr>
            <a:xfrm>
              <a:off x="7902862" y="3018919"/>
              <a:ext cx="225911" cy="2259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9" name="矩形 248">
            <a:extLst>
              <a:ext uri="{FF2B5EF4-FFF2-40B4-BE49-F238E27FC236}">
                <a16:creationId xmlns:a16="http://schemas.microsoft.com/office/drawing/2014/main" id="{4E32EB67-272D-C443-AC78-B038099701C9}"/>
              </a:ext>
            </a:extLst>
          </p:cNvPr>
          <p:cNvSpPr/>
          <p:nvPr/>
        </p:nvSpPr>
        <p:spPr>
          <a:xfrm>
            <a:off x="6338467" y="6136147"/>
            <a:ext cx="225911" cy="2259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69BF6748-1014-724E-BFC7-53DABBE1F1CA}"/>
              </a:ext>
            </a:extLst>
          </p:cNvPr>
          <p:cNvSpPr txBox="1"/>
          <p:nvPr/>
        </p:nvSpPr>
        <p:spPr>
          <a:xfrm>
            <a:off x="6556044" y="6120104"/>
            <a:ext cx="2796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Classifier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57310A1F-B859-CA43-A242-E361EACB2B78}"/>
              </a:ext>
            </a:extLst>
          </p:cNvPr>
          <p:cNvGrpSpPr/>
          <p:nvPr/>
        </p:nvGrpSpPr>
        <p:grpSpPr>
          <a:xfrm>
            <a:off x="9864097" y="2218153"/>
            <a:ext cx="309641" cy="742626"/>
            <a:chOff x="7819132" y="3018919"/>
            <a:chExt cx="309641" cy="742626"/>
          </a:xfrm>
        </p:grpSpPr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036BE5CD-1AE3-5C41-93FE-667E1B7B6229}"/>
                </a:ext>
              </a:extLst>
            </p:cNvPr>
            <p:cNvSpPr/>
            <p:nvPr/>
          </p:nvSpPr>
          <p:spPr>
            <a:xfrm>
              <a:off x="7853087" y="3535634"/>
              <a:ext cx="225911" cy="2259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C5B403EB-7303-D448-B4AF-E4F8D3E1ECC3}"/>
                </a:ext>
              </a:extLst>
            </p:cNvPr>
            <p:cNvSpPr/>
            <p:nvPr/>
          </p:nvSpPr>
          <p:spPr>
            <a:xfrm>
              <a:off x="7819132" y="3059280"/>
              <a:ext cx="225911" cy="2259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42AA1364-E368-FF48-A328-07D03F6C05CA}"/>
                </a:ext>
              </a:extLst>
            </p:cNvPr>
            <p:cNvSpPr/>
            <p:nvPr/>
          </p:nvSpPr>
          <p:spPr>
            <a:xfrm>
              <a:off x="7902862" y="3018919"/>
              <a:ext cx="225911" cy="2259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255" name="直线连接符 254">
            <a:extLst>
              <a:ext uri="{FF2B5EF4-FFF2-40B4-BE49-F238E27FC236}">
                <a16:creationId xmlns:a16="http://schemas.microsoft.com/office/drawing/2014/main" id="{337B1C7E-47BF-9F46-9345-4102112FE69B}"/>
              </a:ext>
            </a:extLst>
          </p:cNvPr>
          <p:cNvCxnSpPr>
            <a:cxnSpLocks/>
            <a:endCxn id="175" idx="2"/>
          </p:cNvCxnSpPr>
          <p:nvPr/>
        </p:nvCxnSpPr>
        <p:spPr>
          <a:xfrm flipV="1">
            <a:off x="8290526" y="2970882"/>
            <a:ext cx="1" cy="31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线连接符 256">
            <a:extLst>
              <a:ext uri="{FF2B5EF4-FFF2-40B4-BE49-F238E27FC236}">
                <a16:creationId xmlns:a16="http://schemas.microsoft.com/office/drawing/2014/main" id="{3611410E-DBA2-4A46-A7C8-BBCDEE3C37AA}"/>
              </a:ext>
            </a:extLst>
          </p:cNvPr>
          <p:cNvCxnSpPr>
            <a:cxnSpLocks/>
          </p:cNvCxnSpPr>
          <p:nvPr/>
        </p:nvCxnSpPr>
        <p:spPr>
          <a:xfrm flipV="1">
            <a:off x="8648845" y="2971529"/>
            <a:ext cx="1" cy="31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0685CEA8-05D9-FF43-A687-527A0EB24970}"/>
              </a:ext>
            </a:extLst>
          </p:cNvPr>
          <p:cNvCxnSpPr>
            <a:cxnSpLocks/>
            <a:stCxn id="190" idx="0"/>
          </p:cNvCxnSpPr>
          <p:nvPr/>
        </p:nvCxnSpPr>
        <p:spPr>
          <a:xfrm flipV="1">
            <a:off x="8644951" y="3347980"/>
            <a:ext cx="3894" cy="42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35AFF96B-8F7F-4444-9D94-7FF246E862FF}"/>
              </a:ext>
            </a:extLst>
          </p:cNvPr>
          <p:cNvCxnSpPr>
            <a:cxnSpLocks/>
            <a:stCxn id="191" idx="0"/>
          </p:cNvCxnSpPr>
          <p:nvPr/>
        </p:nvCxnSpPr>
        <p:spPr>
          <a:xfrm flipV="1">
            <a:off x="8989596" y="3348299"/>
            <a:ext cx="0" cy="411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81907FEE-BCF3-244C-A87C-19E076B2814C}"/>
              </a:ext>
            </a:extLst>
          </p:cNvPr>
          <p:cNvCxnSpPr>
            <a:cxnSpLocks/>
          </p:cNvCxnSpPr>
          <p:nvPr/>
        </p:nvCxnSpPr>
        <p:spPr>
          <a:xfrm flipV="1">
            <a:off x="8985649" y="2961455"/>
            <a:ext cx="1" cy="31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266B8CDD-968E-A94A-8675-D68AE141DB36}"/>
              </a:ext>
            </a:extLst>
          </p:cNvPr>
          <p:cNvCxnSpPr>
            <a:cxnSpLocks/>
          </p:cNvCxnSpPr>
          <p:nvPr/>
        </p:nvCxnSpPr>
        <p:spPr>
          <a:xfrm flipV="1">
            <a:off x="10011006" y="2954040"/>
            <a:ext cx="1" cy="31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>
            <a:extLst>
              <a:ext uri="{FF2B5EF4-FFF2-40B4-BE49-F238E27FC236}">
                <a16:creationId xmlns:a16="http://schemas.microsoft.com/office/drawing/2014/main" id="{D070D45A-A7A1-E644-9799-2988670C7112}"/>
              </a:ext>
            </a:extLst>
          </p:cNvPr>
          <p:cNvSpPr/>
          <p:nvPr/>
        </p:nvSpPr>
        <p:spPr>
          <a:xfrm>
            <a:off x="7823750" y="4139032"/>
            <a:ext cx="3814329" cy="2500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Neg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sampling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for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each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intent</a:t>
            </a:r>
            <a:endParaRPr kumimoji="1" lang="zh-CN" altLang="en-US" sz="1400" dirty="0"/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FF305C7B-995B-0D47-8602-EBF6B6BA82EF}"/>
              </a:ext>
            </a:extLst>
          </p:cNvPr>
          <p:cNvSpPr/>
          <p:nvPr/>
        </p:nvSpPr>
        <p:spPr>
          <a:xfrm>
            <a:off x="9913046" y="3758390"/>
            <a:ext cx="215444" cy="2154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7DE0842C-F490-9B46-AABB-C8E2AB5A7983}"/>
              </a:ext>
            </a:extLst>
          </p:cNvPr>
          <p:cNvSpPr/>
          <p:nvPr/>
        </p:nvSpPr>
        <p:spPr>
          <a:xfrm>
            <a:off x="6348934" y="4714607"/>
            <a:ext cx="215444" cy="2154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46F7009-E049-0B41-9762-5FE19869CDF1}"/>
              </a:ext>
            </a:extLst>
          </p:cNvPr>
          <p:cNvSpPr txBox="1"/>
          <p:nvPr/>
        </p:nvSpPr>
        <p:spPr>
          <a:xfrm>
            <a:off x="6628949" y="4700363"/>
            <a:ext cx="1348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‘other’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intent,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always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updated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sp>
        <p:nvSpPr>
          <p:cNvPr id="273" name="椭圆 272">
            <a:extLst>
              <a:ext uri="{FF2B5EF4-FFF2-40B4-BE49-F238E27FC236}">
                <a16:creationId xmlns:a16="http://schemas.microsoft.com/office/drawing/2014/main" id="{FBECB09D-7AA6-3143-89B3-32F1613A9331}"/>
              </a:ext>
            </a:extLst>
          </p:cNvPr>
          <p:cNvSpPr/>
          <p:nvPr/>
        </p:nvSpPr>
        <p:spPr>
          <a:xfrm>
            <a:off x="7858145" y="3784473"/>
            <a:ext cx="215444" cy="215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6" name="肘形连接符 275">
            <a:extLst>
              <a:ext uri="{FF2B5EF4-FFF2-40B4-BE49-F238E27FC236}">
                <a16:creationId xmlns:a16="http://schemas.microsoft.com/office/drawing/2014/main" id="{9E8E59E2-4F83-3047-9193-3E30DB55321E}"/>
              </a:ext>
            </a:extLst>
          </p:cNvPr>
          <p:cNvCxnSpPr>
            <a:stCxn id="269" idx="3"/>
            <a:endCxn id="188" idx="6"/>
          </p:cNvCxnSpPr>
          <p:nvPr/>
        </p:nvCxnSpPr>
        <p:spPr>
          <a:xfrm flipH="1" flipV="1">
            <a:off x="11574336" y="3834541"/>
            <a:ext cx="63743" cy="429505"/>
          </a:xfrm>
          <a:prstGeom prst="bentConnector3">
            <a:avLst>
              <a:gd name="adj1" fmla="val -3586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0F8E2D68-B958-C542-A766-B552E58B86EA}"/>
              </a:ext>
            </a:extLst>
          </p:cNvPr>
          <p:cNvSpPr txBox="1"/>
          <p:nvPr/>
        </p:nvSpPr>
        <p:spPr>
          <a:xfrm>
            <a:off x="10336887" y="2228256"/>
            <a:ext cx="16191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Binary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ross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entropy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loss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cxnSp>
        <p:nvCxnSpPr>
          <p:cNvPr id="278" name="肘形连接符 277">
            <a:extLst>
              <a:ext uri="{FF2B5EF4-FFF2-40B4-BE49-F238E27FC236}">
                <a16:creationId xmlns:a16="http://schemas.microsoft.com/office/drawing/2014/main" id="{48115FA7-A938-4A49-9B72-92AAC35390CA}"/>
              </a:ext>
            </a:extLst>
          </p:cNvPr>
          <p:cNvCxnSpPr>
            <a:cxnSpLocks/>
            <a:stCxn id="277" idx="2"/>
          </p:cNvCxnSpPr>
          <p:nvPr/>
        </p:nvCxnSpPr>
        <p:spPr>
          <a:xfrm rot="5400000">
            <a:off x="10547301" y="2235808"/>
            <a:ext cx="175842" cy="1022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文本框 279">
            <a:extLst>
              <a:ext uri="{FF2B5EF4-FFF2-40B4-BE49-F238E27FC236}">
                <a16:creationId xmlns:a16="http://schemas.microsoft.com/office/drawing/2014/main" id="{1145A718-3D93-4D4A-9DA7-A5A8364BBFBA}"/>
              </a:ext>
            </a:extLst>
          </p:cNvPr>
          <p:cNvSpPr txBox="1"/>
          <p:nvPr/>
        </p:nvSpPr>
        <p:spPr>
          <a:xfrm>
            <a:off x="10173738" y="2799715"/>
            <a:ext cx="1619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latin typeface="Avenir Book" panose="02000503020000020003" pitchFamily="2" charset="0"/>
              </a:rPr>
              <a:t>Update</a:t>
            </a:r>
            <a:r>
              <a:rPr kumimoji="1" lang="zh-CN" altLang="en-US" sz="1100" dirty="0">
                <a:latin typeface="Avenir Book" panose="02000503020000020003" pitchFamily="2" charset="0"/>
              </a:rPr>
              <a:t> </a:t>
            </a:r>
            <a:r>
              <a:rPr kumimoji="1" lang="en-US" altLang="zh-CN" sz="1100" dirty="0">
                <a:latin typeface="Avenir Book" panose="02000503020000020003" pitchFamily="2" charset="0"/>
              </a:rPr>
              <a:t>params</a:t>
            </a:r>
            <a:endParaRPr kumimoji="1" lang="zh-CN" altLang="en-US" sz="1100" dirty="0">
              <a:latin typeface="Avenir Book" panose="02000503020000020003" pitchFamily="2" charset="0"/>
            </a:endParaRPr>
          </a:p>
        </p:txBody>
      </p:sp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A1DEC96D-EC89-B24A-AD00-66D35708F052}"/>
              </a:ext>
            </a:extLst>
          </p:cNvPr>
          <p:cNvCxnSpPr>
            <a:cxnSpLocks/>
            <a:stCxn id="270" idx="0"/>
          </p:cNvCxnSpPr>
          <p:nvPr/>
        </p:nvCxnSpPr>
        <p:spPr>
          <a:xfrm flipV="1">
            <a:off x="10020768" y="3524009"/>
            <a:ext cx="0" cy="234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 283">
            <a:extLst>
              <a:ext uri="{FF2B5EF4-FFF2-40B4-BE49-F238E27FC236}">
                <a16:creationId xmlns:a16="http://schemas.microsoft.com/office/drawing/2014/main" id="{CC76E375-3437-6B4D-821C-84584CBDD3A3}"/>
              </a:ext>
            </a:extLst>
          </p:cNvPr>
          <p:cNvSpPr/>
          <p:nvPr/>
        </p:nvSpPr>
        <p:spPr>
          <a:xfrm>
            <a:off x="6286601" y="1933525"/>
            <a:ext cx="5646811" cy="12159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4BB12471-8770-1448-931E-36BE67A979C9}"/>
              </a:ext>
            </a:extLst>
          </p:cNvPr>
          <p:cNvSpPr/>
          <p:nvPr/>
        </p:nvSpPr>
        <p:spPr>
          <a:xfrm>
            <a:off x="1096978" y="5813271"/>
            <a:ext cx="2009347" cy="2693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BERT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distillation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module</a:t>
            </a:r>
            <a:endParaRPr kumimoji="1" lang="zh-CN" altLang="en-US" sz="1400" dirty="0"/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51859542-1BE2-594D-B271-27E82D182103}"/>
              </a:ext>
            </a:extLst>
          </p:cNvPr>
          <p:cNvSpPr/>
          <p:nvPr/>
        </p:nvSpPr>
        <p:spPr>
          <a:xfrm>
            <a:off x="1104884" y="6136147"/>
            <a:ext cx="2001441" cy="2693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BERT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finetune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module</a:t>
            </a:r>
            <a:endParaRPr kumimoji="1" lang="zh-CN" altLang="en-US" sz="1400" dirty="0"/>
          </a:p>
        </p:txBody>
      </p:sp>
      <p:sp>
        <p:nvSpPr>
          <p:cNvPr id="291" name="任意形状 290">
            <a:extLst>
              <a:ext uri="{FF2B5EF4-FFF2-40B4-BE49-F238E27FC236}">
                <a16:creationId xmlns:a16="http://schemas.microsoft.com/office/drawing/2014/main" id="{588AD409-E314-FF4D-8F86-73A9DE626FCB}"/>
              </a:ext>
            </a:extLst>
          </p:cNvPr>
          <p:cNvSpPr/>
          <p:nvPr/>
        </p:nvSpPr>
        <p:spPr>
          <a:xfrm>
            <a:off x="4173586" y="-474363"/>
            <a:ext cx="8111266" cy="7401261"/>
          </a:xfrm>
          <a:custGeom>
            <a:avLst/>
            <a:gdLst>
              <a:gd name="connsiteX0" fmla="*/ 0 w 8111266"/>
              <a:gd name="connsiteY0" fmla="*/ 7401261 h 7401261"/>
              <a:gd name="connsiteX1" fmla="*/ 1538344 w 8111266"/>
              <a:gd name="connsiteY1" fmla="*/ 2259106 h 7401261"/>
              <a:gd name="connsiteX2" fmla="*/ 4647304 w 8111266"/>
              <a:gd name="connsiteY2" fmla="*/ 1968649 h 7401261"/>
              <a:gd name="connsiteX3" fmla="*/ 6777318 w 8111266"/>
              <a:gd name="connsiteY3" fmla="*/ 1269402 h 7401261"/>
              <a:gd name="connsiteX4" fmla="*/ 8111266 w 8111266"/>
              <a:gd name="connsiteY4" fmla="*/ 0 h 74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266" h="7401261">
                <a:moveTo>
                  <a:pt x="0" y="7401261"/>
                </a:moveTo>
                <a:cubicBezTo>
                  <a:pt x="381896" y="5282901"/>
                  <a:pt x="763793" y="3164541"/>
                  <a:pt x="1538344" y="2259106"/>
                </a:cubicBezTo>
                <a:cubicBezTo>
                  <a:pt x="2312895" y="1353671"/>
                  <a:pt x="3774142" y="2133600"/>
                  <a:pt x="4647304" y="1968649"/>
                </a:cubicBezTo>
                <a:cubicBezTo>
                  <a:pt x="5520466" y="1803698"/>
                  <a:pt x="6199991" y="1597510"/>
                  <a:pt x="6777318" y="1269402"/>
                </a:cubicBezTo>
                <a:cubicBezTo>
                  <a:pt x="7354645" y="941294"/>
                  <a:pt x="7869219" y="62753"/>
                  <a:pt x="8111266" y="0"/>
                </a:cubicBezTo>
              </a:path>
            </a:pathLst>
          </a:custGeom>
          <a:noFill/>
          <a:ln>
            <a:prstDash val="dash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11266"/>
                      <a:gd name="connsiteY0" fmla="*/ 7401261 h 7401261"/>
                      <a:gd name="connsiteX1" fmla="*/ 1538344 w 8111266"/>
                      <a:gd name="connsiteY1" fmla="*/ 2259106 h 7401261"/>
                      <a:gd name="connsiteX2" fmla="*/ 4647304 w 8111266"/>
                      <a:gd name="connsiteY2" fmla="*/ 1968649 h 7401261"/>
                      <a:gd name="connsiteX3" fmla="*/ 6777318 w 8111266"/>
                      <a:gd name="connsiteY3" fmla="*/ 1269402 h 7401261"/>
                      <a:gd name="connsiteX4" fmla="*/ 8111266 w 8111266"/>
                      <a:gd name="connsiteY4" fmla="*/ 0 h 7401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11266" h="7401261" extrusionOk="0">
                        <a:moveTo>
                          <a:pt x="0" y="7401261"/>
                        </a:moveTo>
                        <a:cubicBezTo>
                          <a:pt x="162350" y="5147480"/>
                          <a:pt x="587385" y="3230750"/>
                          <a:pt x="1538344" y="2259106"/>
                        </a:cubicBezTo>
                        <a:cubicBezTo>
                          <a:pt x="2525194" y="1398365"/>
                          <a:pt x="3670719" y="2136889"/>
                          <a:pt x="4647304" y="1968649"/>
                        </a:cubicBezTo>
                        <a:cubicBezTo>
                          <a:pt x="5429201" y="1892823"/>
                          <a:pt x="6185193" y="1679305"/>
                          <a:pt x="6777318" y="1269402"/>
                        </a:cubicBezTo>
                        <a:cubicBezTo>
                          <a:pt x="7330246" y="927945"/>
                          <a:pt x="7914448" y="84364"/>
                          <a:pt x="8111266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A7B39D19-AFE1-7A40-A047-EFDD9235852F}"/>
              </a:ext>
            </a:extLst>
          </p:cNvPr>
          <p:cNvSpPr txBox="1"/>
          <p:nvPr/>
        </p:nvSpPr>
        <p:spPr>
          <a:xfrm>
            <a:off x="8329128" y="675778"/>
            <a:ext cx="1561755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Avenir Book" panose="02000503020000020003" pitchFamily="2" charset="0"/>
              </a:rPr>
              <a:t>CLASSIC</a:t>
            </a:r>
            <a:r>
              <a:rPr kumimoji="1" lang="zh-CN" altLang="en-US" sz="1200" dirty="0"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</a:rPr>
              <a:t>TRAINING</a:t>
            </a:r>
            <a:endParaRPr kumimoji="1" lang="zh-CN" altLang="en-US" sz="1200" dirty="0">
              <a:latin typeface="Avenir Book" panose="02000503020000020003" pitchFamily="2" charset="0"/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D727F7EA-63FC-DF41-BC45-504F4EEF10F6}"/>
              </a:ext>
            </a:extLst>
          </p:cNvPr>
          <p:cNvSpPr txBox="1"/>
          <p:nvPr/>
        </p:nvSpPr>
        <p:spPr>
          <a:xfrm>
            <a:off x="9901290" y="1398156"/>
            <a:ext cx="1561755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Avenir Book" panose="02000503020000020003" pitchFamily="2" charset="0"/>
              </a:rPr>
              <a:t>FAST</a:t>
            </a:r>
            <a:r>
              <a:rPr kumimoji="1" lang="zh-CN" altLang="en-US" sz="1200" dirty="0">
                <a:latin typeface="Avenir Book" panose="02000503020000020003" pitchFamily="2" charset="0"/>
              </a:rPr>
              <a:t> </a:t>
            </a:r>
            <a:r>
              <a:rPr kumimoji="1" lang="en-US" altLang="zh-CN" sz="1200" dirty="0">
                <a:latin typeface="Avenir Book" panose="02000503020000020003" pitchFamily="2" charset="0"/>
              </a:rPr>
              <a:t>TRAINING</a:t>
            </a:r>
            <a:endParaRPr kumimoji="1" lang="zh-CN" altLang="en-US" sz="12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00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6162A69C-05D8-8149-B658-90E2FD1CA78C}"/>
              </a:ext>
            </a:extLst>
          </p:cNvPr>
          <p:cNvSpPr txBox="1"/>
          <p:nvPr/>
        </p:nvSpPr>
        <p:spPr>
          <a:xfrm>
            <a:off x="4074103" y="-21696"/>
            <a:ext cx="40437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venir Book" panose="02000503020000020003" pitchFamily="2" charset="0"/>
              </a:rPr>
              <a:t>NLU</a:t>
            </a:r>
            <a:r>
              <a:rPr kumimoji="1" lang="zh-CN" altLang="en-US" dirty="0">
                <a:latin typeface="Avenir Book" panose="02000503020000020003" pitchFamily="2" charset="0"/>
              </a:rPr>
              <a:t> </a:t>
            </a:r>
            <a:r>
              <a:rPr kumimoji="1" lang="en-US" altLang="zh-CN" dirty="0">
                <a:latin typeface="Avenir Book" panose="02000503020000020003" pitchFamily="2" charset="0"/>
              </a:rPr>
              <a:t>INFERENCE</a:t>
            </a:r>
            <a:endParaRPr kumimoji="1" lang="zh-CN" alt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60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6652DE-A9D0-0C42-A054-5A1758D2548A}"/>
              </a:ext>
            </a:extLst>
          </p:cNvPr>
          <p:cNvSpPr txBox="1"/>
          <p:nvPr/>
        </p:nvSpPr>
        <p:spPr>
          <a:xfrm>
            <a:off x="674145" y="710004"/>
            <a:ext cx="9427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传统的文本分类训练方法是否要保留，如果保留，是否也另起模块进行离线训练？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74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385</Words>
  <Application>Microsoft Macintosh PowerPoint</Application>
  <PresentationFormat>宽屏</PresentationFormat>
  <Paragraphs>127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Avenir Book</vt:lpstr>
      <vt:lpstr>Candara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t453</dc:creator>
  <cp:lastModifiedBy>t453</cp:lastModifiedBy>
  <cp:revision>34</cp:revision>
  <dcterms:created xsi:type="dcterms:W3CDTF">2020-01-14T03:52:09Z</dcterms:created>
  <dcterms:modified xsi:type="dcterms:W3CDTF">2020-01-15T09:08:23Z</dcterms:modified>
</cp:coreProperties>
</file>