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3"/>
    <p:restoredTop sz="94590"/>
  </p:normalViewPr>
  <p:slideViewPr>
    <p:cSldViewPr snapToGrid="0" snapToObjects="1">
      <p:cViewPr varScale="1">
        <p:scale>
          <a:sx n="105" d="100"/>
          <a:sy n="105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1B5EC-5C8B-4348-BACE-D27E7ED7A024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D5456-4191-DF43-ABBF-BAFDC6A065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2133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D5456-4191-DF43-ABBF-BAFDC6A0652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477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0203B-D9FA-B347-BAC9-877665C3A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056C69-CA97-4140-BB43-7FE929D6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B55DC-EF6C-684A-8BFD-880D47CB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DFF-453F-BF40-81E9-8D8DAF6960A2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2C1FD-B6D9-0648-8D19-0524DBEC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5054F-52B5-2647-BE60-277C8F85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0803-6E5C-994E-AA45-89E80C00D1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875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54B3E-696D-C846-995D-E0955171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1C1157-E2B2-C749-BB79-AA26E954F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BCBE1-152C-8045-94DF-82200DCE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DFF-453F-BF40-81E9-8D8DAF6960A2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7B831-AF9C-564E-B93B-F9A4CFA1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197C5-38E5-8640-BB73-59F231C1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0803-6E5C-994E-AA45-89E80C00D1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2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CF1606-DB43-5242-BFCB-BD1F01925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AD50A5-5F23-D149-B112-AC5651E09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3D197-7D13-1A43-8CDF-B69E4368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DFF-453F-BF40-81E9-8D8DAF6960A2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0389B0-7C4A-8C4F-96AA-30A26CAA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495BE-9E59-AE41-B41D-CC163786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0803-6E5C-994E-AA45-89E80C00D1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195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2CCFC-5459-3A48-960F-FA870A57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E17D8-B516-5F46-B324-FE3BBF842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67DDE-55EE-BB49-B576-2C2682EB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DFF-453F-BF40-81E9-8D8DAF6960A2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C910D-5E8B-B047-88A0-D98598AA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26A29E-8C57-D344-9827-02AF33FA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0803-6E5C-994E-AA45-89E80C00D1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90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50B59-915D-2B46-BAC7-EF4F4BC4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9F6427-D9FB-3849-B03C-21EED3A4B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10F63-84E1-AB4D-88D4-4C3231CD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DFF-453F-BF40-81E9-8D8DAF6960A2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34B33-0CB8-3C4D-BEDA-1AC47AB9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6E788-8FA5-DF45-A9A3-763EA9B3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0803-6E5C-994E-AA45-89E80C00D1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301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358FE-158F-8541-B451-78904818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B413E-4A33-B74F-AD9C-204B9CA9F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60DFC8-C572-754D-94EE-59A77F9D1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A0F158-A810-C64A-B50A-C80F38ED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DFF-453F-BF40-81E9-8D8DAF6960A2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D826DC-86D3-8B45-9C8D-02354D0A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5DC738-D0AF-7940-96D0-6A6D9E63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0803-6E5C-994E-AA45-89E80C00D1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93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169BE-BF4A-0148-ADF4-5F082D10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7EC357-87A4-2543-9329-DEEC8FF3D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698EF0-8DEC-1F4E-BF2C-F4871BC7B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C01CD9-C80B-B547-8321-7963ED54F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DCE548-B276-124F-870D-6A08C10CB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02DE28-A8ED-3241-8A21-D883BDF8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DFF-453F-BF40-81E9-8D8DAF6960A2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5AD528-4E54-4046-A312-0C26F61E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EF543C-D6B5-2343-AEE6-DFFC4155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0803-6E5C-994E-AA45-89E80C00D1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01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9907B-AE3B-5540-88A3-08B5CB16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69CA99-AA9B-4741-88CE-3F017F77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DFF-453F-BF40-81E9-8D8DAF6960A2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1EE776-B1E7-FE44-AA4E-8EC6B84A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04FFCD-B1E7-B147-AA01-84729968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0803-6E5C-994E-AA45-89E80C00D1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06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4CFC84-CEA1-8B4B-96C4-64C3D51C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DFF-453F-BF40-81E9-8D8DAF6960A2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67210A-5F60-994A-BD53-794BBBD8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7FAB63-90B0-BC4A-BE47-57EC61AF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0803-6E5C-994E-AA45-89E80C00D1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41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9739E-5B76-C44C-BCE6-671AB013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754C4-A5D7-0B47-800A-ABECEA43F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BADDCE-9C24-F442-B654-10632E834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506840-275E-CD4A-B120-4AE7BA49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DFF-453F-BF40-81E9-8D8DAF6960A2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AA6941-44BA-8040-AC42-D1892D89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E1CC93-4344-7445-B271-81CD7066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0803-6E5C-994E-AA45-89E80C00D1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437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0FB9A-80F7-F84A-BF96-FB83EF6B6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4EE4A1-EED6-4043-B2B2-ED475F2D7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6D2E65-2D25-3841-9BB4-947F56E31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89CC4A-741E-C740-B685-0BA8460A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DFF-453F-BF40-81E9-8D8DAF6960A2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0E9EE-B866-174C-909F-091A5047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39E087-225D-6943-9488-7412520C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0803-6E5C-994E-AA45-89E80C00D1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451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88FF9C-66DF-894B-97D9-9755DDBC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0902CE-D068-D84B-BFB0-C04AD4DBC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82D73-7209-5744-9F50-4661240D1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2ADFF-453F-BF40-81E9-8D8DAF6960A2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93C86E-02D6-6C45-BF28-860E4C97D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41E53-4A14-9F4D-A64F-66378870C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C0803-6E5C-994E-AA45-89E80C00D1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21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1B4F85-A25D-C74F-886D-349F8F990E73}"/>
              </a:ext>
            </a:extLst>
          </p:cNvPr>
          <p:cNvSpPr txBox="1"/>
          <p:nvPr/>
        </p:nvSpPr>
        <p:spPr>
          <a:xfrm>
            <a:off x="2035341" y="1528008"/>
            <a:ext cx="876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400612#0#</a:t>
            </a:r>
            <a:r>
              <a:rPr kumimoji="1" lang="zh-CN" altLang="en-US" dirty="0"/>
              <a:t>时间戳</a:t>
            </a:r>
            <a:r>
              <a:rPr kumimoji="1" lang="en-US" altLang="zh-CN" dirty="0"/>
              <a:t> 400063#21200610#</a:t>
            </a:r>
            <a:r>
              <a:rPr kumimoji="1" lang="zh-CN" altLang="en-US" dirty="0"/>
              <a:t>时间戳</a:t>
            </a:r>
            <a:r>
              <a:rPr kumimoji="1" lang="en-US" altLang="zh-CN" dirty="0"/>
              <a:t> 400067#21200610#</a:t>
            </a:r>
            <a:r>
              <a:rPr kumimoji="1" lang="zh-CN" altLang="en-US" dirty="0"/>
              <a:t>时间戳 </a:t>
            </a:r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4CBBBD-5A88-CF4C-A361-DDFC59E1115E}"/>
              </a:ext>
            </a:extLst>
          </p:cNvPr>
          <p:cNvSpPr txBox="1"/>
          <p:nvPr/>
        </p:nvSpPr>
        <p:spPr>
          <a:xfrm>
            <a:off x="1708486" y="2346699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日志</a:t>
            </a:r>
            <a:r>
              <a:rPr kumimoji="1" lang="en-US" altLang="zh-CN" dirty="0"/>
              <a:t>ID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BA590AA-E522-2845-A0E9-3DFAD0929A23}"/>
              </a:ext>
            </a:extLst>
          </p:cNvPr>
          <p:cNvSpPr txBox="1"/>
          <p:nvPr/>
        </p:nvSpPr>
        <p:spPr>
          <a:xfrm>
            <a:off x="3272589" y="2487978"/>
            <a:ext cx="5558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ID</a:t>
            </a:r>
            <a:r>
              <a:rPr kumimoji="1" lang="zh-CN" altLang="en-US" dirty="0"/>
              <a:t> </a:t>
            </a:r>
            <a:r>
              <a:rPr kumimoji="1" lang="en-US" altLang="zh-CN" dirty="0"/>
              <a:t>(design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id)</a:t>
            </a:r>
            <a:r>
              <a:rPr kumimoji="1" lang="zh-CN" altLang="en-US" dirty="0"/>
              <a:t> 取决于日志</a:t>
            </a:r>
            <a:r>
              <a:rPr kumimoji="1" lang="en-US" altLang="zh-CN" dirty="0"/>
              <a:t>ID</a:t>
            </a:r>
            <a:r>
              <a:rPr kumimoji="1" lang="zh-CN" altLang="en-US" dirty="0"/>
              <a:t>的含义；举个例子，如果日志</a:t>
            </a:r>
            <a:r>
              <a:rPr kumimoji="1" lang="en-US" altLang="zh-CN" dirty="0"/>
              <a:t>ID</a:t>
            </a:r>
            <a:r>
              <a:rPr kumimoji="1" lang="zh-CN" altLang="en-US" dirty="0"/>
              <a:t>代表</a:t>
            </a:r>
            <a:r>
              <a:rPr kumimoji="1" lang="en-US" altLang="zh-CN" dirty="0" err="1"/>
              <a:t>enter_map</a:t>
            </a:r>
            <a:r>
              <a:rPr kumimoji="1" lang="zh-CN" altLang="en-US" dirty="0"/>
              <a:t>，那</a:t>
            </a:r>
            <a:r>
              <a:rPr kumimoji="1" lang="en-US" altLang="zh-CN" dirty="0" err="1"/>
              <a:t>degisn_id</a:t>
            </a:r>
            <a:r>
              <a:rPr kumimoji="1" lang="zh-CN" altLang="en-US" dirty="0"/>
              <a:t>代表的就是</a:t>
            </a:r>
            <a:r>
              <a:rPr kumimoji="1" lang="en-US" altLang="zh-CN" dirty="0" err="1"/>
              <a:t>map_id</a:t>
            </a:r>
            <a:endParaRPr kumimoji="1" lang="zh-CN" altLang="en-US" dirty="0"/>
          </a:p>
        </p:txBody>
      </p:sp>
      <p:cxnSp>
        <p:nvCxnSpPr>
          <p:cNvPr id="6" name="肘形连接符 5">
            <a:extLst>
              <a:ext uri="{FF2B5EF4-FFF2-40B4-BE49-F238E27FC236}">
                <a16:creationId xmlns:a16="http://schemas.microsoft.com/office/drawing/2014/main" id="{187AC7C8-DFAA-B24B-8479-DB47713E5289}"/>
              </a:ext>
            </a:extLst>
          </p:cNvPr>
          <p:cNvCxnSpPr/>
          <p:nvPr/>
        </p:nvCxnSpPr>
        <p:spPr>
          <a:xfrm rot="5400000" flipH="1" flipV="1">
            <a:off x="2217731" y="1929514"/>
            <a:ext cx="449360" cy="3850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91D076D6-5573-1641-892A-A64B4C23674C}"/>
              </a:ext>
            </a:extLst>
          </p:cNvPr>
          <p:cNvCxnSpPr/>
          <p:nvPr/>
        </p:nvCxnSpPr>
        <p:spPr>
          <a:xfrm rot="16200000" flipV="1">
            <a:off x="3178162" y="1939453"/>
            <a:ext cx="634024" cy="445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968D106-556A-984F-84AF-FBEEC2E2C723}"/>
              </a:ext>
            </a:extLst>
          </p:cNvPr>
          <p:cNvSpPr txBox="1"/>
          <p:nvPr/>
        </p:nvSpPr>
        <p:spPr>
          <a:xfrm>
            <a:off x="1323472" y="3676002"/>
            <a:ext cx="9156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/>
              <a:t>【baseline</a:t>
            </a:r>
            <a:r>
              <a:rPr kumimoji="1" lang="zh-CN" altLang="en-US" dirty="0"/>
              <a:t>思路</a:t>
            </a:r>
            <a:r>
              <a:rPr kumimoji="1" lang="en-US" altLang="zh-CN" dirty="0"/>
              <a:t>1】</a:t>
            </a:r>
            <a:r>
              <a:rPr kumimoji="1" lang="zh-CN" altLang="en-US" dirty="0"/>
              <a:t>，把</a:t>
            </a:r>
            <a:r>
              <a:rPr kumimoji="1" lang="en-US" altLang="zh-CN" dirty="0"/>
              <a:t>ID</a:t>
            </a:r>
            <a:r>
              <a:rPr kumimoji="1" lang="zh-CN" altLang="en-US" dirty="0"/>
              <a:t>当作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，然后直接用</a:t>
            </a:r>
            <a:r>
              <a:rPr kumimoji="1" lang="en-US" altLang="zh-CN" dirty="0"/>
              <a:t>MLM</a:t>
            </a:r>
            <a:r>
              <a:rPr kumimoji="1" lang="zh-CN" altLang="en-US" dirty="0"/>
              <a:t>来训练，结论是不可行，序列平均长度在</a:t>
            </a:r>
            <a:r>
              <a:rPr kumimoji="1" lang="en-US" altLang="zh-CN" dirty="0"/>
              <a:t>3000</a:t>
            </a:r>
            <a:r>
              <a:rPr kumimoji="1" lang="zh-CN" altLang="en-US" dirty="0"/>
              <a:t>多，太长了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【baseline</a:t>
            </a:r>
            <a:r>
              <a:rPr kumimoji="1" lang="zh-CN" altLang="en-US" dirty="0"/>
              <a:t>思路</a:t>
            </a:r>
            <a:r>
              <a:rPr kumimoji="1" lang="en-US" altLang="zh-CN" dirty="0"/>
              <a:t>2】</a:t>
            </a:r>
            <a:r>
              <a:rPr kumimoji="1" lang="zh-CN" altLang="en-US" dirty="0"/>
              <a:t>，把</a:t>
            </a:r>
            <a:r>
              <a:rPr kumimoji="1" lang="en-US" altLang="zh-CN" dirty="0"/>
              <a:t>ID</a:t>
            </a:r>
            <a:r>
              <a:rPr kumimoji="1" lang="zh-CN" altLang="en-US" dirty="0"/>
              <a:t>当作</a:t>
            </a:r>
            <a:r>
              <a:rPr kumimoji="1" lang="en-US" altLang="zh-CN" dirty="0"/>
              <a:t>character,</a:t>
            </a:r>
            <a:r>
              <a:rPr kumimoji="1" lang="zh-CN" altLang="en-US" dirty="0"/>
              <a:t> 并且共享</a:t>
            </a:r>
            <a:r>
              <a:rPr kumimoji="1" lang="en-US" altLang="zh-CN" dirty="0"/>
              <a:t>embedding</a:t>
            </a:r>
            <a:r>
              <a:rPr kumimoji="1" lang="zh-CN" altLang="en-US" dirty="0"/>
              <a:t>层的参数，然后训练一个</a:t>
            </a:r>
            <a:r>
              <a:rPr kumimoji="1" lang="en-US" altLang="zh-CN" dirty="0"/>
              <a:t>BPE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tokenizer</a:t>
            </a:r>
            <a:r>
              <a:rPr kumimoji="1" lang="zh-CN" altLang="en-US" dirty="0"/>
              <a:t>来缩短序列的长度，目前中位数能控制在</a:t>
            </a:r>
            <a:r>
              <a:rPr kumimoji="1" lang="en-US" altLang="zh-CN" dirty="0"/>
              <a:t>512</a:t>
            </a:r>
            <a:r>
              <a:rPr kumimoji="1" lang="zh-CN" altLang="en-US" dirty="0"/>
              <a:t>以内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10D3FBD-5EDF-CD46-BD13-89258EBB1F73}"/>
              </a:ext>
            </a:extLst>
          </p:cNvPr>
          <p:cNvSpPr txBox="1"/>
          <p:nvPr/>
        </p:nvSpPr>
        <p:spPr>
          <a:xfrm>
            <a:off x="1467852" y="905425"/>
            <a:ext cx="714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一条数据包含了一个玩家一天的行为序列，全量数据在</a:t>
            </a:r>
            <a:r>
              <a:rPr kumimoji="1" lang="en-US" altLang="zh-CN" dirty="0"/>
              <a:t>500G</a:t>
            </a:r>
            <a:r>
              <a:rPr kumimoji="1" lang="zh-CN" altLang="en-US" dirty="0"/>
              <a:t>左右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45245C0-0B97-2044-BA15-6F8C9B5AD7E5}"/>
              </a:ext>
            </a:extLst>
          </p:cNvPr>
          <p:cNvSpPr txBox="1"/>
          <p:nvPr/>
        </p:nvSpPr>
        <p:spPr>
          <a:xfrm>
            <a:off x="1479884" y="5375013"/>
            <a:ext cx="7796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【</a:t>
            </a:r>
            <a:r>
              <a:rPr kumimoji="1" lang="zh-CN" altLang="en-US" dirty="0"/>
              <a:t>后续</a:t>
            </a:r>
            <a:r>
              <a:rPr kumimoji="1" lang="en-US" altLang="zh-CN" dirty="0"/>
              <a:t>】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尝试把两种</a:t>
            </a:r>
            <a:r>
              <a:rPr kumimoji="1" lang="en-US" altLang="zh-CN" dirty="0"/>
              <a:t>ID</a:t>
            </a:r>
            <a:r>
              <a:rPr kumimoji="1" lang="zh-CN" altLang="en-US" dirty="0"/>
              <a:t>的</a:t>
            </a:r>
            <a:r>
              <a:rPr kumimoji="1" lang="en-US" altLang="zh-CN" dirty="0"/>
              <a:t>embedding</a:t>
            </a:r>
            <a:r>
              <a:rPr kumimoji="1" lang="zh-CN" altLang="en-US" dirty="0"/>
              <a:t>参数分开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尝试使用一些对长序列支持较好的模型 </a:t>
            </a:r>
            <a:r>
              <a:rPr kumimoji="1" lang="en-US" altLang="zh-CN" dirty="0" err="1"/>
              <a:t>linformer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reformer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根据游戏的特点，设计一些目标函数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C57084AE-89F3-A340-BA72-E31284F1BEFE}"/>
              </a:ext>
            </a:extLst>
          </p:cNvPr>
          <p:cNvCxnSpPr/>
          <p:nvPr/>
        </p:nvCxnSpPr>
        <p:spPr>
          <a:xfrm>
            <a:off x="168442" y="5189970"/>
            <a:ext cx="11622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991D737-0502-E44D-8B5B-48D3437E0860}"/>
              </a:ext>
            </a:extLst>
          </p:cNvPr>
          <p:cNvSpPr txBox="1"/>
          <p:nvPr/>
        </p:nvSpPr>
        <p:spPr>
          <a:xfrm>
            <a:off x="0" y="125149"/>
            <a:ext cx="821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【</a:t>
            </a:r>
            <a:r>
              <a:rPr kumimoji="1" lang="zh-CN" altLang="en-US" dirty="0"/>
              <a:t>背景</a:t>
            </a:r>
            <a:r>
              <a:rPr kumimoji="1" lang="en-US" altLang="zh-CN" dirty="0"/>
              <a:t>】</a:t>
            </a:r>
            <a:r>
              <a:rPr kumimoji="1" lang="zh-CN" altLang="en-US" dirty="0"/>
              <a:t>：</a:t>
            </a:r>
            <a:r>
              <a:rPr kumimoji="1" lang="en-US" altLang="zh-CN" dirty="0"/>
              <a:t>UP</a:t>
            </a:r>
            <a:r>
              <a:rPr kumimoji="1" lang="zh-CN" altLang="en-US" dirty="0"/>
              <a:t>组合作项目，从玩家的行为序列中提取表征，接入画像标签体系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7275607-C72D-7C49-A0F9-7364510AD359}"/>
              </a:ext>
            </a:extLst>
          </p:cNvPr>
          <p:cNvSpPr/>
          <p:nvPr/>
        </p:nvSpPr>
        <p:spPr>
          <a:xfrm>
            <a:off x="1479884" y="1380894"/>
            <a:ext cx="8999621" cy="2058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6076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690B027-50B9-2547-9100-8457757A23DA}"/>
              </a:ext>
            </a:extLst>
          </p:cNvPr>
          <p:cNvSpPr txBox="1"/>
          <p:nvPr/>
        </p:nvSpPr>
        <p:spPr>
          <a:xfrm>
            <a:off x="758834" y="700103"/>
            <a:ext cx="106743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思路：让训练过程尽量</a:t>
            </a:r>
            <a:r>
              <a:rPr kumimoji="1" lang="en-US" altLang="zh-CN" b="1" dirty="0"/>
              <a:t>match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inference</a:t>
            </a:r>
            <a:r>
              <a:rPr kumimoji="1" lang="zh-CN" altLang="en-US" b="1" dirty="0"/>
              <a:t>的过程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问题：</a:t>
            </a:r>
            <a:endParaRPr kumimoji="1" lang="en-US" altLang="zh-CN" b="1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如何训练</a:t>
            </a:r>
            <a:r>
              <a:rPr kumimoji="1" lang="en-US" altLang="zh-CN" dirty="0"/>
              <a:t>relation</a:t>
            </a:r>
            <a:r>
              <a:rPr kumimoji="1" lang="en" altLang="zh-CN" dirty="0"/>
              <a:t> Networks</a:t>
            </a:r>
          </a:p>
          <a:p>
            <a:pPr marL="342900" indent="-342900">
              <a:buAutoNum type="arabicPeriod"/>
            </a:pPr>
            <a:r>
              <a:rPr kumimoji="1" lang="zh-CN" altLang="en-US" dirty="0"/>
              <a:t>不同类型的样本是否需要用不同的模型来表示，比如</a:t>
            </a:r>
            <a:r>
              <a:rPr kumimoji="1" lang="en-US" altLang="zh-CN" dirty="0"/>
              <a:t>query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support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support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里包含的</a:t>
            </a:r>
            <a:r>
              <a:rPr kumimoji="1" lang="en-US" altLang="zh-CN" dirty="0"/>
              <a:t>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的样本，用三个不同的模型来表示样本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“新增类别”这一类的中心点用什么来表示？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Inference</a:t>
            </a:r>
            <a:r>
              <a:rPr kumimoji="1" lang="zh-CN" altLang="en-US" dirty="0"/>
              <a:t>过慢</a:t>
            </a:r>
          </a:p>
          <a:p>
            <a:pPr marL="342900" indent="-342900">
              <a:buAutoNum type="arabicPeriod"/>
            </a:pPr>
            <a:endParaRPr kumimoji="1" lang="zh-CN" altLang="en-US" dirty="0"/>
          </a:p>
          <a:p>
            <a:r>
              <a:rPr kumimoji="1" lang="zh-CN" altLang="en-US" b="1" dirty="0"/>
              <a:t>聚类</a:t>
            </a:r>
            <a:r>
              <a:rPr kumimoji="1" lang="en-US" altLang="zh-CN" b="1" dirty="0"/>
              <a:t>few-shot</a:t>
            </a:r>
            <a:r>
              <a:rPr kumimoji="1" lang="zh-CN" altLang="en-US" b="1" dirty="0"/>
              <a:t>和分类</a:t>
            </a:r>
            <a:r>
              <a:rPr kumimoji="1" lang="en-US" altLang="zh-CN" b="1" dirty="0"/>
              <a:t>few-shot</a:t>
            </a:r>
            <a:r>
              <a:rPr kumimoji="1" lang="zh-CN" altLang="en-US" b="1" dirty="0"/>
              <a:t>有两点最大的不同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分类</a:t>
            </a:r>
            <a:r>
              <a:rPr kumimoji="1" lang="en-US" altLang="zh-CN" dirty="0"/>
              <a:t>few-shot</a:t>
            </a:r>
            <a:r>
              <a:rPr kumimoji="1" lang="zh-CN" altLang="en-US" dirty="0"/>
              <a:t>在</a:t>
            </a:r>
            <a:r>
              <a:rPr kumimoji="1" lang="en-US" altLang="zh-CN" dirty="0"/>
              <a:t>inference</a:t>
            </a:r>
            <a:r>
              <a:rPr kumimoji="1" lang="zh-CN" altLang="en-US" dirty="0"/>
              <a:t>的时候</a:t>
            </a:r>
            <a:r>
              <a:rPr kumimoji="1" lang="en-US" altLang="zh-CN" dirty="0"/>
              <a:t>support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不会增加，也不会产生</a:t>
            </a:r>
            <a:r>
              <a:rPr kumimoji="1" lang="en-US" altLang="zh-CN" dirty="0"/>
              <a:t>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</a:p>
          <a:p>
            <a:pPr marL="342900" indent="-342900">
              <a:buAutoNum type="arabicPeriod"/>
            </a:pPr>
            <a:r>
              <a:rPr kumimoji="1" lang="zh-CN" altLang="en-US" dirty="0"/>
              <a:t>分类的</a:t>
            </a:r>
            <a:r>
              <a:rPr kumimoji="1" lang="en-US" altLang="zh-CN" dirty="0"/>
              <a:t>few-shot</a:t>
            </a:r>
            <a:r>
              <a:rPr kumimoji="1" lang="zh-CN" altLang="en-US" dirty="0"/>
              <a:t>在对单个样本做</a:t>
            </a:r>
            <a:r>
              <a:rPr kumimoji="1" lang="en-US" altLang="zh-CN" dirty="0"/>
              <a:t>inference</a:t>
            </a:r>
            <a:r>
              <a:rPr kumimoji="1" lang="zh-CN" altLang="en-US" dirty="0"/>
              <a:t>的时候不需要考虑无标签数据的分布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61DD8F-C9D1-1342-882D-4708FAF6CF6C}"/>
              </a:ext>
            </a:extLst>
          </p:cNvPr>
          <p:cNvSpPr/>
          <p:nvPr/>
        </p:nvSpPr>
        <p:spPr>
          <a:xfrm>
            <a:off x="0" y="0"/>
            <a:ext cx="2722179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Train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272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C61DD8F-C9D1-1342-882D-4708FAF6CF6C}"/>
              </a:ext>
            </a:extLst>
          </p:cNvPr>
          <p:cNvSpPr/>
          <p:nvPr/>
        </p:nvSpPr>
        <p:spPr>
          <a:xfrm>
            <a:off x="0" y="0"/>
            <a:ext cx="2722179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Train</a:t>
            </a:r>
            <a:endParaRPr kumimoji="1" lang="zh-CN" altLang="en-US" dirty="0"/>
          </a:p>
        </p:txBody>
      </p:sp>
      <p:sp>
        <p:nvSpPr>
          <p:cNvPr id="23" name="多文档 22">
            <a:extLst>
              <a:ext uri="{FF2B5EF4-FFF2-40B4-BE49-F238E27FC236}">
                <a16:creationId xmlns:a16="http://schemas.microsoft.com/office/drawing/2014/main" id="{9D970F1E-47A1-424F-92BE-A5389A45D0A7}"/>
              </a:ext>
            </a:extLst>
          </p:cNvPr>
          <p:cNvSpPr/>
          <p:nvPr/>
        </p:nvSpPr>
        <p:spPr>
          <a:xfrm>
            <a:off x="2848302" y="1065536"/>
            <a:ext cx="6053958" cy="4687614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0644046-9C79-8143-B648-061FE2FF3D24}"/>
              </a:ext>
            </a:extLst>
          </p:cNvPr>
          <p:cNvSpPr txBox="1"/>
          <p:nvPr/>
        </p:nvSpPr>
        <p:spPr>
          <a:xfrm>
            <a:off x="2932383" y="2007475"/>
            <a:ext cx="2154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Time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frame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[step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7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-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14]</a:t>
            </a:r>
            <a:endParaRPr kumimoji="1"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D0AC462-AC6A-AB40-BF50-698C14BC34DE}"/>
              </a:ext>
            </a:extLst>
          </p:cNvPr>
          <p:cNvSpPr txBox="1"/>
          <p:nvPr/>
        </p:nvSpPr>
        <p:spPr>
          <a:xfrm>
            <a:off x="3358052" y="1539764"/>
            <a:ext cx="2154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Time frame [step 50 - 57]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25A3B11-87CE-6348-BADE-D1E02CFC4688}"/>
              </a:ext>
            </a:extLst>
          </p:cNvPr>
          <p:cNvSpPr txBox="1"/>
          <p:nvPr/>
        </p:nvSpPr>
        <p:spPr>
          <a:xfrm>
            <a:off x="3720660" y="1096313"/>
            <a:ext cx="2154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Time frame [step 77 - 84]</a:t>
            </a:r>
          </a:p>
          <a:p>
            <a:endParaRPr kumimoji="1" lang="en-US" altLang="zh-CN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5B7AEFF-730D-B44F-8917-D82A497EC20B}"/>
              </a:ext>
            </a:extLst>
          </p:cNvPr>
          <p:cNvSpPr/>
          <p:nvPr/>
        </p:nvSpPr>
        <p:spPr>
          <a:xfrm>
            <a:off x="3227584" y="3345370"/>
            <a:ext cx="2143200" cy="1579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A143711-A95A-D147-9F48-744CC9B0D279}"/>
              </a:ext>
            </a:extLst>
          </p:cNvPr>
          <p:cNvSpPr/>
          <p:nvPr/>
        </p:nvSpPr>
        <p:spPr>
          <a:xfrm>
            <a:off x="3363309" y="3460984"/>
            <a:ext cx="336331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92531BE-C9DD-A049-9F9F-E7E110D00C76}"/>
              </a:ext>
            </a:extLst>
          </p:cNvPr>
          <p:cNvSpPr/>
          <p:nvPr/>
        </p:nvSpPr>
        <p:spPr>
          <a:xfrm>
            <a:off x="3826676" y="3629149"/>
            <a:ext cx="336331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三角形 29">
            <a:extLst>
              <a:ext uri="{FF2B5EF4-FFF2-40B4-BE49-F238E27FC236}">
                <a16:creationId xmlns:a16="http://schemas.microsoft.com/office/drawing/2014/main" id="{B7DF72FD-746E-3747-A51E-70BD72AD39EE}"/>
              </a:ext>
            </a:extLst>
          </p:cNvPr>
          <p:cNvSpPr/>
          <p:nvPr/>
        </p:nvSpPr>
        <p:spPr>
          <a:xfrm>
            <a:off x="4588038" y="3503080"/>
            <a:ext cx="341311" cy="29423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三角形 30">
            <a:extLst>
              <a:ext uri="{FF2B5EF4-FFF2-40B4-BE49-F238E27FC236}">
                <a16:creationId xmlns:a16="http://schemas.microsoft.com/office/drawing/2014/main" id="{05CEF595-320D-F241-A327-9E87485826C9}"/>
              </a:ext>
            </a:extLst>
          </p:cNvPr>
          <p:cNvSpPr/>
          <p:nvPr/>
        </p:nvSpPr>
        <p:spPr>
          <a:xfrm>
            <a:off x="4929349" y="3818445"/>
            <a:ext cx="341311" cy="29423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F95FF68-4758-DA4D-BCE7-C10443D4E84E}"/>
              </a:ext>
            </a:extLst>
          </p:cNvPr>
          <p:cNvSpPr/>
          <p:nvPr/>
        </p:nvSpPr>
        <p:spPr>
          <a:xfrm>
            <a:off x="3941608" y="4346030"/>
            <a:ext cx="341643" cy="3416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77010F3-17E0-054F-B025-CFAC9F8C935E}"/>
              </a:ext>
            </a:extLst>
          </p:cNvPr>
          <p:cNvSpPr/>
          <p:nvPr/>
        </p:nvSpPr>
        <p:spPr>
          <a:xfrm>
            <a:off x="3485033" y="4321137"/>
            <a:ext cx="341643" cy="3416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23656C4-A39A-A647-B4DF-CCB97296F267}"/>
              </a:ext>
            </a:extLst>
          </p:cNvPr>
          <p:cNvSpPr/>
          <p:nvPr/>
        </p:nvSpPr>
        <p:spPr>
          <a:xfrm>
            <a:off x="4398183" y="4491958"/>
            <a:ext cx="341643" cy="3416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0CCA521-6730-0D43-BE13-963BC8734F65}"/>
              </a:ext>
            </a:extLst>
          </p:cNvPr>
          <p:cNvSpPr txBox="1"/>
          <p:nvPr/>
        </p:nvSpPr>
        <p:spPr>
          <a:xfrm>
            <a:off x="3584025" y="2660374"/>
            <a:ext cx="160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Support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85E67B7-54D0-774F-A1AC-6E8F9A68FAE1}"/>
              </a:ext>
            </a:extLst>
          </p:cNvPr>
          <p:cNvSpPr txBox="1"/>
          <p:nvPr/>
        </p:nvSpPr>
        <p:spPr>
          <a:xfrm>
            <a:off x="5924816" y="2318502"/>
            <a:ext cx="160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Query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FD1CB6F-B850-0B41-9467-9B4DF6D3A30A}"/>
              </a:ext>
            </a:extLst>
          </p:cNvPr>
          <p:cNvSpPr/>
          <p:nvPr/>
        </p:nvSpPr>
        <p:spPr>
          <a:xfrm>
            <a:off x="5703186" y="2894838"/>
            <a:ext cx="2143200" cy="1579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5AF1F84-81D4-B844-942B-F38F4CE8C61A}"/>
              </a:ext>
            </a:extLst>
          </p:cNvPr>
          <p:cNvSpPr/>
          <p:nvPr/>
        </p:nvSpPr>
        <p:spPr>
          <a:xfrm>
            <a:off x="5838911" y="3010452"/>
            <a:ext cx="336331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307D4B1-DA8C-5A4A-BCB4-4A1C4A245523}"/>
              </a:ext>
            </a:extLst>
          </p:cNvPr>
          <p:cNvSpPr/>
          <p:nvPr/>
        </p:nvSpPr>
        <p:spPr>
          <a:xfrm>
            <a:off x="6302278" y="3178617"/>
            <a:ext cx="336331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三角形 39">
            <a:extLst>
              <a:ext uri="{FF2B5EF4-FFF2-40B4-BE49-F238E27FC236}">
                <a16:creationId xmlns:a16="http://schemas.microsoft.com/office/drawing/2014/main" id="{ACE5F4BB-D07F-4447-A455-3E62053D9160}"/>
              </a:ext>
            </a:extLst>
          </p:cNvPr>
          <p:cNvSpPr/>
          <p:nvPr/>
        </p:nvSpPr>
        <p:spPr>
          <a:xfrm>
            <a:off x="7063640" y="3052548"/>
            <a:ext cx="341311" cy="29423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三角形 40">
            <a:extLst>
              <a:ext uri="{FF2B5EF4-FFF2-40B4-BE49-F238E27FC236}">
                <a16:creationId xmlns:a16="http://schemas.microsoft.com/office/drawing/2014/main" id="{A2E681E6-871C-4842-ABC4-DC45BC0F03FE}"/>
              </a:ext>
            </a:extLst>
          </p:cNvPr>
          <p:cNvSpPr/>
          <p:nvPr/>
        </p:nvSpPr>
        <p:spPr>
          <a:xfrm>
            <a:off x="7404951" y="3367913"/>
            <a:ext cx="341311" cy="29423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7AFB6EB-7767-D34F-8A0D-5E7A13E8984C}"/>
              </a:ext>
            </a:extLst>
          </p:cNvPr>
          <p:cNvSpPr/>
          <p:nvPr/>
        </p:nvSpPr>
        <p:spPr>
          <a:xfrm>
            <a:off x="6417210" y="3895498"/>
            <a:ext cx="341643" cy="3416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A951167-768A-C049-960A-9E589881D88D}"/>
              </a:ext>
            </a:extLst>
          </p:cNvPr>
          <p:cNvSpPr/>
          <p:nvPr/>
        </p:nvSpPr>
        <p:spPr>
          <a:xfrm>
            <a:off x="5960635" y="3870605"/>
            <a:ext cx="341643" cy="3416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B617DB4-D982-3344-8BDC-CEAC0946052E}"/>
              </a:ext>
            </a:extLst>
          </p:cNvPr>
          <p:cNvSpPr/>
          <p:nvPr/>
        </p:nvSpPr>
        <p:spPr>
          <a:xfrm>
            <a:off x="6873785" y="4041426"/>
            <a:ext cx="341643" cy="3416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DD7B03D-0B84-EB45-AB39-C911B5A2CA9B}"/>
              </a:ext>
            </a:extLst>
          </p:cNvPr>
          <p:cNvSpPr txBox="1"/>
          <p:nvPr/>
        </p:nvSpPr>
        <p:spPr>
          <a:xfrm>
            <a:off x="5875281" y="675110"/>
            <a:ext cx="162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AA28A3C-A0D7-6346-9B1F-14A9AD7F69FA}"/>
              </a:ext>
            </a:extLst>
          </p:cNvPr>
          <p:cNvSpPr txBox="1"/>
          <p:nvPr/>
        </p:nvSpPr>
        <p:spPr>
          <a:xfrm>
            <a:off x="3010117" y="187117"/>
            <a:ext cx="88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inference</a:t>
            </a:r>
            <a:r>
              <a:rPr kumimoji="1" lang="zh-CN" altLang="en-US" dirty="0"/>
              <a:t>的时候模拟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的情形，在其中截取一些片段构建</a:t>
            </a:r>
            <a:r>
              <a:rPr kumimoji="1" lang="en-US" altLang="zh-CN" dirty="0"/>
              <a:t>support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set/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endParaRPr kumimoji="1"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4E55576-C491-3E4F-A2C9-1E286DE2E4E5}"/>
              </a:ext>
            </a:extLst>
          </p:cNvPr>
          <p:cNvSpPr txBox="1"/>
          <p:nvPr/>
        </p:nvSpPr>
        <p:spPr>
          <a:xfrm>
            <a:off x="4527330" y="5852192"/>
            <a:ext cx="4490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这里牵扯到是否要做</a:t>
            </a:r>
            <a:r>
              <a:rPr kumimoji="1" lang="en-US" altLang="zh-CN" dirty="0"/>
              <a:t>teacher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forcing</a:t>
            </a:r>
            <a:r>
              <a:rPr kumimoji="1" lang="zh-CN" altLang="en-US" dirty="0"/>
              <a:t>的问题，并且还要设定</a:t>
            </a:r>
            <a:r>
              <a:rPr kumimoji="1" lang="en-US" altLang="zh-CN" dirty="0"/>
              <a:t>look</a:t>
            </a:r>
            <a:r>
              <a:rPr kumimoji="1" lang="zh-CN" altLang="en-US" dirty="0"/>
              <a:t> </a:t>
            </a:r>
            <a:r>
              <a:rPr kumimoji="1" lang="en-US" altLang="zh-CN" dirty="0"/>
              <a:t>ahead</a:t>
            </a:r>
            <a:r>
              <a:rPr kumimoji="1" lang="zh-CN" altLang="en-US" dirty="0"/>
              <a:t>多少步</a:t>
            </a:r>
          </a:p>
        </p:txBody>
      </p: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FDAC44AF-8020-014F-B897-60A74CC3F31B}"/>
              </a:ext>
            </a:extLst>
          </p:cNvPr>
          <p:cNvCxnSpPr>
            <a:cxnSpLocks/>
            <a:stCxn id="27" idx="1"/>
            <a:endCxn id="2" idx="2"/>
          </p:cNvCxnSpPr>
          <p:nvPr/>
        </p:nvCxnSpPr>
        <p:spPr>
          <a:xfrm rot="10800000">
            <a:off x="1509724" y="925781"/>
            <a:ext cx="1717861" cy="3209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C3033B2-BA17-9F49-8BBC-F68EE477FD1A}"/>
              </a:ext>
            </a:extLst>
          </p:cNvPr>
          <p:cNvSpPr txBox="1"/>
          <p:nvPr/>
        </p:nvSpPr>
        <p:spPr>
          <a:xfrm>
            <a:off x="475007" y="556449"/>
            <a:ext cx="206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训练数据集</a:t>
            </a:r>
            <a:endParaRPr kumimoji="1" lang="en-US" altLang="zh-CN" dirty="0"/>
          </a:p>
        </p:txBody>
      </p: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AE3B461A-8679-434B-8BA9-4F02A532CBC8}"/>
              </a:ext>
            </a:extLst>
          </p:cNvPr>
          <p:cNvCxnSpPr>
            <a:cxnSpLocks/>
          </p:cNvCxnSpPr>
          <p:nvPr/>
        </p:nvCxnSpPr>
        <p:spPr>
          <a:xfrm rot="10800000">
            <a:off x="1505653" y="925781"/>
            <a:ext cx="1789976" cy="693752"/>
          </a:xfrm>
          <a:prstGeom prst="bentConnector3">
            <a:avLst>
              <a:gd name="adj1" fmla="val 99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>
            <a:extLst>
              <a:ext uri="{FF2B5EF4-FFF2-40B4-BE49-F238E27FC236}">
                <a16:creationId xmlns:a16="http://schemas.microsoft.com/office/drawing/2014/main" id="{9838DB6C-3C2A-0147-BF27-FB1CBFC7E818}"/>
              </a:ext>
            </a:extLst>
          </p:cNvPr>
          <p:cNvCxnSpPr>
            <a:cxnSpLocks/>
            <a:endCxn id="2" idx="2"/>
          </p:cNvCxnSpPr>
          <p:nvPr/>
        </p:nvCxnSpPr>
        <p:spPr>
          <a:xfrm rot="10800000">
            <a:off x="1509724" y="925781"/>
            <a:ext cx="2142895" cy="328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23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690B027-50B9-2547-9100-8457757A23DA}"/>
              </a:ext>
            </a:extLst>
          </p:cNvPr>
          <p:cNvSpPr txBox="1"/>
          <p:nvPr/>
        </p:nvSpPr>
        <p:spPr>
          <a:xfrm>
            <a:off x="399393" y="236650"/>
            <a:ext cx="10865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问题</a:t>
            </a:r>
            <a:r>
              <a:rPr kumimoji="1" lang="zh-CN" altLang="en-US" dirty="0"/>
              <a:t>： 假设我们手头有一部分有标签的分类数据，如何利用好这些数据中隐含的信息，在无标签的数据上</a:t>
            </a:r>
            <a:endParaRPr kumimoji="1" lang="en-US" altLang="zh-CN" dirty="0"/>
          </a:p>
          <a:p>
            <a:r>
              <a:rPr kumimoji="1" lang="zh-CN" altLang="en-US" dirty="0"/>
              <a:t>             发现类似的新意图？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66E4AF-BD81-7946-9E0E-6BDE6C9F2ED7}"/>
              </a:ext>
            </a:extLst>
          </p:cNvPr>
          <p:cNvSpPr/>
          <p:nvPr/>
        </p:nvSpPr>
        <p:spPr>
          <a:xfrm>
            <a:off x="662151" y="1839310"/>
            <a:ext cx="2953408" cy="461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5F78AC-CCDC-514E-9F94-3D131D3167F0}"/>
              </a:ext>
            </a:extLst>
          </p:cNvPr>
          <p:cNvSpPr txBox="1"/>
          <p:nvPr/>
        </p:nvSpPr>
        <p:spPr>
          <a:xfrm>
            <a:off x="662151" y="1222493"/>
            <a:ext cx="358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有标签的数据    颜色代表类别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351FE1-441E-514C-956E-0E1DFA7D2FBB}"/>
              </a:ext>
            </a:extLst>
          </p:cNvPr>
          <p:cNvSpPr txBox="1"/>
          <p:nvPr/>
        </p:nvSpPr>
        <p:spPr>
          <a:xfrm>
            <a:off x="6348247" y="1270862"/>
            <a:ext cx="546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无标签的数据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学到了根据形状来聚类的知识</a:t>
            </a:r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10F8557C-C33D-C245-B649-6D65A5308772}"/>
              </a:ext>
            </a:extLst>
          </p:cNvPr>
          <p:cNvSpPr/>
          <p:nvPr/>
        </p:nvSpPr>
        <p:spPr>
          <a:xfrm>
            <a:off x="4251461" y="1719867"/>
            <a:ext cx="7558693" cy="4729361"/>
          </a:xfrm>
          <a:custGeom>
            <a:avLst/>
            <a:gdLst>
              <a:gd name="connsiteX0" fmla="*/ 1565130 w 5408443"/>
              <a:gd name="connsiteY0" fmla="*/ 161485 h 4729361"/>
              <a:gd name="connsiteX1" fmla="*/ 1565130 w 5408443"/>
              <a:gd name="connsiteY1" fmla="*/ 245567 h 4729361"/>
              <a:gd name="connsiteX2" fmla="*/ 9599 w 5408443"/>
              <a:gd name="connsiteY2" fmla="*/ 1969264 h 4729361"/>
              <a:gd name="connsiteX3" fmla="*/ 2405958 w 5408443"/>
              <a:gd name="connsiteY3" fmla="*/ 4722974 h 4729361"/>
              <a:gd name="connsiteX4" fmla="*/ 5233241 w 5408443"/>
              <a:gd name="connsiteY4" fmla="*/ 2652436 h 4729361"/>
              <a:gd name="connsiteX5" fmla="*/ 4728744 w 5408443"/>
              <a:gd name="connsiteY5" fmla="*/ 235057 h 4729361"/>
              <a:gd name="connsiteX6" fmla="*/ 1638703 w 5408443"/>
              <a:gd name="connsiteY6" fmla="*/ 77402 h 4729361"/>
              <a:gd name="connsiteX7" fmla="*/ 1596661 w 5408443"/>
              <a:gd name="connsiteY7" fmla="*/ 98423 h 4729361"/>
              <a:gd name="connsiteX8" fmla="*/ 1638703 w 5408443"/>
              <a:gd name="connsiteY8" fmla="*/ 98423 h 4729361"/>
              <a:gd name="connsiteX9" fmla="*/ 1722786 w 5408443"/>
              <a:gd name="connsiteY9" fmla="*/ 140464 h 4729361"/>
              <a:gd name="connsiteX10" fmla="*/ 1680744 w 5408443"/>
              <a:gd name="connsiteY10" fmla="*/ 98423 h 472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08443" h="4729361">
                <a:moveTo>
                  <a:pt x="1565130" y="161485"/>
                </a:moveTo>
                <a:cubicBezTo>
                  <a:pt x="1694757" y="52878"/>
                  <a:pt x="1824385" y="-55729"/>
                  <a:pt x="1565130" y="245567"/>
                </a:cubicBezTo>
                <a:cubicBezTo>
                  <a:pt x="1305875" y="546863"/>
                  <a:pt x="-130539" y="1223030"/>
                  <a:pt x="9599" y="1969264"/>
                </a:cubicBezTo>
                <a:cubicBezTo>
                  <a:pt x="149737" y="2715498"/>
                  <a:pt x="1535351" y="4609112"/>
                  <a:pt x="2405958" y="4722974"/>
                </a:cubicBezTo>
                <a:cubicBezTo>
                  <a:pt x="3276565" y="4836836"/>
                  <a:pt x="4846110" y="3400422"/>
                  <a:pt x="5233241" y="2652436"/>
                </a:cubicBezTo>
                <a:cubicBezTo>
                  <a:pt x="5620372" y="1904450"/>
                  <a:pt x="5327834" y="664229"/>
                  <a:pt x="4728744" y="235057"/>
                </a:cubicBezTo>
                <a:cubicBezTo>
                  <a:pt x="4129654" y="-194115"/>
                  <a:pt x="2160717" y="100174"/>
                  <a:pt x="1638703" y="77402"/>
                </a:cubicBezTo>
                <a:cubicBezTo>
                  <a:pt x="1116689" y="54630"/>
                  <a:pt x="1596661" y="98423"/>
                  <a:pt x="1596661" y="98423"/>
                </a:cubicBezTo>
                <a:cubicBezTo>
                  <a:pt x="1596661" y="101926"/>
                  <a:pt x="1617682" y="91416"/>
                  <a:pt x="1638703" y="98423"/>
                </a:cubicBezTo>
                <a:cubicBezTo>
                  <a:pt x="1659724" y="105430"/>
                  <a:pt x="1722786" y="140464"/>
                  <a:pt x="1722786" y="140464"/>
                </a:cubicBezTo>
                <a:cubicBezTo>
                  <a:pt x="1729793" y="140464"/>
                  <a:pt x="1705268" y="119443"/>
                  <a:pt x="1680744" y="984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5B9922-9B99-884E-B0D7-F7565B70A136}"/>
              </a:ext>
            </a:extLst>
          </p:cNvPr>
          <p:cNvSpPr/>
          <p:nvPr/>
        </p:nvSpPr>
        <p:spPr>
          <a:xfrm>
            <a:off x="1114097" y="2112579"/>
            <a:ext cx="336331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E8C9D2-8D94-5848-9273-4B6ECDB718FD}"/>
              </a:ext>
            </a:extLst>
          </p:cNvPr>
          <p:cNvSpPr/>
          <p:nvPr/>
        </p:nvSpPr>
        <p:spPr>
          <a:xfrm>
            <a:off x="1577464" y="2280744"/>
            <a:ext cx="336331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A1E94D9-65E9-0E49-8471-F441718F5BF0}"/>
              </a:ext>
            </a:extLst>
          </p:cNvPr>
          <p:cNvSpPr/>
          <p:nvPr/>
        </p:nvSpPr>
        <p:spPr>
          <a:xfrm>
            <a:off x="1114099" y="2648552"/>
            <a:ext cx="336331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4CA4CB-D3EE-3C4B-B55C-C02B926D95CF}"/>
              </a:ext>
            </a:extLst>
          </p:cNvPr>
          <p:cNvSpPr/>
          <p:nvPr/>
        </p:nvSpPr>
        <p:spPr>
          <a:xfrm>
            <a:off x="1566962" y="2816717"/>
            <a:ext cx="336331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三角形 14">
            <a:extLst>
              <a:ext uri="{FF2B5EF4-FFF2-40B4-BE49-F238E27FC236}">
                <a16:creationId xmlns:a16="http://schemas.microsoft.com/office/drawing/2014/main" id="{A6C329D2-D6F6-4D45-933C-02E229447D87}"/>
              </a:ext>
            </a:extLst>
          </p:cNvPr>
          <p:cNvSpPr/>
          <p:nvPr/>
        </p:nvSpPr>
        <p:spPr>
          <a:xfrm>
            <a:off x="2460800" y="3009812"/>
            <a:ext cx="341311" cy="29423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78A16843-1005-D841-B315-72919374BFE5}"/>
              </a:ext>
            </a:extLst>
          </p:cNvPr>
          <p:cNvSpPr/>
          <p:nvPr/>
        </p:nvSpPr>
        <p:spPr>
          <a:xfrm>
            <a:off x="2877525" y="3188432"/>
            <a:ext cx="341311" cy="29423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三角形 16">
            <a:extLst>
              <a:ext uri="{FF2B5EF4-FFF2-40B4-BE49-F238E27FC236}">
                <a16:creationId xmlns:a16="http://schemas.microsoft.com/office/drawing/2014/main" id="{89DB7554-8468-6F43-B3C5-B9704E45F529}"/>
              </a:ext>
            </a:extLst>
          </p:cNvPr>
          <p:cNvSpPr/>
          <p:nvPr/>
        </p:nvSpPr>
        <p:spPr>
          <a:xfrm>
            <a:off x="2509482" y="3460174"/>
            <a:ext cx="341311" cy="29423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9D14B8E-830A-8448-90B9-FBAD979E9B81}"/>
              </a:ext>
            </a:extLst>
          </p:cNvPr>
          <p:cNvSpPr/>
          <p:nvPr/>
        </p:nvSpPr>
        <p:spPr>
          <a:xfrm>
            <a:off x="1370976" y="4854204"/>
            <a:ext cx="341643" cy="3416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B879AE9-440A-044B-AB09-D9EDC9CBDA3E}"/>
              </a:ext>
            </a:extLst>
          </p:cNvPr>
          <p:cNvSpPr/>
          <p:nvPr/>
        </p:nvSpPr>
        <p:spPr>
          <a:xfrm>
            <a:off x="1818634" y="4820047"/>
            <a:ext cx="341643" cy="3416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72960A6-C621-4447-BE58-B626F797FF2F}"/>
              </a:ext>
            </a:extLst>
          </p:cNvPr>
          <p:cNvSpPr/>
          <p:nvPr/>
        </p:nvSpPr>
        <p:spPr>
          <a:xfrm>
            <a:off x="1571360" y="4478404"/>
            <a:ext cx="341643" cy="3416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8F1B4DA-F27B-A247-8127-8D64987A9093}"/>
              </a:ext>
            </a:extLst>
          </p:cNvPr>
          <p:cNvSpPr/>
          <p:nvPr/>
        </p:nvSpPr>
        <p:spPr>
          <a:xfrm>
            <a:off x="1436015" y="5542712"/>
            <a:ext cx="341643" cy="3416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CFDC9F0-F859-7043-A7C9-F8BF01F6FC43}"/>
              </a:ext>
            </a:extLst>
          </p:cNvPr>
          <p:cNvSpPr/>
          <p:nvPr/>
        </p:nvSpPr>
        <p:spPr>
          <a:xfrm>
            <a:off x="1883673" y="5508555"/>
            <a:ext cx="341643" cy="3416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7A54442-D54D-2743-9522-2234FA18CED4}"/>
              </a:ext>
            </a:extLst>
          </p:cNvPr>
          <p:cNvSpPr/>
          <p:nvPr/>
        </p:nvSpPr>
        <p:spPr>
          <a:xfrm>
            <a:off x="1636399" y="5166912"/>
            <a:ext cx="341643" cy="3416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7E0D456-0A2F-0149-A2E4-8A8D2C311D3C}"/>
              </a:ext>
            </a:extLst>
          </p:cNvPr>
          <p:cNvSpPr/>
          <p:nvPr/>
        </p:nvSpPr>
        <p:spPr>
          <a:xfrm>
            <a:off x="2122733" y="5137929"/>
            <a:ext cx="341643" cy="3416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516581C-8E5B-AA47-8F46-6675ADE12F5F}"/>
              </a:ext>
            </a:extLst>
          </p:cNvPr>
          <p:cNvSpPr/>
          <p:nvPr/>
        </p:nvSpPr>
        <p:spPr>
          <a:xfrm>
            <a:off x="1159178" y="5278459"/>
            <a:ext cx="341643" cy="3416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饼形 45">
            <a:extLst>
              <a:ext uri="{FF2B5EF4-FFF2-40B4-BE49-F238E27FC236}">
                <a16:creationId xmlns:a16="http://schemas.microsoft.com/office/drawing/2014/main" id="{6D7C44CA-BC33-DB48-927F-944FC27635BB}"/>
              </a:ext>
            </a:extLst>
          </p:cNvPr>
          <p:cNvSpPr/>
          <p:nvPr/>
        </p:nvSpPr>
        <p:spPr>
          <a:xfrm>
            <a:off x="6201103" y="2816717"/>
            <a:ext cx="388883" cy="371715"/>
          </a:xfrm>
          <a:prstGeom prst="pi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7" name="饼形 46">
            <a:extLst>
              <a:ext uri="{FF2B5EF4-FFF2-40B4-BE49-F238E27FC236}">
                <a16:creationId xmlns:a16="http://schemas.microsoft.com/office/drawing/2014/main" id="{D2E88A17-A6AA-4248-A0E1-DB889B2AF1FE}"/>
              </a:ext>
            </a:extLst>
          </p:cNvPr>
          <p:cNvSpPr/>
          <p:nvPr/>
        </p:nvSpPr>
        <p:spPr>
          <a:xfrm>
            <a:off x="5959364" y="3180218"/>
            <a:ext cx="388883" cy="371715"/>
          </a:xfrm>
          <a:prstGeom prst="pi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8" name="饼形 47">
            <a:extLst>
              <a:ext uri="{FF2B5EF4-FFF2-40B4-BE49-F238E27FC236}">
                <a16:creationId xmlns:a16="http://schemas.microsoft.com/office/drawing/2014/main" id="{90612AC7-AE1B-A44F-9CDB-8981C96B776E}"/>
              </a:ext>
            </a:extLst>
          </p:cNvPr>
          <p:cNvSpPr/>
          <p:nvPr/>
        </p:nvSpPr>
        <p:spPr>
          <a:xfrm>
            <a:off x="6455868" y="3421433"/>
            <a:ext cx="388883" cy="371715"/>
          </a:xfrm>
          <a:prstGeom prst="pi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9" name="饼形 48">
            <a:extLst>
              <a:ext uri="{FF2B5EF4-FFF2-40B4-BE49-F238E27FC236}">
                <a16:creationId xmlns:a16="http://schemas.microsoft.com/office/drawing/2014/main" id="{16492AE9-5AD9-8B41-8489-D5B5E1E886EB}"/>
              </a:ext>
            </a:extLst>
          </p:cNvPr>
          <p:cNvSpPr/>
          <p:nvPr/>
        </p:nvSpPr>
        <p:spPr>
          <a:xfrm>
            <a:off x="6006661" y="3711280"/>
            <a:ext cx="388883" cy="371715"/>
          </a:xfrm>
          <a:prstGeom prst="pi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0" name="饼形 49">
            <a:extLst>
              <a:ext uri="{FF2B5EF4-FFF2-40B4-BE49-F238E27FC236}">
                <a16:creationId xmlns:a16="http://schemas.microsoft.com/office/drawing/2014/main" id="{21BC9270-5EC5-A142-BFDF-397BB46DCE24}"/>
              </a:ext>
            </a:extLst>
          </p:cNvPr>
          <p:cNvSpPr/>
          <p:nvPr/>
        </p:nvSpPr>
        <p:spPr>
          <a:xfrm>
            <a:off x="6574220" y="3949305"/>
            <a:ext cx="388883" cy="371715"/>
          </a:xfrm>
          <a:prstGeom prst="pi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2C09C55C-293A-A748-9A70-1C47A56C07F0}"/>
              </a:ext>
            </a:extLst>
          </p:cNvPr>
          <p:cNvSpPr/>
          <p:nvPr/>
        </p:nvSpPr>
        <p:spPr>
          <a:xfrm>
            <a:off x="4926739" y="3188432"/>
            <a:ext cx="341643" cy="3416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07439148-2B7E-8A47-B679-6B212C86110F}"/>
              </a:ext>
            </a:extLst>
          </p:cNvPr>
          <p:cNvSpPr/>
          <p:nvPr/>
        </p:nvSpPr>
        <p:spPr>
          <a:xfrm>
            <a:off x="4616597" y="3586078"/>
            <a:ext cx="341643" cy="3416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三角形 52">
            <a:extLst>
              <a:ext uri="{FF2B5EF4-FFF2-40B4-BE49-F238E27FC236}">
                <a16:creationId xmlns:a16="http://schemas.microsoft.com/office/drawing/2014/main" id="{398A0553-CFB4-0A41-95F1-6C767EE7C948}"/>
              </a:ext>
            </a:extLst>
          </p:cNvPr>
          <p:cNvSpPr/>
          <p:nvPr/>
        </p:nvSpPr>
        <p:spPr>
          <a:xfrm>
            <a:off x="5113187" y="3750020"/>
            <a:ext cx="341311" cy="29423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泪珠形 53">
            <a:extLst>
              <a:ext uri="{FF2B5EF4-FFF2-40B4-BE49-F238E27FC236}">
                <a16:creationId xmlns:a16="http://schemas.microsoft.com/office/drawing/2014/main" id="{2283AD9C-BB94-9249-AEC8-654E10677F23}"/>
              </a:ext>
            </a:extLst>
          </p:cNvPr>
          <p:cNvSpPr/>
          <p:nvPr/>
        </p:nvSpPr>
        <p:spPr>
          <a:xfrm>
            <a:off x="7930054" y="2984882"/>
            <a:ext cx="320567" cy="320567"/>
          </a:xfrm>
          <a:prstGeom prst="teardrop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泪珠形 54">
            <a:extLst>
              <a:ext uri="{FF2B5EF4-FFF2-40B4-BE49-F238E27FC236}">
                <a16:creationId xmlns:a16="http://schemas.microsoft.com/office/drawing/2014/main" id="{857675AE-817F-2A43-9670-94417BB8A656}"/>
              </a:ext>
            </a:extLst>
          </p:cNvPr>
          <p:cNvSpPr/>
          <p:nvPr/>
        </p:nvSpPr>
        <p:spPr>
          <a:xfrm>
            <a:off x="8361498" y="3223788"/>
            <a:ext cx="320567" cy="320567"/>
          </a:xfrm>
          <a:prstGeom prst="teardrop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泪珠形 55">
            <a:extLst>
              <a:ext uri="{FF2B5EF4-FFF2-40B4-BE49-F238E27FC236}">
                <a16:creationId xmlns:a16="http://schemas.microsoft.com/office/drawing/2014/main" id="{32C8DF4B-3A37-DA4D-93FB-D830FB2BBF0D}"/>
              </a:ext>
            </a:extLst>
          </p:cNvPr>
          <p:cNvSpPr/>
          <p:nvPr/>
        </p:nvSpPr>
        <p:spPr>
          <a:xfrm>
            <a:off x="7836054" y="3429000"/>
            <a:ext cx="320567" cy="320567"/>
          </a:xfrm>
          <a:prstGeom prst="teardrop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011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690B027-50B9-2547-9100-8457757A23DA}"/>
              </a:ext>
            </a:extLst>
          </p:cNvPr>
          <p:cNvSpPr txBox="1"/>
          <p:nvPr/>
        </p:nvSpPr>
        <p:spPr>
          <a:xfrm>
            <a:off x="451945" y="222958"/>
            <a:ext cx="84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真实的情况：无标签的数据可能同时包含已有的类有新的类，我们希望能一步搞定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66E4AF-BD81-7946-9E0E-6BDE6C9F2ED7}"/>
              </a:ext>
            </a:extLst>
          </p:cNvPr>
          <p:cNvSpPr/>
          <p:nvPr/>
        </p:nvSpPr>
        <p:spPr>
          <a:xfrm>
            <a:off x="662151" y="1839310"/>
            <a:ext cx="2953408" cy="461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10F8557C-C33D-C245-B649-6D65A5308772}"/>
              </a:ext>
            </a:extLst>
          </p:cNvPr>
          <p:cNvSpPr/>
          <p:nvPr/>
        </p:nvSpPr>
        <p:spPr>
          <a:xfrm>
            <a:off x="4251461" y="1719867"/>
            <a:ext cx="7558693" cy="4729361"/>
          </a:xfrm>
          <a:custGeom>
            <a:avLst/>
            <a:gdLst>
              <a:gd name="connsiteX0" fmla="*/ 1565130 w 5408443"/>
              <a:gd name="connsiteY0" fmla="*/ 161485 h 4729361"/>
              <a:gd name="connsiteX1" fmla="*/ 1565130 w 5408443"/>
              <a:gd name="connsiteY1" fmla="*/ 245567 h 4729361"/>
              <a:gd name="connsiteX2" fmla="*/ 9599 w 5408443"/>
              <a:gd name="connsiteY2" fmla="*/ 1969264 h 4729361"/>
              <a:gd name="connsiteX3" fmla="*/ 2405958 w 5408443"/>
              <a:gd name="connsiteY3" fmla="*/ 4722974 h 4729361"/>
              <a:gd name="connsiteX4" fmla="*/ 5233241 w 5408443"/>
              <a:gd name="connsiteY4" fmla="*/ 2652436 h 4729361"/>
              <a:gd name="connsiteX5" fmla="*/ 4728744 w 5408443"/>
              <a:gd name="connsiteY5" fmla="*/ 235057 h 4729361"/>
              <a:gd name="connsiteX6" fmla="*/ 1638703 w 5408443"/>
              <a:gd name="connsiteY6" fmla="*/ 77402 h 4729361"/>
              <a:gd name="connsiteX7" fmla="*/ 1596661 w 5408443"/>
              <a:gd name="connsiteY7" fmla="*/ 98423 h 4729361"/>
              <a:gd name="connsiteX8" fmla="*/ 1638703 w 5408443"/>
              <a:gd name="connsiteY8" fmla="*/ 98423 h 4729361"/>
              <a:gd name="connsiteX9" fmla="*/ 1722786 w 5408443"/>
              <a:gd name="connsiteY9" fmla="*/ 140464 h 4729361"/>
              <a:gd name="connsiteX10" fmla="*/ 1680744 w 5408443"/>
              <a:gd name="connsiteY10" fmla="*/ 98423 h 472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08443" h="4729361">
                <a:moveTo>
                  <a:pt x="1565130" y="161485"/>
                </a:moveTo>
                <a:cubicBezTo>
                  <a:pt x="1694757" y="52878"/>
                  <a:pt x="1824385" y="-55729"/>
                  <a:pt x="1565130" y="245567"/>
                </a:cubicBezTo>
                <a:cubicBezTo>
                  <a:pt x="1305875" y="546863"/>
                  <a:pt x="-130539" y="1223030"/>
                  <a:pt x="9599" y="1969264"/>
                </a:cubicBezTo>
                <a:cubicBezTo>
                  <a:pt x="149737" y="2715498"/>
                  <a:pt x="1535351" y="4609112"/>
                  <a:pt x="2405958" y="4722974"/>
                </a:cubicBezTo>
                <a:cubicBezTo>
                  <a:pt x="3276565" y="4836836"/>
                  <a:pt x="4846110" y="3400422"/>
                  <a:pt x="5233241" y="2652436"/>
                </a:cubicBezTo>
                <a:cubicBezTo>
                  <a:pt x="5620372" y="1904450"/>
                  <a:pt x="5327834" y="664229"/>
                  <a:pt x="4728744" y="235057"/>
                </a:cubicBezTo>
                <a:cubicBezTo>
                  <a:pt x="4129654" y="-194115"/>
                  <a:pt x="2160717" y="100174"/>
                  <a:pt x="1638703" y="77402"/>
                </a:cubicBezTo>
                <a:cubicBezTo>
                  <a:pt x="1116689" y="54630"/>
                  <a:pt x="1596661" y="98423"/>
                  <a:pt x="1596661" y="98423"/>
                </a:cubicBezTo>
                <a:cubicBezTo>
                  <a:pt x="1596661" y="101926"/>
                  <a:pt x="1617682" y="91416"/>
                  <a:pt x="1638703" y="98423"/>
                </a:cubicBezTo>
                <a:cubicBezTo>
                  <a:pt x="1659724" y="105430"/>
                  <a:pt x="1722786" y="140464"/>
                  <a:pt x="1722786" y="140464"/>
                </a:cubicBezTo>
                <a:cubicBezTo>
                  <a:pt x="1729793" y="140464"/>
                  <a:pt x="1705268" y="119443"/>
                  <a:pt x="1680744" y="984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5B9922-9B99-884E-B0D7-F7565B70A136}"/>
              </a:ext>
            </a:extLst>
          </p:cNvPr>
          <p:cNvSpPr/>
          <p:nvPr/>
        </p:nvSpPr>
        <p:spPr>
          <a:xfrm>
            <a:off x="1114097" y="2112579"/>
            <a:ext cx="336331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E8C9D2-8D94-5848-9273-4B6ECDB718FD}"/>
              </a:ext>
            </a:extLst>
          </p:cNvPr>
          <p:cNvSpPr/>
          <p:nvPr/>
        </p:nvSpPr>
        <p:spPr>
          <a:xfrm>
            <a:off x="1577464" y="2280744"/>
            <a:ext cx="336331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A1E94D9-65E9-0E49-8471-F441718F5BF0}"/>
              </a:ext>
            </a:extLst>
          </p:cNvPr>
          <p:cNvSpPr/>
          <p:nvPr/>
        </p:nvSpPr>
        <p:spPr>
          <a:xfrm>
            <a:off x="1114099" y="2648552"/>
            <a:ext cx="336331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4CA4CB-D3EE-3C4B-B55C-C02B926D95CF}"/>
              </a:ext>
            </a:extLst>
          </p:cNvPr>
          <p:cNvSpPr/>
          <p:nvPr/>
        </p:nvSpPr>
        <p:spPr>
          <a:xfrm>
            <a:off x="1566962" y="2816717"/>
            <a:ext cx="336331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三角形 14">
            <a:extLst>
              <a:ext uri="{FF2B5EF4-FFF2-40B4-BE49-F238E27FC236}">
                <a16:creationId xmlns:a16="http://schemas.microsoft.com/office/drawing/2014/main" id="{A6C329D2-D6F6-4D45-933C-02E229447D87}"/>
              </a:ext>
            </a:extLst>
          </p:cNvPr>
          <p:cNvSpPr/>
          <p:nvPr/>
        </p:nvSpPr>
        <p:spPr>
          <a:xfrm>
            <a:off x="2460800" y="3009812"/>
            <a:ext cx="341311" cy="29423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78A16843-1005-D841-B315-72919374BFE5}"/>
              </a:ext>
            </a:extLst>
          </p:cNvPr>
          <p:cNvSpPr/>
          <p:nvPr/>
        </p:nvSpPr>
        <p:spPr>
          <a:xfrm>
            <a:off x="2877525" y="3188432"/>
            <a:ext cx="341311" cy="29423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三角形 16">
            <a:extLst>
              <a:ext uri="{FF2B5EF4-FFF2-40B4-BE49-F238E27FC236}">
                <a16:creationId xmlns:a16="http://schemas.microsoft.com/office/drawing/2014/main" id="{89DB7554-8468-6F43-B3C5-B9704E45F529}"/>
              </a:ext>
            </a:extLst>
          </p:cNvPr>
          <p:cNvSpPr/>
          <p:nvPr/>
        </p:nvSpPr>
        <p:spPr>
          <a:xfrm>
            <a:off x="2509482" y="3460174"/>
            <a:ext cx="341311" cy="29423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9D14B8E-830A-8448-90B9-FBAD979E9B81}"/>
              </a:ext>
            </a:extLst>
          </p:cNvPr>
          <p:cNvSpPr/>
          <p:nvPr/>
        </p:nvSpPr>
        <p:spPr>
          <a:xfrm>
            <a:off x="1370976" y="4854204"/>
            <a:ext cx="341643" cy="3416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B879AE9-440A-044B-AB09-D9EDC9CBDA3E}"/>
              </a:ext>
            </a:extLst>
          </p:cNvPr>
          <p:cNvSpPr/>
          <p:nvPr/>
        </p:nvSpPr>
        <p:spPr>
          <a:xfrm>
            <a:off x="1818634" y="4820047"/>
            <a:ext cx="341643" cy="3416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72960A6-C621-4447-BE58-B626F797FF2F}"/>
              </a:ext>
            </a:extLst>
          </p:cNvPr>
          <p:cNvSpPr/>
          <p:nvPr/>
        </p:nvSpPr>
        <p:spPr>
          <a:xfrm>
            <a:off x="1571360" y="4478404"/>
            <a:ext cx="341643" cy="3416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8F1B4DA-F27B-A247-8127-8D64987A9093}"/>
              </a:ext>
            </a:extLst>
          </p:cNvPr>
          <p:cNvSpPr/>
          <p:nvPr/>
        </p:nvSpPr>
        <p:spPr>
          <a:xfrm>
            <a:off x="1436015" y="5542712"/>
            <a:ext cx="341643" cy="3416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CFDC9F0-F859-7043-A7C9-F8BF01F6FC43}"/>
              </a:ext>
            </a:extLst>
          </p:cNvPr>
          <p:cNvSpPr/>
          <p:nvPr/>
        </p:nvSpPr>
        <p:spPr>
          <a:xfrm>
            <a:off x="1883673" y="5508555"/>
            <a:ext cx="341643" cy="3416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7A54442-D54D-2743-9522-2234FA18CED4}"/>
              </a:ext>
            </a:extLst>
          </p:cNvPr>
          <p:cNvSpPr/>
          <p:nvPr/>
        </p:nvSpPr>
        <p:spPr>
          <a:xfrm>
            <a:off x="1636399" y="5166912"/>
            <a:ext cx="341643" cy="3416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7E0D456-0A2F-0149-A2E4-8A8D2C311D3C}"/>
              </a:ext>
            </a:extLst>
          </p:cNvPr>
          <p:cNvSpPr/>
          <p:nvPr/>
        </p:nvSpPr>
        <p:spPr>
          <a:xfrm>
            <a:off x="2122733" y="5137929"/>
            <a:ext cx="341643" cy="3416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516581C-8E5B-AA47-8F46-6675ADE12F5F}"/>
              </a:ext>
            </a:extLst>
          </p:cNvPr>
          <p:cNvSpPr/>
          <p:nvPr/>
        </p:nvSpPr>
        <p:spPr>
          <a:xfrm>
            <a:off x="1159178" y="5278459"/>
            <a:ext cx="341643" cy="3416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饼形 45">
            <a:extLst>
              <a:ext uri="{FF2B5EF4-FFF2-40B4-BE49-F238E27FC236}">
                <a16:creationId xmlns:a16="http://schemas.microsoft.com/office/drawing/2014/main" id="{6D7C44CA-BC33-DB48-927F-944FC27635BB}"/>
              </a:ext>
            </a:extLst>
          </p:cNvPr>
          <p:cNvSpPr/>
          <p:nvPr/>
        </p:nvSpPr>
        <p:spPr>
          <a:xfrm>
            <a:off x="6201103" y="2816717"/>
            <a:ext cx="388883" cy="371715"/>
          </a:xfrm>
          <a:prstGeom prst="pi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7" name="饼形 46">
            <a:extLst>
              <a:ext uri="{FF2B5EF4-FFF2-40B4-BE49-F238E27FC236}">
                <a16:creationId xmlns:a16="http://schemas.microsoft.com/office/drawing/2014/main" id="{D2E88A17-A6AA-4248-A0E1-DB889B2AF1FE}"/>
              </a:ext>
            </a:extLst>
          </p:cNvPr>
          <p:cNvSpPr/>
          <p:nvPr/>
        </p:nvSpPr>
        <p:spPr>
          <a:xfrm>
            <a:off x="5959364" y="3180218"/>
            <a:ext cx="388883" cy="371715"/>
          </a:xfrm>
          <a:prstGeom prst="pi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8" name="饼形 47">
            <a:extLst>
              <a:ext uri="{FF2B5EF4-FFF2-40B4-BE49-F238E27FC236}">
                <a16:creationId xmlns:a16="http://schemas.microsoft.com/office/drawing/2014/main" id="{90612AC7-AE1B-A44F-9CDB-8981C96B776E}"/>
              </a:ext>
            </a:extLst>
          </p:cNvPr>
          <p:cNvSpPr/>
          <p:nvPr/>
        </p:nvSpPr>
        <p:spPr>
          <a:xfrm>
            <a:off x="6455868" y="3421433"/>
            <a:ext cx="388883" cy="371715"/>
          </a:xfrm>
          <a:prstGeom prst="pi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9" name="饼形 48">
            <a:extLst>
              <a:ext uri="{FF2B5EF4-FFF2-40B4-BE49-F238E27FC236}">
                <a16:creationId xmlns:a16="http://schemas.microsoft.com/office/drawing/2014/main" id="{16492AE9-5AD9-8B41-8489-D5B5E1E886EB}"/>
              </a:ext>
            </a:extLst>
          </p:cNvPr>
          <p:cNvSpPr/>
          <p:nvPr/>
        </p:nvSpPr>
        <p:spPr>
          <a:xfrm>
            <a:off x="6006661" y="3711280"/>
            <a:ext cx="388883" cy="371715"/>
          </a:xfrm>
          <a:prstGeom prst="pi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0" name="饼形 49">
            <a:extLst>
              <a:ext uri="{FF2B5EF4-FFF2-40B4-BE49-F238E27FC236}">
                <a16:creationId xmlns:a16="http://schemas.microsoft.com/office/drawing/2014/main" id="{21BC9270-5EC5-A142-BFDF-397BB46DCE24}"/>
              </a:ext>
            </a:extLst>
          </p:cNvPr>
          <p:cNvSpPr/>
          <p:nvPr/>
        </p:nvSpPr>
        <p:spPr>
          <a:xfrm>
            <a:off x="6574220" y="3949305"/>
            <a:ext cx="388883" cy="371715"/>
          </a:xfrm>
          <a:prstGeom prst="pi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2C09C55C-293A-A748-9A70-1C47A56C07F0}"/>
              </a:ext>
            </a:extLst>
          </p:cNvPr>
          <p:cNvSpPr/>
          <p:nvPr/>
        </p:nvSpPr>
        <p:spPr>
          <a:xfrm>
            <a:off x="4926739" y="3188432"/>
            <a:ext cx="341643" cy="3416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07439148-2B7E-8A47-B679-6B212C86110F}"/>
              </a:ext>
            </a:extLst>
          </p:cNvPr>
          <p:cNvSpPr/>
          <p:nvPr/>
        </p:nvSpPr>
        <p:spPr>
          <a:xfrm>
            <a:off x="4616597" y="3586078"/>
            <a:ext cx="341643" cy="3416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三角形 52">
            <a:extLst>
              <a:ext uri="{FF2B5EF4-FFF2-40B4-BE49-F238E27FC236}">
                <a16:creationId xmlns:a16="http://schemas.microsoft.com/office/drawing/2014/main" id="{398A0553-CFB4-0A41-95F1-6C767EE7C948}"/>
              </a:ext>
            </a:extLst>
          </p:cNvPr>
          <p:cNvSpPr/>
          <p:nvPr/>
        </p:nvSpPr>
        <p:spPr>
          <a:xfrm>
            <a:off x="5113187" y="3750020"/>
            <a:ext cx="341311" cy="29423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泪珠形 53">
            <a:extLst>
              <a:ext uri="{FF2B5EF4-FFF2-40B4-BE49-F238E27FC236}">
                <a16:creationId xmlns:a16="http://schemas.microsoft.com/office/drawing/2014/main" id="{2283AD9C-BB94-9249-AEC8-654E10677F23}"/>
              </a:ext>
            </a:extLst>
          </p:cNvPr>
          <p:cNvSpPr/>
          <p:nvPr/>
        </p:nvSpPr>
        <p:spPr>
          <a:xfrm>
            <a:off x="7930054" y="2984882"/>
            <a:ext cx="320567" cy="320567"/>
          </a:xfrm>
          <a:prstGeom prst="teardrop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泪珠形 54">
            <a:extLst>
              <a:ext uri="{FF2B5EF4-FFF2-40B4-BE49-F238E27FC236}">
                <a16:creationId xmlns:a16="http://schemas.microsoft.com/office/drawing/2014/main" id="{857675AE-817F-2A43-9670-94417BB8A656}"/>
              </a:ext>
            </a:extLst>
          </p:cNvPr>
          <p:cNvSpPr/>
          <p:nvPr/>
        </p:nvSpPr>
        <p:spPr>
          <a:xfrm>
            <a:off x="8361498" y="3223788"/>
            <a:ext cx="320567" cy="320567"/>
          </a:xfrm>
          <a:prstGeom prst="teardrop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泪珠形 55">
            <a:extLst>
              <a:ext uri="{FF2B5EF4-FFF2-40B4-BE49-F238E27FC236}">
                <a16:creationId xmlns:a16="http://schemas.microsoft.com/office/drawing/2014/main" id="{32C8DF4B-3A37-DA4D-93FB-D830FB2BBF0D}"/>
              </a:ext>
            </a:extLst>
          </p:cNvPr>
          <p:cNvSpPr/>
          <p:nvPr/>
        </p:nvSpPr>
        <p:spPr>
          <a:xfrm>
            <a:off x="7836054" y="3429000"/>
            <a:ext cx="320567" cy="320567"/>
          </a:xfrm>
          <a:prstGeom prst="teardrop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9509251D-633C-E640-91B9-98A442B31F42}"/>
              </a:ext>
            </a:extLst>
          </p:cNvPr>
          <p:cNvCxnSpPr>
            <a:cxnSpLocks/>
          </p:cNvCxnSpPr>
          <p:nvPr/>
        </p:nvCxnSpPr>
        <p:spPr>
          <a:xfrm>
            <a:off x="5751858" y="816795"/>
            <a:ext cx="0" cy="5865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A5CD540-94C2-904D-A370-DE08E6580C35}"/>
              </a:ext>
            </a:extLst>
          </p:cNvPr>
          <p:cNvSpPr txBox="1"/>
          <p:nvPr/>
        </p:nvSpPr>
        <p:spPr>
          <a:xfrm>
            <a:off x="5827830" y="813985"/>
            <a:ext cx="461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这个方向几乎所有</a:t>
            </a:r>
            <a:r>
              <a:rPr kumimoji="1" lang="en-US" altLang="zh-CN" dirty="0"/>
              <a:t>paper</a:t>
            </a:r>
            <a:r>
              <a:rPr kumimoji="1" lang="zh-CN" altLang="en-US" dirty="0"/>
              <a:t>默认了测试集不会包含训练集的类别</a:t>
            </a:r>
          </a:p>
        </p:txBody>
      </p:sp>
    </p:spTree>
    <p:extLst>
      <p:ext uri="{BB962C8B-B14F-4D97-AF65-F5344CB8AC3E}">
        <p14:creationId xmlns:p14="http://schemas.microsoft.com/office/powerpoint/2010/main" val="401821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690B027-50B9-2547-9100-8457757A23DA}"/>
              </a:ext>
            </a:extLst>
          </p:cNvPr>
          <p:cNvSpPr txBox="1"/>
          <p:nvPr/>
        </p:nvSpPr>
        <p:spPr>
          <a:xfrm>
            <a:off x="107130" y="50751"/>
            <a:ext cx="1067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利用</a:t>
            </a:r>
            <a:r>
              <a:rPr kumimoji="1" lang="en-US" altLang="zh-CN" b="1" dirty="0"/>
              <a:t>zero-shot/few-shot</a:t>
            </a:r>
            <a:r>
              <a:rPr kumimoji="1" lang="zh-CN" altLang="en-US" b="1" dirty="0"/>
              <a:t>的思想，</a:t>
            </a:r>
            <a:r>
              <a:rPr kumimoji="1" lang="en-US" altLang="zh-CN" b="1" dirty="0"/>
              <a:t>relation</a:t>
            </a:r>
            <a:r>
              <a:rPr kumimoji="1" lang="en" altLang="zh-CN" b="1" dirty="0"/>
              <a:t> Networks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2D53F7-1E86-2542-BCC3-B18656B12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454" y="569187"/>
            <a:ext cx="8166194" cy="418634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DCBE8CC-FCC0-6449-AFA3-286393BF1902}"/>
              </a:ext>
            </a:extLst>
          </p:cNvPr>
          <p:cNvSpPr txBox="1"/>
          <p:nvPr/>
        </p:nvSpPr>
        <p:spPr>
          <a:xfrm>
            <a:off x="4860765" y="5021299"/>
            <a:ext cx="116706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文本表示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338CF5-1DB9-854F-8ED7-EF6495407587}"/>
              </a:ext>
            </a:extLst>
          </p:cNvPr>
          <p:cNvSpPr txBox="1"/>
          <p:nvPr/>
        </p:nvSpPr>
        <p:spPr>
          <a:xfrm>
            <a:off x="1138997" y="770141"/>
            <a:ext cx="152323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类别</a:t>
            </a:r>
            <a:r>
              <a:rPr kumimoji="1" lang="en-US" altLang="zh-CN" dirty="0"/>
              <a:t>1</a:t>
            </a:r>
            <a:r>
              <a:rPr kumimoji="1" lang="zh-CN" altLang="en-US" dirty="0"/>
              <a:t>表示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B508A1C-6ED0-C449-A168-E3FF7A5A4BBA}"/>
              </a:ext>
            </a:extLst>
          </p:cNvPr>
          <p:cNvSpPr txBox="1"/>
          <p:nvPr/>
        </p:nvSpPr>
        <p:spPr>
          <a:xfrm>
            <a:off x="1138997" y="1476655"/>
            <a:ext cx="152323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类别</a:t>
            </a:r>
            <a:r>
              <a:rPr kumimoji="1" lang="en-US" altLang="zh-CN" dirty="0"/>
              <a:t>2</a:t>
            </a:r>
            <a:r>
              <a:rPr kumimoji="1" lang="zh-CN" altLang="en-US" dirty="0"/>
              <a:t>表示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19926-3FB5-2641-ADDA-70B9177DEE35}"/>
              </a:ext>
            </a:extLst>
          </p:cNvPr>
          <p:cNvSpPr txBox="1"/>
          <p:nvPr/>
        </p:nvSpPr>
        <p:spPr>
          <a:xfrm>
            <a:off x="1514063" y="2574755"/>
            <a:ext cx="97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A2DE30-D9D1-0944-A4D9-5DB0F874BC20}"/>
              </a:ext>
            </a:extLst>
          </p:cNvPr>
          <p:cNvSpPr txBox="1"/>
          <p:nvPr/>
        </p:nvSpPr>
        <p:spPr>
          <a:xfrm>
            <a:off x="1095263" y="3147113"/>
            <a:ext cx="1523236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类别</a:t>
            </a:r>
            <a:r>
              <a:rPr kumimoji="1" lang="en-US" altLang="zh-CN" dirty="0"/>
              <a:t>n</a:t>
            </a:r>
            <a:r>
              <a:rPr kumimoji="1" lang="zh-CN" altLang="en-US" dirty="0"/>
              <a:t>表示 </a:t>
            </a:r>
            <a:r>
              <a:rPr kumimoji="1" lang="en-US" altLang="zh-CN" dirty="0"/>
              <a:t>(weak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label)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7B693F7-40B2-2642-82E8-6D0E860B2429}"/>
              </a:ext>
            </a:extLst>
          </p:cNvPr>
          <p:cNvSpPr txBox="1"/>
          <p:nvPr/>
        </p:nvSpPr>
        <p:spPr>
          <a:xfrm>
            <a:off x="6851228" y="5021299"/>
            <a:ext cx="282216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所有无标签数据的表示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6E73680-A063-6747-BA43-A2CC239CECC4}"/>
              </a:ext>
            </a:extLst>
          </p:cNvPr>
          <p:cNvSpPr txBox="1"/>
          <p:nvPr/>
        </p:nvSpPr>
        <p:spPr>
          <a:xfrm>
            <a:off x="1031285" y="5067465"/>
            <a:ext cx="1651191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新增一类的表示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90E19D-86BB-8C46-AFB4-0A83075BE2B7}"/>
              </a:ext>
            </a:extLst>
          </p:cNvPr>
          <p:cNvSpPr txBox="1"/>
          <p:nvPr/>
        </p:nvSpPr>
        <p:spPr>
          <a:xfrm>
            <a:off x="1035882" y="6056661"/>
            <a:ext cx="9745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问题转化：把新意图发现问题转化为了在</a:t>
            </a:r>
            <a:r>
              <a:rPr kumimoji="1" lang="en-US" altLang="zh-CN" dirty="0"/>
              <a:t>actual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label/weak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上做</a:t>
            </a:r>
            <a:r>
              <a:rPr kumimoji="1" lang="en-US" altLang="zh-CN" dirty="0"/>
              <a:t>zero-shot/few-shot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classification</a:t>
            </a:r>
            <a:r>
              <a:rPr kumimoji="1" lang="zh-CN" altLang="en-US" dirty="0"/>
              <a:t>的问题</a:t>
            </a:r>
          </a:p>
        </p:txBody>
      </p:sp>
    </p:spTree>
    <p:extLst>
      <p:ext uri="{BB962C8B-B14F-4D97-AF65-F5344CB8AC3E}">
        <p14:creationId xmlns:p14="http://schemas.microsoft.com/office/powerpoint/2010/main" val="143436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690B027-50B9-2547-9100-8457757A23DA}"/>
              </a:ext>
            </a:extLst>
          </p:cNvPr>
          <p:cNvSpPr txBox="1"/>
          <p:nvPr/>
        </p:nvSpPr>
        <p:spPr>
          <a:xfrm>
            <a:off x="863936" y="626531"/>
            <a:ext cx="1067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假设我们有一个训练好的</a:t>
            </a:r>
            <a:r>
              <a:rPr kumimoji="1" lang="en-US" altLang="zh-CN" b="1" dirty="0"/>
              <a:t>relation</a:t>
            </a:r>
            <a:r>
              <a:rPr kumimoji="1" lang="en" altLang="zh-CN" b="1" dirty="0"/>
              <a:t> Networks</a:t>
            </a:r>
            <a:r>
              <a:rPr kumimoji="1" lang="zh-CN" altLang="en-US" b="1" dirty="0"/>
              <a:t>，并且固定了一套选择下一个样本的策略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66E4AF-BD81-7946-9E0E-6BDE6C9F2ED7}"/>
              </a:ext>
            </a:extLst>
          </p:cNvPr>
          <p:cNvSpPr/>
          <p:nvPr/>
        </p:nvSpPr>
        <p:spPr>
          <a:xfrm>
            <a:off x="509363" y="2785186"/>
            <a:ext cx="2953408" cy="2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10F8557C-C33D-C245-B649-6D65A5308772}"/>
              </a:ext>
            </a:extLst>
          </p:cNvPr>
          <p:cNvSpPr/>
          <p:nvPr/>
        </p:nvSpPr>
        <p:spPr>
          <a:xfrm>
            <a:off x="4251461" y="1520171"/>
            <a:ext cx="7558693" cy="4729361"/>
          </a:xfrm>
          <a:custGeom>
            <a:avLst/>
            <a:gdLst>
              <a:gd name="connsiteX0" fmla="*/ 1565130 w 5408443"/>
              <a:gd name="connsiteY0" fmla="*/ 161485 h 4729361"/>
              <a:gd name="connsiteX1" fmla="*/ 1565130 w 5408443"/>
              <a:gd name="connsiteY1" fmla="*/ 245567 h 4729361"/>
              <a:gd name="connsiteX2" fmla="*/ 9599 w 5408443"/>
              <a:gd name="connsiteY2" fmla="*/ 1969264 h 4729361"/>
              <a:gd name="connsiteX3" fmla="*/ 2405958 w 5408443"/>
              <a:gd name="connsiteY3" fmla="*/ 4722974 h 4729361"/>
              <a:gd name="connsiteX4" fmla="*/ 5233241 w 5408443"/>
              <a:gd name="connsiteY4" fmla="*/ 2652436 h 4729361"/>
              <a:gd name="connsiteX5" fmla="*/ 4728744 w 5408443"/>
              <a:gd name="connsiteY5" fmla="*/ 235057 h 4729361"/>
              <a:gd name="connsiteX6" fmla="*/ 1638703 w 5408443"/>
              <a:gd name="connsiteY6" fmla="*/ 77402 h 4729361"/>
              <a:gd name="connsiteX7" fmla="*/ 1596661 w 5408443"/>
              <a:gd name="connsiteY7" fmla="*/ 98423 h 4729361"/>
              <a:gd name="connsiteX8" fmla="*/ 1638703 w 5408443"/>
              <a:gd name="connsiteY8" fmla="*/ 98423 h 4729361"/>
              <a:gd name="connsiteX9" fmla="*/ 1722786 w 5408443"/>
              <a:gd name="connsiteY9" fmla="*/ 140464 h 4729361"/>
              <a:gd name="connsiteX10" fmla="*/ 1680744 w 5408443"/>
              <a:gd name="connsiteY10" fmla="*/ 98423 h 472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08443" h="4729361">
                <a:moveTo>
                  <a:pt x="1565130" y="161485"/>
                </a:moveTo>
                <a:cubicBezTo>
                  <a:pt x="1694757" y="52878"/>
                  <a:pt x="1824385" y="-55729"/>
                  <a:pt x="1565130" y="245567"/>
                </a:cubicBezTo>
                <a:cubicBezTo>
                  <a:pt x="1305875" y="546863"/>
                  <a:pt x="-130539" y="1223030"/>
                  <a:pt x="9599" y="1969264"/>
                </a:cubicBezTo>
                <a:cubicBezTo>
                  <a:pt x="149737" y="2715498"/>
                  <a:pt x="1535351" y="4609112"/>
                  <a:pt x="2405958" y="4722974"/>
                </a:cubicBezTo>
                <a:cubicBezTo>
                  <a:pt x="3276565" y="4836836"/>
                  <a:pt x="4846110" y="3400422"/>
                  <a:pt x="5233241" y="2652436"/>
                </a:cubicBezTo>
                <a:cubicBezTo>
                  <a:pt x="5620372" y="1904450"/>
                  <a:pt x="5327834" y="664229"/>
                  <a:pt x="4728744" y="235057"/>
                </a:cubicBezTo>
                <a:cubicBezTo>
                  <a:pt x="4129654" y="-194115"/>
                  <a:pt x="2160717" y="100174"/>
                  <a:pt x="1638703" y="77402"/>
                </a:cubicBezTo>
                <a:cubicBezTo>
                  <a:pt x="1116689" y="54630"/>
                  <a:pt x="1596661" y="98423"/>
                  <a:pt x="1596661" y="98423"/>
                </a:cubicBezTo>
                <a:cubicBezTo>
                  <a:pt x="1596661" y="101926"/>
                  <a:pt x="1617682" y="91416"/>
                  <a:pt x="1638703" y="98423"/>
                </a:cubicBezTo>
                <a:cubicBezTo>
                  <a:pt x="1659724" y="105430"/>
                  <a:pt x="1722786" y="140464"/>
                  <a:pt x="1722786" y="140464"/>
                </a:cubicBezTo>
                <a:cubicBezTo>
                  <a:pt x="1729793" y="140464"/>
                  <a:pt x="1705268" y="119443"/>
                  <a:pt x="1680744" y="984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5B9922-9B99-884E-B0D7-F7565B70A136}"/>
              </a:ext>
            </a:extLst>
          </p:cNvPr>
          <p:cNvSpPr/>
          <p:nvPr/>
        </p:nvSpPr>
        <p:spPr>
          <a:xfrm>
            <a:off x="1006390" y="3384845"/>
            <a:ext cx="336331" cy="33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三角形 14">
            <a:extLst>
              <a:ext uri="{FF2B5EF4-FFF2-40B4-BE49-F238E27FC236}">
                <a16:creationId xmlns:a16="http://schemas.microsoft.com/office/drawing/2014/main" id="{A6C329D2-D6F6-4D45-933C-02E229447D87}"/>
              </a:ext>
            </a:extLst>
          </p:cNvPr>
          <p:cNvSpPr/>
          <p:nvPr/>
        </p:nvSpPr>
        <p:spPr>
          <a:xfrm>
            <a:off x="2105851" y="4133166"/>
            <a:ext cx="341311" cy="294234"/>
          </a:xfrm>
          <a:prstGeom prst="triangl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72960A6-C621-4447-BE58-B626F797FF2F}"/>
              </a:ext>
            </a:extLst>
          </p:cNvPr>
          <p:cNvSpPr/>
          <p:nvPr/>
        </p:nvSpPr>
        <p:spPr>
          <a:xfrm>
            <a:off x="1524349" y="4969950"/>
            <a:ext cx="341643" cy="341643"/>
          </a:xfrm>
          <a:prstGeom prst="ellipse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07439148-2B7E-8A47-B679-6B212C86110F}"/>
              </a:ext>
            </a:extLst>
          </p:cNvPr>
          <p:cNvSpPr/>
          <p:nvPr/>
        </p:nvSpPr>
        <p:spPr>
          <a:xfrm>
            <a:off x="4616597" y="3386382"/>
            <a:ext cx="341643" cy="34164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1D245C-3783-5646-B10D-D70EF60F0503}"/>
              </a:ext>
            </a:extLst>
          </p:cNvPr>
          <p:cNvSpPr txBox="1"/>
          <p:nvPr/>
        </p:nvSpPr>
        <p:spPr>
          <a:xfrm>
            <a:off x="1969998" y="3039092"/>
            <a:ext cx="132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新增类别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A07AE88-53B7-7948-88C5-563E0C5B102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45998" y="2406813"/>
            <a:ext cx="528558" cy="97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E83A47B-243C-2E47-B28E-126CCFEA4B59}"/>
              </a:ext>
            </a:extLst>
          </p:cNvPr>
          <p:cNvSpPr txBox="1"/>
          <p:nvPr/>
        </p:nvSpPr>
        <p:spPr>
          <a:xfrm>
            <a:off x="162905" y="1984333"/>
            <a:ext cx="16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en" altLang="zh-CN" dirty="0" err="1"/>
              <a:t>rototyp</a:t>
            </a:r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9AF312-01AF-5D4C-AF59-6C485A350005}"/>
              </a:ext>
            </a:extLst>
          </p:cNvPr>
          <p:cNvSpPr txBox="1"/>
          <p:nvPr/>
        </p:nvSpPr>
        <p:spPr>
          <a:xfrm>
            <a:off x="1174555" y="1340417"/>
            <a:ext cx="238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Support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61DD8F-C9D1-1342-882D-4708FAF6CF6C}"/>
              </a:ext>
            </a:extLst>
          </p:cNvPr>
          <p:cNvSpPr/>
          <p:nvPr/>
        </p:nvSpPr>
        <p:spPr>
          <a:xfrm>
            <a:off x="0" y="0"/>
            <a:ext cx="2722179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A695E8C-CC46-7944-9F5F-10FBB5DEA59B}"/>
              </a:ext>
            </a:extLst>
          </p:cNvPr>
          <p:cNvCxnSpPr>
            <a:cxnSpLocks/>
            <a:stCxn id="52" idx="2"/>
            <a:endCxn id="21" idx="7"/>
          </p:cNvCxnSpPr>
          <p:nvPr/>
        </p:nvCxnSpPr>
        <p:spPr>
          <a:xfrm flipH="1">
            <a:off x="1815960" y="3557204"/>
            <a:ext cx="2800637" cy="146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D7C8E0D-854C-834C-A09D-42973E8697D5}"/>
              </a:ext>
            </a:extLst>
          </p:cNvPr>
          <p:cNvGrpSpPr/>
          <p:nvPr/>
        </p:nvGrpSpPr>
        <p:grpSpPr>
          <a:xfrm>
            <a:off x="4926739" y="2617020"/>
            <a:ext cx="3755326" cy="1508400"/>
            <a:chOff x="4926739" y="2617021"/>
            <a:chExt cx="3755326" cy="1504303"/>
          </a:xfrm>
        </p:grpSpPr>
        <p:sp>
          <p:nvSpPr>
            <p:cNvPr id="40" name="饼形 39">
              <a:extLst>
                <a:ext uri="{FF2B5EF4-FFF2-40B4-BE49-F238E27FC236}">
                  <a16:creationId xmlns:a16="http://schemas.microsoft.com/office/drawing/2014/main" id="{85D7AD51-DACF-F142-86B0-EC4B61546F6E}"/>
                </a:ext>
              </a:extLst>
            </p:cNvPr>
            <p:cNvSpPr/>
            <p:nvPr/>
          </p:nvSpPr>
          <p:spPr>
            <a:xfrm>
              <a:off x="6201103" y="2617021"/>
              <a:ext cx="388883" cy="371715"/>
            </a:xfrm>
            <a:prstGeom prst="pi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饼形 40">
              <a:extLst>
                <a:ext uri="{FF2B5EF4-FFF2-40B4-BE49-F238E27FC236}">
                  <a16:creationId xmlns:a16="http://schemas.microsoft.com/office/drawing/2014/main" id="{A91E2A89-BF36-B74C-853F-BEF3A2AB9267}"/>
                </a:ext>
              </a:extLst>
            </p:cNvPr>
            <p:cNvSpPr/>
            <p:nvPr/>
          </p:nvSpPr>
          <p:spPr>
            <a:xfrm>
              <a:off x="5959364" y="2980522"/>
              <a:ext cx="388883" cy="371715"/>
            </a:xfrm>
            <a:prstGeom prst="pi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>
              <a:extLst>
                <a:ext uri="{FF2B5EF4-FFF2-40B4-BE49-F238E27FC236}">
                  <a16:creationId xmlns:a16="http://schemas.microsoft.com/office/drawing/2014/main" id="{1EE518E8-4983-C84D-BAF6-0D3930CCB801}"/>
                </a:ext>
              </a:extLst>
            </p:cNvPr>
            <p:cNvSpPr/>
            <p:nvPr/>
          </p:nvSpPr>
          <p:spPr>
            <a:xfrm>
              <a:off x="6455868" y="3221737"/>
              <a:ext cx="388883" cy="371715"/>
            </a:xfrm>
            <a:prstGeom prst="pi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>
              <a:extLst>
                <a:ext uri="{FF2B5EF4-FFF2-40B4-BE49-F238E27FC236}">
                  <a16:creationId xmlns:a16="http://schemas.microsoft.com/office/drawing/2014/main" id="{B5667127-9A94-0342-B2DD-D345BDC30B92}"/>
                </a:ext>
              </a:extLst>
            </p:cNvPr>
            <p:cNvSpPr/>
            <p:nvPr/>
          </p:nvSpPr>
          <p:spPr>
            <a:xfrm>
              <a:off x="6006661" y="3511584"/>
              <a:ext cx="388883" cy="371715"/>
            </a:xfrm>
            <a:prstGeom prst="pi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>
              <a:extLst>
                <a:ext uri="{FF2B5EF4-FFF2-40B4-BE49-F238E27FC236}">
                  <a16:creationId xmlns:a16="http://schemas.microsoft.com/office/drawing/2014/main" id="{F1001ACC-977A-8C4F-994A-922C27B66613}"/>
                </a:ext>
              </a:extLst>
            </p:cNvPr>
            <p:cNvSpPr/>
            <p:nvPr/>
          </p:nvSpPr>
          <p:spPr>
            <a:xfrm>
              <a:off x="6574220" y="3749609"/>
              <a:ext cx="388883" cy="371715"/>
            </a:xfrm>
            <a:prstGeom prst="pi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FBC6B0A7-FF3C-8046-80B5-585E491D12C8}"/>
                </a:ext>
              </a:extLst>
            </p:cNvPr>
            <p:cNvSpPr/>
            <p:nvPr/>
          </p:nvSpPr>
          <p:spPr>
            <a:xfrm>
              <a:off x="4926739" y="2988736"/>
              <a:ext cx="341643" cy="341643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三角形 56">
              <a:extLst>
                <a:ext uri="{FF2B5EF4-FFF2-40B4-BE49-F238E27FC236}">
                  <a16:creationId xmlns:a16="http://schemas.microsoft.com/office/drawing/2014/main" id="{2D646786-DB0A-654B-AE59-E8A507DCA5D9}"/>
                </a:ext>
              </a:extLst>
            </p:cNvPr>
            <p:cNvSpPr/>
            <p:nvPr/>
          </p:nvSpPr>
          <p:spPr>
            <a:xfrm>
              <a:off x="5113187" y="3550324"/>
              <a:ext cx="341311" cy="294234"/>
            </a:xfrm>
            <a:prstGeom prst="triangl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泪珠形 57">
              <a:extLst>
                <a:ext uri="{FF2B5EF4-FFF2-40B4-BE49-F238E27FC236}">
                  <a16:creationId xmlns:a16="http://schemas.microsoft.com/office/drawing/2014/main" id="{CB369D11-8AEC-F040-B123-2A7402669CFB}"/>
                </a:ext>
              </a:extLst>
            </p:cNvPr>
            <p:cNvSpPr/>
            <p:nvPr/>
          </p:nvSpPr>
          <p:spPr>
            <a:xfrm>
              <a:off x="7930054" y="2785186"/>
              <a:ext cx="320567" cy="320567"/>
            </a:xfrm>
            <a:prstGeom prst="teardrop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泪珠形 58">
              <a:extLst>
                <a:ext uri="{FF2B5EF4-FFF2-40B4-BE49-F238E27FC236}">
                  <a16:creationId xmlns:a16="http://schemas.microsoft.com/office/drawing/2014/main" id="{BE5B3FC8-1321-4145-B38F-066D8F48B247}"/>
                </a:ext>
              </a:extLst>
            </p:cNvPr>
            <p:cNvSpPr/>
            <p:nvPr/>
          </p:nvSpPr>
          <p:spPr>
            <a:xfrm>
              <a:off x="8361498" y="3024092"/>
              <a:ext cx="320567" cy="320567"/>
            </a:xfrm>
            <a:prstGeom prst="teardrop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泪珠形 59">
              <a:extLst>
                <a:ext uri="{FF2B5EF4-FFF2-40B4-BE49-F238E27FC236}">
                  <a16:creationId xmlns:a16="http://schemas.microsoft.com/office/drawing/2014/main" id="{2EF31C22-2B99-8D4F-94D3-D54E0CE15F7B}"/>
                </a:ext>
              </a:extLst>
            </p:cNvPr>
            <p:cNvSpPr/>
            <p:nvPr/>
          </p:nvSpPr>
          <p:spPr>
            <a:xfrm>
              <a:off x="7836054" y="3229304"/>
              <a:ext cx="320567" cy="320567"/>
            </a:xfrm>
            <a:prstGeom prst="teardrop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995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690B027-50B9-2547-9100-8457757A23DA}"/>
              </a:ext>
            </a:extLst>
          </p:cNvPr>
          <p:cNvSpPr txBox="1"/>
          <p:nvPr/>
        </p:nvSpPr>
        <p:spPr>
          <a:xfrm>
            <a:off x="863936" y="626531"/>
            <a:ext cx="1067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假设我们有一个训练好的</a:t>
            </a:r>
            <a:r>
              <a:rPr kumimoji="1" lang="en" altLang="zh-CN" b="1" dirty="0"/>
              <a:t>relation Networks</a:t>
            </a:r>
            <a:r>
              <a:rPr kumimoji="1" lang="zh-CN" altLang="en-US" b="1" dirty="0"/>
              <a:t>，并且固定了一套选择下一个样本的策略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66E4AF-BD81-7946-9E0E-6BDE6C9F2ED7}"/>
              </a:ext>
            </a:extLst>
          </p:cNvPr>
          <p:cNvSpPr/>
          <p:nvPr/>
        </p:nvSpPr>
        <p:spPr>
          <a:xfrm>
            <a:off x="257116" y="2785186"/>
            <a:ext cx="3003042" cy="2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10F8557C-C33D-C245-B649-6D65A5308772}"/>
              </a:ext>
            </a:extLst>
          </p:cNvPr>
          <p:cNvSpPr/>
          <p:nvPr/>
        </p:nvSpPr>
        <p:spPr>
          <a:xfrm>
            <a:off x="4251461" y="1520171"/>
            <a:ext cx="7558693" cy="4729361"/>
          </a:xfrm>
          <a:custGeom>
            <a:avLst/>
            <a:gdLst>
              <a:gd name="connsiteX0" fmla="*/ 1565130 w 5408443"/>
              <a:gd name="connsiteY0" fmla="*/ 161485 h 4729361"/>
              <a:gd name="connsiteX1" fmla="*/ 1565130 w 5408443"/>
              <a:gd name="connsiteY1" fmla="*/ 245567 h 4729361"/>
              <a:gd name="connsiteX2" fmla="*/ 9599 w 5408443"/>
              <a:gd name="connsiteY2" fmla="*/ 1969264 h 4729361"/>
              <a:gd name="connsiteX3" fmla="*/ 2405958 w 5408443"/>
              <a:gd name="connsiteY3" fmla="*/ 4722974 h 4729361"/>
              <a:gd name="connsiteX4" fmla="*/ 5233241 w 5408443"/>
              <a:gd name="connsiteY4" fmla="*/ 2652436 h 4729361"/>
              <a:gd name="connsiteX5" fmla="*/ 4728744 w 5408443"/>
              <a:gd name="connsiteY5" fmla="*/ 235057 h 4729361"/>
              <a:gd name="connsiteX6" fmla="*/ 1638703 w 5408443"/>
              <a:gd name="connsiteY6" fmla="*/ 77402 h 4729361"/>
              <a:gd name="connsiteX7" fmla="*/ 1596661 w 5408443"/>
              <a:gd name="connsiteY7" fmla="*/ 98423 h 4729361"/>
              <a:gd name="connsiteX8" fmla="*/ 1638703 w 5408443"/>
              <a:gd name="connsiteY8" fmla="*/ 98423 h 4729361"/>
              <a:gd name="connsiteX9" fmla="*/ 1722786 w 5408443"/>
              <a:gd name="connsiteY9" fmla="*/ 140464 h 4729361"/>
              <a:gd name="connsiteX10" fmla="*/ 1680744 w 5408443"/>
              <a:gd name="connsiteY10" fmla="*/ 98423 h 472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08443" h="4729361">
                <a:moveTo>
                  <a:pt x="1565130" y="161485"/>
                </a:moveTo>
                <a:cubicBezTo>
                  <a:pt x="1694757" y="52878"/>
                  <a:pt x="1824385" y="-55729"/>
                  <a:pt x="1565130" y="245567"/>
                </a:cubicBezTo>
                <a:cubicBezTo>
                  <a:pt x="1305875" y="546863"/>
                  <a:pt x="-130539" y="1223030"/>
                  <a:pt x="9599" y="1969264"/>
                </a:cubicBezTo>
                <a:cubicBezTo>
                  <a:pt x="149737" y="2715498"/>
                  <a:pt x="1535351" y="4609112"/>
                  <a:pt x="2405958" y="4722974"/>
                </a:cubicBezTo>
                <a:cubicBezTo>
                  <a:pt x="3276565" y="4836836"/>
                  <a:pt x="4846110" y="3400422"/>
                  <a:pt x="5233241" y="2652436"/>
                </a:cubicBezTo>
                <a:cubicBezTo>
                  <a:pt x="5620372" y="1904450"/>
                  <a:pt x="5327834" y="664229"/>
                  <a:pt x="4728744" y="235057"/>
                </a:cubicBezTo>
                <a:cubicBezTo>
                  <a:pt x="4129654" y="-194115"/>
                  <a:pt x="2160717" y="100174"/>
                  <a:pt x="1638703" y="77402"/>
                </a:cubicBezTo>
                <a:cubicBezTo>
                  <a:pt x="1116689" y="54630"/>
                  <a:pt x="1596661" y="98423"/>
                  <a:pt x="1596661" y="98423"/>
                </a:cubicBezTo>
                <a:cubicBezTo>
                  <a:pt x="1596661" y="101926"/>
                  <a:pt x="1617682" y="91416"/>
                  <a:pt x="1638703" y="98423"/>
                </a:cubicBezTo>
                <a:cubicBezTo>
                  <a:pt x="1659724" y="105430"/>
                  <a:pt x="1722786" y="140464"/>
                  <a:pt x="1722786" y="140464"/>
                </a:cubicBezTo>
                <a:cubicBezTo>
                  <a:pt x="1729793" y="140464"/>
                  <a:pt x="1705268" y="119443"/>
                  <a:pt x="1680744" y="984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5B9922-9B99-884E-B0D7-F7565B70A136}"/>
              </a:ext>
            </a:extLst>
          </p:cNvPr>
          <p:cNvSpPr/>
          <p:nvPr/>
        </p:nvSpPr>
        <p:spPr>
          <a:xfrm>
            <a:off x="754143" y="3384845"/>
            <a:ext cx="336331" cy="33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三角形 14">
            <a:extLst>
              <a:ext uri="{FF2B5EF4-FFF2-40B4-BE49-F238E27FC236}">
                <a16:creationId xmlns:a16="http://schemas.microsoft.com/office/drawing/2014/main" id="{A6C329D2-D6F6-4D45-933C-02E229447D87}"/>
              </a:ext>
            </a:extLst>
          </p:cNvPr>
          <p:cNvSpPr/>
          <p:nvPr/>
        </p:nvSpPr>
        <p:spPr>
          <a:xfrm>
            <a:off x="1853604" y="4133166"/>
            <a:ext cx="341311" cy="294234"/>
          </a:xfrm>
          <a:prstGeom prst="triangl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72960A6-C621-4447-BE58-B626F797FF2F}"/>
              </a:ext>
            </a:extLst>
          </p:cNvPr>
          <p:cNvSpPr/>
          <p:nvPr/>
        </p:nvSpPr>
        <p:spPr>
          <a:xfrm>
            <a:off x="938481" y="4796613"/>
            <a:ext cx="341643" cy="341643"/>
          </a:xfrm>
          <a:prstGeom prst="ellipse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1D245C-3783-5646-B10D-D70EF60F0503}"/>
              </a:ext>
            </a:extLst>
          </p:cNvPr>
          <p:cNvSpPr txBox="1"/>
          <p:nvPr/>
        </p:nvSpPr>
        <p:spPr>
          <a:xfrm>
            <a:off x="1717751" y="3039092"/>
            <a:ext cx="132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新增类别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A07AE88-53B7-7948-88C5-563E0C5B102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93751" y="2406813"/>
            <a:ext cx="528558" cy="97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E83A47B-243C-2E47-B28E-126CCFEA4B59}"/>
              </a:ext>
            </a:extLst>
          </p:cNvPr>
          <p:cNvSpPr txBox="1"/>
          <p:nvPr/>
        </p:nvSpPr>
        <p:spPr>
          <a:xfrm>
            <a:off x="162905" y="1984333"/>
            <a:ext cx="16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en" altLang="zh-CN" dirty="0" err="1"/>
              <a:t>rototyp</a:t>
            </a:r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9AF312-01AF-5D4C-AF59-6C485A350005}"/>
              </a:ext>
            </a:extLst>
          </p:cNvPr>
          <p:cNvSpPr txBox="1"/>
          <p:nvPr/>
        </p:nvSpPr>
        <p:spPr>
          <a:xfrm>
            <a:off x="1174555" y="1340417"/>
            <a:ext cx="238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Support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61DD8F-C9D1-1342-882D-4708FAF6CF6C}"/>
              </a:ext>
            </a:extLst>
          </p:cNvPr>
          <p:cNvSpPr/>
          <p:nvPr/>
        </p:nvSpPr>
        <p:spPr>
          <a:xfrm>
            <a:off x="0" y="0"/>
            <a:ext cx="2722179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40" name="饼形 39">
            <a:extLst>
              <a:ext uri="{FF2B5EF4-FFF2-40B4-BE49-F238E27FC236}">
                <a16:creationId xmlns:a16="http://schemas.microsoft.com/office/drawing/2014/main" id="{85D7AD51-DACF-F142-86B0-EC4B61546F6E}"/>
              </a:ext>
            </a:extLst>
          </p:cNvPr>
          <p:cNvSpPr/>
          <p:nvPr/>
        </p:nvSpPr>
        <p:spPr>
          <a:xfrm>
            <a:off x="6201103" y="2617020"/>
            <a:ext cx="388883" cy="372727"/>
          </a:xfrm>
          <a:prstGeom prst="pi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饼形 40">
            <a:extLst>
              <a:ext uri="{FF2B5EF4-FFF2-40B4-BE49-F238E27FC236}">
                <a16:creationId xmlns:a16="http://schemas.microsoft.com/office/drawing/2014/main" id="{A91E2A89-BF36-B74C-853F-BEF3A2AB9267}"/>
              </a:ext>
            </a:extLst>
          </p:cNvPr>
          <p:cNvSpPr/>
          <p:nvPr/>
        </p:nvSpPr>
        <p:spPr>
          <a:xfrm>
            <a:off x="5959364" y="2981511"/>
            <a:ext cx="388883" cy="372727"/>
          </a:xfrm>
          <a:prstGeom prst="pi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饼形 41">
            <a:extLst>
              <a:ext uri="{FF2B5EF4-FFF2-40B4-BE49-F238E27FC236}">
                <a16:creationId xmlns:a16="http://schemas.microsoft.com/office/drawing/2014/main" id="{1EE518E8-4983-C84D-BAF6-0D3930CCB801}"/>
              </a:ext>
            </a:extLst>
          </p:cNvPr>
          <p:cNvSpPr/>
          <p:nvPr/>
        </p:nvSpPr>
        <p:spPr>
          <a:xfrm>
            <a:off x="6455868" y="3223383"/>
            <a:ext cx="388883" cy="372727"/>
          </a:xfrm>
          <a:prstGeom prst="pi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3" name="饼形 42">
            <a:extLst>
              <a:ext uri="{FF2B5EF4-FFF2-40B4-BE49-F238E27FC236}">
                <a16:creationId xmlns:a16="http://schemas.microsoft.com/office/drawing/2014/main" id="{B5667127-9A94-0342-B2DD-D345BDC30B92}"/>
              </a:ext>
            </a:extLst>
          </p:cNvPr>
          <p:cNvSpPr/>
          <p:nvPr/>
        </p:nvSpPr>
        <p:spPr>
          <a:xfrm>
            <a:off x="6006661" y="3514019"/>
            <a:ext cx="388883" cy="372727"/>
          </a:xfrm>
          <a:prstGeom prst="pi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4" name="饼形 43">
            <a:extLst>
              <a:ext uri="{FF2B5EF4-FFF2-40B4-BE49-F238E27FC236}">
                <a16:creationId xmlns:a16="http://schemas.microsoft.com/office/drawing/2014/main" id="{F1001ACC-977A-8C4F-994A-922C27B66613}"/>
              </a:ext>
            </a:extLst>
          </p:cNvPr>
          <p:cNvSpPr/>
          <p:nvPr/>
        </p:nvSpPr>
        <p:spPr>
          <a:xfrm>
            <a:off x="6574220" y="3752693"/>
            <a:ext cx="388883" cy="372727"/>
          </a:xfrm>
          <a:prstGeom prst="pi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BC6B0A7-FF3C-8046-80B5-585E491D12C8}"/>
              </a:ext>
            </a:extLst>
          </p:cNvPr>
          <p:cNvSpPr/>
          <p:nvPr/>
        </p:nvSpPr>
        <p:spPr>
          <a:xfrm>
            <a:off x="4926739" y="2989747"/>
            <a:ext cx="341643" cy="342573"/>
          </a:xfrm>
          <a:prstGeom prst="ellips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三角形 56">
            <a:extLst>
              <a:ext uri="{FF2B5EF4-FFF2-40B4-BE49-F238E27FC236}">
                <a16:creationId xmlns:a16="http://schemas.microsoft.com/office/drawing/2014/main" id="{2D646786-DB0A-654B-AE59-E8A507DCA5D9}"/>
              </a:ext>
            </a:extLst>
          </p:cNvPr>
          <p:cNvSpPr/>
          <p:nvPr/>
        </p:nvSpPr>
        <p:spPr>
          <a:xfrm>
            <a:off x="5113187" y="3552865"/>
            <a:ext cx="341311" cy="295035"/>
          </a:xfrm>
          <a:prstGeom prst="triangl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泪珠形 57">
            <a:extLst>
              <a:ext uri="{FF2B5EF4-FFF2-40B4-BE49-F238E27FC236}">
                <a16:creationId xmlns:a16="http://schemas.microsoft.com/office/drawing/2014/main" id="{CB369D11-8AEC-F040-B123-2A7402669CFB}"/>
              </a:ext>
            </a:extLst>
          </p:cNvPr>
          <p:cNvSpPr/>
          <p:nvPr/>
        </p:nvSpPr>
        <p:spPr>
          <a:xfrm>
            <a:off x="7930054" y="2785643"/>
            <a:ext cx="320567" cy="321440"/>
          </a:xfrm>
          <a:prstGeom prst="teardrop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泪珠形 58">
            <a:extLst>
              <a:ext uri="{FF2B5EF4-FFF2-40B4-BE49-F238E27FC236}">
                <a16:creationId xmlns:a16="http://schemas.microsoft.com/office/drawing/2014/main" id="{BE5B3FC8-1321-4145-B38F-066D8F48B247}"/>
              </a:ext>
            </a:extLst>
          </p:cNvPr>
          <p:cNvSpPr/>
          <p:nvPr/>
        </p:nvSpPr>
        <p:spPr>
          <a:xfrm>
            <a:off x="8361498" y="3025200"/>
            <a:ext cx="320567" cy="321440"/>
          </a:xfrm>
          <a:prstGeom prst="teardrop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泪珠形 59">
            <a:extLst>
              <a:ext uri="{FF2B5EF4-FFF2-40B4-BE49-F238E27FC236}">
                <a16:creationId xmlns:a16="http://schemas.microsoft.com/office/drawing/2014/main" id="{2EF31C22-2B99-8D4F-94D3-D54E0CE15F7B}"/>
              </a:ext>
            </a:extLst>
          </p:cNvPr>
          <p:cNvSpPr/>
          <p:nvPr/>
        </p:nvSpPr>
        <p:spPr>
          <a:xfrm>
            <a:off x="7836054" y="3230971"/>
            <a:ext cx="320567" cy="321440"/>
          </a:xfrm>
          <a:prstGeom prst="teardrop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E2270C-A772-264F-9AA3-9B5E89038DFA}"/>
              </a:ext>
            </a:extLst>
          </p:cNvPr>
          <p:cNvSpPr txBox="1"/>
          <p:nvPr/>
        </p:nvSpPr>
        <p:spPr>
          <a:xfrm>
            <a:off x="1657624" y="5211606"/>
            <a:ext cx="132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True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endParaRPr kumimoji="1" lang="zh-CN" altLang="en-US" dirty="0"/>
          </a:p>
        </p:txBody>
      </p:sp>
      <p:cxnSp>
        <p:nvCxnSpPr>
          <p:cNvPr id="33" name="肘形连接符 32">
            <a:extLst>
              <a:ext uri="{FF2B5EF4-FFF2-40B4-BE49-F238E27FC236}">
                <a16:creationId xmlns:a16="http://schemas.microsoft.com/office/drawing/2014/main" id="{56D21AF3-9B8B-4C43-99A1-22F49D0EA14D}"/>
              </a:ext>
            </a:extLst>
          </p:cNvPr>
          <p:cNvCxnSpPr>
            <a:cxnSpLocks/>
            <a:stCxn id="41" idx="3"/>
            <a:endCxn id="2" idx="0"/>
          </p:cNvCxnSpPr>
          <p:nvPr/>
        </p:nvCxnSpPr>
        <p:spPr>
          <a:xfrm rot="16200000" flipH="1" flipV="1">
            <a:off x="4238733" y="1124019"/>
            <a:ext cx="57581" cy="3772564"/>
          </a:xfrm>
          <a:prstGeom prst="bentConnector3">
            <a:avLst>
              <a:gd name="adj1" fmla="val -1565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02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690B027-50B9-2547-9100-8457757A23DA}"/>
              </a:ext>
            </a:extLst>
          </p:cNvPr>
          <p:cNvSpPr txBox="1"/>
          <p:nvPr/>
        </p:nvSpPr>
        <p:spPr>
          <a:xfrm>
            <a:off x="863936" y="626531"/>
            <a:ext cx="1067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假设我们有一个训练好的</a:t>
            </a:r>
            <a:r>
              <a:rPr kumimoji="1" lang="en" altLang="zh-CN" b="1" dirty="0"/>
              <a:t>relation Networks</a:t>
            </a:r>
            <a:r>
              <a:rPr kumimoji="1" lang="zh-CN" altLang="en-US" b="1" dirty="0"/>
              <a:t>，并且固定了一套选择下一个样本的策略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66E4AF-BD81-7946-9E0E-6BDE6C9F2ED7}"/>
              </a:ext>
            </a:extLst>
          </p:cNvPr>
          <p:cNvSpPr/>
          <p:nvPr/>
        </p:nvSpPr>
        <p:spPr>
          <a:xfrm>
            <a:off x="257116" y="2785186"/>
            <a:ext cx="2590573" cy="2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10F8557C-C33D-C245-B649-6D65A5308772}"/>
              </a:ext>
            </a:extLst>
          </p:cNvPr>
          <p:cNvSpPr/>
          <p:nvPr/>
        </p:nvSpPr>
        <p:spPr>
          <a:xfrm>
            <a:off x="4251461" y="1520171"/>
            <a:ext cx="7558693" cy="4729361"/>
          </a:xfrm>
          <a:custGeom>
            <a:avLst/>
            <a:gdLst>
              <a:gd name="connsiteX0" fmla="*/ 1565130 w 5408443"/>
              <a:gd name="connsiteY0" fmla="*/ 161485 h 4729361"/>
              <a:gd name="connsiteX1" fmla="*/ 1565130 w 5408443"/>
              <a:gd name="connsiteY1" fmla="*/ 245567 h 4729361"/>
              <a:gd name="connsiteX2" fmla="*/ 9599 w 5408443"/>
              <a:gd name="connsiteY2" fmla="*/ 1969264 h 4729361"/>
              <a:gd name="connsiteX3" fmla="*/ 2405958 w 5408443"/>
              <a:gd name="connsiteY3" fmla="*/ 4722974 h 4729361"/>
              <a:gd name="connsiteX4" fmla="*/ 5233241 w 5408443"/>
              <a:gd name="connsiteY4" fmla="*/ 2652436 h 4729361"/>
              <a:gd name="connsiteX5" fmla="*/ 4728744 w 5408443"/>
              <a:gd name="connsiteY5" fmla="*/ 235057 h 4729361"/>
              <a:gd name="connsiteX6" fmla="*/ 1638703 w 5408443"/>
              <a:gd name="connsiteY6" fmla="*/ 77402 h 4729361"/>
              <a:gd name="connsiteX7" fmla="*/ 1596661 w 5408443"/>
              <a:gd name="connsiteY7" fmla="*/ 98423 h 4729361"/>
              <a:gd name="connsiteX8" fmla="*/ 1638703 w 5408443"/>
              <a:gd name="connsiteY8" fmla="*/ 98423 h 4729361"/>
              <a:gd name="connsiteX9" fmla="*/ 1722786 w 5408443"/>
              <a:gd name="connsiteY9" fmla="*/ 140464 h 4729361"/>
              <a:gd name="connsiteX10" fmla="*/ 1680744 w 5408443"/>
              <a:gd name="connsiteY10" fmla="*/ 98423 h 472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08443" h="4729361">
                <a:moveTo>
                  <a:pt x="1565130" y="161485"/>
                </a:moveTo>
                <a:cubicBezTo>
                  <a:pt x="1694757" y="52878"/>
                  <a:pt x="1824385" y="-55729"/>
                  <a:pt x="1565130" y="245567"/>
                </a:cubicBezTo>
                <a:cubicBezTo>
                  <a:pt x="1305875" y="546863"/>
                  <a:pt x="-130539" y="1223030"/>
                  <a:pt x="9599" y="1969264"/>
                </a:cubicBezTo>
                <a:cubicBezTo>
                  <a:pt x="149737" y="2715498"/>
                  <a:pt x="1535351" y="4609112"/>
                  <a:pt x="2405958" y="4722974"/>
                </a:cubicBezTo>
                <a:cubicBezTo>
                  <a:pt x="3276565" y="4836836"/>
                  <a:pt x="4846110" y="3400422"/>
                  <a:pt x="5233241" y="2652436"/>
                </a:cubicBezTo>
                <a:cubicBezTo>
                  <a:pt x="5620372" y="1904450"/>
                  <a:pt x="5327834" y="664229"/>
                  <a:pt x="4728744" y="235057"/>
                </a:cubicBezTo>
                <a:cubicBezTo>
                  <a:pt x="4129654" y="-194115"/>
                  <a:pt x="2160717" y="100174"/>
                  <a:pt x="1638703" y="77402"/>
                </a:cubicBezTo>
                <a:cubicBezTo>
                  <a:pt x="1116689" y="54630"/>
                  <a:pt x="1596661" y="98423"/>
                  <a:pt x="1596661" y="98423"/>
                </a:cubicBezTo>
                <a:cubicBezTo>
                  <a:pt x="1596661" y="101926"/>
                  <a:pt x="1617682" y="91416"/>
                  <a:pt x="1638703" y="98423"/>
                </a:cubicBezTo>
                <a:cubicBezTo>
                  <a:pt x="1659724" y="105430"/>
                  <a:pt x="1722786" y="140464"/>
                  <a:pt x="1722786" y="140464"/>
                </a:cubicBezTo>
                <a:cubicBezTo>
                  <a:pt x="1729793" y="140464"/>
                  <a:pt x="1705268" y="119443"/>
                  <a:pt x="1680744" y="984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5B9922-9B99-884E-B0D7-F7565B70A136}"/>
              </a:ext>
            </a:extLst>
          </p:cNvPr>
          <p:cNvSpPr/>
          <p:nvPr/>
        </p:nvSpPr>
        <p:spPr>
          <a:xfrm>
            <a:off x="754143" y="3384845"/>
            <a:ext cx="336331" cy="33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三角形 14">
            <a:extLst>
              <a:ext uri="{FF2B5EF4-FFF2-40B4-BE49-F238E27FC236}">
                <a16:creationId xmlns:a16="http://schemas.microsoft.com/office/drawing/2014/main" id="{A6C329D2-D6F6-4D45-933C-02E229447D87}"/>
              </a:ext>
            </a:extLst>
          </p:cNvPr>
          <p:cNvSpPr/>
          <p:nvPr/>
        </p:nvSpPr>
        <p:spPr>
          <a:xfrm>
            <a:off x="1853604" y="4133166"/>
            <a:ext cx="341311" cy="294234"/>
          </a:xfrm>
          <a:prstGeom prst="triangl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72960A6-C621-4447-BE58-B626F797FF2F}"/>
              </a:ext>
            </a:extLst>
          </p:cNvPr>
          <p:cNvSpPr/>
          <p:nvPr/>
        </p:nvSpPr>
        <p:spPr>
          <a:xfrm>
            <a:off x="938481" y="4796613"/>
            <a:ext cx="341643" cy="341643"/>
          </a:xfrm>
          <a:prstGeom prst="ellipse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1D245C-3783-5646-B10D-D70EF60F0503}"/>
              </a:ext>
            </a:extLst>
          </p:cNvPr>
          <p:cNvSpPr txBox="1"/>
          <p:nvPr/>
        </p:nvSpPr>
        <p:spPr>
          <a:xfrm>
            <a:off x="1717751" y="3039092"/>
            <a:ext cx="132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新增类别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A07AE88-53B7-7948-88C5-563E0C5B102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93751" y="2406813"/>
            <a:ext cx="528558" cy="97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E83A47B-243C-2E47-B28E-126CCFEA4B59}"/>
              </a:ext>
            </a:extLst>
          </p:cNvPr>
          <p:cNvSpPr txBox="1"/>
          <p:nvPr/>
        </p:nvSpPr>
        <p:spPr>
          <a:xfrm>
            <a:off x="162905" y="1984333"/>
            <a:ext cx="16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en" altLang="zh-CN" dirty="0" err="1"/>
              <a:t>rototyp</a:t>
            </a:r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9AF312-01AF-5D4C-AF59-6C485A350005}"/>
              </a:ext>
            </a:extLst>
          </p:cNvPr>
          <p:cNvSpPr txBox="1"/>
          <p:nvPr/>
        </p:nvSpPr>
        <p:spPr>
          <a:xfrm>
            <a:off x="1174555" y="1340417"/>
            <a:ext cx="238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Support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61DD8F-C9D1-1342-882D-4708FAF6CF6C}"/>
              </a:ext>
            </a:extLst>
          </p:cNvPr>
          <p:cNvSpPr/>
          <p:nvPr/>
        </p:nvSpPr>
        <p:spPr>
          <a:xfrm>
            <a:off x="0" y="0"/>
            <a:ext cx="2722179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40" name="饼形 39">
            <a:extLst>
              <a:ext uri="{FF2B5EF4-FFF2-40B4-BE49-F238E27FC236}">
                <a16:creationId xmlns:a16="http://schemas.microsoft.com/office/drawing/2014/main" id="{85D7AD51-DACF-F142-86B0-EC4B61546F6E}"/>
              </a:ext>
            </a:extLst>
          </p:cNvPr>
          <p:cNvSpPr/>
          <p:nvPr/>
        </p:nvSpPr>
        <p:spPr>
          <a:xfrm>
            <a:off x="6201103" y="2617020"/>
            <a:ext cx="388883" cy="372727"/>
          </a:xfrm>
          <a:prstGeom prst="pi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饼形 40">
            <a:extLst>
              <a:ext uri="{FF2B5EF4-FFF2-40B4-BE49-F238E27FC236}">
                <a16:creationId xmlns:a16="http://schemas.microsoft.com/office/drawing/2014/main" id="{A91E2A89-BF36-B74C-853F-BEF3A2AB9267}"/>
              </a:ext>
            </a:extLst>
          </p:cNvPr>
          <p:cNvSpPr/>
          <p:nvPr/>
        </p:nvSpPr>
        <p:spPr>
          <a:xfrm>
            <a:off x="3342580" y="3012118"/>
            <a:ext cx="388883" cy="372727"/>
          </a:xfrm>
          <a:prstGeom prst="pi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饼形 41">
            <a:extLst>
              <a:ext uri="{FF2B5EF4-FFF2-40B4-BE49-F238E27FC236}">
                <a16:creationId xmlns:a16="http://schemas.microsoft.com/office/drawing/2014/main" id="{1EE518E8-4983-C84D-BAF6-0D3930CCB801}"/>
              </a:ext>
            </a:extLst>
          </p:cNvPr>
          <p:cNvSpPr/>
          <p:nvPr/>
        </p:nvSpPr>
        <p:spPr>
          <a:xfrm>
            <a:off x="6455868" y="3223383"/>
            <a:ext cx="388883" cy="372727"/>
          </a:xfrm>
          <a:prstGeom prst="pi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3" name="饼形 42">
            <a:extLst>
              <a:ext uri="{FF2B5EF4-FFF2-40B4-BE49-F238E27FC236}">
                <a16:creationId xmlns:a16="http://schemas.microsoft.com/office/drawing/2014/main" id="{B5667127-9A94-0342-B2DD-D345BDC30B92}"/>
              </a:ext>
            </a:extLst>
          </p:cNvPr>
          <p:cNvSpPr/>
          <p:nvPr/>
        </p:nvSpPr>
        <p:spPr>
          <a:xfrm>
            <a:off x="6006661" y="3514019"/>
            <a:ext cx="388883" cy="372727"/>
          </a:xfrm>
          <a:prstGeom prst="pi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4" name="饼形 43">
            <a:extLst>
              <a:ext uri="{FF2B5EF4-FFF2-40B4-BE49-F238E27FC236}">
                <a16:creationId xmlns:a16="http://schemas.microsoft.com/office/drawing/2014/main" id="{F1001ACC-977A-8C4F-994A-922C27B66613}"/>
              </a:ext>
            </a:extLst>
          </p:cNvPr>
          <p:cNvSpPr/>
          <p:nvPr/>
        </p:nvSpPr>
        <p:spPr>
          <a:xfrm>
            <a:off x="6574220" y="3752693"/>
            <a:ext cx="388883" cy="372727"/>
          </a:xfrm>
          <a:prstGeom prst="pi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BC6B0A7-FF3C-8046-80B5-585E491D12C8}"/>
              </a:ext>
            </a:extLst>
          </p:cNvPr>
          <p:cNvSpPr/>
          <p:nvPr/>
        </p:nvSpPr>
        <p:spPr>
          <a:xfrm>
            <a:off x="4926739" y="2989747"/>
            <a:ext cx="341643" cy="342573"/>
          </a:xfrm>
          <a:prstGeom prst="ellips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三角形 56">
            <a:extLst>
              <a:ext uri="{FF2B5EF4-FFF2-40B4-BE49-F238E27FC236}">
                <a16:creationId xmlns:a16="http://schemas.microsoft.com/office/drawing/2014/main" id="{2D646786-DB0A-654B-AE59-E8A507DCA5D9}"/>
              </a:ext>
            </a:extLst>
          </p:cNvPr>
          <p:cNvSpPr/>
          <p:nvPr/>
        </p:nvSpPr>
        <p:spPr>
          <a:xfrm>
            <a:off x="5113187" y="3552865"/>
            <a:ext cx="341311" cy="295035"/>
          </a:xfrm>
          <a:prstGeom prst="triangl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泪珠形 57">
            <a:extLst>
              <a:ext uri="{FF2B5EF4-FFF2-40B4-BE49-F238E27FC236}">
                <a16:creationId xmlns:a16="http://schemas.microsoft.com/office/drawing/2014/main" id="{CB369D11-8AEC-F040-B123-2A7402669CFB}"/>
              </a:ext>
            </a:extLst>
          </p:cNvPr>
          <p:cNvSpPr/>
          <p:nvPr/>
        </p:nvSpPr>
        <p:spPr>
          <a:xfrm>
            <a:off x="7930054" y="2785643"/>
            <a:ext cx="320567" cy="321440"/>
          </a:xfrm>
          <a:prstGeom prst="teardrop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泪珠形 58">
            <a:extLst>
              <a:ext uri="{FF2B5EF4-FFF2-40B4-BE49-F238E27FC236}">
                <a16:creationId xmlns:a16="http://schemas.microsoft.com/office/drawing/2014/main" id="{BE5B3FC8-1321-4145-B38F-066D8F48B247}"/>
              </a:ext>
            </a:extLst>
          </p:cNvPr>
          <p:cNvSpPr/>
          <p:nvPr/>
        </p:nvSpPr>
        <p:spPr>
          <a:xfrm>
            <a:off x="8361498" y="3025200"/>
            <a:ext cx="320567" cy="321440"/>
          </a:xfrm>
          <a:prstGeom prst="teardrop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泪珠形 59">
            <a:extLst>
              <a:ext uri="{FF2B5EF4-FFF2-40B4-BE49-F238E27FC236}">
                <a16:creationId xmlns:a16="http://schemas.microsoft.com/office/drawing/2014/main" id="{2EF31C22-2B99-8D4F-94D3-D54E0CE15F7B}"/>
              </a:ext>
            </a:extLst>
          </p:cNvPr>
          <p:cNvSpPr/>
          <p:nvPr/>
        </p:nvSpPr>
        <p:spPr>
          <a:xfrm>
            <a:off x="7836054" y="3230971"/>
            <a:ext cx="320567" cy="321440"/>
          </a:xfrm>
          <a:prstGeom prst="teardrop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E2270C-A772-264F-9AA3-9B5E89038DFA}"/>
              </a:ext>
            </a:extLst>
          </p:cNvPr>
          <p:cNvSpPr txBox="1"/>
          <p:nvPr/>
        </p:nvSpPr>
        <p:spPr>
          <a:xfrm>
            <a:off x="1657624" y="5211606"/>
            <a:ext cx="132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True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endParaRPr kumimoji="1"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D0B212C-D1EA-9E4C-939E-58DB506E1E35}"/>
              </a:ext>
            </a:extLst>
          </p:cNvPr>
          <p:cNvSpPr/>
          <p:nvPr/>
        </p:nvSpPr>
        <p:spPr>
          <a:xfrm>
            <a:off x="2908645" y="2804821"/>
            <a:ext cx="1231940" cy="2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12931E-E10A-1347-BD2F-468D25A6A7ED}"/>
              </a:ext>
            </a:extLst>
          </p:cNvPr>
          <p:cNvSpPr txBox="1"/>
          <p:nvPr/>
        </p:nvSpPr>
        <p:spPr>
          <a:xfrm>
            <a:off x="2939515" y="5221424"/>
            <a:ext cx="132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3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690B027-50B9-2547-9100-8457757A23DA}"/>
              </a:ext>
            </a:extLst>
          </p:cNvPr>
          <p:cNvSpPr txBox="1"/>
          <p:nvPr/>
        </p:nvSpPr>
        <p:spPr>
          <a:xfrm>
            <a:off x="863936" y="626531"/>
            <a:ext cx="1067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假设我们有一个训练好的</a:t>
            </a:r>
            <a:r>
              <a:rPr kumimoji="1" lang="en" altLang="zh-CN" b="1" dirty="0"/>
              <a:t>relation Networks</a:t>
            </a:r>
            <a:r>
              <a:rPr kumimoji="1" lang="zh-CN" altLang="en-US" b="1" dirty="0"/>
              <a:t>，并且固定了一套选择下一个样本的策略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66E4AF-BD81-7946-9E0E-6BDE6C9F2ED7}"/>
              </a:ext>
            </a:extLst>
          </p:cNvPr>
          <p:cNvSpPr/>
          <p:nvPr/>
        </p:nvSpPr>
        <p:spPr>
          <a:xfrm>
            <a:off x="257116" y="2785186"/>
            <a:ext cx="2590573" cy="2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10F8557C-C33D-C245-B649-6D65A5308772}"/>
              </a:ext>
            </a:extLst>
          </p:cNvPr>
          <p:cNvSpPr/>
          <p:nvPr/>
        </p:nvSpPr>
        <p:spPr>
          <a:xfrm>
            <a:off x="4251461" y="1520171"/>
            <a:ext cx="7558693" cy="4729361"/>
          </a:xfrm>
          <a:custGeom>
            <a:avLst/>
            <a:gdLst>
              <a:gd name="connsiteX0" fmla="*/ 1565130 w 5408443"/>
              <a:gd name="connsiteY0" fmla="*/ 161485 h 4729361"/>
              <a:gd name="connsiteX1" fmla="*/ 1565130 w 5408443"/>
              <a:gd name="connsiteY1" fmla="*/ 245567 h 4729361"/>
              <a:gd name="connsiteX2" fmla="*/ 9599 w 5408443"/>
              <a:gd name="connsiteY2" fmla="*/ 1969264 h 4729361"/>
              <a:gd name="connsiteX3" fmla="*/ 2405958 w 5408443"/>
              <a:gd name="connsiteY3" fmla="*/ 4722974 h 4729361"/>
              <a:gd name="connsiteX4" fmla="*/ 5233241 w 5408443"/>
              <a:gd name="connsiteY4" fmla="*/ 2652436 h 4729361"/>
              <a:gd name="connsiteX5" fmla="*/ 4728744 w 5408443"/>
              <a:gd name="connsiteY5" fmla="*/ 235057 h 4729361"/>
              <a:gd name="connsiteX6" fmla="*/ 1638703 w 5408443"/>
              <a:gd name="connsiteY6" fmla="*/ 77402 h 4729361"/>
              <a:gd name="connsiteX7" fmla="*/ 1596661 w 5408443"/>
              <a:gd name="connsiteY7" fmla="*/ 98423 h 4729361"/>
              <a:gd name="connsiteX8" fmla="*/ 1638703 w 5408443"/>
              <a:gd name="connsiteY8" fmla="*/ 98423 h 4729361"/>
              <a:gd name="connsiteX9" fmla="*/ 1722786 w 5408443"/>
              <a:gd name="connsiteY9" fmla="*/ 140464 h 4729361"/>
              <a:gd name="connsiteX10" fmla="*/ 1680744 w 5408443"/>
              <a:gd name="connsiteY10" fmla="*/ 98423 h 472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08443" h="4729361">
                <a:moveTo>
                  <a:pt x="1565130" y="161485"/>
                </a:moveTo>
                <a:cubicBezTo>
                  <a:pt x="1694757" y="52878"/>
                  <a:pt x="1824385" y="-55729"/>
                  <a:pt x="1565130" y="245567"/>
                </a:cubicBezTo>
                <a:cubicBezTo>
                  <a:pt x="1305875" y="546863"/>
                  <a:pt x="-130539" y="1223030"/>
                  <a:pt x="9599" y="1969264"/>
                </a:cubicBezTo>
                <a:cubicBezTo>
                  <a:pt x="149737" y="2715498"/>
                  <a:pt x="1535351" y="4609112"/>
                  <a:pt x="2405958" y="4722974"/>
                </a:cubicBezTo>
                <a:cubicBezTo>
                  <a:pt x="3276565" y="4836836"/>
                  <a:pt x="4846110" y="3400422"/>
                  <a:pt x="5233241" y="2652436"/>
                </a:cubicBezTo>
                <a:cubicBezTo>
                  <a:pt x="5620372" y="1904450"/>
                  <a:pt x="5327834" y="664229"/>
                  <a:pt x="4728744" y="235057"/>
                </a:cubicBezTo>
                <a:cubicBezTo>
                  <a:pt x="4129654" y="-194115"/>
                  <a:pt x="2160717" y="100174"/>
                  <a:pt x="1638703" y="77402"/>
                </a:cubicBezTo>
                <a:cubicBezTo>
                  <a:pt x="1116689" y="54630"/>
                  <a:pt x="1596661" y="98423"/>
                  <a:pt x="1596661" y="98423"/>
                </a:cubicBezTo>
                <a:cubicBezTo>
                  <a:pt x="1596661" y="101926"/>
                  <a:pt x="1617682" y="91416"/>
                  <a:pt x="1638703" y="98423"/>
                </a:cubicBezTo>
                <a:cubicBezTo>
                  <a:pt x="1659724" y="105430"/>
                  <a:pt x="1722786" y="140464"/>
                  <a:pt x="1722786" y="140464"/>
                </a:cubicBezTo>
                <a:cubicBezTo>
                  <a:pt x="1729793" y="140464"/>
                  <a:pt x="1705268" y="119443"/>
                  <a:pt x="1680744" y="984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5B9922-9B99-884E-B0D7-F7565B70A136}"/>
              </a:ext>
            </a:extLst>
          </p:cNvPr>
          <p:cNvSpPr/>
          <p:nvPr/>
        </p:nvSpPr>
        <p:spPr>
          <a:xfrm>
            <a:off x="754143" y="3384845"/>
            <a:ext cx="336331" cy="33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三角形 14">
            <a:extLst>
              <a:ext uri="{FF2B5EF4-FFF2-40B4-BE49-F238E27FC236}">
                <a16:creationId xmlns:a16="http://schemas.microsoft.com/office/drawing/2014/main" id="{A6C329D2-D6F6-4D45-933C-02E229447D87}"/>
              </a:ext>
            </a:extLst>
          </p:cNvPr>
          <p:cNvSpPr/>
          <p:nvPr/>
        </p:nvSpPr>
        <p:spPr>
          <a:xfrm>
            <a:off x="1853604" y="4133166"/>
            <a:ext cx="341311" cy="294234"/>
          </a:xfrm>
          <a:prstGeom prst="triangl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72960A6-C621-4447-BE58-B626F797FF2F}"/>
              </a:ext>
            </a:extLst>
          </p:cNvPr>
          <p:cNvSpPr/>
          <p:nvPr/>
        </p:nvSpPr>
        <p:spPr>
          <a:xfrm>
            <a:off x="938481" y="4796613"/>
            <a:ext cx="341643" cy="341643"/>
          </a:xfrm>
          <a:prstGeom prst="ellipse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1D245C-3783-5646-B10D-D70EF60F0503}"/>
              </a:ext>
            </a:extLst>
          </p:cNvPr>
          <p:cNvSpPr txBox="1"/>
          <p:nvPr/>
        </p:nvSpPr>
        <p:spPr>
          <a:xfrm>
            <a:off x="1717751" y="3039092"/>
            <a:ext cx="132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新增类别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A07AE88-53B7-7948-88C5-563E0C5B102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93751" y="2406813"/>
            <a:ext cx="528558" cy="97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E83A47B-243C-2E47-B28E-126CCFEA4B59}"/>
              </a:ext>
            </a:extLst>
          </p:cNvPr>
          <p:cNvSpPr txBox="1"/>
          <p:nvPr/>
        </p:nvSpPr>
        <p:spPr>
          <a:xfrm>
            <a:off x="162905" y="1984333"/>
            <a:ext cx="16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en" altLang="zh-CN" dirty="0" err="1"/>
              <a:t>rototyp</a:t>
            </a:r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9AF312-01AF-5D4C-AF59-6C485A350005}"/>
              </a:ext>
            </a:extLst>
          </p:cNvPr>
          <p:cNvSpPr txBox="1"/>
          <p:nvPr/>
        </p:nvSpPr>
        <p:spPr>
          <a:xfrm>
            <a:off x="1174555" y="1340417"/>
            <a:ext cx="238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Support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61DD8F-C9D1-1342-882D-4708FAF6CF6C}"/>
              </a:ext>
            </a:extLst>
          </p:cNvPr>
          <p:cNvSpPr/>
          <p:nvPr/>
        </p:nvSpPr>
        <p:spPr>
          <a:xfrm>
            <a:off x="0" y="0"/>
            <a:ext cx="2722179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40" name="饼形 39">
            <a:extLst>
              <a:ext uri="{FF2B5EF4-FFF2-40B4-BE49-F238E27FC236}">
                <a16:creationId xmlns:a16="http://schemas.microsoft.com/office/drawing/2014/main" id="{85D7AD51-DACF-F142-86B0-EC4B61546F6E}"/>
              </a:ext>
            </a:extLst>
          </p:cNvPr>
          <p:cNvSpPr/>
          <p:nvPr/>
        </p:nvSpPr>
        <p:spPr>
          <a:xfrm>
            <a:off x="6201103" y="2617020"/>
            <a:ext cx="388883" cy="372727"/>
          </a:xfrm>
          <a:prstGeom prst="pi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饼形 40">
            <a:extLst>
              <a:ext uri="{FF2B5EF4-FFF2-40B4-BE49-F238E27FC236}">
                <a16:creationId xmlns:a16="http://schemas.microsoft.com/office/drawing/2014/main" id="{A91E2A89-BF36-B74C-853F-BEF3A2AB9267}"/>
              </a:ext>
            </a:extLst>
          </p:cNvPr>
          <p:cNvSpPr/>
          <p:nvPr/>
        </p:nvSpPr>
        <p:spPr>
          <a:xfrm>
            <a:off x="3342580" y="3012118"/>
            <a:ext cx="388883" cy="372727"/>
          </a:xfrm>
          <a:prstGeom prst="pi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饼形 41">
            <a:extLst>
              <a:ext uri="{FF2B5EF4-FFF2-40B4-BE49-F238E27FC236}">
                <a16:creationId xmlns:a16="http://schemas.microsoft.com/office/drawing/2014/main" id="{1EE518E8-4983-C84D-BAF6-0D3930CCB801}"/>
              </a:ext>
            </a:extLst>
          </p:cNvPr>
          <p:cNvSpPr/>
          <p:nvPr/>
        </p:nvSpPr>
        <p:spPr>
          <a:xfrm>
            <a:off x="6455868" y="3223383"/>
            <a:ext cx="388883" cy="372727"/>
          </a:xfrm>
          <a:prstGeom prst="pi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3" name="饼形 42">
            <a:extLst>
              <a:ext uri="{FF2B5EF4-FFF2-40B4-BE49-F238E27FC236}">
                <a16:creationId xmlns:a16="http://schemas.microsoft.com/office/drawing/2014/main" id="{B5667127-9A94-0342-B2DD-D345BDC30B92}"/>
              </a:ext>
            </a:extLst>
          </p:cNvPr>
          <p:cNvSpPr/>
          <p:nvPr/>
        </p:nvSpPr>
        <p:spPr>
          <a:xfrm>
            <a:off x="6006661" y="3514019"/>
            <a:ext cx="388883" cy="372727"/>
          </a:xfrm>
          <a:prstGeom prst="pi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4" name="饼形 43">
            <a:extLst>
              <a:ext uri="{FF2B5EF4-FFF2-40B4-BE49-F238E27FC236}">
                <a16:creationId xmlns:a16="http://schemas.microsoft.com/office/drawing/2014/main" id="{F1001ACC-977A-8C4F-994A-922C27B66613}"/>
              </a:ext>
            </a:extLst>
          </p:cNvPr>
          <p:cNvSpPr/>
          <p:nvPr/>
        </p:nvSpPr>
        <p:spPr>
          <a:xfrm>
            <a:off x="6574220" y="3752693"/>
            <a:ext cx="388883" cy="372727"/>
          </a:xfrm>
          <a:prstGeom prst="pi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BC6B0A7-FF3C-8046-80B5-585E491D12C8}"/>
              </a:ext>
            </a:extLst>
          </p:cNvPr>
          <p:cNvSpPr/>
          <p:nvPr/>
        </p:nvSpPr>
        <p:spPr>
          <a:xfrm>
            <a:off x="4926739" y="2989747"/>
            <a:ext cx="341643" cy="342573"/>
          </a:xfrm>
          <a:prstGeom prst="ellips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三角形 56">
            <a:extLst>
              <a:ext uri="{FF2B5EF4-FFF2-40B4-BE49-F238E27FC236}">
                <a16:creationId xmlns:a16="http://schemas.microsoft.com/office/drawing/2014/main" id="{2D646786-DB0A-654B-AE59-E8A507DCA5D9}"/>
              </a:ext>
            </a:extLst>
          </p:cNvPr>
          <p:cNvSpPr/>
          <p:nvPr/>
        </p:nvSpPr>
        <p:spPr>
          <a:xfrm>
            <a:off x="5113187" y="3552865"/>
            <a:ext cx="341311" cy="295035"/>
          </a:xfrm>
          <a:prstGeom prst="triangl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泪珠形 57">
            <a:extLst>
              <a:ext uri="{FF2B5EF4-FFF2-40B4-BE49-F238E27FC236}">
                <a16:creationId xmlns:a16="http://schemas.microsoft.com/office/drawing/2014/main" id="{CB369D11-8AEC-F040-B123-2A7402669CFB}"/>
              </a:ext>
            </a:extLst>
          </p:cNvPr>
          <p:cNvSpPr/>
          <p:nvPr/>
        </p:nvSpPr>
        <p:spPr>
          <a:xfrm>
            <a:off x="7930054" y="2785643"/>
            <a:ext cx="320567" cy="321440"/>
          </a:xfrm>
          <a:prstGeom prst="teardrop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泪珠形 58">
            <a:extLst>
              <a:ext uri="{FF2B5EF4-FFF2-40B4-BE49-F238E27FC236}">
                <a16:creationId xmlns:a16="http://schemas.microsoft.com/office/drawing/2014/main" id="{BE5B3FC8-1321-4145-B38F-066D8F48B247}"/>
              </a:ext>
            </a:extLst>
          </p:cNvPr>
          <p:cNvSpPr/>
          <p:nvPr/>
        </p:nvSpPr>
        <p:spPr>
          <a:xfrm>
            <a:off x="8361498" y="3025200"/>
            <a:ext cx="320567" cy="321440"/>
          </a:xfrm>
          <a:prstGeom prst="teardrop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泪珠形 59">
            <a:extLst>
              <a:ext uri="{FF2B5EF4-FFF2-40B4-BE49-F238E27FC236}">
                <a16:creationId xmlns:a16="http://schemas.microsoft.com/office/drawing/2014/main" id="{2EF31C22-2B99-8D4F-94D3-D54E0CE15F7B}"/>
              </a:ext>
            </a:extLst>
          </p:cNvPr>
          <p:cNvSpPr/>
          <p:nvPr/>
        </p:nvSpPr>
        <p:spPr>
          <a:xfrm>
            <a:off x="7836054" y="3230971"/>
            <a:ext cx="320567" cy="321440"/>
          </a:xfrm>
          <a:prstGeom prst="teardrop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E2270C-A772-264F-9AA3-9B5E89038DFA}"/>
              </a:ext>
            </a:extLst>
          </p:cNvPr>
          <p:cNvSpPr txBox="1"/>
          <p:nvPr/>
        </p:nvSpPr>
        <p:spPr>
          <a:xfrm>
            <a:off x="1657624" y="5211606"/>
            <a:ext cx="132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True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endParaRPr kumimoji="1"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D0B212C-D1EA-9E4C-939E-58DB506E1E35}"/>
              </a:ext>
            </a:extLst>
          </p:cNvPr>
          <p:cNvSpPr/>
          <p:nvPr/>
        </p:nvSpPr>
        <p:spPr>
          <a:xfrm>
            <a:off x="2908645" y="2804821"/>
            <a:ext cx="1231940" cy="2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12931E-E10A-1347-BD2F-468D25A6A7ED}"/>
              </a:ext>
            </a:extLst>
          </p:cNvPr>
          <p:cNvSpPr txBox="1"/>
          <p:nvPr/>
        </p:nvSpPr>
        <p:spPr>
          <a:xfrm>
            <a:off x="2939515" y="5221424"/>
            <a:ext cx="132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endParaRPr kumimoji="1" lang="zh-CN" altLang="en-US" dirty="0"/>
          </a:p>
        </p:txBody>
      </p: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5C3E9602-9462-C843-8D39-AE2DA3347375}"/>
              </a:ext>
            </a:extLst>
          </p:cNvPr>
          <p:cNvCxnSpPr>
            <a:cxnSpLocks/>
            <a:stCxn id="40" idx="3"/>
            <a:endCxn id="41" idx="3"/>
          </p:cNvCxnSpPr>
          <p:nvPr/>
        </p:nvCxnSpPr>
        <p:spPr>
          <a:xfrm rot="16200000" flipH="1" flipV="1">
            <a:off x="4768735" y="1385307"/>
            <a:ext cx="395098" cy="2858523"/>
          </a:xfrm>
          <a:prstGeom prst="bentConnector3">
            <a:avLst>
              <a:gd name="adj1" fmla="val -578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6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690B027-50B9-2547-9100-8457757A23DA}"/>
              </a:ext>
            </a:extLst>
          </p:cNvPr>
          <p:cNvSpPr txBox="1"/>
          <p:nvPr/>
        </p:nvSpPr>
        <p:spPr>
          <a:xfrm>
            <a:off x="863936" y="626531"/>
            <a:ext cx="1067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假设我们有一个训练好的</a:t>
            </a:r>
            <a:r>
              <a:rPr kumimoji="1" lang="en" altLang="zh-CN" b="1" dirty="0"/>
              <a:t>relation Networks</a:t>
            </a:r>
            <a:r>
              <a:rPr kumimoji="1" lang="zh-CN" altLang="en-US" b="1" dirty="0"/>
              <a:t>，并且固定了一套选择下一个样本的策略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66E4AF-BD81-7946-9E0E-6BDE6C9F2ED7}"/>
              </a:ext>
            </a:extLst>
          </p:cNvPr>
          <p:cNvSpPr/>
          <p:nvPr/>
        </p:nvSpPr>
        <p:spPr>
          <a:xfrm>
            <a:off x="257116" y="2785186"/>
            <a:ext cx="2590573" cy="2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10F8557C-C33D-C245-B649-6D65A5308772}"/>
              </a:ext>
            </a:extLst>
          </p:cNvPr>
          <p:cNvSpPr/>
          <p:nvPr/>
        </p:nvSpPr>
        <p:spPr>
          <a:xfrm>
            <a:off x="4251461" y="1520171"/>
            <a:ext cx="7558693" cy="4729361"/>
          </a:xfrm>
          <a:custGeom>
            <a:avLst/>
            <a:gdLst>
              <a:gd name="connsiteX0" fmla="*/ 1565130 w 5408443"/>
              <a:gd name="connsiteY0" fmla="*/ 161485 h 4729361"/>
              <a:gd name="connsiteX1" fmla="*/ 1565130 w 5408443"/>
              <a:gd name="connsiteY1" fmla="*/ 245567 h 4729361"/>
              <a:gd name="connsiteX2" fmla="*/ 9599 w 5408443"/>
              <a:gd name="connsiteY2" fmla="*/ 1969264 h 4729361"/>
              <a:gd name="connsiteX3" fmla="*/ 2405958 w 5408443"/>
              <a:gd name="connsiteY3" fmla="*/ 4722974 h 4729361"/>
              <a:gd name="connsiteX4" fmla="*/ 5233241 w 5408443"/>
              <a:gd name="connsiteY4" fmla="*/ 2652436 h 4729361"/>
              <a:gd name="connsiteX5" fmla="*/ 4728744 w 5408443"/>
              <a:gd name="connsiteY5" fmla="*/ 235057 h 4729361"/>
              <a:gd name="connsiteX6" fmla="*/ 1638703 w 5408443"/>
              <a:gd name="connsiteY6" fmla="*/ 77402 h 4729361"/>
              <a:gd name="connsiteX7" fmla="*/ 1596661 w 5408443"/>
              <a:gd name="connsiteY7" fmla="*/ 98423 h 4729361"/>
              <a:gd name="connsiteX8" fmla="*/ 1638703 w 5408443"/>
              <a:gd name="connsiteY8" fmla="*/ 98423 h 4729361"/>
              <a:gd name="connsiteX9" fmla="*/ 1722786 w 5408443"/>
              <a:gd name="connsiteY9" fmla="*/ 140464 h 4729361"/>
              <a:gd name="connsiteX10" fmla="*/ 1680744 w 5408443"/>
              <a:gd name="connsiteY10" fmla="*/ 98423 h 472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08443" h="4729361">
                <a:moveTo>
                  <a:pt x="1565130" y="161485"/>
                </a:moveTo>
                <a:cubicBezTo>
                  <a:pt x="1694757" y="52878"/>
                  <a:pt x="1824385" y="-55729"/>
                  <a:pt x="1565130" y="245567"/>
                </a:cubicBezTo>
                <a:cubicBezTo>
                  <a:pt x="1305875" y="546863"/>
                  <a:pt x="-130539" y="1223030"/>
                  <a:pt x="9599" y="1969264"/>
                </a:cubicBezTo>
                <a:cubicBezTo>
                  <a:pt x="149737" y="2715498"/>
                  <a:pt x="1535351" y="4609112"/>
                  <a:pt x="2405958" y="4722974"/>
                </a:cubicBezTo>
                <a:cubicBezTo>
                  <a:pt x="3276565" y="4836836"/>
                  <a:pt x="4846110" y="3400422"/>
                  <a:pt x="5233241" y="2652436"/>
                </a:cubicBezTo>
                <a:cubicBezTo>
                  <a:pt x="5620372" y="1904450"/>
                  <a:pt x="5327834" y="664229"/>
                  <a:pt x="4728744" y="235057"/>
                </a:cubicBezTo>
                <a:cubicBezTo>
                  <a:pt x="4129654" y="-194115"/>
                  <a:pt x="2160717" y="100174"/>
                  <a:pt x="1638703" y="77402"/>
                </a:cubicBezTo>
                <a:cubicBezTo>
                  <a:pt x="1116689" y="54630"/>
                  <a:pt x="1596661" y="98423"/>
                  <a:pt x="1596661" y="98423"/>
                </a:cubicBezTo>
                <a:cubicBezTo>
                  <a:pt x="1596661" y="101926"/>
                  <a:pt x="1617682" y="91416"/>
                  <a:pt x="1638703" y="98423"/>
                </a:cubicBezTo>
                <a:cubicBezTo>
                  <a:pt x="1659724" y="105430"/>
                  <a:pt x="1722786" y="140464"/>
                  <a:pt x="1722786" y="140464"/>
                </a:cubicBezTo>
                <a:cubicBezTo>
                  <a:pt x="1729793" y="140464"/>
                  <a:pt x="1705268" y="119443"/>
                  <a:pt x="1680744" y="984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5B9922-9B99-884E-B0D7-F7565B70A136}"/>
              </a:ext>
            </a:extLst>
          </p:cNvPr>
          <p:cNvSpPr/>
          <p:nvPr/>
        </p:nvSpPr>
        <p:spPr>
          <a:xfrm>
            <a:off x="754143" y="3384845"/>
            <a:ext cx="336331" cy="33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三角形 14">
            <a:extLst>
              <a:ext uri="{FF2B5EF4-FFF2-40B4-BE49-F238E27FC236}">
                <a16:creationId xmlns:a16="http://schemas.microsoft.com/office/drawing/2014/main" id="{A6C329D2-D6F6-4D45-933C-02E229447D87}"/>
              </a:ext>
            </a:extLst>
          </p:cNvPr>
          <p:cNvSpPr/>
          <p:nvPr/>
        </p:nvSpPr>
        <p:spPr>
          <a:xfrm>
            <a:off x="1853604" y="4133166"/>
            <a:ext cx="341311" cy="294234"/>
          </a:xfrm>
          <a:prstGeom prst="triangl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72960A6-C621-4447-BE58-B626F797FF2F}"/>
              </a:ext>
            </a:extLst>
          </p:cNvPr>
          <p:cNvSpPr/>
          <p:nvPr/>
        </p:nvSpPr>
        <p:spPr>
          <a:xfrm>
            <a:off x="938481" y="4796613"/>
            <a:ext cx="341643" cy="341643"/>
          </a:xfrm>
          <a:prstGeom prst="ellipse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1D245C-3783-5646-B10D-D70EF60F0503}"/>
              </a:ext>
            </a:extLst>
          </p:cNvPr>
          <p:cNvSpPr txBox="1"/>
          <p:nvPr/>
        </p:nvSpPr>
        <p:spPr>
          <a:xfrm>
            <a:off x="1717751" y="3039092"/>
            <a:ext cx="132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新增类别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A07AE88-53B7-7948-88C5-563E0C5B102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93751" y="2406813"/>
            <a:ext cx="528558" cy="97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E83A47B-243C-2E47-B28E-126CCFEA4B59}"/>
              </a:ext>
            </a:extLst>
          </p:cNvPr>
          <p:cNvSpPr txBox="1"/>
          <p:nvPr/>
        </p:nvSpPr>
        <p:spPr>
          <a:xfrm>
            <a:off x="162905" y="1984333"/>
            <a:ext cx="16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en" altLang="zh-CN" dirty="0" err="1"/>
              <a:t>rototyp</a:t>
            </a:r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9AF312-01AF-5D4C-AF59-6C485A350005}"/>
              </a:ext>
            </a:extLst>
          </p:cNvPr>
          <p:cNvSpPr txBox="1"/>
          <p:nvPr/>
        </p:nvSpPr>
        <p:spPr>
          <a:xfrm>
            <a:off x="1174555" y="1340417"/>
            <a:ext cx="238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Support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61DD8F-C9D1-1342-882D-4708FAF6CF6C}"/>
              </a:ext>
            </a:extLst>
          </p:cNvPr>
          <p:cNvSpPr/>
          <p:nvPr/>
        </p:nvSpPr>
        <p:spPr>
          <a:xfrm>
            <a:off x="0" y="0"/>
            <a:ext cx="2722179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41" name="饼形 40">
            <a:extLst>
              <a:ext uri="{FF2B5EF4-FFF2-40B4-BE49-F238E27FC236}">
                <a16:creationId xmlns:a16="http://schemas.microsoft.com/office/drawing/2014/main" id="{A91E2A89-BF36-B74C-853F-BEF3A2AB9267}"/>
              </a:ext>
            </a:extLst>
          </p:cNvPr>
          <p:cNvSpPr/>
          <p:nvPr/>
        </p:nvSpPr>
        <p:spPr>
          <a:xfrm>
            <a:off x="3342580" y="3012118"/>
            <a:ext cx="388883" cy="372727"/>
          </a:xfrm>
          <a:prstGeom prst="pi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饼形 41">
            <a:extLst>
              <a:ext uri="{FF2B5EF4-FFF2-40B4-BE49-F238E27FC236}">
                <a16:creationId xmlns:a16="http://schemas.microsoft.com/office/drawing/2014/main" id="{1EE518E8-4983-C84D-BAF6-0D3930CCB801}"/>
              </a:ext>
            </a:extLst>
          </p:cNvPr>
          <p:cNvSpPr/>
          <p:nvPr/>
        </p:nvSpPr>
        <p:spPr>
          <a:xfrm>
            <a:off x="6455868" y="3223383"/>
            <a:ext cx="388883" cy="372727"/>
          </a:xfrm>
          <a:prstGeom prst="pi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3" name="饼形 42">
            <a:extLst>
              <a:ext uri="{FF2B5EF4-FFF2-40B4-BE49-F238E27FC236}">
                <a16:creationId xmlns:a16="http://schemas.microsoft.com/office/drawing/2014/main" id="{B5667127-9A94-0342-B2DD-D345BDC30B92}"/>
              </a:ext>
            </a:extLst>
          </p:cNvPr>
          <p:cNvSpPr/>
          <p:nvPr/>
        </p:nvSpPr>
        <p:spPr>
          <a:xfrm>
            <a:off x="6006661" y="3514019"/>
            <a:ext cx="388883" cy="372727"/>
          </a:xfrm>
          <a:prstGeom prst="pi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4" name="饼形 43">
            <a:extLst>
              <a:ext uri="{FF2B5EF4-FFF2-40B4-BE49-F238E27FC236}">
                <a16:creationId xmlns:a16="http://schemas.microsoft.com/office/drawing/2014/main" id="{F1001ACC-977A-8C4F-994A-922C27B66613}"/>
              </a:ext>
            </a:extLst>
          </p:cNvPr>
          <p:cNvSpPr/>
          <p:nvPr/>
        </p:nvSpPr>
        <p:spPr>
          <a:xfrm>
            <a:off x="6574220" y="3752693"/>
            <a:ext cx="388883" cy="372727"/>
          </a:xfrm>
          <a:prstGeom prst="pi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BC6B0A7-FF3C-8046-80B5-585E491D12C8}"/>
              </a:ext>
            </a:extLst>
          </p:cNvPr>
          <p:cNvSpPr/>
          <p:nvPr/>
        </p:nvSpPr>
        <p:spPr>
          <a:xfrm>
            <a:off x="4926739" y="2989747"/>
            <a:ext cx="341643" cy="342573"/>
          </a:xfrm>
          <a:prstGeom prst="ellips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三角形 56">
            <a:extLst>
              <a:ext uri="{FF2B5EF4-FFF2-40B4-BE49-F238E27FC236}">
                <a16:creationId xmlns:a16="http://schemas.microsoft.com/office/drawing/2014/main" id="{2D646786-DB0A-654B-AE59-E8A507DCA5D9}"/>
              </a:ext>
            </a:extLst>
          </p:cNvPr>
          <p:cNvSpPr/>
          <p:nvPr/>
        </p:nvSpPr>
        <p:spPr>
          <a:xfrm>
            <a:off x="5113187" y="3552865"/>
            <a:ext cx="341311" cy="295035"/>
          </a:xfrm>
          <a:prstGeom prst="triangl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泪珠形 57">
            <a:extLst>
              <a:ext uri="{FF2B5EF4-FFF2-40B4-BE49-F238E27FC236}">
                <a16:creationId xmlns:a16="http://schemas.microsoft.com/office/drawing/2014/main" id="{CB369D11-8AEC-F040-B123-2A7402669CFB}"/>
              </a:ext>
            </a:extLst>
          </p:cNvPr>
          <p:cNvSpPr/>
          <p:nvPr/>
        </p:nvSpPr>
        <p:spPr>
          <a:xfrm>
            <a:off x="7930054" y="2785643"/>
            <a:ext cx="320567" cy="321440"/>
          </a:xfrm>
          <a:prstGeom prst="teardrop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泪珠形 58">
            <a:extLst>
              <a:ext uri="{FF2B5EF4-FFF2-40B4-BE49-F238E27FC236}">
                <a16:creationId xmlns:a16="http://schemas.microsoft.com/office/drawing/2014/main" id="{BE5B3FC8-1321-4145-B38F-066D8F48B247}"/>
              </a:ext>
            </a:extLst>
          </p:cNvPr>
          <p:cNvSpPr/>
          <p:nvPr/>
        </p:nvSpPr>
        <p:spPr>
          <a:xfrm>
            <a:off x="8361498" y="3025200"/>
            <a:ext cx="320567" cy="321440"/>
          </a:xfrm>
          <a:prstGeom prst="teardrop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泪珠形 59">
            <a:extLst>
              <a:ext uri="{FF2B5EF4-FFF2-40B4-BE49-F238E27FC236}">
                <a16:creationId xmlns:a16="http://schemas.microsoft.com/office/drawing/2014/main" id="{2EF31C22-2B99-8D4F-94D3-D54E0CE15F7B}"/>
              </a:ext>
            </a:extLst>
          </p:cNvPr>
          <p:cNvSpPr/>
          <p:nvPr/>
        </p:nvSpPr>
        <p:spPr>
          <a:xfrm>
            <a:off x="7836054" y="3230971"/>
            <a:ext cx="320567" cy="321440"/>
          </a:xfrm>
          <a:prstGeom prst="teardrop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E2270C-A772-264F-9AA3-9B5E89038DFA}"/>
              </a:ext>
            </a:extLst>
          </p:cNvPr>
          <p:cNvSpPr txBox="1"/>
          <p:nvPr/>
        </p:nvSpPr>
        <p:spPr>
          <a:xfrm>
            <a:off x="1657624" y="5211606"/>
            <a:ext cx="132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True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endParaRPr kumimoji="1"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D0B212C-D1EA-9E4C-939E-58DB506E1E35}"/>
              </a:ext>
            </a:extLst>
          </p:cNvPr>
          <p:cNvSpPr/>
          <p:nvPr/>
        </p:nvSpPr>
        <p:spPr>
          <a:xfrm>
            <a:off x="2908645" y="2804821"/>
            <a:ext cx="1231940" cy="279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12931E-E10A-1347-BD2F-468D25A6A7ED}"/>
              </a:ext>
            </a:extLst>
          </p:cNvPr>
          <p:cNvSpPr txBox="1"/>
          <p:nvPr/>
        </p:nvSpPr>
        <p:spPr>
          <a:xfrm>
            <a:off x="2939515" y="5221424"/>
            <a:ext cx="132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endParaRPr kumimoji="1" lang="zh-CN" altLang="en-US" dirty="0"/>
          </a:p>
        </p:txBody>
      </p: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5C3E9602-9462-C843-8D39-AE2DA3347375}"/>
              </a:ext>
            </a:extLst>
          </p:cNvPr>
          <p:cNvCxnSpPr>
            <a:cxnSpLocks/>
            <a:endCxn id="41" idx="3"/>
          </p:cNvCxnSpPr>
          <p:nvPr/>
        </p:nvCxnSpPr>
        <p:spPr>
          <a:xfrm rot="5400000">
            <a:off x="3129297" y="2604391"/>
            <a:ext cx="81545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57C258A-BAB0-B249-82F5-65255E0B7AC4}"/>
              </a:ext>
            </a:extLst>
          </p:cNvPr>
          <p:cNvSpPr txBox="1"/>
          <p:nvPr/>
        </p:nvSpPr>
        <p:spPr>
          <a:xfrm>
            <a:off x="2949534" y="1693469"/>
            <a:ext cx="16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更新中心点</a:t>
            </a:r>
          </a:p>
        </p:txBody>
      </p:sp>
    </p:spTree>
    <p:extLst>
      <p:ext uri="{BB962C8B-B14F-4D97-AF65-F5344CB8AC3E}">
        <p14:creationId xmlns:p14="http://schemas.microsoft.com/office/powerpoint/2010/main" val="181976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724</Words>
  <Application>Microsoft Macintosh PowerPoint</Application>
  <PresentationFormat>宽屏</PresentationFormat>
  <Paragraphs>82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t453</dc:creator>
  <cp:lastModifiedBy>t453</cp:lastModifiedBy>
  <cp:revision>20</cp:revision>
  <dcterms:created xsi:type="dcterms:W3CDTF">2020-09-18T07:11:26Z</dcterms:created>
  <dcterms:modified xsi:type="dcterms:W3CDTF">2020-09-25T11:34:49Z</dcterms:modified>
</cp:coreProperties>
</file>