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261" r:id="rId3"/>
    <p:sldId id="257" r:id="rId4"/>
    <p:sldId id="258" r:id="rId5"/>
    <p:sldId id="262" r:id="rId6"/>
    <p:sldId id="263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5"/>
    <p:restoredTop sz="94892"/>
  </p:normalViewPr>
  <p:slideViewPr>
    <p:cSldViewPr snapToGrid="0" snapToObjects="1">
      <p:cViewPr varScale="1">
        <p:scale>
          <a:sx n="106" d="100"/>
          <a:sy n="106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BD4C9-47E0-1946-90C9-AB0F75D12B95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6437-20F4-1A49-A779-867F104606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97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4AE8-6EBC-E24A-9BC8-6F9182310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C5684D-5586-3242-B798-B427BB597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18BED-0E66-5240-8EE0-E2FAB5CA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5349-3479-C448-9114-DAC4D7D5C330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2CC67-6B49-444A-B21B-674A92BC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7DC24-ACA5-7649-8B20-C6F5EFAB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DF60-4F39-8E4A-BD67-B02258F84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89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4BEC1-6ED2-2C47-86A4-19C36A0C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C8E859-6148-4C4A-B027-DA53B7C7D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431B3-624C-904F-923A-1CCA8A81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5349-3479-C448-9114-DAC4D7D5C330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18F38-6FA5-1146-8270-754E4D0C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B791D4-5C24-4A4A-A1D3-CEC2B6D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DF60-4F39-8E4A-BD67-B02258F84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3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41469A-5205-B944-8061-0490A0030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6B1813-716B-2B45-97F8-0FEFCAC0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64C1B-77E9-EA43-B675-3E0E178A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5349-3479-C448-9114-DAC4D7D5C330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EE05D-8ADB-6C4F-9D9E-F5CF4882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E2659-5FF2-194F-A885-0CE66157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DF60-4F39-8E4A-BD67-B02258F84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9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28FF2-D4AF-F943-9B44-E8D6456A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3EF73-B30A-3F4A-BC74-24CEC0E7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C2B3-F434-A84D-804F-953A7E55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5349-3479-C448-9114-DAC4D7D5C330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BD07A-3008-E74A-BD55-89FFE9D8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FAA72-6CBC-7D47-B816-7AFDE328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DF60-4F39-8E4A-BD67-B02258F84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19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E99B8-2754-C840-A082-0F5252C8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766BE-B024-C24D-A47D-45B0EE15C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B998D-D4E6-A44A-A96F-EC9ED776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5349-3479-C448-9114-DAC4D7D5C330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EAFD4-5312-1243-B2F4-EC283CF4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A64FA-0C05-8441-925A-A42D33A3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DF60-4F39-8E4A-BD67-B02258F84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40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57FA2-DCA3-EA4D-9878-404C8532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03BDF-BD23-5E47-8421-69D42B048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9707C0-A0D6-1740-A2B0-F8493FD44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BE08F-D71B-874D-B47C-8EEA8301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5349-3479-C448-9114-DAC4D7D5C330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FBAF31-7357-004F-9445-6E92D393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CBC4D6-D6DC-D049-9C7D-2EE27929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DF60-4F39-8E4A-BD67-B02258F84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646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BA878-2965-824A-A652-32465CA3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6F94F0-CA75-3448-B23D-EA9E2EE4D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3F051-6CB5-6A44-9491-2A41D4271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C91AAB-A794-2C4E-A49D-1F18D80E6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057E41-63E8-214D-A475-40771083A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B633CC-8F0A-524A-B5DB-0065B2B0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5349-3479-C448-9114-DAC4D7D5C330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2500CE-25FE-C848-8ABF-63E8C5B9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A7B50F-551A-B543-A91A-F4B2FDB5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DF60-4F39-8E4A-BD67-B02258F84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082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B533D-7959-AD4B-9BD9-0B8B1D5E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087B3F-8E7D-8B4D-81C0-843A9ADF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5349-3479-C448-9114-DAC4D7D5C330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6E63D2-76C3-C647-8EAF-EE009A97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02EE48-7EEB-6246-B07D-61BE2803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DF60-4F39-8E4A-BD67-B02258F84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10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43731D-2386-9348-B34A-A0B17801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5349-3479-C448-9114-DAC4D7D5C330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C345A5-7C1D-F04F-9D4D-FD288D62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FE28A6-8BED-E444-812E-05937EC7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DF60-4F39-8E4A-BD67-B02258F84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78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C1E6E-F991-8C4F-BA3D-2C33AF36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FA4C9-578A-434A-992B-9A380339E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215D50-7291-2349-85B8-ADDAA5834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4FEE7-F16A-BD40-87E2-102E50E7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5349-3479-C448-9114-DAC4D7D5C330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C2217-6F6C-5A44-9D76-D5459821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606253-E8BC-594E-A189-A63AB588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DF60-4F39-8E4A-BD67-B02258F84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44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6BDF-39D8-1345-859F-AB5FC370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D7A70C-2127-9F47-94ED-8246FC50C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116043-CD71-F546-8A2F-623A1A435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A4E67C-9C5C-B443-A445-7C4846F6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5349-3479-C448-9114-DAC4D7D5C330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02F100-DAA7-E749-8A41-9535D287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7598C-D2AD-BD45-AB03-1B1E2661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DF60-4F39-8E4A-BD67-B02258F84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594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A76B09-7CE5-5B4B-A845-F972BED0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432A8-22D2-2B48-836F-DEDDB9B7A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85614-B987-1A4C-A103-F5ED50D6E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35349-3479-C448-9114-DAC4D7D5C330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331FA-6A36-704A-9FD6-DB6796335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253AA-98B9-F64B-A64B-187D7E2D3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3DF60-4F39-8E4A-BD67-B02258F84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5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leihuo.netease.com/pujiashu/game_seq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98EC2F-3496-0947-BE96-F3B089F7D811}"/>
              </a:ext>
            </a:extLst>
          </p:cNvPr>
          <p:cNvSpPr txBox="1"/>
          <p:nvPr/>
        </p:nvSpPr>
        <p:spPr>
          <a:xfrm>
            <a:off x="509286" y="3141749"/>
            <a:ext cx="947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进度：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训练好了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个模型，全部已上传数源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Embedding</a:t>
            </a:r>
            <a:r>
              <a:rPr kumimoji="1" lang="zh-CN" altLang="en-US" dirty="0"/>
              <a:t>抽取模块开发完成，可以以</a:t>
            </a:r>
            <a:r>
              <a:rPr kumimoji="1" lang="en-US" altLang="zh-CN" dirty="0"/>
              <a:t>package</a:t>
            </a:r>
            <a:r>
              <a:rPr kumimoji="1" lang="zh-CN" altLang="en-US" dirty="0"/>
              <a:t>形式安装，目前同时支持特征抽取和</a:t>
            </a:r>
            <a:r>
              <a:rPr kumimoji="1" lang="en-US" altLang="zh-CN" dirty="0"/>
              <a:t>fine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tune</a:t>
            </a:r>
            <a:r>
              <a:rPr kumimoji="1" lang="zh-CN" altLang="en-US" dirty="0"/>
              <a:t> （</a:t>
            </a:r>
            <a:r>
              <a:rPr kumimoji="1" lang="en" altLang="zh-CN" dirty="0">
                <a:hlinkClick r:id="rId2"/>
              </a:rPr>
              <a:t>https://</a:t>
            </a:r>
            <a:r>
              <a:rPr kumimoji="1" lang="en" altLang="zh-CN" dirty="0" err="1">
                <a:hlinkClick r:id="rId2"/>
              </a:rPr>
              <a:t>gitlab.leihuo.netease.com</a:t>
            </a:r>
            <a:r>
              <a:rPr kumimoji="1" lang="en" altLang="zh-CN" dirty="0">
                <a:hlinkClick r:id="rId2"/>
              </a:rPr>
              <a:t>/</a:t>
            </a:r>
            <a:r>
              <a:rPr kumimoji="1" lang="en" altLang="zh-CN" dirty="0" err="1">
                <a:hlinkClick r:id="rId2"/>
              </a:rPr>
              <a:t>pujiashu</a:t>
            </a:r>
            <a:r>
              <a:rPr kumimoji="1" lang="en" altLang="zh-CN" dirty="0">
                <a:hlinkClick r:id="rId2"/>
              </a:rPr>
              <a:t>/</a:t>
            </a:r>
            <a:r>
              <a:rPr kumimoji="1" lang="en" altLang="zh-CN" dirty="0" err="1">
                <a:hlinkClick r:id="rId2"/>
              </a:rPr>
              <a:t>game_seq</a:t>
            </a:r>
            <a:r>
              <a:rPr kumimoji="1" lang="zh-CN" altLang="en-US" dirty="0"/>
              <a:t>）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2FA1C86-AD90-6347-BFD4-9068AD126648}"/>
              </a:ext>
            </a:extLst>
          </p:cNvPr>
          <p:cNvSpPr txBox="1"/>
          <p:nvPr/>
        </p:nvSpPr>
        <p:spPr>
          <a:xfrm>
            <a:off x="509286" y="1141258"/>
            <a:ext cx="11123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训练数据：逆水寒</a:t>
            </a:r>
            <a:r>
              <a:rPr kumimoji="1" lang="en-US" altLang="zh-CN" dirty="0"/>
              <a:t>2020-03</a:t>
            </a:r>
          </a:p>
          <a:p>
            <a:r>
              <a:rPr kumimoji="1" lang="zh-CN" altLang="en-US" dirty="0"/>
              <a:t>测试数据：逆水寒</a:t>
            </a:r>
            <a:r>
              <a:rPr kumimoji="1" lang="en-US" altLang="zh-CN" dirty="0"/>
              <a:t>2020-05</a:t>
            </a:r>
            <a:r>
              <a:rPr kumimoji="1" lang="zh-CN" altLang="en-US" dirty="0"/>
              <a:t>的某几天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测试</a:t>
            </a:r>
            <a:r>
              <a:rPr kumimoji="1" lang="en-US" altLang="zh-CN" dirty="0"/>
              <a:t>metric</a:t>
            </a:r>
          </a:p>
          <a:p>
            <a:pPr marL="342900" indent="-342900">
              <a:buAutoNum type="arabicPeriod"/>
            </a:pPr>
            <a:r>
              <a:rPr kumimoji="1" lang="zh-CN" altLang="en-US" dirty="0"/>
              <a:t>测试集</a:t>
            </a:r>
            <a:r>
              <a:rPr kumimoji="1" lang="en-US" altLang="zh-CN" dirty="0"/>
              <a:t>PPL</a:t>
            </a:r>
          </a:p>
          <a:p>
            <a:pPr marL="342900" indent="-342900">
              <a:buAutoNum type="arabicPeriod"/>
            </a:pPr>
            <a:r>
              <a:rPr kumimoji="1" lang="zh-CN" altLang="en-US" dirty="0"/>
              <a:t>下游任务（流失检测、外挂检测、玩家进入哪下一张图的预测）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674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78D0FE-3C92-FB47-8102-3CEF1050ADEB}"/>
              </a:ext>
            </a:extLst>
          </p:cNvPr>
          <p:cNvSpPr txBox="1"/>
          <p:nvPr/>
        </p:nvSpPr>
        <p:spPr>
          <a:xfrm>
            <a:off x="5342021" y="3059668"/>
            <a:ext cx="524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论文排期</a:t>
            </a:r>
          </a:p>
        </p:txBody>
      </p:sp>
    </p:spTree>
    <p:extLst>
      <p:ext uri="{BB962C8B-B14F-4D97-AF65-F5344CB8AC3E}">
        <p14:creationId xmlns:p14="http://schemas.microsoft.com/office/powerpoint/2010/main" val="398231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3C06237-3C12-AB40-BDAA-AEFAC184BC5E}"/>
              </a:ext>
            </a:extLst>
          </p:cNvPr>
          <p:cNvSpPr/>
          <p:nvPr/>
        </p:nvSpPr>
        <p:spPr>
          <a:xfrm>
            <a:off x="2875276" y="3101800"/>
            <a:ext cx="1058747" cy="34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400227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901073-FECA-9740-95DB-A623D3998925}"/>
              </a:ext>
            </a:extLst>
          </p:cNvPr>
          <p:cNvSpPr/>
          <p:nvPr/>
        </p:nvSpPr>
        <p:spPr>
          <a:xfrm>
            <a:off x="10203084" y="103289"/>
            <a:ext cx="796723" cy="34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55F355-1E16-CC4F-A106-B5AFF56123F4}"/>
              </a:ext>
            </a:extLst>
          </p:cNvPr>
          <p:cNvSpPr txBox="1"/>
          <p:nvPr/>
        </p:nvSpPr>
        <p:spPr>
          <a:xfrm>
            <a:off x="10999807" y="92243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行为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500E7D-52AE-8B4E-BC78-A3BE8BCE0FE8}"/>
              </a:ext>
            </a:extLst>
          </p:cNvPr>
          <p:cNvSpPr/>
          <p:nvPr/>
        </p:nvSpPr>
        <p:spPr>
          <a:xfrm>
            <a:off x="10203084" y="556631"/>
            <a:ext cx="796723" cy="3472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00BB60-C93A-3C4B-8156-F82791AEBCEE}"/>
              </a:ext>
            </a:extLst>
          </p:cNvPr>
          <p:cNvSpPr txBox="1"/>
          <p:nvPr/>
        </p:nvSpPr>
        <p:spPr>
          <a:xfrm>
            <a:off x="11005594" y="556631"/>
            <a:ext cx="11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68A84D-09B3-A343-AFC0-A608A37C5088}"/>
              </a:ext>
            </a:extLst>
          </p:cNvPr>
          <p:cNvSpPr txBox="1"/>
          <p:nvPr/>
        </p:nvSpPr>
        <p:spPr>
          <a:xfrm>
            <a:off x="1928274" y="311443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9C004679-5254-A644-B4E1-45627B7EFA06}"/>
              </a:ext>
            </a:extLst>
          </p:cNvPr>
          <p:cNvCxnSpPr/>
          <p:nvPr/>
        </p:nvCxnSpPr>
        <p:spPr>
          <a:xfrm>
            <a:off x="832609" y="3599730"/>
            <a:ext cx="10556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1B214F3-2E5E-3643-B05F-4FE7DFAEDD52}"/>
              </a:ext>
            </a:extLst>
          </p:cNvPr>
          <p:cNvSpPr/>
          <p:nvPr/>
        </p:nvSpPr>
        <p:spPr>
          <a:xfrm>
            <a:off x="4052663" y="3101800"/>
            <a:ext cx="1233041" cy="3472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21204618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DD764F-4558-C14F-BDEA-059889B3409C}"/>
              </a:ext>
            </a:extLst>
          </p:cNvPr>
          <p:cNvSpPr/>
          <p:nvPr/>
        </p:nvSpPr>
        <p:spPr>
          <a:xfrm>
            <a:off x="5404344" y="3101800"/>
            <a:ext cx="1058747" cy="34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400063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3F58D8-C05A-2246-B26F-CBE49B8953AE}"/>
              </a:ext>
            </a:extLst>
          </p:cNvPr>
          <p:cNvSpPr/>
          <p:nvPr/>
        </p:nvSpPr>
        <p:spPr>
          <a:xfrm>
            <a:off x="6590194" y="3102330"/>
            <a:ext cx="1233041" cy="3472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16000025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9ADFD8B-125E-9348-A84D-ACA3F9AB4EDC}"/>
              </a:ext>
            </a:extLst>
          </p:cNvPr>
          <p:cNvSpPr/>
          <p:nvPr/>
        </p:nvSpPr>
        <p:spPr>
          <a:xfrm>
            <a:off x="7941875" y="3101800"/>
            <a:ext cx="1058747" cy="34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400032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810E4F-94CC-4340-8BD3-6DCA6355F1BB}"/>
              </a:ext>
            </a:extLst>
          </p:cNvPr>
          <p:cNvSpPr/>
          <p:nvPr/>
        </p:nvSpPr>
        <p:spPr>
          <a:xfrm>
            <a:off x="9119262" y="3101799"/>
            <a:ext cx="1233041" cy="3472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F1BCEB-61F3-C84F-87C7-95C9AD321190}"/>
              </a:ext>
            </a:extLst>
          </p:cNvPr>
          <p:cNvSpPr txBox="1"/>
          <p:nvPr/>
        </p:nvSpPr>
        <p:spPr>
          <a:xfrm>
            <a:off x="1432632" y="3657276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Token</a:t>
            </a:r>
          </a:p>
          <a:p>
            <a:r>
              <a:rPr kumimoji="1" lang="en-US" altLang="zh-CN" dirty="0"/>
              <a:t>Embeddings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B6170DB-5077-C94B-A8F2-5DE8EBE46FCA}"/>
              </a:ext>
            </a:extLst>
          </p:cNvPr>
          <p:cNvSpPr/>
          <p:nvPr/>
        </p:nvSpPr>
        <p:spPr>
          <a:xfrm>
            <a:off x="2875276" y="3761464"/>
            <a:ext cx="1058747" cy="428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[400227]</a:t>
            </a:r>
            <a:endParaRPr kumimoji="1"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3E7003-1D18-DB4B-92E1-C25314802EA8}"/>
              </a:ext>
            </a:extLst>
          </p:cNvPr>
          <p:cNvSpPr/>
          <p:nvPr/>
        </p:nvSpPr>
        <p:spPr>
          <a:xfrm>
            <a:off x="4052663" y="3761464"/>
            <a:ext cx="1233041" cy="428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[21204618]</a:t>
            </a:r>
            <a:endParaRPr kumimoji="1"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0DB27ED-9F40-5E49-B6F3-32F49D160DBF}"/>
              </a:ext>
            </a:extLst>
          </p:cNvPr>
          <p:cNvSpPr/>
          <p:nvPr/>
        </p:nvSpPr>
        <p:spPr>
          <a:xfrm>
            <a:off x="5404344" y="3761464"/>
            <a:ext cx="1058747" cy="428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[400063]</a:t>
            </a:r>
            <a:endParaRPr kumimoji="1"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00DCA25-FF80-B14C-8B0A-923DF6B1695B}"/>
              </a:ext>
            </a:extLst>
          </p:cNvPr>
          <p:cNvSpPr/>
          <p:nvPr/>
        </p:nvSpPr>
        <p:spPr>
          <a:xfrm>
            <a:off x="6596537" y="3764657"/>
            <a:ext cx="1226698" cy="428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[16000025]</a:t>
            </a:r>
            <a:endParaRPr kumimoji="1"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64C2A33-83E1-EE49-A63B-17CC2701033B}"/>
              </a:ext>
            </a:extLst>
          </p:cNvPr>
          <p:cNvSpPr/>
          <p:nvPr/>
        </p:nvSpPr>
        <p:spPr>
          <a:xfrm>
            <a:off x="7941875" y="3771390"/>
            <a:ext cx="1058747" cy="428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[400032]</a:t>
            </a:r>
            <a:endParaRPr kumimoji="1"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960E78B-991D-C542-8879-C6A48A8FD18D}"/>
              </a:ext>
            </a:extLst>
          </p:cNvPr>
          <p:cNvSpPr/>
          <p:nvPr/>
        </p:nvSpPr>
        <p:spPr>
          <a:xfrm>
            <a:off x="9125357" y="3761464"/>
            <a:ext cx="1226698" cy="428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[0]</a:t>
            </a:r>
            <a:endParaRPr kumimoji="1"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394B51F-D5A2-3C4D-8101-032910D0265B}"/>
              </a:ext>
            </a:extLst>
          </p:cNvPr>
          <p:cNvSpPr txBox="1"/>
          <p:nvPr/>
        </p:nvSpPr>
        <p:spPr>
          <a:xfrm>
            <a:off x="1432632" y="4640487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Position</a:t>
            </a:r>
          </a:p>
          <a:p>
            <a:r>
              <a:rPr kumimoji="1" lang="en-US" altLang="zh-CN" dirty="0"/>
              <a:t>Embeddings</a:t>
            </a:r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07FF5D0-341B-7B4C-A67C-A2936B33A288}"/>
              </a:ext>
            </a:extLst>
          </p:cNvPr>
          <p:cNvSpPr/>
          <p:nvPr/>
        </p:nvSpPr>
        <p:spPr>
          <a:xfrm>
            <a:off x="2875276" y="4694942"/>
            <a:ext cx="1058747" cy="42857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E_0</a:t>
            </a:r>
            <a:endParaRPr kumimoji="1" lang="zh-CN" altLang="en-US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2C0805-EB4D-F345-B86B-280C75375EC7}"/>
              </a:ext>
            </a:extLst>
          </p:cNvPr>
          <p:cNvSpPr/>
          <p:nvPr/>
        </p:nvSpPr>
        <p:spPr>
          <a:xfrm>
            <a:off x="4139809" y="4694942"/>
            <a:ext cx="1058747" cy="42857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E_1</a:t>
            </a:r>
            <a:endParaRPr kumimoji="1"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9AD0A98-719D-2048-83D6-00AC94660686}"/>
              </a:ext>
            </a:extLst>
          </p:cNvPr>
          <p:cNvSpPr/>
          <p:nvPr/>
        </p:nvSpPr>
        <p:spPr>
          <a:xfrm>
            <a:off x="5404344" y="4694942"/>
            <a:ext cx="1058747" cy="42857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E_2</a:t>
            </a:r>
            <a:endParaRPr kumimoji="1" lang="zh-CN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5B038D1-FC3C-CB42-8BAD-E95C054B1D37}"/>
              </a:ext>
            </a:extLst>
          </p:cNvPr>
          <p:cNvSpPr/>
          <p:nvPr/>
        </p:nvSpPr>
        <p:spPr>
          <a:xfrm>
            <a:off x="6689996" y="4693291"/>
            <a:ext cx="1058747" cy="42857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E_3</a:t>
            </a:r>
            <a:endParaRPr kumimoji="1" lang="zh-CN" altLang="en-US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051C75D-9FF5-404B-AA31-2584D36EC3A8}"/>
              </a:ext>
            </a:extLst>
          </p:cNvPr>
          <p:cNvSpPr/>
          <p:nvPr/>
        </p:nvSpPr>
        <p:spPr>
          <a:xfrm>
            <a:off x="7941874" y="4693291"/>
            <a:ext cx="1058747" cy="42857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E_4</a:t>
            </a:r>
            <a:endParaRPr kumimoji="1" lang="zh-CN" altLang="en-US" sz="12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D2F29EA-6E6E-F247-B36A-F7BB210D783B}"/>
              </a:ext>
            </a:extLst>
          </p:cNvPr>
          <p:cNvSpPr/>
          <p:nvPr/>
        </p:nvSpPr>
        <p:spPr>
          <a:xfrm>
            <a:off x="9206408" y="4693291"/>
            <a:ext cx="1058747" cy="42857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E_5</a:t>
            </a:r>
            <a:endParaRPr kumimoji="1" lang="zh-CN" altLang="en-US" sz="1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4267205-000D-3941-809D-11A1F34DE5EE}"/>
              </a:ext>
            </a:extLst>
          </p:cNvPr>
          <p:cNvSpPr txBox="1"/>
          <p:nvPr/>
        </p:nvSpPr>
        <p:spPr>
          <a:xfrm>
            <a:off x="1423175" y="5585483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gap</a:t>
            </a:r>
          </a:p>
          <a:p>
            <a:r>
              <a:rPr kumimoji="1" lang="en-US" altLang="zh-CN" dirty="0"/>
              <a:t>Embedding</a:t>
            </a:r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79BC8DB-4CE6-E14D-9B84-BAA9560E624B}"/>
              </a:ext>
            </a:extLst>
          </p:cNvPr>
          <p:cNvSpPr/>
          <p:nvPr/>
        </p:nvSpPr>
        <p:spPr>
          <a:xfrm>
            <a:off x="2865819" y="5639938"/>
            <a:ext cx="1058747" cy="428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T_0</a:t>
            </a:r>
            <a:endParaRPr kumimoji="1" lang="zh-CN" altLang="en-US" sz="12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03BB8F3-DC00-8E41-A978-A790BD5CFDEE}"/>
              </a:ext>
            </a:extLst>
          </p:cNvPr>
          <p:cNvSpPr/>
          <p:nvPr/>
        </p:nvSpPr>
        <p:spPr>
          <a:xfrm>
            <a:off x="4130352" y="5639938"/>
            <a:ext cx="1058747" cy="428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T_0</a:t>
            </a:r>
            <a:endParaRPr kumimoji="1" lang="zh-CN" altLang="en-US" sz="1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53E1971-1FFE-894E-9860-75FCF387A219}"/>
              </a:ext>
            </a:extLst>
          </p:cNvPr>
          <p:cNvSpPr/>
          <p:nvPr/>
        </p:nvSpPr>
        <p:spPr>
          <a:xfrm>
            <a:off x="5394887" y="5639938"/>
            <a:ext cx="1058747" cy="428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T_1</a:t>
            </a:r>
            <a:endParaRPr kumimoji="1" lang="zh-CN" altLang="en-US" sz="1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DDC1BCC-F917-CE4F-AC43-EC448C8B3F22}"/>
              </a:ext>
            </a:extLst>
          </p:cNvPr>
          <p:cNvSpPr/>
          <p:nvPr/>
        </p:nvSpPr>
        <p:spPr>
          <a:xfrm>
            <a:off x="6680539" y="5638287"/>
            <a:ext cx="1058747" cy="428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T_1</a:t>
            </a:r>
            <a:endParaRPr kumimoji="1" lang="zh-CN" altLang="en-US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630DA9B-EADB-784A-AF16-8FDD06953204}"/>
              </a:ext>
            </a:extLst>
          </p:cNvPr>
          <p:cNvSpPr/>
          <p:nvPr/>
        </p:nvSpPr>
        <p:spPr>
          <a:xfrm>
            <a:off x="7932417" y="5638287"/>
            <a:ext cx="1058747" cy="428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T_2</a:t>
            </a:r>
            <a:endParaRPr kumimoji="1" lang="zh-CN" altLang="en-US" sz="12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1C01A48-1B24-4149-9919-39ED47655BD5}"/>
              </a:ext>
            </a:extLst>
          </p:cNvPr>
          <p:cNvSpPr/>
          <p:nvPr/>
        </p:nvSpPr>
        <p:spPr>
          <a:xfrm>
            <a:off x="9196951" y="5638287"/>
            <a:ext cx="1058747" cy="428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T_2</a:t>
            </a:r>
            <a:endParaRPr kumimoji="1"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91F5614-307D-B44B-9D96-16F028CC72FD}"/>
              </a:ext>
            </a:extLst>
          </p:cNvPr>
          <p:cNvSpPr txBox="1"/>
          <p:nvPr/>
        </p:nvSpPr>
        <p:spPr>
          <a:xfrm>
            <a:off x="405118" y="833382"/>
            <a:ext cx="96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Tokenizer:</a:t>
            </a:r>
            <a:r>
              <a:rPr kumimoji="1" lang="zh-CN" altLang="en-US" dirty="0"/>
              <a:t> 根据空格进行分割，行为</a:t>
            </a:r>
            <a:r>
              <a:rPr kumimoji="1" lang="en-US" altLang="zh-CN" dirty="0"/>
              <a:t>ID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ID</a:t>
            </a:r>
            <a:r>
              <a:rPr kumimoji="1" lang="zh-CN" altLang="en-US" dirty="0"/>
              <a:t>共享词表，词表中包含了最高频的五万个词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AB72A43-9332-1A4E-A094-FBFDB581D693}"/>
              </a:ext>
            </a:extLst>
          </p:cNvPr>
          <p:cNvSpPr txBox="1"/>
          <p:nvPr/>
        </p:nvSpPr>
        <p:spPr>
          <a:xfrm>
            <a:off x="405118" y="1249883"/>
            <a:ext cx="903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模型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Bert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longformer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reformer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1B288FD-B4B2-8348-949B-B6D864BBD9A8}"/>
              </a:ext>
            </a:extLst>
          </p:cNvPr>
          <p:cNvSpPr txBox="1"/>
          <p:nvPr/>
        </p:nvSpPr>
        <p:spPr>
          <a:xfrm>
            <a:off x="405118" y="1691245"/>
            <a:ext cx="903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时间建模</a:t>
            </a:r>
            <a:r>
              <a:rPr kumimoji="1" lang="en-US" altLang="zh-CN" dirty="0"/>
              <a:t>:</a:t>
            </a:r>
            <a:r>
              <a:rPr kumimoji="1" lang="zh-CN" altLang="en-US" dirty="0"/>
              <a:t> 计算两个行为</a:t>
            </a:r>
            <a:r>
              <a:rPr kumimoji="1" lang="en-US" altLang="zh-CN" dirty="0"/>
              <a:t>ID</a:t>
            </a:r>
            <a:r>
              <a:rPr kumimoji="1" lang="zh-CN" altLang="en-US" dirty="0"/>
              <a:t>之间的差值，作为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gap</a:t>
            </a:r>
            <a:r>
              <a:rPr kumimoji="1" lang="zh-CN" altLang="en-US" dirty="0"/>
              <a:t>，引入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gap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6CAEEFA-0577-5B41-BE7D-091D85333D90}"/>
              </a:ext>
            </a:extLst>
          </p:cNvPr>
          <p:cNvSpPr txBox="1"/>
          <p:nvPr/>
        </p:nvSpPr>
        <p:spPr>
          <a:xfrm>
            <a:off x="30871" y="110451"/>
            <a:ext cx="152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216704-3244-6D4F-A1C0-04865C785B26}"/>
              </a:ext>
            </a:extLst>
          </p:cNvPr>
          <p:cNvSpPr txBox="1"/>
          <p:nvPr/>
        </p:nvSpPr>
        <p:spPr>
          <a:xfrm>
            <a:off x="405118" y="2097373"/>
            <a:ext cx="1169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预训练任务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MLM</a:t>
            </a:r>
            <a:endParaRPr kumimoji="1" lang="zh-CN" altLang="en-US" dirty="0"/>
          </a:p>
        </p:txBody>
      </p:sp>
      <p:sp>
        <p:nvSpPr>
          <p:cNvPr id="2" name="十字形 1">
            <a:extLst>
              <a:ext uri="{FF2B5EF4-FFF2-40B4-BE49-F238E27FC236}">
                <a16:creationId xmlns:a16="http://schemas.microsoft.com/office/drawing/2014/main" id="{DA01549B-6F70-3840-9592-42DF2F51E508}"/>
              </a:ext>
            </a:extLst>
          </p:cNvPr>
          <p:cNvSpPr/>
          <p:nvPr/>
        </p:nvSpPr>
        <p:spPr>
          <a:xfrm>
            <a:off x="3288902" y="4312280"/>
            <a:ext cx="231493" cy="23149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十字形 44">
            <a:extLst>
              <a:ext uri="{FF2B5EF4-FFF2-40B4-BE49-F238E27FC236}">
                <a16:creationId xmlns:a16="http://schemas.microsoft.com/office/drawing/2014/main" id="{9236AC54-3A8C-3842-B84B-A02AB54FE207}"/>
              </a:ext>
            </a:extLst>
          </p:cNvPr>
          <p:cNvSpPr/>
          <p:nvPr/>
        </p:nvSpPr>
        <p:spPr>
          <a:xfrm>
            <a:off x="4532318" y="4317825"/>
            <a:ext cx="231493" cy="23149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十字形 45">
            <a:extLst>
              <a:ext uri="{FF2B5EF4-FFF2-40B4-BE49-F238E27FC236}">
                <a16:creationId xmlns:a16="http://schemas.microsoft.com/office/drawing/2014/main" id="{A16A944E-D96A-6A45-8C2A-98D426567560}"/>
              </a:ext>
            </a:extLst>
          </p:cNvPr>
          <p:cNvSpPr/>
          <p:nvPr/>
        </p:nvSpPr>
        <p:spPr>
          <a:xfrm>
            <a:off x="5817970" y="4327972"/>
            <a:ext cx="231493" cy="23149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十字形 46">
            <a:extLst>
              <a:ext uri="{FF2B5EF4-FFF2-40B4-BE49-F238E27FC236}">
                <a16:creationId xmlns:a16="http://schemas.microsoft.com/office/drawing/2014/main" id="{E237BE13-2D5D-794D-AA48-1A14345A6AFA}"/>
              </a:ext>
            </a:extLst>
          </p:cNvPr>
          <p:cNvSpPr/>
          <p:nvPr/>
        </p:nvSpPr>
        <p:spPr>
          <a:xfrm>
            <a:off x="7103622" y="4308094"/>
            <a:ext cx="231493" cy="23149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十字形 47">
            <a:extLst>
              <a:ext uri="{FF2B5EF4-FFF2-40B4-BE49-F238E27FC236}">
                <a16:creationId xmlns:a16="http://schemas.microsoft.com/office/drawing/2014/main" id="{CCE7B8AA-D07B-114F-A4D8-EF729C52D9BB}"/>
              </a:ext>
            </a:extLst>
          </p:cNvPr>
          <p:cNvSpPr/>
          <p:nvPr/>
        </p:nvSpPr>
        <p:spPr>
          <a:xfrm>
            <a:off x="8355500" y="4317826"/>
            <a:ext cx="231493" cy="23149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十字形 48">
            <a:extLst>
              <a:ext uri="{FF2B5EF4-FFF2-40B4-BE49-F238E27FC236}">
                <a16:creationId xmlns:a16="http://schemas.microsoft.com/office/drawing/2014/main" id="{2A86A476-6ED7-704E-9E64-4FF42967F38C}"/>
              </a:ext>
            </a:extLst>
          </p:cNvPr>
          <p:cNvSpPr/>
          <p:nvPr/>
        </p:nvSpPr>
        <p:spPr>
          <a:xfrm>
            <a:off x="9641152" y="4327971"/>
            <a:ext cx="231493" cy="23149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十字形 49">
            <a:extLst>
              <a:ext uri="{FF2B5EF4-FFF2-40B4-BE49-F238E27FC236}">
                <a16:creationId xmlns:a16="http://schemas.microsoft.com/office/drawing/2014/main" id="{106DA914-B938-4B48-8CE6-FBCE75C78209}"/>
              </a:ext>
            </a:extLst>
          </p:cNvPr>
          <p:cNvSpPr/>
          <p:nvPr/>
        </p:nvSpPr>
        <p:spPr>
          <a:xfrm>
            <a:off x="3280658" y="5247340"/>
            <a:ext cx="231493" cy="23149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十字形 52">
            <a:extLst>
              <a:ext uri="{FF2B5EF4-FFF2-40B4-BE49-F238E27FC236}">
                <a16:creationId xmlns:a16="http://schemas.microsoft.com/office/drawing/2014/main" id="{447FC5DD-F556-3C4C-B719-4F804C4F8355}"/>
              </a:ext>
            </a:extLst>
          </p:cNvPr>
          <p:cNvSpPr/>
          <p:nvPr/>
        </p:nvSpPr>
        <p:spPr>
          <a:xfrm>
            <a:off x="4524074" y="5252885"/>
            <a:ext cx="231493" cy="23149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十字形 53">
            <a:extLst>
              <a:ext uri="{FF2B5EF4-FFF2-40B4-BE49-F238E27FC236}">
                <a16:creationId xmlns:a16="http://schemas.microsoft.com/office/drawing/2014/main" id="{BC052F7A-3CED-B848-B20D-73116697BAE8}"/>
              </a:ext>
            </a:extLst>
          </p:cNvPr>
          <p:cNvSpPr/>
          <p:nvPr/>
        </p:nvSpPr>
        <p:spPr>
          <a:xfrm>
            <a:off x="5809726" y="5263032"/>
            <a:ext cx="231493" cy="23149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十字形 54">
            <a:extLst>
              <a:ext uri="{FF2B5EF4-FFF2-40B4-BE49-F238E27FC236}">
                <a16:creationId xmlns:a16="http://schemas.microsoft.com/office/drawing/2014/main" id="{3C488E51-ACA1-A145-AC3E-1225F3F7EC06}"/>
              </a:ext>
            </a:extLst>
          </p:cNvPr>
          <p:cNvSpPr/>
          <p:nvPr/>
        </p:nvSpPr>
        <p:spPr>
          <a:xfrm>
            <a:off x="7095378" y="5243154"/>
            <a:ext cx="231493" cy="23149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十字形 55">
            <a:extLst>
              <a:ext uri="{FF2B5EF4-FFF2-40B4-BE49-F238E27FC236}">
                <a16:creationId xmlns:a16="http://schemas.microsoft.com/office/drawing/2014/main" id="{00A4FC3C-847C-2D4E-ADE1-04735BDAB765}"/>
              </a:ext>
            </a:extLst>
          </p:cNvPr>
          <p:cNvSpPr/>
          <p:nvPr/>
        </p:nvSpPr>
        <p:spPr>
          <a:xfrm>
            <a:off x="8347256" y="5252886"/>
            <a:ext cx="231493" cy="23149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十字形 56">
            <a:extLst>
              <a:ext uri="{FF2B5EF4-FFF2-40B4-BE49-F238E27FC236}">
                <a16:creationId xmlns:a16="http://schemas.microsoft.com/office/drawing/2014/main" id="{768D9700-2E29-E148-8827-3C1191135C31}"/>
              </a:ext>
            </a:extLst>
          </p:cNvPr>
          <p:cNvSpPr/>
          <p:nvPr/>
        </p:nvSpPr>
        <p:spPr>
          <a:xfrm>
            <a:off x="9632908" y="5263031"/>
            <a:ext cx="231493" cy="23149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24D0B0E-2FC6-B14C-BDBD-24CD5A6B5EDA}"/>
              </a:ext>
            </a:extLst>
          </p:cNvPr>
          <p:cNvSpPr/>
          <p:nvPr/>
        </p:nvSpPr>
        <p:spPr>
          <a:xfrm>
            <a:off x="10203083" y="1018048"/>
            <a:ext cx="796723" cy="347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5BB90FB-C1B2-234C-856B-A3A97C701C5E}"/>
              </a:ext>
            </a:extLst>
          </p:cNvPr>
          <p:cNvSpPr txBox="1"/>
          <p:nvPr/>
        </p:nvSpPr>
        <p:spPr>
          <a:xfrm>
            <a:off x="10994023" y="1032753"/>
            <a:ext cx="11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gap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11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3C06237-3C12-AB40-BDAA-AEFAC184BC5E}"/>
              </a:ext>
            </a:extLst>
          </p:cNvPr>
          <p:cNvSpPr/>
          <p:nvPr/>
        </p:nvSpPr>
        <p:spPr>
          <a:xfrm>
            <a:off x="2910001" y="2417586"/>
            <a:ext cx="1058747" cy="34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400227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901073-FECA-9740-95DB-A623D3998925}"/>
              </a:ext>
            </a:extLst>
          </p:cNvPr>
          <p:cNvSpPr/>
          <p:nvPr/>
        </p:nvSpPr>
        <p:spPr>
          <a:xfrm>
            <a:off x="10172213" y="81006"/>
            <a:ext cx="796723" cy="34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55F355-1E16-CC4F-A106-B5AFF56123F4}"/>
              </a:ext>
            </a:extLst>
          </p:cNvPr>
          <p:cNvSpPr txBox="1"/>
          <p:nvPr/>
        </p:nvSpPr>
        <p:spPr>
          <a:xfrm>
            <a:off x="10968936" y="69960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行为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500E7D-52AE-8B4E-BC78-A3BE8BCE0FE8}"/>
              </a:ext>
            </a:extLst>
          </p:cNvPr>
          <p:cNvSpPr/>
          <p:nvPr/>
        </p:nvSpPr>
        <p:spPr>
          <a:xfrm>
            <a:off x="10172213" y="534348"/>
            <a:ext cx="796723" cy="3472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00BB60-C93A-3C4B-8156-F82791AEBCEE}"/>
              </a:ext>
            </a:extLst>
          </p:cNvPr>
          <p:cNvSpPr txBox="1"/>
          <p:nvPr/>
        </p:nvSpPr>
        <p:spPr>
          <a:xfrm>
            <a:off x="10974723" y="534348"/>
            <a:ext cx="11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68A84D-09B3-A343-AFC0-A608A37C5088}"/>
              </a:ext>
            </a:extLst>
          </p:cNvPr>
          <p:cNvSpPr txBox="1"/>
          <p:nvPr/>
        </p:nvSpPr>
        <p:spPr>
          <a:xfrm>
            <a:off x="1962999" y="243021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9C004679-5254-A644-B4E1-45627B7EFA06}"/>
              </a:ext>
            </a:extLst>
          </p:cNvPr>
          <p:cNvCxnSpPr/>
          <p:nvPr/>
        </p:nvCxnSpPr>
        <p:spPr>
          <a:xfrm>
            <a:off x="959932" y="3437682"/>
            <a:ext cx="10556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1B214F3-2E5E-3643-B05F-4FE7DFAEDD52}"/>
              </a:ext>
            </a:extLst>
          </p:cNvPr>
          <p:cNvSpPr/>
          <p:nvPr/>
        </p:nvSpPr>
        <p:spPr>
          <a:xfrm>
            <a:off x="2910001" y="2904329"/>
            <a:ext cx="1233041" cy="3472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21204618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DD764F-4558-C14F-BDEA-059889B3409C}"/>
              </a:ext>
            </a:extLst>
          </p:cNvPr>
          <p:cNvSpPr/>
          <p:nvPr/>
        </p:nvSpPr>
        <p:spPr>
          <a:xfrm>
            <a:off x="5439069" y="2417586"/>
            <a:ext cx="1058747" cy="34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400063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3F58D8-C05A-2246-B26F-CBE49B8953AE}"/>
              </a:ext>
            </a:extLst>
          </p:cNvPr>
          <p:cNvSpPr/>
          <p:nvPr/>
        </p:nvSpPr>
        <p:spPr>
          <a:xfrm>
            <a:off x="5439069" y="2918782"/>
            <a:ext cx="1233041" cy="3472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16000025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9ADFD8B-125E-9348-A84D-ACA3F9AB4EDC}"/>
              </a:ext>
            </a:extLst>
          </p:cNvPr>
          <p:cNvSpPr/>
          <p:nvPr/>
        </p:nvSpPr>
        <p:spPr>
          <a:xfrm>
            <a:off x="7976600" y="2417586"/>
            <a:ext cx="1058747" cy="34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400032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810E4F-94CC-4340-8BD3-6DCA6355F1BB}"/>
              </a:ext>
            </a:extLst>
          </p:cNvPr>
          <p:cNvSpPr/>
          <p:nvPr/>
        </p:nvSpPr>
        <p:spPr>
          <a:xfrm>
            <a:off x="7982049" y="2914379"/>
            <a:ext cx="1233041" cy="3472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F1BCEB-61F3-C84F-87C7-95C9AD321190}"/>
              </a:ext>
            </a:extLst>
          </p:cNvPr>
          <p:cNvSpPr txBox="1"/>
          <p:nvPr/>
        </p:nvSpPr>
        <p:spPr>
          <a:xfrm>
            <a:off x="1559955" y="3495228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行为</a:t>
            </a:r>
            <a:r>
              <a:rPr kumimoji="1" lang="en-US" altLang="zh-CN" dirty="0"/>
              <a:t>ID</a:t>
            </a:r>
          </a:p>
          <a:p>
            <a:r>
              <a:rPr kumimoji="1" lang="en-US" altLang="zh-CN" dirty="0"/>
              <a:t>Embeddings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B6170DB-5077-C94B-A8F2-5DE8EBE46FCA}"/>
              </a:ext>
            </a:extLst>
          </p:cNvPr>
          <p:cNvSpPr/>
          <p:nvPr/>
        </p:nvSpPr>
        <p:spPr>
          <a:xfrm>
            <a:off x="3002599" y="3599416"/>
            <a:ext cx="1058747" cy="428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[400227]</a:t>
            </a:r>
            <a:endParaRPr kumimoji="1"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3E7003-1D18-DB4B-92E1-C25314802EA8}"/>
              </a:ext>
            </a:extLst>
          </p:cNvPr>
          <p:cNvSpPr/>
          <p:nvPr/>
        </p:nvSpPr>
        <p:spPr>
          <a:xfrm>
            <a:off x="3002599" y="4260480"/>
            <a:ext cx="1058747" cy="428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[21204618]</a:t>
            </a:r>
            <a:endParaRPr kumimoji="1"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0DB27ED-9F40-5E49-B6F3-32F49D160DBF}"/>
              </a:ext>
            </a:extLst>
          </p:cNvPr>
          <p:cNvSpPr/>
          <p:nvPr/>
        </p:nvSpPr>
        <p:spPr>
          <a:xfrm>
            <a:off x="5531666" y="3609342"/>
            <a:ext cx="1058747" cy="428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[400063]</a:t>
            </a:r>
            <a:endParaRPr kumimoji="1"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00DCA25-FF80-B14C-8B0A-923DF6B1695B}"/>
              </a:ext>
            </a:extLst>
          </p:cNvPr>
          <p:cNvSpPr/>
          <p:nvPr/>
        </p:nvSpPr>
        <p:spPr>
          <a:xfrm>
            <a:off x="5531666" y="4250442"/>
            <a:ext cx="1058747" cy="428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[16000025]</a:t>
            </a:r>
            <a:endParaRPr kumimoji="1"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64C2A33-83E1-EE49-A63B-17CC2701033B}"/>
              </a:ext>
            </a:extLst>
          </p:cNvPr>
          <p:cNvSpPr/>
          <p:nvPr/>
        </p:nvSpPr>
        <p:spPr>
          <a:xfrm>
            <a:off x="8069198" y="3609342"/>
            <a:ext cx="1058747" cy="428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[400032]</a:t>
            </a:r>
            <a:endParaRPr kumimoji="1"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960E78B-991D-C542-8879-C6A48A8FD18D}"/>
              </a:ext>
            </a:extLst>
          </p:cNvPr>
          <p:cNvSpPr/>
          <p:nvPr/>
        </p:nvSpPr>
        <p:spPr>
          <a:xfrm>
            <a:off x="8069198" y="4209564"/>
            <a:ext cx="1058747" cy="428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[0]</a:t>
            </a:r>
            <a:endParaRPr kumimoji="1"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394B51F-D5A2-3C4D-8101-032910D0265B}"/>
              </a:ext>
            </a:extLst>
          </p:cNvPr>
          <p:cNvSpPr txBox="1"/>
          <p:nvPr/>
        </p:nvSpPr>
        <p:spPr>
          <a:xfrm>
            <a:off x="1571530" y="4929851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Position</a:t>
            </a:r>
          </a:p>
          <a:p>
            <a:r>
              <a:rPr kumimoji="1" lang="en-US" altLang="zh-CN" dirty="0"/>
              <a:t>Embeddings</a:t>
            </a:r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07FF5D0-341B-7B4C-A67C-A2936B33A288}"/>
              </a:ext>
            </a:extLst>
          </p:cNvPr>
          <p:cNvSpPr/>
          <p:nvPr/>
        </p:nvSpPr>
        <p:spPr>
          <a:xfrm>
            <a:off x="3014174" y="4984306"/>
            <a:ext cx="1058747" cy="42857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E_0</a:t>
            </a:r>
            <a:endParaRPr kumimoji="1"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9AD0A98-719D-2048-83D6-00AC94660686}"/>
              </a:ext>
            </a:extLst>
          </p:cNvPr>
          <p:cNvSpPr/>
          <p:nvPr/>
        </p:nvSpPr>
        <p:spPr>
          <a:xfrm>
            <a:off x="8069197" y="4982655"/>
            <a:ext cx="1058747" cy="42857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E_2</a:t>
            </a:r>
            <a:endParaRPr kumimoji="1" lang="zh-CN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5B038D1-FC3C-CB42-8BAD-E95C054B1D37}"/>
              </a:ext>
            </a:extLst>
          </p:cNvPr>
          <p:cNvSpPr/>
          <p:nvPr/>
        </p:nvSpPr>
        <p:spPr>
          <a:xfrm>
            <a:off x="5531666" y="4982655"/>
            <a:ext cx="1058747" cy="42857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E_1</a:t>
            </a:r>
            <a:endParaRPr kumimoji="1" lang="zh-CN" altLang="en-US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79BC8DB-4CE6-E14D-9B84-BAA9560E624B}"/>
              </a:ext>
            </a:extLst>
          </p:cNvPr>
          <p:cNvSpPr/>
          <p:nvPr/>
        </p:nvSpPr>
        <p:spPr>
          <a:xfrm>
            <a:off x="3014174" y="5707731"/>
            <a:ext cx="1058747" cy="428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T_0</a:t>
            </a:r>
            <a:endParaRPr kumimoji="1" lang="zh-CN" altLang="en-US" sz="12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03BB8F3-DC00-8E41-A978-A790BD5CFDEE}"/>
              </a:ext>
            </a:extLst>
          </p:cNvPr>
          <p:cNvSpPr/>
          <p:nvPr/>
        </p:nvSpPr>
        <p:spPr>
          <a:xfrm>
            <a:off x="5531666" y="5707731"/>
            <a:ext cx="1058747" cy="428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T_1</a:t>
            </a:r>
            <a:endParaRPr kumimoji="1" lang="zh-CN" altLang="en-US" sz="1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53E1971-1FFE-894E-9860-75FCF387A219}"/>
              </a:ext>
            </a:extLst>
          </p:cNvPr>
          <p:cNvSpPr/>
          <p:nvPr/>
        </p:nvSpPr>
        <p:spPr>
          <a:xfrm>
            <a:off x="8071997" y="5740475"/>
            <a:ext cx="1058747" cy="428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T_2</a:t>
            </a:r>
            <a:endParaRPr kumimoji="1"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91F5614-307D-B44B-9D96-16F028CC72FD}"/>
              </a:ext>
            </a:extLst>
          </p:cNvPr>
          <p:cNvSpPr txBox="1"/>
          <p:nvPr/>
        </p:nvSpPr>
        <p:spPr>
          <a:xfrm>
            <a:off x="30871" y="486739"/>
            <a:ext cx="1007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Tokenizer:</a:t>
            </a:r>
            <a:r>
              <a:rPr kumimoji="1" lang="zh-CN" altLang="en-US" dirty="0"/>
              <a:t> 根据空格进行分割，行为</a:t>
            </a:r>
            <a:r>
              <a:rPr kumimoji="1" lang="en-US" altLang="zh-CN" dirty="0"/>
              <a:t>ID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ID</a:t>
            </a:r>
            <a:r>
              <a:rPr kumimoji="1" lang="zh-CN" altLang="en-US" dirty="0"/>
              <a:t>有独立的词表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AB72A43-9332-1A4E-A094-FBFDB581D693}"/>
              </a:ext>
            </a:extLst>
          </p:cNvPr>
          <p:cNvSpPr txBox="1"/>
          <p:nvPr/>
        </p:nvSpPr>
        <p:spPr>
          <a:xfrm>
            <a:off x="30871" y="903240"/>
            <a:ext cx="903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模型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Bert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1B288FD-B4B2-8348-949B-B6D864BBD9A8}"/>
              </a:ext>
            </a:extLst>
          </p:cNvPr>
          <p:cNvSpPr txBox="1"/>
          <p:nvPr/>
        </p:nvSpPr>
        <p:spPr>
          <a:xfrm>
            <a:off x="30871" y="1298530"/>
            <a:ext cx="1169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时间建模</a:t>
            </a:r>
            <a:r>
              <a:rPr kumimoji="1" lang="en-US" altLang="zh-CN" dirty="0"/>
              <a:t>:</a:t>
            </a:r>
            <a:r>
              <a:rPr kumimoji="1" lang="zh-CN" altLang="en-US" dirty="0"/>
              <a:t> 以</a:t>
            </a:r>
            <a:r>
              <a:rPr kumimoji="1" lang="en-US" altLang="zh-CN" dirty="0"/>
              <a:t>0</a:t>
            </a:r>
            <a:r>
              <a:rPr kumimoji="1" lang="zh-CN" altLang="en-US" dirty="0"/>
              <a:t>点为起始点，计算</a:t>
            </a:r>
            <a:r>
              <a:rPr kumimoji="1" lang="en-US" altLang="zh-CN" dirty="0"/>
              <a:t>timestamp</a:t>
            </a:r>
            <a:r>
              <a:rPr kumimoji="1" lang="zh-CN" altLang="en-US" dirty="0"/>
              <a:t>的绝对值，一天有</a:t>
            </a:r>
            <a:r>
              <a:rPr kumimoji="1" lang="en-US" altLang="zh-CN" dirty="0"/>
              <a:t>86400</a:t>
            </a:r>
            <a:r>
              <a:rPr kumimoji="1" lang="zh-CN" altLang="en-US" dirty="0"/>
              <a:t>秒，那么</a:t>
            </a:r>
            <a:r>
              <a:rPr kumimoji="1" lang="en-US" altLang="zh-CN" dirty="0"/>
              <a:t>timestamp</a:t>
            </a:r>
            <a:r>
              <a:rPr kumimoji="1" lang="zh-CN" altLang="en-US" dirty="0"/>
              <a:t>最小是</a:t>
            </a:r>
            <a:r>
              <a:rPr kumimoji="1" lang="en-US" altLang="zh-CN" dirty="0"/>
              <a:t>0</a:t>
            </a:r>
            <a:r>
              <a:rPr kumimoji="1" lang="zh-CN" altLang="en-US" dirty="0"/>
              <a:t>秒，最大是</a:t>
            </a:r>
            <a:r>
              <a:rPr kumimoji="1" lang="en-US" altLang="zh-CN" dirty="0"/>
              <a:t>86400</a:t>
            </a:r>
            <a:r>
              <a:rPr kumimoji="1" lang="zh-CN" altLang="en-US" dirty="0"/>
              <a:t>秒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6CAEEFA-0577-5B41-BE7D-091D85333D90}"/>
              </a:ext>
            </a:extLst>
          </p:cNvPr>
          <p:cNvSpPr txBox="1"/>
          <p:nvPr/>
        </p:nvSpPr>
        <p:spPr>
          <a:xfrm>
            <a:off x="30871" y="110451"/>
            <a:ext cx="152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21CC87B-ACE1-764A-85A7-1D11CC91DF83}"/>
              </a:ext>
            </a:extLst>
          </p:cNvPr>
          <p:cNvSpPr txBox="1"/>
          <p:nvPr/>
        </p:nvSpPr>
        <p:spPr>
          <a:xfrm>
            <a:off x="1209709" y="5646844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Sinusoidal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</a:p>
          <a:p>
            <a:r>
              <a:rPr kumimoji="1" lang="en-US" altLang="zh-CN" dirty="0"/>
              <a:t>Embedding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F0BAD8E-93E7-B34E-A359-96D657166695}"/>
              </a:ext>
            </a:extLst>
          </p:cNvPr>
          <p:cNvSpPr txBox="1"/>
          <p:nvPr/>
        </p:nvSpPr>
        <p:spPr>
          <a:xfrm>
            <a:off x="1459470" y="4141559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ID</a:t>
            </a:r>
          </a:p>
          <a:p>
            <a:r>
              <a:rPr kumimoji="1" lang="en-US" altLang="zh-CN" dirty="0"/>
              <a:t>Embeddings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00C786A-405D-3F4B-B965-18C2D94AEAFE}"/>
              </a:ext>
            </a:extLst>
          </p:cNvPr>
          <p:cNvSpPr txBox="1"/>
          <p:nvPr/>
        </p:nvSpPr>
        <p:spPr>
          <a:xfrm>
            <a:off x="30871" y="1762238"/>
            <a:ext cx="1169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预训练任务</a:t>
            </a:r>
            <a:r>
              <a:rPr kumimoji="1" lang="en-US" altLang="zh-CN" dirty="0"/>
              <a:t>:</a:t>
            </a:r>
            <a:r>
              <a:rPr kumimoji="1" lang="zh-CN" altLang="en-US" dirty="0"/>
              <a:t> 还是</a:t>
            </a:r>
            <a:r>
              <a:rPr kumimoji="1" lang="en-US" altLang="zh-CN" dirty="0"/>
              <a:t>MLM</a:t>
            </a:r>
            <a:r>
              <a:rPr kumimoji="1" lang="zh-CN" altLang="en-US" dirty="0"/>
              <a:t>，但是输出的序列仅包含行为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D6125C-7C3F-634B-9162-CC70475FE5D5}"/>
              </a:ext>
            </a:extLst>
          </p:cNvPr>
          <p:cNvSpPr txBox="1"/>
          <p:nvPr/>
        </p:nvSpPr>
        <p:spPr>
          <a:xfrm>
            <a:off x="1209709" y="6394050"/>
            <a:ext cx="956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和</a:t>
            </a:r>
            <a:r>
              <a:rPr kumimoji="1" lang="en" altLang="zh-CN" dirty="0"/>
              <a:t>Sinusoidal </a:t>
            </a:r>
            <a:r>
              <a:rPr kumimoji="1" lang="en-US" altLang="zh-CN" dirty="0"/>
              <a:t>position</a:t>
            </a:r>
            <a:r>
              <a:rPr kumimoji="1" lang="zh-CN" altLang="en-US" dirty="0"/>
              <a:t> </a:t>
            </a:r>
            <a:r>
              <a:rPr kumimoji="1" lang="en" altLang="zh-CN" dirty="0"/>
              <a:t>Embedding</a:t>
            </a:r>
            <a:r>
              <a:rPr kumimoji="1" lang="zh-CN" altLang="en-US" dirty="0"/>
              <a:t>相比最大的区别是他是不连续的 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DB3B022-3756-634C-8B3E-9DFFA7453C86}"/>
              </a:ext>
            </a:extLst>
          </p:cNvPr>
          <p:cNvSpPr/>
          <p:nvPr/>
        </p:nvSpPr>
        <p:spPr>
          <a:xfrm>
            <a:off x="10218510" y="1794151"/>
            <a:ext cx="796723" cy="3472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FC70C15-CF79-714E-8073-A4ACC3D8F5AF}"/>
              </a:ext>
            </a:extLst>
          </p:cNvPr>
          <p:cNvSpPr txBox="1"/>
          <p:nvPr/>
        </p:nvSpPr>
        <p:spPr>
          <a:xfrm>
            <a:off x="11009450" y="1808856"/>
            <a:ext cx="138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stamp</a:t>
            </a:r>
            <a:endParaRPr kumimoji="1" lang="zh-CN" altLang="en-US" dirty="0"/>
          </a:p>
        </p:txBody>
      </p:sp>
      <p:sp>
        <p:nvSpPr>
          <p:cNvPr id="39" name="十字形 38">
            <a:extLst>
              <a:ext uri="{FF2B5EF4-FFF2-40B4-BE49-F238E27FC236}">
                <a16:creationId xmlns:a16="http://schemas.microsoft.com/office/drawing/2014/main" id="{29504540-EE2E-1643-BACA-D6A73895436C}"/>
              </a:ext>
            </a:extLst>
          </p:cNvPr>
          <p:cNvSpPr/>
          <p:nvPr/>
        </p:nvSpPr>
        <p:spPr>
          <a:xfrm>
            <a:off x="3455194" y="4048750"/>
            <a:ext cx="142654" cy="16571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十字形 39">
            <a:extLst>
              <a:ext uri="{FF2B5EF4-FFF2-40B4-BE49-F238E27FC236}">
                <a16:creationId xmlns:a16="http://schemas.microsoft.com/office/drawing/2014/main" id="{C821E7BC-31C5-7D4B-A3B9-3683A915F86C}"/>
              </a:ext>
            </a:extLst>
          </p:cNvPr>
          <p:cNvSpPr/>
          <p:nvPr/>
        </p:nvSpPr>
        <p:spPr>
          <a:xfrm>
            <a:off x="3486471" y="4743795"/>
            <a:ext cx="142654" cy="16571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十字形 40">
            <a:extLst>
              <a:ext uri="{FF2B5EF4-FFF2-40B4-BE49-F238E27FC236}">
                <a16:creationId xmlns:a16="http://schemas.microsoft.com/office/drawing/2014/main" id="{26D99A48-9B6A-4240-A8CA-BD283A7794CF}"/>
              </a:ext>
            </a:extLst>
          </p:cNvPr>
          <p:cNvSpPr/>
          <p:nvPr/>
        </p:nvSpPr>
        <p:spPr>
          <a:xfrm>
            <a:off x="3472220" y="5487675"/>
            <a:ext cx="142654" cy="16571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03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3C06237-3C12-AB40-BDAA-AEFAC184BC5E}"/>
              </a:ext>
            </a:extLst>
          </p:cNvPr>
          <p:cNvSpPr/>
          <p:nvPr/>
        </p:nvSpPr>
        <p:spPr>
          <a:xfrm>
            <a:off x="2304421" y="2568366"/>
            <a:ext cx="1058747" cy="34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400227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901073-FECA-9740-95DB-A623D3998925}"/>
              </a:ext>
            </a:extLst>
          </p:cNvPr>
          <p:cNvSpPr/>
          <p:nvPr/>
        </p:nvSpPr>
        <p:spPr>
          <a:xfrm>
            <a:off x="10172213" y="81006"/>
            <a:ext cx="796723" cy="34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55F355-1E16-CC4F-A106-B5AFF56123F4}"/>
              </a:ext>
            </a:extLst>
          </p:cNvPr>
          <p:cNvSpPr txBox="1"/>
          <p:nvPr/>
        </p:nvSpPr>
        <p:spPr>
          <a:xfrm>
            <a:off x="10968936" y="69960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行为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500E7D-52AE-8B4E-BC78-A3BE8BCE0FE8}"/>
              </a:ext>
            </a:extLst>
          </p:cNvPr>
          <p:cNvSpPr/>
          <p:nvPr/>
        </p:nvSpPr>
        <p:spPr>
          <a:xfrm>
            <a:off x="10172213" y="534348"/>
            <a:ext cx="796723" cy="3472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00BB60-C93A-3C4B-8156-F82791AEBCEE}"/>
              </a:ext>
            </a:extLst>
          </p:cNvPr>
          <p:cNvSpPr txBox="1"/>
          <p:nvPr/>
        </p:nvSpPr>
        <p:spPr>
          <a:xfrm>
            <a:off x="10974723" y="534348"/>
            <a:ext cx="11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68A84D-09B3-A343-AFC0-A608A37C5088}"/>
              </a:ext>
            </a:extLst>
          </p:cNvPr>
          <p:cNvSpPr txBox="1"/>
          <p:nvPr/>
        </p:nvSpPr>
        <p:spPr>
          <a:xfrm>
            <a:off x="447401" y="25463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9C004679-5254-A644-B4E1-45627B7EFA06}"/>
              </a:ext>
            </a:extLst>
          </p:cNvPr>
          <p:cNvCxnSpPr>
            <a:cxnSpLocks/>
          </p:cNvCxnSpPr>
          <p:nvPr/>
        </p:nvCxnSpPr>
        <p:spPr>
          <a:xfrm>
            <a:off x="595832" y="3078860"/>
            <a:ext cx="10853453" cy="5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1B214F3-2E5E-3643-B05F-4FE7DFAEDD52}"/>
              </a:ext>
            </a:extLst>
          </p:cNvPr>
          <p:cNvSpPr/>
          <p:nvPr/>
        </p:nvSpPr>
        <p:spPr>
          <a:xfrm>
            <a:off x="3363168" y="2568634"/>
            <a:ext cx="1233041" cy="3472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21204618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DD764F-4558-C14F-BDEA-059889B3409C}"/>
              </a:ext>
            </a:extLst>
          </p:cNvPr>
          <p:cNvSpPr/>
          <p:nvPr/>
        </p:nvSpPr>
        <p:spPr>
          <a:xfrm>
            <a:off x="4596209" y="2568924"/>
            <a:ext cx="1058747" cy="34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400063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3F58D8-C05A-2246-B26F-CBE49B8953AE}"/>
              </a:ext>
            </a:extLst>
          </p:cNvPr>
          <p:cNvSpPr/>
          <p:nvPr/>
        </p:nvSpPr>
        <p:spPr>
          <a:xfrm>
            <a:off x="5670949" y="2568366"/>
            <a:ext cx="1233041" cy="3472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16000025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9ADFD8B-125E-9348-A84D-ACA3F9AB4EDC}"/>
              </a:ext>
            </a:extLst>
          </p:cNvPr>
          <p:cNvSpPr/>
          <p:nvPr/>
        </p:nvSpPr>
        <p:spPr>
          <a:xfrm>
            <a:off x="7433363" y="2568365"/>
            <a:ext cx="1058747" cy="34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400032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810E4F-94CC-4340-8BD3-6DCA6355F1BB}"/>
              </a:ext>
            </a:extLst>
          </p:cNvPr>
          <p:cNvSpPr/>
          <p:nvPr/>
        </p:nvSpPr>
        <p:spPr>
          <a:xfrm>
            <a:off x="8505848" y="2567012"/>
            <a:ext cx="1233041" cy="3472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F1BCEB-61F3-C84F-87C7-95C9AD321190}"/>
              </a:ext>
            </a:extLst>
          </p:cNvPr>
          <p:cNvSpPr txBox="1"/>
          <p:nvPr/>
        </p:nvSpPr>
        <p:spPr>
          <a:xfrm>
            <a:off x="476875" y="3136732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Token</a:t>
            </a:r>
          </a:p>
          <a:p>
            <a:r>
              <a:rPr kumimoji="1" lang="en-US" altLang="zh-CN" dirty="0"/>
              <a:t>Embeddings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B6170DB-5077-C94B-A8F2-5DE8EBE46FCA}"/>
              </a:ext>
            </a:extLst>
          </p:cNvPr>
          <p:cNvSpPr/>
          <p:nvPr/>
        </p:nvSpPr>
        <p:spPr>
          <a:xfrm>
            <a:off x="2280218" y="3345225"/>
            <a:ext cx="4623772" cy="428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[400227,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…,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16000025]</a:t>
            </a:r>
            <a:endParaRPr kumimoji="1"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394B51F-D5A2-3C4D-8101-032910D0265B}"/>
              </a:ext>
            </a:extLst>
          </p:cNvPr>
          <p:cNvSpPr txBox="1"/>
          <p:nvPr/>
        </p:nvSpPr>
        <p:spPr>
          <a:xfrm>
            <a:off x="476875" y="3932136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Position</a:t>
            </a:r>
          </a:p>
          <a:p>
            <a:r>
              <a:rPr kumimoji="1" lang="en-US" altLang="zh-CN" dirty="0"/>
              <a:t>Embeddings</a:t>
            </a:r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07FF5D0-341B-7B4C-A67C-A2936B33A288}"/>
              </a:ext>
            </a:extLst>
          </p:cNvPr>
          <p:cNvSpPr/>
          <p:nvPr/>
        </p:nvSpPr>
        <p:spPr>
          <a:xfrm>
            <a:off x="2280218" y="4051462"/>
            <a:ext cx="4623772" cy="42857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E_0</a:t>
            </a:r>
            <a:endParaRPr kumimoji="1" lang="zh-CN" altLang="en-US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79BC8DB-4CE6-E14D-9B84-BAA9560E624B}"/>
              </a:ext>
            </a:extLst>
          </p:cNvPr>
          <p:cNvSpPr/>
          <p:nvPr/>
        </p:nvSpPr>
        <p:spPr>
          <a:xfrm>
            <a:off x="2280218" y="4761624"/>
            <a:ext cx="4623772" cy="428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T_0</a:t>
            </a:r>
            <a:endParaRPr kumimoji="1"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91F5614-307D-B44B-9D96-16F028CC72FD}"/>
              </a:ext>
            </a:extLst>
          </p:cNvPr>
          <p:cNvSpPr txBox="1"/>
          <p:nvPr/>
        </p:nvSpPr>
        <p:spPr>
          <a:xfrm>
            <a:off x="30871" y="486739"/>
            <a:ext cx="1007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Tokenizer: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BPE</a:t>
            </a:r>
            <a:r>
              <a:rPr kumimoji="1" lang="zh-CN" altLang="en-US" dirty="0"/>
              <a:t>，把两种</a:t>
            </a:r>
            <a:r>
              <a:rPr kumimoji="1" lang="en-US" altLang="zh-CN" dirty="0"/>
              <a:t>ID</a:t>
            </a:r>
            <a:r>
              <a:rPr kumimoji="1" lang="zh-CN" altLang="en-US" dirty="0"/>
              <a:t>都看成是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，进行合并，以降低序列长度，词表</a:t>
            </a:r>
            <a:r>
              <a:rPr kumimoji="1" lang="en-US" altLang="zh-CN" dirty="0"/>
              <a:t>5</a:t>
            </a:r>
            <a:r>
              <a:rPr kumimoji="1" lang="zh-CN" altLang="en-US" dirty="0"/>
              <a:t>万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AB72A43-9332-1A4E-A094-FBFDB581D693}"/>
              </a:ext>
            </a:extLst>
          </p:cNvPr>
          <p:cNvSpPr txBox="1"/>
          <p:nvPr/>
        </p:nvSpPr>
        <p:spPr>
          <a:xfrm>
            <a:off x="30871" y="903240"/>
            <a:ext cx="903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模型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Bert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longformer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reformer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1B288FD-B4B2-8348-949B-B6D864BBD9A8}"/>
              </a:ext>
            </a:extLst>
          </p:cNvPr>
          <p:cNvSpPr txBox="1"/>
          <p:nvPr/>
        </p:nvSpPr>
        <p:spPr>
          <a:xfrm>
            <a:off x="30871" y="1298530"/>
            <a:ext cx="1169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时间建模</a:t>
            </a:r>
            <a:r>
              <a:rPr kumimoji="1" lang="en-US" altLang="zh-CN" dirty="0"/>
              <a:t>:</a:t>
            </a:r>
            <a:r>
              <a:rPr kumimoji="1" lang="zh-CN" altLang="en-US" dirty="0"/>
              <a:t> 每一个“</a:t>
            </a:r>
            <a:r>
              <a:rPr kumimoji="1" lang="en-US" altLang="zh-CN" dirty="0" err="1"/>
              <a:t>subword</a:t>
            </a:r>
            <a:r>
              <a:rPr kumimoji="1" lang="zh-CN" altLang="en-US" dirty="0"/>
              <a:t>”的持续时间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6CAEEFA-0577-5B41-BE7D-091D85333D90}"/>
              </a:ext>
            </a:extLst>
          </p:cNvPr>
          <p:cNvSpPr txBox="1"/>
          <p:nvPr/>
        </p:nvSpPr>
        <p:spPr>
          <a:xfrm>
            <a:off x="30871" y="110451"/>
            <a:ext cx="152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21CC87B-ACE1-764A-85A7-1D11CC91DF83}"/>
              </a:ext>
            </a:extLst>
          </p:cNvPr>
          <p:cNvSpPr txBox="1"/>
          <p:nvPr/>
        </p:nvSpPr>
        <p:spPr>
          <a:xfrm>
            <a:off x="476875" y="4659488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Gap</a:t>
            </a:r>
          </a:p>
          <a:p>
            <a:r>
              <a:rPr kumimoji="1" lang="en-US" altLang="zh-CN" dirty="0"/>
              <a:t>Embedding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00C786A-405D-3F4B-B965-18C2D94AEAFE}"/>
              </a:ext>
            </a:extLst>
          </p:cNvPr>
          <p:cNvSpPr txBox="1"/>
          <p:nvPr/>
        </p:nvSpPr>
        <p:spPr>
          <a:xfrm>
            <a:off x="30871" y="1762238"/>
            <a:ext cx="1169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预训练任务</a:t>
            </a:r>
            <a:r>
              <a:rPr kumimoji="1" lang="en-US" altLang="zh-CN" dirty="0"/>
              <a:t>:</a:t>
            </a:r>
            <a:r>
              <a:rPr kumimoji="1" lang="zh-CN" altLang="en-US" dirty="0"/>
              <a:t> 还是</a:t>
            </a:r>
            <a:r>
              <a:rPr kumimoji="1" lang="en-US" altLang="zh-CN" dirty="0"/>
              <a:t>MLM</a:t>
            </a:r>
            <a:r>
              <a:rPr kumimoji="1" lang="zh-CN" altLang="en-US" dirty="0"/>
              <a:t>，但是输出的序列仅包含行为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93F8535-4799-BF45-BC92-E9054538501C}"/>
              </a:ext>
            </a:extLst>
          </p:cNvPr>
          <p:cNvSpPr/>
          <p:nvPr/>
        </p:nvSpPr>
        <p:spPr>
          <a:xfrm>
            <a:off x="10093968" y="2567012"/>
            <a:ext cx="1058747" cy="34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400034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680BCA1-E7E5-B245-A935-D5956E972A75}"/>
              </a:ext>
            </a:extLst>
          </p:cNvPr>
          <p:cNvSpPr/>
          <p:nvPr/>
        </p:nvSpPr>
        <p:spPr>
          <a:xfrm>
            <a:off x="7433363" y="3345225"/>
            <a:ext cx="2305526" cy="428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[400032,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…,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0]</a:t>
            </a:r>
            <a:endParaRPr kumimoji="1" lang="zh-CN" altLang="en-US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168090E-2A82-4646-8A48-9861F49389DA}"/>
              </a:ext>
            </a:extLst>
          </p:cNvPr>
          <p:cNvSpPr/>
          <p:nvPr/>
        </p:nvSpPr>
        <p:spPr>
          <a:xfrm>
            <a:off x="10093968" y="3347595"/>
            <a:ext cx="1058747" cy="428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[400034]</a:t>
            </a:r>
            <a:endParaRPr kumimoji="1" lang="zh-CN" altLang="en-US" sz="12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0716A15-57A1-8345-83AA-906A68E43BD1}"/>
              </a:ext>
            </a:extLst>
          </p:cNvPr>
          <p:cNvSpPr/>
          <p:nvPr/>
        </p:nvSpPr>
        <p:spPr>
          <a:xfrm>
            <a:off x="7433363" y="4051462"/>
            <a:ext cx="2305526" cy="42857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E_1</a:t>
            </a:r>
            <a:endParaRPr kumimoji="1"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D3E6364-FBD8-0F46-A174-7702A8C80B0F}"/>
              </a:ext>
            </a:extLst>
          </p:cNvPr>
          <p:cNvSpPr/>
          <p:nvPr/>
        </p:nvSpPr>
        <p:spPr>
          <a:xfrm>
            <a:off x="10093968" y="4051462"/>
            <a:ext cx="1058747" cy="42857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E_2</a:t>
            </a:r>
            <a:endParaRPr kumimoji="1" lang="zh-CN" altLang="en-US" sz="12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00DC27B-7F6A-C54B-AD51-46214C48A56D}"/>
              </a:ext>
            </a:extLst>
          </p:cNvPr>
          <p:cNvSpPr/>
          <p:nvPr/>
        </p:nvSpPr>
        <p:spPr>
          <a:xfrm>
            <a:off x="7433363" y="4769270"/>
            <a:ext cx="2305526" cy="428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T_1</a:t>
            </a:r>
            <a:endParaRPr kumimoji="1" lang="zh-CN" altLang="en-US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59DCB68-707C-CC4F-B4E6-C6D9EB8E9333}"/>
              </a:ext>
            </a:extLst>
          </p:cNvPr>
          <p:cNvSpPr/>
          <p:nvPr/>
        </p:nvSpPr>
        <p:spPr>
          <a:xfrm>
            <a:off x="10093968" y="4769270"/>
            <a:ext cx="1058747" cy="428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T_2</a:t>
            </a:r>
            <a:endParaRPr kumimoji="1" lang="zh-CN" altLang="en-US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5FD8BA4-7251-0D4E-95AA-465BE3326216}"/>
              </a:ext>
            </a:extLst>
          </p:cNvPr>
          <p:cNvSpPr/>
          <p:nvPr/>
        </p:nvSpPr>
        <p:spPr>
          <a:xfrm>
            <a:off x="10203083" y="1018048"/>
            <a:ext cx="796723" cy="347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07EE78B-203B-E540-9AD0-545E324101C6}"/>
              </a:ext>
            </a:extLst>
          </p:cNvPr>
          <p:cNvSpPr txBox="1"/>
          <p:nvPr/>
        </p:nvSpPr>
        <p:spPr>
          <a:xfrm>
            <a:off x="10994023" y="1032753"/>
            <a:ext cx="11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gap</a:t>
            </a:r>
            <a:endParaRPr kumimoji="1" lang="zh-CN" altLang="en-US" dirty="0"/>
          </a:p>
        </p:txBody>
      </p:sp>
      <p:sp>
        <p:nvSpPr>
          <p:cNvPr id="34" name="十字形 33">
            <a:extLst>
              <a:ext uri="{FF2B5EF4-FFF2-40B4-BE49-F238E27FC236}">
                <a16:creationId xmlns:a16="http://schemas.microsoft.com/office/drawing/2014/main" id="{3448C088-69C8-AD44-B792-31AD69864B72}"/>
              </a:ext>
            </a:extLst>
          </p:cNvPr>
          <p:cNvSpPr/>
          <p:nvPr/>
        </p:nvSpPr>
        <p:spPr>
          <a:xfrm>
            <a:off x="4476997" y="3814236"/>
            <a:ext cx="142654" cy="16571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十字形 36">
            <a:extLst>
              <a:ext uri="{FF2B5EF4-FFF2-40B4-BE49-F238E27FC236}">
                <a16:creationId xmlns:a16="http://schemas.microsoft.com/office/drawing/2014/main" id="{4931BC32-0DB2-4646-830A-A5833D62AA95}"/>
              </a:ext>
            </a:extLst>
          </p:cNvPr>
          <p:cNvSpPr/>
          <p:nvPr/>
        </p:nvSpPr>
        <p:spPr>
          <a:xfrm>
            <a:off x="4488572" y="4538038"/>
            <a:ext cx="142654" cy="16571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十字形 37">
            <a:extLst>
              <a:ext uri="{FF2B5EF4-FFF2-40B4-BE49-F238E27FC236}">
                <a16:creationId xmlns:a16="http://schemas.microsoft.com/office/drawing/2014/main" id="{2FECFFDC-7D5A-BE48-8FAA-414E529F551C}"/>
              </a:ext>
            </a:extLst>
          </p:cNvPr>
          <p:cNvSpPr/>
          <p:nvPr/>
        </p:nvSpPr>
        <p:spPr>
          <a:xfrm>
            <a:off x="8514799" y="3825811"/>
            <a:ext cx="142654" cy="16571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十字形 45">
            <a:extLst>
              <a:ext uri="{FF2B5EF4-FFF2-40B4-BE49-F238E27FC236}">
                <a16:creationId xmlns:a16="http://schemas.microsoft.com/office/drawing/2014/main" id="{C349CB3A-7237-E74D-8641-05DA1C67F8DD}"/>
              </a:ext>
            </a:extLst>
          </p:cNvPr>
          <p:cNvSpPr/>
          <p:nvPr/>
        </p:nvSpPr>
        <p:spPr>
          <a:xfrm>
            <a:off x="8514799" y="4549480"/>
            <a:ext cx="142654" cy="16571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十字形 53">
            <a:extLst>
              <a:ext uri="{FF2B5EF4-FFF2-40B4-BE49-F238E27FC236}">
                <a16:creationId xmlns:a16="http://schemas.microsoft.com/office/drawing/2014/main" id="{6651FDE2-62BA-DB41-8155-1ADC9DAC2423}"/>
              </a:ext>
            </a:extLst>
          </p:cNvPr>
          <p:cNvSpPr/>
          <p:nvPr/>
        </p:nvSpPr>
        <p:spPr>
          <a:xfrm>
            <a:off x="10553872" y="3827320"/>
            <a:ext cx="142654" cy="16571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十字形 54">
            <a:extLst>
              <a:ext uri="{FF2B5EF4-FFF2-40B4-BE49-F238E27FC236}">
                <a16:creationId xmlns:a16="http://schemas.microsoft.com/office/drawing/2014/main" id="{E15C7E39-4102-4448-9754-C39CB962B1B7}"/>
              </a:ext>
            </a:extLst>
          </p:cNvPr>
          <p:cNvSpPr/>
          <p:nvPr/>
        </p:nvSpPr>
        <p:spPr>
          <a:xfrm>
            <a:off x="10565447" y="4539414"/>
            <a:ext cx="142654" cy="16571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749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4CC5F3CD-0A4E-C84B-8ADA-C8472E37EA84}"/>
              </a:ext>
            </a:extLst>
          </p:cNvPr>
          <p:cNvSpPr txBox="1"/>
          <p:nvPr/>
        </p:nvSpPr>
        <p:spPr>
          <a:xfrm>
            <a:off x="3709940" y="1927337"/>
            <a:ext cx="11389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1.</a:t>
            </a:r>
            <a:r>
              <a:rPr kumimoji="1" lang="zh-CN" altLang="en-US" sz="4000" dirty="0"/>
              <a:t> 实验结果分析</a:t>
            </a:r>
            <a:endParaRPr kumimoji="1" lang="en-US" altLang="zh-CN" sz="4000" dirty="0"/>
          </a:p>
          <a:p>
            <a:r>
              <a:rPr kumimoji="1" lang="en-US" altLang="zh-CN" sz="4000" dirty="0"/>
              <a:t>2.</a:t>
            </a:r>
            <a:r>
              <a:rPr kumimoji="1" lang="zh-CN" altLang="en-US" sz="4000" dirty="0"/>
              <a:t> 后续实验</a:t>
            </a:r>
            <a:endParaRPr kumimoji="1" lang="en-US" altLang="zh-CN" sz="4000" dirty="0"/>
          </a:p>
          <a:p>
            <a:r>
              <a:rPr kumimoji="1" lang="en-US" altLang="zh-CN" sz="4000" dirty="0"/>
              <a:t>3.</a:t>
            </a:r>
            <a:r>
              <a:rPr kumimoji="1" lang="zh-CN" altLang="en-US" sz="4000" dirty="0"/>
              <a:t> 论文排期</a:t>
            </a:r>
            <a:endParaRPr kumimoji="1"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24186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9220E9-C0FD-F542-A923-74D5F1233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204923"/>
            <a:ext cx="7708900" cy="3695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84D844-610C-464A-94E3-7F9CD2C97FC7}"/>
              </a:ext>
            </a:extLst>
          </p:cNvPr>
          <p:cNvSpPr txBox="1"/>
          <p:nvPr/>
        </p:nvSpPr>
        <p:spPr>
          <a:xfrm>
            <a:off x="5414211" y="3881053"/>
            <a:ext cx="416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Timeseries CV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65C2F2-8299-B648-B53E-87B265E2BDC4}"/>
              </a:ext>
            </a:extLst>
          </p:cNvPr>
          <p:cNvSpPr txBox="1"/>
          <p:nvPr/>
        </p:nvSpPr>
        <p:spPr>
          <a:xfrm>
            <a:off x="1528009" y="4912121"/>
            <a:ext cx="9805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外挂检测</a:t>
            </a:r>
            <a:r>
              <a:rPr kumimoji="1" lang="en-US" altLang="zh-CN" dirty="0"/>
              <a:t>】</a:t>
            </a:r>
            <a:r>
              <a:rPr kumimoji="1" lang="zh-CN" altLang="en-US" dirty="0"/>
              <a:t>（数据量</a:t>
            </a:r>
            <a:r>
              <a:rPr kumimoji="1" lang="en-US" altLang="zh-CN" dirty="0"/>
              <a:t>1</a:t>
            </a:r>
            <a:r>
              <a:rPr kumimoji="1" lang="en" altLang="zh-CN" dirty="0"/>
              <a:t>W</a:t>
            </a:r>
            <a:r>
              <a:rPr kumimoji="1" lang="zh-CN" altLang="en" dirty="0"/>
              <a:t>，</a:t>
            </a:r>
            <a:r>
              <a:rPr kumimoji="1" lang="en" altLang="zh-CN" dirty="0"/>
              <a:t>15%</a:t>
            </a:r>
            <a:r>
              <a:rPr kumimoji="1" lang="zh-CN" altLang="en-US" dirty="0"/>
              <a:t>测试集，</a:t>
            </a:r>
            <a:r>
              <a:rPr kumimoji="1" lang="en" altLang="zh-CN" dirty="0"/>
              <a:t>Timeseries CV</a:t>
            </a:r>
            <a:r>
              <a:rPr kumimoji="1" lang="zh-CN" altLang="en-US" dirty="0"/>
              <a:t>（</a:t>
            </a:r>
            <a:r>
              <a:rPr kumimoji="1" lang="en-US" altLang="zh-CN" dirty="0"/>
              <a:t>K=10</a:t>
            </a:r>
            <a:r>
              <a:rPr kumimoji="1" lang="zh-CN" altLang="en-US" dirty="0"/>
              <a:t>）</a:t>
            </a:r>
            <a:r>
              <a:rPr kumimoji="1" lang="zh-CN" altLang="en" dirty="0"/>
              <a:t>）</a:t>
            </a:r>
          </a:p>
          <a:p>
            <a:r>
              <a:rPr kumimoji="1" lang="en-US" altLang="zh-CN" dirty="0"/>
              <a:t>【</a:t>
            </a:r>
            <a:r>
              <a:rPr kumimoji="1" lang="zh-CN" altLang="en-US" dirty="0"/>
              <a:t>流失检测</a:t>
            </a:r>
            <a:r>
              <a:rPr kumimoji="1" lang="en-US" altLang="zh-CN" dirty="0"/>
              <a:t>】</a:t>
            </a:r>
            <a:r>
              <a:rPr kumimoji="1" lang="zh-CN" altLang="en-US" dirty="0"/>
              <a:t>（数据量</a:t>
            </a:r>
            <a:r>
              <a:rPr kumimoji="1" lang="en-US" altLang="zh-CN" dirty="0"/>
              <a:t>3</a:t>
            </a:r>
            <a:r>
              <a:rPr kumimoji="1" lang="en" altLang="zh-CN" dirty="0"/>
              <a:t>k</a:t>
            </a:r>
            <a:r>
              <a:rPr kumimoji="1" lang="zh-CN" altLang="en" dirty="0"/>
              <a:t>，</a:t>
            </a:r>
            <a:r>
              <a:rPr kumimoji="1" lang="en" altLang="zh-CN" dirty="0"/>
              <a:t>15%</a:t>
            </a:r>
            <a:r>
              <a:rPr kumimoji="1" lang="zh-CN" altLang="en-US" dirty="0"/>
              <a:t>测试集，普通</a:t>
            </a:r>
            <a:r>
              <a:rPr kumimoji="1" lang="en" altLang="zh-CN" dirty="0"/>
              <a:t>CV </a:t>
            </a:r>
            <a:r>
              <a:rPr kumimoji="1" lang="zh-CN" altLang="en" dirty="0"/>
              <a:t>（</a:t>
            </a:r>
            <a:r>
              <a:rPr kumimoji="1" lang="en" altLang="zh-CN" dirty="0"/>
              <a:t>K=10</a:t>
            </a:r>
            <a:r>
              <a:rPr kumimoji="1" lang="zh-CN" altLang="en" dirty="0"/>
              <a:t>） ）</a:t>
            </a:r>
            <a:endParaRPr kumimoji="1" lang="en-US" altLang="zh-CN" dirty="0"/>
          </a:p>
          <a:p>
            <a:r>
              <a:rPr kumimoji="1" lang="en-US" altLang="zh-CN" dirty="0"/>
              <a:t>【</a:t>
            </a:r>
            <a:r>
              <a:rPr kumimoji="1" lang="zh-CN" altLang="en-US" dirty="0"/>
              <a:t>地域预加载</a:t>
            </a:r>
            <a:r>
              <a:rPr kumimoji="1" lang="en-US" altLang="zh-CN" dirty="0"/>
              <a:t>】</a:t>
            </a:r>
            <a:r>
              <a:rPr kumimoji="1" lang="zh-CN" altLang="en-US" dirty="0"/>
              <a:t>（数据量</a:t>
            </a:r>
            <a:r>
              <a:rPr kumimoji="1" lang="en-US" altLang="zh-CN" dirty="0"/>
              <a:t>20000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15%</a:t>
            </a:r>
            <a:r>
              <a:rPr kumimoji="1" lang="zh-CN" altLang="en-US" dirty="0"/>
              <a:t>测试集， </a:t>
            </a:r>
            <a:r>
              <a:rPr kumimoji="1" lang="en" altLang="zh-CN" dirty="0"/>
              <a:t>Timeseries CV </a:t>
            </a:r>
            <a:r>
              <a:rPr kumimoji="1" lang="zh-CN" altLang="en" dirty="0"/>
              <a:t>（</a:t>
            </a:r>
            <a:r>
              <a:rPr kumimoji="1" lang="en" altLang="zh-CN" dirty="0"/>
              <a:t>K=10</a:t>
            </a:r>
            <a:r>
              <a:rPr kumimoji="1" lang="zh-CN" altLang="en" dirty="0"/>
              <a:t>） ）</a:t>
            </a:r>
            <a:r>
              <a:rPr kumimoji="1" lang="zh-CN" altLang="en-US" dirty="0"/>
              <a:t>，仅保留出现频率前</a:t>
            </a:r>
            <a:r>
              <a:rPr kumimoji="1" lang="en-US" altLang="zh-CN" dirty="0"/>
              <a:t>98%</a:t>
            </a:r>
            <a:r>
              <a:rPr kumimoji="1" lang="zh-CN" altLang="en-US" dirty="0"/>
              <a:t>的地图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，其他地图为 </a:t>
            </a:r>
            <a:r>
              <a:rPr kumimoji="1" lang="en-US" altLang="zh-CN" dirty="0"/>
              <a:t>UNK</a:t>
            </a:r>
            <a:r>
              <a:rPr kumimoji="1" lang="zh-CN" altLang="en-US" dirty="0"/>
              <a:t>，类别数在</a:t>
            </a:r>
            <a:r>
              <a:rPr kumimoji="1" lang="en-US" altLang="zh-CN" dirty="0"/>
              <a:t>120</a:t>
            </a:r>
            <a:r>
              <a:rPr kumimoji="1" lang="zh-CN" altLang="en-US" dirty="0"/>
              <a:t>左右</a:t>
            </a:r>
            <a:endParaRPr kumimoji="1" lang="zh-CN" altLang="en" dirty="0"/>
          </a:p>
        </p:txBody>
      </p:sp>
    </p:spTree>
    <p:extLst>
      <p:ext uri="{BB962C8B-B14F-4D97-AF65-F5344CB8AC3E}">
        <p14:creationId xmlns:p14="http://schemas.microsoft.com/office/powerpoint/2010/main" val="399661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F5F0E8-41F5-424B-9E3E-6E05D60C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4" y="1359569"/>
            <a:ext cx="4203366" cy="35136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D333E59-31B0-7A4C-B6AA-C75ED8D7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797" y="1224108"/>
            <a:ext cx="4229100" cy="3784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FBC2E5A-F7D2-1A4A-8649-5A3B5260C466}"/>
              </a:ext>
            </a:extLst>
          </p:cNvPr>
          <p:cNvSpPr txBox="1"/>
          <p:nvPr/>
        </p:nvSpPr>
        <p:spPr>
          <a:xfrm>
            <a:off x="1899987" y="5008708"/>
            <a:ext cx="2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外挂检测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E55E14-7C53-984C-95A9-47D8FC334E7F}"/>
              </a:ext>
            </a:extLst>
          </p:cNvPr>
          <p:cNvSpPr txBox="1"/>
          <p:nvPr/>
        </p:nvSpPr>
        <p:spPr>
          <a:xfrm>
            <a:off x="5673893" y="5008708"/>
            <a:ext cx="2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流失预测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2C8EF8-1534-8645-A2FB-EBA82DA3F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741" y="1696453"/>
            <a:ext cx="3901259" cy="30319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241154A-24A2-B940-A88E-64EE31CB3527}"/>
              </a:ext>
            </a:extLst>
          </p:cNvPr>
          <p:cNvSpPr txBox="1"/>
          <p:nvPr/>
        </p:nvSpPr>
        <p:spPr>
          <a:xfrm>
            <a:off x="9449802" y="4960506"/>
            <a:ext cx="2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地图预加载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7197ED-A0FC-F242-922A-7371E8900263}"/>
              </a:ext>
            </a:extLst>
          </p:cNvPr>
          <p:cNvSpPr txBox="1"/>
          <p:nvPr/>
        </p:nvSpPr>
        <p:spPr>
          <a:xfrm>
            <a:off x="757989" y="505326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Train_from_scratch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pretrain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75C993-B741-0B45-B342-45BD714B9EA2}"/>
              </a:ext>
            </a:extLst>
          </p:cNvPr>
          <p:cNvSpPr txBox="1"/>
          <p:nvPr/>
        </p:nvSpPr>
        <p:spPr>
          <a:xfrm>
            <a:off x="4548941" y="505326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Handcrafted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feature+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pretrain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83BDA6-665F-5946-882A-6204B0AE7331}"/>
              </a:ext>
            </a:extLst>
          </p:cNvPr>
          <p:cNvSpPr txBox="1"/>
          <p:nvPr/>
        </p:nvSpPr>
        <p:spPr>
          <a:xfrm>
            <a:off x="8694311" y="505326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Train_from_scratch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pretrain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17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4CC5F3CD-0A4E-C84B-8ADA-C8472E37EA84}"/>
              </a:ext>
            </a:extLst>
          </p:cNvPr>
          <p:cNvSpPr txBox="1"/>
          <p:nvPr/>
        </p:nvSpPr>
        <p:spPr>
          <a:xfrm>
            <a:off x="-19847" y="1644351"/>
            <a:ext cx="11389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【</a:t>
            </a:r>
            <a:r>
              <a:rPr kumimoji="1" lang="zh-CN" altLang="en-US" sz="2000" dirty="0"/>
              <a:t>流失检测</a:t>
            </a:r>
            <a:r>
              <a:rPr kumimoji="1" lang="en-US" altLang="zh-CN" sz="2000" dirty="0"/>
              <a:t>】</a:t>
            </a:r>
          </a:p>
          <a:p>
            <a:r>
              <a:rPr kumimoji="1" lang="en-US" altLang="zh-CN" sz="2000" dirty="0"/>
              <a:t>1. Pretrain</a:t>
            </a:r>
            <a:r>
              <a:rPr kumimoji="1" lang="zh-CN" altLang="en-US" sz="2000" dirty="0"/>
              <a:t>特征可以完全替代人工特征</a:t>
            </a:r>
            <a:endParaRPr kumimoji="1" lang="en-US" altLang="zh-CN" sz="2000" dirty="0"/>
          </a:p>
          <a:p>
            <a:r>
              <a:rPr kumimoji="1" lang="en-US" altLang="zh-CN" sz="2000" dirty="0"/>
              <a:t>2. </a:t>
            </a:r>
            <a:r>
              <a:rPr kumimoji="1" lang="zh-CN" altLang="en-US" sz="2000" dirty="0"/>
              <a:t>基于</a:t>
            </a:r>
            <a:r>
              <a:rPr kumimoji="1" lang="en-US" altLang="zh-CN" sz="2000" dirty="0"/>
              <a:t>BPE</a:t>
            </a:r>
            <a:r>
              <a:rPr kumimoji="1" lang="zh-CN" altLang="en-US" sz="2000" dirty="0"/>
              <a:t>的模型显著优于把每个</a:t>
            </a:r>
            <a:r>
              <a:rPr kumimoji="1" lang="en-US" altLang="zh-CN" sz="2000" dirty="0"/>
              <a:t>id</a:t>
            </a:r>
            <a:r>
              <a:rPr kumimoji="1" lang="zh-CN" altLang="en-US" sz="2000" dirty="0"/>
              <a:t>拆开来建模的方法</a:t>
            </a:r>
            <a:endParaRPr kumimoji="1"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62488D-2249-1E48-BBE4-B08305E79DB6}"/>
              </a:ext>
            </a:extLst>
          </p:cNvPr>
          <p:cNvSpPr txBox="1"/>
          <p:nvPr/>
        </p:nvSpPr>
        <p:spPr>
          <a:xfrm>
            <a:off x="-19847" y="2947737"/>
            <a:ext cx="113894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【</a:t>
            </a:r>
            <a:r>
              <a:rPr kumimoji="1" lang="zh-CN" altLang="en-US" sz="2000" dirty="0"/>
              <a:t>地域预加载</a:t>
            </a:r>
            <a:r>
              <a:rPr kumimoji="1" lang="en-US" altLang="zh-CN" sz="2000" dirty="0"/>
              <a:t>】</a:t>
            </a:r>
          </a:p>
          <a:p>
            <a:r>
              <a:rPr kumimoji="1" lang="en-US" altLang="zh-CN" sz="2000" dirty="0"/>
              <a:t>1. </a:t>
            </a:r>
            <a:r>
              <a:rPr kumimoji="1" lang="zh-CN" altLang="en-US" sz="2000" dirty="0"/>
              <a:t>所有的</a:t>
            </a:r>
            <a:r>
              <a:rPr kumimoji="1" lang="en-US" altLang="zh-CN" sz="2000" dirty="0"/>
              <a:t>Pretrain</a:t>
            </a:r>
            <a:r>
              <a:rPr kumimoji="1" lang="zh-CN" altLang="en-US" sz="2000" dirty="0"/>
              <a:t>特征都会劣化效果，和</a:t>
            </a:r>
            <a:r>
              <a:rPr kumimoji="1" lang="en-US" altLang="zh-CN" sz="2000" dirty="0"/>
              <a:t>train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from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scratch</a:t>
            </a:r>
            <a:r>
              <a:rPr kumimoji="1" lang="zh-CN" altLang="en-US" sz="2000" dirty="0"/>
              <a:t>的特征</a:t>
            </a:r>
            <a:r>
              <a:rPr kumimoji="1" lang="en-US" altLang="zh-CN" sz="2000" dirty="0" err="1"/>
              <a:t>concat</a:t>
            </a:r>
            <a:r>
              <a:rPr kumimoji="1" lang="zh-CN" altLang="en-US" sz="2000" dirty="0"/>
              <a:t>之后没有任何提升，如果只用</a:t>
            </a:r>
            <a:r>
              <a:rPr kumimoji="1" lang="en-US" altLang="zh-CN" sz="2000" dirty="0"/>
              <a:t>pretrain</a:t>
            </a:r>
            <a:r>
              <a:rPr kumimoji="1" lang="zh-CN" altLang="en-US" sz="2000" dirty="0"/>
              <a:t>特征稍好于随机</a:t>
            </a:r>
            <a:endParaRPr kumimoji="1" lang="en-US" altLang="zh-CN" sz="2000" dirty="0"/>
          </a:p>
          <a:p>
            <a:r>
              <a:rPr kumimoji="1" lang="en-US" altLang="zh-CN" sz="2000" dirty="0"/>
              <a:t>2. </a:t>
            </a:r>
            <a:r>
              <a:rPr kumimoji="1" lang="zh-CN" altLang="en-US" sz="2000" dirty="0"/>
              <a:t>这次实验没有用前一天的人工特征和</a:t>
            </a:r>
            <a:r>
              <a:rPr kumimoji="1" lang="en-US" altLang="zh-CN" sz="2000" dirty="0" err="1"/>
              <a:t>pretrian</a:t>
            </a:r>
            <a:r>
              <a:rPr kumimoji="1" lang="zh-CN" altLang="en-US" sz="2000" dirty="0"/>
              <a:t>特征做对比，仅用了预测图之前的所有</a:t>
            </a:r>
            <a:r>
              <a:rPr kumimoji="1" lang="en-US" altLang="zh-CN" sz="2000" dirty="0" err="1"/>
              <a:t>log_id</a:t>
            </a:r>
            <a:r>
              <a:rPr kumimoji="1" lang="zh-CN" altLang="en-US" sz="2000" dirty="0"/>
              <a:t>和</a:t>
            </a:r>
            <a:r>
              <a:rPr kumimoji="1" lang="en-US" altLang="zh-CN" sz="2000" dirty="0" err="1"/>
              <a:t>design_id</a:t>
            </a:r>
            <a:endParaRPr kumimoji="1"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D2E146-E729-3048-9FB2-D023C24A9D62}"/>
              </a:ext>
            </a:extLst>
          </p:cNvPr>
          <p:cNvSpPr txBox="1"/>
          <p:nvPr/>
        </p:nvSpPr>
        <p:spPr>
          <a:xfrm>
            <a:off x="-19847" y="4866676"/>
            <a:ext cx="11389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【</a:t>
            </a:r>
            <a:r>
              <a:rPr kumimoji="1" lang="zh-CN" altLang="en-US" sz="2000" dirty="0"/>
              <a:t>其他实验</a:t>
            </a:r>
            <a:r>
              <a:rPr kumimoji="1" lang="en-US" altLang="zh-CN" sz="2000" dirty="0"/>
              <a:t>】</a:t>
            </a:r>
            <a:r>
              <a:rPr kumimoji="1" lang="zh-CN" altLang="en-US" sz="2000" dirty="0"/>
              <a:t>抽</a:t>
            </a:r>
            <a:r>
              <a:rPr kumimoji="1" lang="en-US" altLang="zh-CN" sz="2000" dirty="0"/>
              <a:t>pretrain</a:t>
            </a:r>
            <a:r>
              <a:rPr kumimoji="1" lang="zh-CN" altLang="en-US" sz="2000" dirty="0"/>
              <a:t>特征时，以</a:t>
            </a:r>
            <a:r>
              <a:rPr kumimoji="1" lang="en-US" altLang="zh-CN" sz="2000" dirty="0"/>
              <a:t>15%</a:t>
            </a:r>
            <a:r>
              <a:rPr kumimoji="1" lang="zh-CN" altLang="en-US" sz="2000" dirty="0"/>
              <a:t>概率</a:t>
            </a:r>
            <a:r>
              <a:rPr kumimoji="1" lang="en-US" altLang="zh-CN" sz="2000" dirty="0"/>
              <a:t>MASK</a:t>
            </a:r>
            <a:r>
              <a:rPr kumimoji="1" lang="zh-CN" altLang="en-US" sz="2000" dirty="0"/>
              <a:t>，多次取平均或</a:t>
            </a:r>
            <a:r>
              <a:rPr kumimoji="1" lang="en-US" altLang="zh-CN" sz="2000" dirty="0" err="1"/>
              <a:t>concat</a:t>
            </a:r>
            <a:endParaRPr kumimoji="1" lang="en-US" altLang="zh-CN" sz="2000" dirty="0"/>
          </a:p>
          <a:p>
            <a:r>
              <a:rPr kumimoji="1" lang="en-US" altLang="zh-CN" sz="2000" dirty="0"/>
              <a:t>1.</a:t>
            </a:r>
            <a:r>
              <a:rPr kumimoji="1" lang="zh-CN" altLang="en-US" sz="2000" dirty="0"/>
              <a:t> 在</a:t>
            </a:r>
            <a:r>
              <a:rPr kumimoji="1" lang="en-US" altLang="zh-CN" sz="2000" dirty="0" err="1"/>
              <a:t>bot_detection</a:t>
            </a:r>
            <a:r>
              <a:rPr kumimoji="1" lang="zh-CN" altLang="en-US" sz="2000" dirty="0"/>
              <a:t>任务上有微弱提升，在另外两个任务上没有提升，只会更差。</a:t>
            </a:r>
            <a:endParaRPr kumimoji="1"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4DB61E-7763-B740-90F5-F8A63864317F}"/>
              </a:ext>
            </a:extLst>
          </p:cNvPr>
          <p:cNvSpPr txBox="1"/>
          <p:nvPr/>
        </p:nvSpPr>
        <p:spPr>
          <a:xfrm>
            <a:off x="-19847" y="33189"/>
            <a:ext cx="113894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【</a:t>
            </a:r>
            <a:r>
              <a:rPr kumimoji="1" lang="zh-CN" altLang="en-US" sz="2000" dirty="0"/>
              <a:t>外挂检测</a:t>
            </a:r>
            <a:r>
              <a:rPr kumimoji="1" lang="en-US" altLang="zh-CN" sz="2000" dirty="0"/>
              <a:t>】</a:t>
            </a:r>
          </a:p>
          <a:p>
            <a:pPr marL="457200" indent="-457200">
              <a:buAutoNum type="arabicPeriod"/>
            </a:pPr>
            <a:r>
              <a:rPr kumimoji="1" lang="zh-CN" altLang="en-US" sz="2000" dirty="0"/>
              <a:t>任务过于简单，不用</a:t>
            </a:r>
            <a:r>
              <a:rPr kumimoji="1" lang="en-US" altLang="zh-CN" sz="2000" dirty="0"/>
              <a:t>pretrain</a:t>
            </a:r>
            <a:r>
              <a:rPr kumimoji="1" lang="zh-CN" altLang="en-US" sz="2000" dirty="0"/>
              <a:t>特征</a:t>
            </a:r>
            <a:r>
              <a:rPr kumimoji="1" lang="en-US" altLang="zh-CN" sz="2000" dirty="0"/>
              <a:t>f1</a:t>
            </a:r>
            <a:r>
              <a:rPr kumimoji="1" lang="zh-CN" altLang="en-US" sz="2000" dirty="0"/>
              <a:t>都能到</a:t>
            </a:r>
            <a:r>
              <a:rPr kumimoji="1" lang="en-US" altLang="zh-CN" sz="2000" dirty="0"/>
              <a:t>0.9</a:t>
            </a:r>
            <a:r>
              <a:rPr kumimoji="1" lang="zh-CN" altLang="en-US" sz="2000" dirty="0"/>
              <a:t>以上</a:t>
            </a:r>
            <a:endParaRPr kumimoji="1" lang="en-US" altLang="zh-CN" sz="2000" dirty="0"/>
          </a:p>
          <a:p>
            <a:pPr marL="457200" indent="-457200">
              <a:buAutoNum type="arabicPeriod"/>
            </a:pPr>
            <a:r>
              <a:rPr kumimoji="1" lang="en-US" altLang="zh-CN" sz="2000" dirty="0"/>
              <a:t>Pretrain</a:t>
            </a:r>
            <a:r>
              <a:rPr kumimoji="1" lang="zh-CN" altLang="en-US" sz="2000" dirty="0"/>
              <a:t>特征可以完全替代</a:t>
            </a:r>
            <a:r>
              <a:rPr kumimoji="1" lang="en-US" altLang="zh-CN" sz="2000" dirty="0"/>
              <a:t>train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from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scratch</a:t>
            </a:r>
          </a:p>
          <a:p>
            <a:pPr marL="457200" indent="-457200">
              <a:buAutoNum type="arabicPeriod"/>
            </a:pPr>
            <a:r>
              <a:rPr kumimoji="1" lang="zh-CN" altLang="en-US" sz="2000" dirty="0"/>
              <a:t>基于</a:t>
            </a:r>
            <a:r>
              <a:rPr kumimoji="1" lang="en-US" altLang="zh-CN" sz="2000" dirty="0"/>
              <a:t>BPE</a:t>
            </a:r>
            <a:r>
              <a:rPr kumimoji="1" lang="zh-CN" altLang="en-US" sz="2000" dirty="0"/>
              <a:t>的模型显著优于把每个</a:t>
            </a:r>
            <a:r>
              <a:rPr kumimoji="1" lang="en-US" altLang="zh-CN" sz="2000" dirty="0"/>
              <a:t>id</a:t>
            </a:r>
            <a:r>
              <a:rPr kumimoji="1" lang="zh-CN" altLang="en-US" sz="2000" dirty="0"/>
              <a:t>拆开来建模的方法，</a:t>
            </a:r>
            <a:r>
              <a:rPr kumimoji="1" lang="en-US" altLang="zh-CN" sz="2000" dirty="0"/>
              <a:t>F1</a:t>
            </a:r>
            <a:r>
              <a:rPr kumimoji="1" lang="zh-CN" altLang="en-US" sz="2000" dirty="0"/>
              <a:t>值几乎到</a:t>
            </a:r>
            <a:r>
              <a:rPr kumimoji="1" lang="en-US" altLang="zh-CN" sz="2000" dirty="0"/>
              <a:t>100%</a:t>
            </a:r>
            <a:r>
              <a:rPr kumimoji="1" lang="zh-CN" altLang="en-US" sz="2000" dirty="0"/>
              <a:t>了</a:t>
            </a:r>
            <a:endParaRPr kumimoji="1"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C86900-4151-F14C-9BF5-C108C107862C}"/>
              </a:ext>
            </a:extLst>
          </p:cNvPr>
          <p:cNvSpPr txBox="1"/>
          <p:nvPr/>
        </p:nvSpPr>
        <p:spPr>
          <a:xfrm>
            <a:off x="0" y="5979694"/>
            <a:ext cx="1177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结论</a:t>
            </a:r>
            <a:r>
              <a:rPr kumimoji="1" lang="en-US" altLang="zh-CN" dirty="0"/>
              <a:t>】</a:t>
            </a:r>
            <a:r>
              <a:rPr kumimoji="1" lang="zh-CN" altLang="en-US" dirty="0"/>
              <a:t>：基于</a:t>
            </a:r>
            <a:r>
              <a:rPr kumimoji="1" lang="en-US" altLang="zh-CN" dirty="0"/>
              <a:t>BPE</a:t>
            </a:r>
            <a:r>
              <a:rPr kumimoji="1" lang="zh-CN" altLang="en-US" dirty="0"/>
              <a:t>的模型显著好于其他基于单个</a:t>
            </a:r>
            <a:r>
              <a:rPr kumimoji="1" lang="en-US" altLang="zh-CN" dirty="0"/>
              <a:t>ID</a:t>
            </a:r>
            <a:r>
              <a:rPr kumimoji="1" lang="zh-CN" altLang="en-US" dirty="0"/>
              <a:t>分割的模型</a:t>
            </a:r>
            <a:r>
              <a:rPr kumimoji="1" lang="en-US" altLang="zh-CN" dirty="0"/>
              <a:t>,</a:t>
            </a:r>
            <a:r>
              <a:rPr kumimoji="1" lang="zh-CN" altLang="en-US" dirty="0"/>
              <a:t>可能有两个原因：</a:t>
            </a:r>
            <a:r>
              <a:rPr kumimoji="1" lang="en-US" altLang="zh-CN" dirty="0"/>
              <a:t>BPE</a:t>
            </a:r>
            <a:r>
              <a:rPr kumimoji="1" lang="zh-CN" altLang="en-US" dirty="0"/>
              <a:t>可以建模更长的序列，</a:t>
            </a:r>
            <a:r>
              <a:rPr kumimoji="1" lang="en-US" altLang="zh-CN" dirty="0"/>
              <a:t>BPE</a:t>
            </a:r>
            <a:r>
              <a:rPr kumimoji="1" lang="zh-CN" altLang="en-US" dirty="0"/>
              <a:t>做了语义分割</a:t>
            </a:r>
          </a:p>
        </p:txBody>
      </p:sp>
    </p:spTree>
    <p:extLst>
      <p:ext uri="{BB962C8B-B14F-4D97-AF65-F5344CB8AC3E}">
        <p14:creationId xmlns:p14="http://schemas.microsoft.com/office/powerpoint/2010/main" val="55080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8D2E146-E729-3048-9FB2-D023C24A9D62}"/>
              </a:ext>
            </a:extLst>
          </p:cNvPr>
          <p:cNvSpPr txBox="1"/>
          <p:nvPr/>
        </p:nvSpPr>
        <p:spPr>
          <a:xfrm>
            <a:off x="244846" y="390929"/>
            <a:ext cx="11389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【</a:t>
            </a:r>
            <a:r>
              <a:rPr kumimoji="1" lang="zh-CN" altLang="en-US" sz="2000" dirty="0"/>
              <a:t>后续实验</a:t>
            </a:r>
            <a:r>
              <a:rPr kumimoji="1" lang="en-US" altLang="zh-CN" sz="2000" dirty="0"/>
              <a:t>】</a:t>
            </a:r>
            <a:r>
              <a:rPr kumimoji="1" lang="zh-CN" altLang="en-US" sz="2000" dirty="0"/>
              <a:t>：</a:t>
            </a:r>
            <a:endParaRPr kumimoji="1" lang="en-US" altLang="zh-CN" sz="2000" dirty="0"/>
          </a:p>
          <a:p>
            <a:pPr marL="457200" indent="-457200">
              <a:buAutoNum type="arabicPeriod"/>
            </a:pPr>
            <a:r>
              <a:rPr kumimoji="1" lang="zh-CN" altLang="en-US" sz="2000" dirty="0"/>
              <a:t>基于</a:t>
            </a:r>
            <a:r>
              <a:rPr kumimoji="1" lang="en-US" altLang="zh-CN" sz="2000" dirty="0"/>
              <a:t>BPE</a:t>
            </a:r>
            <a:r>
              <a:rPr kumimoji="1" lang="zh-CN" altLang="en-US" sz="2000" dirty="0"/>
              <a:t>模型，尝试把课程学习的思想引入到</a:t>
            </a:r>
            <a:r>
              <a:rPr kumimoji="1" lang="en-US" altLang="zh-CN" sz="2000" dirty="0"/>
              <a:t>MLM</a:t>
            </a:r>
            <a:r>
              <a:rPr kumimoji="1" lang="zh-CN" altLang="en-US" sz="2000" dirty="0"/>
              <a:t>这个</a:t>
            </a:r>
            <a:r>
              <a:rPr kumimoji="1" lang="en-US" altLang="zh-CN" sz="2000" dirty="0"/>
              <a:t>pretrain</a:t>
            </a:r>
            <a:r>
              <a:rPr kumimoji="1" lang="zh-CN" altLang="en-US" sz="2000" dirty="0"/>
              <a:t>任务中，比如缓慢增加</a:t>
            </a:r>
            <a:r>
              <a:rPr kumimoji="1" lang="en-US" altLang="zh-CN" sz="2000" dirty="0"/>
              <a:t>MLM</a:t>
            </a:r>
            <a:r>
              <a:rPr kumimoji="1" lang="zh-CN" altLang="en-US" sz="2000" dirty="0"/>
              <a:t>的概率，但是在</a:t>
            </a:r>
            <a:r>
              <a:rPr kumimoji="1" lang="en-US" altLang="zh-CN" sz="2000" dirty="0"/>
              <a:t>inference</a:t>
            </a:r>
            <a:r>
              <a:rPr kumimoji="1" lang="zh-CN" altLang="en-US" sz="2000" dirty="0"/>
              <a:t>的时候需要特殊处理。</a:t>
            </a:r>
            <a:endParaRPr kumimoji="1" lang="en-US" altLang="zh-CN" sz="2000" dirty="0"/>
          </a:p>
          <a:p>
            <a:pPr marL="457200" indent="-457200">
              <a:buAutoNum type="arabicPeriod"/>
            </a:pPr>
            <a:r>
              <a:rPr kumimoji="1" lang="zh-CN" altLang="en-US" sz="2000" dirty="0"/>
              <a:t>基于</a:t>
            </a:r>
            <a:r>
              <a:rPr kumimoji="1" lang="en-US" altLang="zh-CN" sz="2000" dirty="0"/>
              <a:t>BPE</a:t>
            </a:r>
            <a:r>
              <a:rPr kumimoji="1" lang="zh-CN" altLang="en-US" sz="2000" dirty="0"/>
              <a:t>模型做</a:t>
            </a:r>
            <a:r>
              <a:rPr kumimoji="1" lang="en-US" altLang="zh-CN" sz="2000" dirty="0"/>
              <a:t>multi-view</a:t>
            </a:r>
            <a:r>
              <a:rPr kumimoji="1" lang="zh-CN" altLang="en-US" sz="2000" dirty="0"/>
              <a:t>的</a:t>
            </a:r>
            <a:r>
              <a:rPr kumimoji="1" lang="en-US" altLang="zh-CN" sz="2000" dirty="0"/>
              <a:t>pretrain</a:t>
            </a:r>
            <a:r>
              <a:rPr kumimoji="1" lang="zh-CN" altLang="en-US" sz="2000" dirty="0"/>
              <a:t>，比如预测每一个</a:t>
            </a:r>
            <a:r>
              <a:rPr kumimoji="1" lang="en-US" altLang="zh-CN" sz="2000" dirty="0" err="1"/>
              <a:t>subword</a:t>
            </a:r>
            <a:r>
              <a:rPr kumimoji="1" lang="zh-CN" altLang="en-US" sz="2000" dirty="0"/>
              <a:t>（一个</a:t>
            </a:r>
            <a:r>
              <a:rPr kumimoji="1" lang="en-US" altLang="zh-CN" sz="2000" dirty="0" err="1"/>
              <a:t>subword</a:t>
            </a:r>
            <a:r>
              <a:rPr kumimoji="1" lang="zh-CN" altLang="en-US" sz="2000" dirty="0"/>
              <a:t>可能包含多个</a:t>
            </a:r>
            <a:r>
              <a:rPr kumimoji="1" lang="en-US" altLang="zh-CN" sz="2000" dirty="0" err="1"/>
              <a:t>log_id</a:t>
            </a:r>
            <a:r>
              <a:rPr kumimoji="1" lang="zh-CN" altLang="en-US" sz="2000" dirty="0"/>
              <a:t>、</a:t>
            </a:r>
            <a:r>
              <a:rPr kumimoji="1" lang="en-US" altLang="zh-CN" sz="2000" dirty="0" err="1"/>
              <a:t>design_id</a:t>
            </a:r>
            <a:r>
              <a:rPr kumimoji="1" lang="zh-CN" altLang="en-US" sz="2000" dirty="0"/>
              <a:t>）的持续时间。</a:t>
            </a:r>
            <a:endParaRPr kumimoji="1" lang="en-US" altLang="zh-CN" sz="2000" dirty="0"/>
          </a:p>
          <a:p>
            <a:pPr marL="457200" indent="-457200">
              <a:buAutoNum type="arabicPeriod"/>
            </a:pPr>
            <a:r>
              <a:rPr kumimoji="1" lang="en-US" altLang="zh-CN" sz="2000" dirty="0" err="1"/>
              <a:t>Subword</a:t>
            </a:r>
            <a:r>
              <a:rPr kumimoji="1" lang="zh-CN" altLang="en-US" sz="2000" dirty="0"/>
              <a:t>的</a:t>
            </a:r>
            <a:r>
              <a:rPr kumimoji="1" lang="en-US" altLang="zh-CN" sz="2000" dirty="0"/>
              <a:t>time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embedding</a:t>
            </a:r>
          </a:p>
        </p:txBody>
      </p:sp>
    </p:spTree>
    <p:extLst>
      <p:ext uri="{BB962C8B-B14F-4D97-AF65-F5344CB8AC3E}">
        <p14:creationId xmlns:p14="http://schemas.microsoft.com/office/powerpoint/2010/main" val="177358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946</Words>
  <Application>Microsoft Macintosh PowerPoint</Application>
  <PresentationFormat>宽屏</PresentationFormat>
  <Paragraphs>147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t453</dc:creator>
  <cp:lastModifiedBy>t453</cp:lastModifiedBy>
  <cp:revision>37</cp:revision>
  <dcterms:created xsi:type="dcterms:W3CDTF">2020-08-20T12:08:49Z</dcterms:created>
  <dcterms:modified xsi:type="dcterms:W3CDTF">2020-12-29T06:53:56Z</dcterms:modified>
</cp:coreProperties>
</file>