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27.png" ContentType="image/png"/>
  <Override PartName="/ppt/media/image26.png" ContentType="image/png"/>
  <Override PartName="/ppt/media/image24.png" ContentType="image/png"/>
  <Override PartName="/ppt/media/image5.png" ContentType="image/png"/>
  <Override PartName="/ppt/media/image28.png" ContentType="image/png"/>
  <Override PartName="/ppt/media/image4.jpeg" ContentType="image/jpeg"/>
  <Override PartName="/ppt/media/image25.png" ContentType="image/png"/>
  <Override PartName="/ppt/media/image29.png" ContentType="image/png"/>
  <Override PartName="/ppt/media/image6.png" ContentType="image/png"/>
  <Override PartName="/ppt/media/image31.png" ContentType="image/png"/>
  <Override PartName="/ppt/media/image11.png" ContentType="image/png"/>
  <Override PartName="/ppt/media/image7.png" ContentType="image/png"/>
  <Override PartName="/ppt/media/image32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0.png" ContentType="image/png"/>
  <Override PartName="/ppt/media/image3.jpeg" ContentType="image/jpeg"/>
  <Override PartName="/ppt/media/image15.png" ContentType="image/png"/>
  <Override PartName="/ppt/media/image1.jpeg" ContentType="image/jpeg"/>
  <Override PartName="/ppt/media/image10.png" ContentType="image/png"/>
  <Override PartName="/ppt/media/image14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2.jpeg" ContentType="image/jpe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788150" cy="992346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8378EA67-D6CC-48A9-9D07-6CEDBAA48A6F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87480" y="744480"/>
            <a:ext cx="6611400" cy="371736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78960" y="4714200"/>
            <a:ext cx="5427000" cy="4462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3844440" y="9424800"/>
            <a:ext cx="2938320" cy="493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DE6E2C0-BC57-4A25-808C-4C8534331D83}" type="slidenum">
              <a:rPr b="0" lang="ru-RU" sz="1200" spc="-1" strike="noStrike">
                <a:solidFill>
                  <a:srgbClr val="000000"/>
                </a:solidFill>
                <a:latin typeface="PragmaticaITT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448000" y="1584000"/>
            <a:ext cx="8232480" cy="211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ru-RU" sz="2800" spc="-1" strike="noStrike">
                <a:solidFill>
                  <a:srgbClr val="0070c0"/>
                </a:solidFill>
                <a:latin typeface="Arial"/>
                <a:ea typeface="DejaVu Sans"/>
              </a:rPr>
              <a:t>Курсовая работа на тему: </a:t>
            </a:r>
            <a:endParaRPr b="0" lang="ru-RU" sz="2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2800" spc="-1" strike="noStrike">
                <a:solidFill>
                  <a:srgbClr val="0070c0"/>
                </a:solidFill>
                <a:latin typeface="Arial"/>
                <a:ea typeface="DejaVu Sans"/>
              </a:rPr>
              <a:t>«Анализ экспериментальных данных ходьбы экзоскелетона нижних конечностей»</a:t>
            </a:r>
            <a:endParaRPr b="0" lang="ru-RU" sz="2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050880" y="4019400"/>
            <a:ext cx="5324760" cy="24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1" lang="ru-RU" sz="2400" spc="-1" strike="noStrike">
                <a:solidFill>
                  <a:srgbClr val="0070c0"/>
                </a:solidFill>
                <a:latin typeface="Arial"/>
                <a:ea typeface="DejaVu Sans"/>
              </a:rPr>
              <a:t>Выполнила: </a:t>
            </a:r>
            <a:endParaRPr b="0" lang="ru-RU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ru-RU" sz="2400" spc="-1" strike="noStrike">
                <a:solidFill>
                  <a:srgbClr val="0070c0"/>
                </a:solidFill>
                <a:latin typeface="Arial"/>
                <a:ea typeface="DejaVu Sans"/>
              </a:rPr>
              <a:t>Студентка 3 курса </a:t>
            </a:r>
            <a:endParaRPr b="0" lang="ru-RU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ru-RU" sz="2400" spc="-1" strike="noStrike">
                <a:solidFill>
                  <a:srgbClr val="0070c0"/>
                </a:solidFill>
                <a:latin typeface="Arial"/>
                <a:ea typeface="DejaVu Sans"/>
              </a:rPr>
              <a:t>Липко А.И.</a:t>
            </a:r>
            <a:endParaRPr b="0" lang="ru-RU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ru-RU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ru-RU" sz="2400" spc="-1" strike="noStrike">
                <a:solidFill>
                  <a:srgbClr val="0070c0"/>
                </a:solidFill>
                <a:latin typeface="Arial"/>
                <a:ea typeface="DejaVu Sans"/>
              </a:rPr>
              <a:t>Научный руководитель:</a:t>
            </a:r>
            <a:endParaRPr b="0" lang="ru-RU" sz="2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ru-RU" sz="2400" spc="-1" strike="noStrike">
                <a:solidFill>
                  <a:srgbClr val="0070c0"/>
                </a:solidFill>
                <a:latin typeface="Arial"/>
                <a:ea typeface="DejaVu Sans"/>
              </a:rPr>
              <a:t>в.н.с., к. ф-м.н. Буданов В.М.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4340880" y="6254280"/>
            <a:ext cx="3191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1" lang="ru-RU" sz="1800" spc="-1" strike="noStrike">
                <a:solidFill>
                  <a:srgbClr val="ffffff"/>
                </a:solidFill>
                <a:latin typeface="Pragmatica MediumITT"/>
                <a:ea typeface="DejaVu Sans"/>
              </a:rPr>
              <a:t>Казань, 2019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2574000" y="230040"/>
            <a:ext cx="8232480" cy="207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70c0"/>
                </a:solidFill>
                <a:latin typeface="Arial"/>
                <a:ea typeface="DejaVu Sans"/>
              </a:rPr>
              <a:t>Министерство науки и высшего образования Российской Федерации</a:t>
            </a: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ru-RU" sz="1600" spc="-1" strike="noStrike">
                <a:solidFill>
                  <a:srgbClr val="0070c0"/>
                </a:solidFill>
                <a:latin typeface="Arial"/>
                <a:ea typeface="DejaVu Sans"/>
              </a:rPr>
              <a:t>МОСКОВСКИЙ ГОСУДАРСТВЕННЫЙ УНИВЕРСИТЕТ им. М.В.Ломоносова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460160" cy="1621800"/>
          </a:xfrm>
          <a:prstGeom prst="rect">
            <a:avLst/>
          </a:prstGeom>
          <a:ln>
            <a:noFill/>
          </a:ln>
        </p:spPr>
      </p:pic>
    </p:spTree>
  </p:cSld>
  <p:transition spd="med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1640520" y="167760"/>
            <a:ext cx="8581320" cy="9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Arial"/>
                <a:ea typeface="DejaVu Sans"/>
              </a:rPr>
              <a:t>Устройство экспериментального образца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77120" y="258480"/>
            <a:ext cx="978120" cy="85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E622CA29-D149-4EA3-818E-CCCA162D3CCF}" type="slidenum">
              <a:rPr b="1" lang="ru-RU" sz="4400" spc="-1" strike="noStrike">
                <a:solidFill>
                  <a:srgbClr val="ffffff"/>
                </a:solidFill>
                <a:latin typeface="Pragmatica MediumITT"/>
                <a:ea typeface="DejaVu Sans"/>
              </a:rPr>
              <a:t>10</a:t>
            </a:fld>
            <a:endParaRPr b="0" lang="ru-RU" sz="44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6480360" y="1584360"/>
            <a:ext cx="5037840" cy="5155200"/>
          </a:xfrm>
          <a:prstGeom prst="rect">
            <a:avLst/>
          </a:prstGeom>
          <a:ln>
            <a:noFill/>
          </a:ln>
        </p:spPr>
      </p:pic>
      <p:sp>
        <p:nvSpPr>
          <p:cNvPr id="152" name="CustomShape 3"/>
          <p:cNvSpPr/>
          <p:nvPr/>
        </p:nvSpPr>
        <p:spPr>
          <a:xfrm>
            <a:off x="425160" y="1611720"/>
            <a:ext cx="5083560" cy="14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tabLst>
                <a:tab algn="l" pos="558108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Liberation Serif;Times New Roman"/>
                <a:ea typeface="Droid Sans Devanagari"/>
              </a:rPr>
              <a:t>Нижние датчики измеряют только нормальную составляющую силы реакции, возникающей в стопе, а верхние — только касательную составляющую силы, возникающей в голени.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378720" y="3603240"/>
            <a:ext cx="4769280" cy="104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685520" y="189720"/>
            <a:ext cx="9222480" cy="9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Arial"/>
                <a:ea typeface="DejaVu Sans"/>
              </a:rPr>
              <a:t>Калибровочные данные (X</a:t>
            </a:r>
            <a:r>
              <a:rPr b="1" lang="ru-RU" sz="2400" spc="-1" strike="noStrike" baseline="-12000">
                <a:solidFill>
                  <a:srgbClr val="ffffff"/>
                </a:solidFill>
                <a:latin typeface="Arial"/>
                <a:ea typeface="DejaVu Sans"/>
              </a:rPr>
              <a:t>реал</a:t>
            </a:r>
            <a:r>
              <a:rPr b="1" lang="ru-RU" sz="2400" spc="-1" strike="noStrike">
                <a:solidFill>
                  <a:srgbClr val="ffffff"/>
                </a:solidFill>
                <a:latin typeface="Arial"/>
                <a:ea typeface="DejaVu Sans"/>
              </a:rPr>
              <a:t> = C</a:t>
            </a:r>
            <a:r>
              <a:rPr b="1" lang="ru-RU" sz="2400" spc="-1" strike="noStrike" baseline="-12000">
                <a:solidFill>
                  <a:srgbClr val="ffffff"/>
                </a:solidFill>
                <a:latin typeface="Arial"/>
                <a:ea typeface="DejaVu Sans"/>
              </a:rPr>
              <a:t>1 </a:t>
            </a:r>
            <a:r>
              <a:rPr b="1" lang="ru-RU" sz="2400" spc="-1" strike="noStrike">
                <a:solidFill>
                  <a:srgbClr val="ffffff"/>
                </a:solidFill>
                <a:latin typeface="Arial"/>
                <a:ea typeface="DejaVu Sans"/>
              </a:rPr>
              <a:t>X</a:t>
            </a:r>
            <a:r>
              <a:rPr b="1" lang="ru-RU" sz="2400" spc="-1" strike="noStrike" baseline="-12000">
                <a:solidFill>
                  <a:srgbClr val="ffffff"/>
                </a:solidFill>
                <a:latin typeface="Arial"/>
                <a:ea typeface="DejaVu Sans"/>
              </a:rPr>
              <a:t>дат</a:t>
            </a:r>
            <a:r>
              <a:rPr b="1" lang="ru-RU" sz="2400" spc="-1" strike="noStrike">
                <a:solidFill>
                  <a:srgbClr val="ffffff"/>
                </a:solidFill>
                <a:latin typeface="Arial"/>
                <a:ea typeface="DejaVu Sans"/>
              </a:rPr>
              <a:t> + C</a:t>
            </a:r>
            <a:r>
              <a:rPr b="1" lang="ru-RU" sz="2400" spc="-1" strike="noStrike" baseline="-12000">
                <a:solidFill>
                  <a:srgbClr val="ffffff"/>
                </a:solidFill>
                <a:latin typeface="Arial"/>
                <a:ea typeface="DejaVu Sans"/>
              </a:rPr>
              <a:t>2</a:t>
            </a:r>
            <a:r>
              <a:rPr b="1" lang="ru-RU" sz="2400" spc="-1" strike="noStrike">
                <a:solidFill>
                  <a:srgbClr val="ffffff"/>
                </a:solidFill>
                <a:latin typeface="Arial"/>
                <a:ea typeface="DejaVu Sans"/>
              </a:rPr>
              <a:t>)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200520" y="413640"/>
            <a:ext cx="10314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06F89DCD-B301-47E1-BC2F-790833AAC4BD}" type="slidenum">
              <a:rPr b="1" lang="ru-RU" sz="4400" spc="-1" strike="noStrike">
                <a:solidFill>
                  <a:srgbClr val="ffffff"/>
                </a:solidFill>
                <a:latin typeface="Pragmatica MediumITT"/>
                <a:ea typeface="DejaVu Sans"/>
              </a:rPr>
              <a:t>11</a:t>
            </a:fld>
            <a:endParaRPr b="0" lang="ru-RU" sz="4400" spc="-1" strike="noStrike">
              <a:latin typeface="Arial"/>
            </a:endParaRPr>
          </a:p>
        </p:txBody>
      </p:sp>
      <p:graphicFrame>
        <p:nvGraphicFramePr>
          <p:cNvPr id="156" name="Table 3"/>
          <p:cNvGraphicFramePr/>
          <p:nvPr/>
        </p:nvGraphicFramePr>
        <p:xfrm>
          <a:off x="270360" y="1440000"/>
          <a:ext cx="11520000" cy="5327640"/>
        </p:xfrm>
        <a:graphic>
          <a:graphicData uri="http://schemas.openxmlformats.org/drawingml/2006/table">
            <a:tbl>
              <a:tblPr/>
              <a:tblGrid>
                <a:gridCol w="2299680"/>
                <a:gridCol w="3999240"/>
                <a:gridCol w="3054600"/>
                <a:gridCol w="2166840"/>
              </a:tblGrid>
              <a:tr h="712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Датчик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Показания при образцовой нагрузке, Х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Коэффициент пропорциональности, С</a:t>
                      </a:r>
                      <a:r>
                        <a:rPr b="0" lang="ru-RU" sz="1800" spc="-1" strike="noStrike" baseline="-330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Коэффициент сдвига, С</a:t>
                      </a:r>
                      <a:r>
                        <a:rPr b="0" lang="ru-RU" sz="1800" spc="-1" strike="noStrike" baseline="-33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10130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Угол, 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левая нога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3164040"/>
                        </a:tabLst>
                      </a:pPr>
                      <a:r>
                        <a:rPr b="0" lang="ru-RU" sz="1800" spc="-1" strike="noStrike">
                          <a:latin typeface="Arial"/>
                        </a:rPr>
                        <a:t>90° = -1544 ед.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tabLst>
                          <a:tab algn="l" pos="3164040"/>
                        </a:tabLst>
                      </a:pPr>
                      <a:r>
                        <a:rPr b="0" lang="ru-RU" sz="1800" spc="-1" strike="noStrike">
                          <a:latin typeface="Arial"/>
                        </a:rPr>
                        <a:t>180° = 35 ед.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3164040"/>
                        </a:tabLst>
                      </a:pPr>
                      <a:r>
                        <a:rPr b="0" lang="ru-RU" sz="1800" spc="-1" strike="noStrike">
                          <a:latin typeface="Arial"/>
                        </a:rPr>
                        <a:t>1/17.5</a:t>
                      </a:r>
                      <a:r>
                        <a:rPr b="0" lang="ru-RU" sz="1800" spc="-1" strike="noStrike">
                          <a:latin typeface="ztm"/>
                        </a:rPr>
                        <a:t>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3164040"/>
                        </a:tabLst>
                      </a:pPr>
                      <a:r>
                        <a:rPr b="0" lang="ru-RU" sz="1800" spc="-1" strike="noStrike">
                          <a:latin typeface="Arial"/>
                        </a:rPr>
                        <a:t>182</a:t>
                      </a:r>
                      <a:r>
                        <a:rPr b="0" lang="ru-RU" sz="1800" spc="-1" strike="noStrike">
                          <a:latin typeface="ztm"/>
                        </a:rPr>
                        <a:t>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130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Угол, 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правая нога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3164040"/>
                        </a:tabLst>
                      </a:pPr>
                      <a:r>
                        <a:rPr b="0" lang="ru-RU" sz="1800" spc="-1" strike="noStrike">
                          <a:latin typeface="Arial"/>
                        </a:rPr>
                        <a:t>90° = -1578 ед.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tabLst>
                          <a:tab algn="l" pos="3164040"/>
                        </a:tabLst>
                      </a:pPr>
                      <a:r>
                        <a:rPr b="0" lang="ru-RU" sz="1800" spc="-1" strike="noStrike">
                          <a:latin typeface="Arial"/>
                        </a:rPr>
                        <a:t>180° = -94 ед.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3164040"/>
                        </a:tabLst>
                      </a:pPr>
                      <a:r>
                        <a:rPr b="0" lang="ru-RU" sz="1800" spc="-1" strike="noStrike">
                          <a:latin typeface="Arial"/>
                        </a:rPr>
                        <a:t>1/16.5</a:t>
                      </a:r>
                      <a:r>
                        <a:rPr b="0" lang="ru-RU" sz="1800" spc="-1" strike="noStrike">
                          <a:latin typeface="ztm"/>
                        </a:rPr>
                        <a:t>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3164040"/>
                        </a:tabLst>
                      </a:pPr>
                      <a:r>
                        <a:rPr b="0" lang="ru-RU" sz="1800" spc="-1" strike="noStrike">
                          <a:latin typeface="Arial"/>
                        </a:rPr>
                        <a:t>185</a:t>
                      </a:r>
                      <a:r>
                        <a:rPr b="0" lang="ru-RU" sz="1800" spc="-1" strike="noStrike">
                          <a:latin typeface="ztm"/>
                        </a:rPr>
                        <a:t>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013040">
                <a:tc>
                  <a:txBody>
                    <a:bodyPr lIns="90000" rIns="9000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3164040"/>
                        </a:tabLst>
                      </a:pPr>
                      <a:r>
                        <a:rPr b="0" lang="ru-RU" sz="1800" spc="-1" strike="noStrike">
                          <a:latin typeface="Arial"/>
                        </a:rPr>
                        <a:t>Сила, 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tabLst>
                          <a:tab algn="l" pos="3164040"/>
                        </a:tabLst>
                      </a:pPr>
                      <a:r>
                        <a:rPr b="0" lang="ru-RU" sz="1800" spc="-1" strike="noStrike">
                          <a:latin typeface="Arial"/>
                        </a:rPr>
                        <a:t>левая нога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3164040"/>
                        </a:tabLst>
                      </a:pPr>
                      <a:r>
                        <a:rPr b="0" lang="ru-RU" sz="1800" spc="-1" strike="noStrike">
                          <a:latin typeface="Arial"/>
                        </a:rPr>
                        <a:t>0 Н = 989 ед.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tabLst>
                          <a:tab algn="l" pos="3164040"/>
                        </a:tabLst>
                      </a:pPr>
                      <a:r>
                        <a:rPr b="0" lang="ru-RU" sz="1800" spc="-1" strike="noStrike">
                          <a:latin typeface="Arial"/>
                        </a:rPr>
                        <a:t>700 Н = 1059 ед.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3164040"/>
                        </a:tabLst>
                      </a:pPr>
                      <a:r>
                        <a:rPr b="0" lang="ru-RU" sz="1800" spc="-1" strike="noStrike">
                          <a:latin typeface="Arial"/>
                        </a:rPr>
                        <a:t>1/10 </a:t>
                      </a:r>
                      <a:r>
                        <a:rPr b="0" lang="ru-RU" sz="1800" spc="-1" strike="noStrike">
                          <a:latin typeface="ztm"/>
                        </a:rPr>
                        <a:t>Н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3164040"/>
                        </a:tabLst>
                      </a:pPr>
                      <a:r>
                        <a:rPr b="0" lang="ru-RU" sz="1800" spc="-1" strike="noStrike">
                          <a:latin typeface="Arial"/>
                        </a:rPr>
                        <a:t>989 Н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1013040">
                <a:tc>
                  <a:txBody>
                    <a:bodyPr lIns="90000" rIns="9000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3164040"/>
                        </a:tabLst>
                      </a:pPr>
                      <a:r>
                        <a:rPr b="0" lang="ru-RU" sz="1800" spc="-1" strike="noStrike">
                          <a:latin typeface="Arial"/>
                        </a:rPr>
                        <a:t>Сила, 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tabLst>
                          <a:tab algn="l" pos="3164040"/>
                        </a:tabLst>
                      </a:pPr>
                      <a:r>
                        <a:rPr b="0" lang="ru-RU" sz="1800" spc="-1" strike="noStrike">
                          <a:latin typeface="Arial"/>
                        </a:rPr>
                        <a:t>правая нога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3164040"/>
                        </a:tabLst>
                      </a:pPr>
                      <a:r>
                        <a:rPr b="0" lang="ru-RU" sz="1800" spc="-1" strike="noStrike">
                          <a:latin typeface="Arial"/>
                        </a:rPr>
                        <a:t>0 Н = 1010 ед.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tabLst>
                          <a:tab algn="l" pos="3164040"/>
                        </a:tabLst>
                      </a:pPr>
                      <a:r>
                        <a:rPr b="0" lang="ru-RU" sz="1800" spc="-1" strike="noStrike">
                          <a:latin typeface="Arial"/>
                        </a:rPr>
                        <a:t>700 Н = 1080 ед. 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3164040"/>
                        </a:tabLst>
                      </a:pPr>
                      <a:r>
                        <a:rPr b="0" lang="ru-RU" sz="1800" spc="-1" strike="noStrike">
                          <a:latin typeface="Arial"/>
                        </a:rPr>
                        <a:t>1/10 </a:t>
                      </a:r>
                      <a:r>
                        <a:rPr b="0" lang="ru-RU" sz="1800" spc="-1" strike="noStrike">
                          <a:latin typeface="ztm"/>
                        </a:rPr>
                        <a:t>Н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3164040"/>
                        </a:tabLst>
                      </a:pPr>
                      <a:r>
                        <a:rPr b="0" lang="ru-RU" sz="1800" spc="-1" strike="noStrike">
                          <a:latin typeface="Arial"/>
                        </a:rPr>
                        <a:t>1010 Н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634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Время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3164040"/>
                        </a:tabLst>
                      </a:pPr>
                      <a:r>
                        <a:rPr b="0" lang="ru-RU" sz="1800" spc="-1" strike="noStrike">
                          <a:latin typeface="Arial"/>
                        </a:rPr>
                        <a:t>1 с = 10 ед.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3164040"/>
                        </a:tabLst>
                      </a:pPr>
                      <a:r>
                        <a:rPr b="0" lang="ru-RU" sz="1800" spc="-1" strike="noStrike">
                          <a:latin typeface="Arial"/>
                        </a:rPr>
                        <a:t>1/10 с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just">
                        <a:lnSpc>
                          <a:spcPct val="150000"/>
                        </a:lnSpc>
                        <a:tabLst>
                          <a:tab algn="l" pos="3164040"/>
                        </a:tabLst>
                      </a:pPr>
                      <a:r>
                        <a:rPr b="0" lang="ru-RU" sz="1800" spc="-1" strike="noStrike">
                          <a:latin typeface="Arial"/>
                        </a:rPr>
                        <a:t>0 с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595520" y="216360"/>
            <a:ext cx="8997480" cy="9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Arial"/>
                <a:ea typeface="DejaVu Sans"/>
              </a:rPr>
              <a:t>Алгоритм управления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200520" y="413640"/>
            <a:ext cx="9864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B436AE03-EAE9-4BC5-A484-38B419E72504}" type="slidenum">
              <a:rPr b="1" lang="ru-RU" sz="4400" spc="-1" strike="noStrike">
                <a:solidFill>
                  <a:srgbClr val="ffffff"/>
                </a:solidFill>
                <a:latin typeface="Pragmatica MediumITT"/>
                <a:ea typeface="DejaVu Sans"/>
              </a:rPr>
              <a:t>12</a:t>
            </a:fld>
            <a:endParaRPr b="0" lang="ru-RU" sz="44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3555360" y="3987000"/>
            <a:ext cx="8899560" cy="2995920"/>
          </a:xfrm>
          <a:prstGeom prst="rect">
            <a:avLst/>
          </a:prstGeom>
          <a:ln>
            <a:noFill/>
          </a:ln>
        </p:spPr>
      </p:pic>
      <p:sp>
        <p:nvSpPr>
          <p:cNvPr id="160" name="CustomShape 3"/>
          <p:cNvSpPr/>
          <p:nvPr/>
        </p:nvSpPr>
        <p:spPr>
          <a:xfrm>
            <a:off x="381240" y="1296000"/>
            <a:ext cx="10707120" cy="24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- период: 100 миллисекунд 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- момент определяется из силы на верхнем датчике (F</a:t>
            </a:r>
            <a:r>
              <a:rPr b="0" lang="ru-RU" sz="3600" spc="-1" strike="noStrike" baseline="-25000">
                <a:solidFill>
                  <a:srgbClr val="000000"/>
                </a:solidFill>
                <a:latin typeface="Liberation Serif;Times New Roman"/>
                <a:ea typeface="DejaVu Sans"/>
              </a:rPr>
              <a:t>up</a:t>
            </a:r>
            <a:r>
              <a:rPr b="0" lang="ru-RU" sz="20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), реальной текущей позиции (Ω</a:t>
            </a:r>
            <a:r>
              <a:rPr b="0" lang="ru-RU" sz="3600" spc="-1" strike="noStrike" baseline="-25000">
                <a:solidFill>
                  <a:srgbClr val="000000"/>
                </a:solidFill>
                <a:latin typeface="Liberation Serif;Times New Roman"/>
                <a:ea typeface="DejaVu Sans"/>
              </a:rPr>
              <a:t>cur</a:t>
            </a:r>
            <a:r>
              <a:rPr b="0" lang="ru-RU" sz="20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), и программной заданного коэффициента сдвига (k</a:t>
            </a:r>
            <a:r>
              <a:rPr b="0" lang="ru-RU" sz="3600" spc="-1" strike="noStrike" baseline="-25000">
                <a:solidFill>
                  <a:srgbClr val="000000"/>
                </a:solidFill>
                <a:latin typeface="Liberation Serif;Times New Roman"/>
                <a:ea typeface="DejaVu Sans"/>
              </a:rPr>
              <a:t>prg</a:t>
            </a:r>
            <a:r>
              <a:rPr b="0" lang="ru-RU" sz="20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)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- проверяется допустимый диапазон по координатам и максимальной мощности двигателя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- алгоритм управления выглядит так:</a:t>
            </a:r>
            <a:endParaRPr b="0" lang="ru-RU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   </a:t>
            </a:r>
            <a:r>
              <a:rPr b="0" lang="ru-RU" sz="20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M</a:t>
            </a:r>
            <a:r>
              <a:rPr b="0" lang="ru-RU" sz="3600" spc="-1" strike="noStrike" baseline="-25000">
                <a:solidFill>
                  <a:srgbClr val="000000"/>
                </a:solidFill>
                <a:latin typeface="Liberation Serif;Times New Roman"/>
                <a:ea typeface="DejaVu Sans"/>
              </a:rPr>
              <a:t>add</a:t>
            </a:r>
            <a:r>
              <a:rPr b="0" lang="ru-RU" sz="20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 = -F</a:t>
            </a:r>
            <a:r>
              <a:rPr b="0" lang="ru-RU" sz="3600" spc="-1" strike="noStrike" baseline="-25000">
                <a:solidFill>
                  <a:srgbClr val="000000"/>
                </a:solidFill>
                <a:latin typeface="Liberation Serif;Times New Roman"/>
                <a:ea typeface="DejaVu Sans"/>
              </a:rPr>
              <a:t>up</a:t>
            </a:r>
            <a:r>
              <a:rPr b="0" lang="ru-RU" sz="20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*Ω</a:t>
            </a:r>
            <a:r>
              <a:rPr b="0" lang="ru-RU" sz="3600" spc="-1" strike="noStrike" baseline="-25000">
                <a:solidFill>
                  <a:srgbClr val="000000"/>
                </a:solidFill>
                <a:latin typeface="Liberation Serif;Times New Roman"/>
                <a:ea typeface="DejaVu Sans"/>
              </a:rPr>
              <a:t>cur</a:t>
            </a:r>
            <a:r>
              <a:rPr b="0" lang="ru-RU" sz="20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 + k</a:t>
            </a:r>
            <a:r>
              <a:rPr b="0" lang="ru-RU" sz="3600" spc="-1" strike="noStrike" baseline="-25000">
                <a:solidFill>
                  <a:srgbClr val="000000"/>
                </a:solidFill>
                <a:latin typeface="Liberation Serif;Times New Roman"/>
                <a:ea typeface="DejaVu Sans"/>
              </a:rPr>
              <a:t>prg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200520" y="413640"/>
            <a:ext cx="9864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7611FACB-A3CB-4537-9493-75ACBB72205B}" type="slidenum">
              <a:rPr b="1" lang="ru-RU" sz="4400" spc="-1" strike="noStrike">
                <a:solidFill>
                  <a:srgbClr val="ffffff"/>
                </a:solidFill>
                <a:latin typeface="Pragmatica MediumITT"/>
                <a:ea typeface="DejaVu Sans"/>
              </a:rPr>
              <a:t>&lt;номер&gt;</a:t>
            </a:fld>
            <a:endParaRPr b="0" lang="ru-RU" sz="44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71640" y="2807640"/>
            <a:ext cx="3310200" cy="3598200"/>
          </a:xfrm>
          <a:prstGeom prst="rect">
            <a:avLst/>
          </a:prstGeom>
          <a:ln>
            <a:noFill/>
          </a:ln>
        </p:spPr>
      </p:pic>
      <p:sp>
        <p:nvSpPr>
          <p:cNvPr id="163" name="CustomShape 2"/>
          <p:cNvSpPr/>
          <p:nvPr/>
        </p:nvSpPr>
        <p:spPr>
          <a:xfrm>
            <a:off x="4176000" y="2847960"/>
            <a:ext cx="7413840" cy="35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 Определим, что будет являться одной итерацией шага, поднятия на уступ, приседания.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 Создадим тренировочный датасет из шагов, поднятий, приседаний (csv).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3. Тренируем модели машинного обучения (sklearn).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4. Проверим точность классификации на некоторых проверочных данных.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816480" y="1510200"/>
            <a:ext cx="968688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600" spc="-1" strike="noStrike">
                <a:solidFill>
                  <a:srgbClr val="000000"/>
                </a:solidFill>
                <a:latin typeface="Liberation Serif;Times New Roman"/>
                <a:ea typeface="Noto Sans CJK SC"/>
              </a:rPr>
              <a:t>Классифицируем разные виды движения человека, чтобы строить более эффективные системы управления двигателем. 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1649880" y="158760"/>
            <a:ext cx="6843960" cy="9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Arial"/>
                <a:ea typeface="DejaVu Sans"/>
              </a:rPr>
              <a:t>Графики (рисунки) ходьбы и их анализ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649880" y="158760"/>
            <a:ext cx="6843960" cy="9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Arial"/>
                <a:ea typeface="DejaVu Sans"/>
              </a:rPr>
              <a:t>Графики для плоской ходьбы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200520" y="413640"/>
            <a:ext cx="9864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EA6D4C6E-42D2-49C9-BD8F-C7A0C0F842CF}" type="slidenum">
              <a:rPr b="1" lang="ru-RU" sz="4400" spc="-1" strike="noStrike">
                <a:solidFill>
                  <a:srgbClr val="ffffff"/>
                </a:solidFill>
                <a:latin typeface="Pragmatica MediumITT"/>
                <a:ea typeface="DejaVu Sans"/>
              </a:rPr>
              <a:t>14</a:t>
            </a:fld>
            <a:endParaRPr b="0" lang="ru-RU" sz="4400" spc="-1" strike="noStrike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326880" y="1496520"/>
            <a:ext cx="4298400" cy="25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Liberation Serif;Times New Roman"/>
                <a:ea typeface="Noto Sans CJK SC"/>
              </a:rPr>
              <a:t>На рисунке: изменение углов переносной(синий) и опорной(зеленый) ноги, и изменение сил на переносной(оранжевый) и опорной(красный) ноге на нижнем датчике в течение одного шага.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5209560" y="1369080"/>
            <a:ext cx="6301080" cy="4725360"/>
          </a:xfrm>
          <a:prstGeom prst="rect">
            <a:avLst/>
          </a:prstGeom>
          <a:ln>
            <a:noFill/>
          </a:ln>
        </p:spPr>
      </p:pic>
      <p:sp>
        <p:nvSpPr>
          <p:cNvPr id="170" name="CustomShape 4"/>
          <p:cNvSpPr/>
          <p:nvPr/>
        </p:nvSpPr>
        <p:spPr>
          <a:xfrm>
            <a:off x="408240" y="4299840"/>
            <a:ext cx="4244040" cy="163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Один шаг — все снимаемые данные между двумя нулями сил (в переносной ноге).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Эти данные записываем в csv-таблицу. 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394560" y="6109920"/>
            <a:ext cx="814932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2a6099"/>
                </a:solidFill>
                <a:latin typeface="Liberation Serif;Times New Roman"/>
                <a:ea typeface="Noto Sans CJK SC"/>
              </a:rPr>
              <a:t>Замечание: Надо анализировать движение по одному шагу.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649880" y="158760"/>
            <a:ext cx="8139960" cy="9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Arial"/>
                <a:ea typeface="DejaVu Sans"/>
              </a:rPr>
              <a:t>Графики для приседаний и поднятия на уступ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200520" y="413640"/>
            <a:ext cx="9864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AABE8884-EA21-4EAF-909F-597695CA8B8B}" type="slidenum">
              <a:rPr b="1" lang="ru-RU" sz="4400" spc="-1" strike="noStrike">
                <a:solidFill>
                  <a:srgbClr val="ffffff"/>
                </a:solidFill>
                <a:latin typeface="Pragmatica MediumITT"/>
                <a:ea typeface="DejaVu Sans"/>
              </a:rPr>
              <a:t>15</a:t>
            </a:fld>
            <a:endParaRPr b="0" lang="ru-RU" sz="44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576000" y="1572120"/>
            <a:ext cx="4874400" cy="365508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6768000" y="1526760"/>
            <a:ext cx="4874400" cy="3655080"/>
          </a:xfrm>
          <a:prstGeom prst="rect">
            <a:avLst/>
          </a:prstGeom>
          <a:ln>
            <a:noFill/>
          </a:ln>
        </p:spPr>
      </p:pic>
      <p:sp>
        <p:nvSpPr>
          <p:cNvPr id="176" name="CustomShape 3"/>
          <p:cNvSpPr/>
          <p:nvPr/>
        </p:nvSpPr>
        <p:spPr>
          <a:xfrm>
            <a:off x="530640" y="5374800"/>
            <a:ext cx="10829880" cy="13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Одно приседание — все снимаемые данные между двумя положениями развернутого угла (обеих ног). Одно поднятие — все снимаемые данные между двумя нулями сил (на переносной ноге).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Эти данные записываем в csv-таблицу. 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1649880" y="158760"/>
            <a:ext cx="8139960" cy="9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Arial"/>
                <a:ea typeface="DejaVu Sans"/>
              </a:rPr>
              <a:t>Создание общего датасета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200520" y="413640"/>
            <a:ext cx="9864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A885200D-F5E5-4953-B3A6-6E265FF5464F}" type="slidenum">
              <a:rPr b="1" lang="ru-RU" sz="4400" spc="-1" strike="noStrike">
                <a:solidFill>
                  <a:srgbClr val="ffffff"/>
                </a:solidFill>
                <a:latin typeface="Pragmatica MediumITT"/>
                <a:ea typeface="DejaVu Sans"/>
              </a:rPr>
              <a:t>16</a:t>
            </a:fld>
            <a:endParaRPr b="0" lang="ru-RU" sz="44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6540120" y="3341160"/>
            <a:ext cx="5553720" cy="3208680"/>
          </a:xfrm>
          <a:prstGeom prst="rect">
            <a:avLst/>
          </a:prstGeom>
          <a:ln>
            <a:noFill/>
          </a:ln>
        </p:spPr>
      </p:pic>
      <p:sp>
        <p:nvSpPr>
          <p:cNvPr id="180" name="CustomShape 3"/>
          <p:cNvSpPr/>
          <p:nvPr/>
        </p:nvSpPr>
        <p:spPr>
          <a:xfrm>
            <a:off x="217800" y="1428480"/>
            <a:ext cx="11374200" cy="13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Liberation Serif;Times New Roman"/>
                <a:ea typeface="Noto Sans CJK SC"/>
              </a:rPr>
              <a:t>Для каждого вида движения и для каждого конкретного шага длины массивов различались (физически это означает разный период движения). Приводим их к одному размеру методом интеполяции функций на отрезке.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163440" y="2925360"/>
            <a:ext cx="5931360" cy="256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Liberation Serif;Times New Roman"/>
                <a:ea typeface="Noto Sans CJK SC"/>
              </a:rPr>
              <a:t>Для каждого отдельного шага/приседания: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Liberation Serif;Times New Roman"/>
                <a:ea typeface="Noto Sans CJK SC"/>
              </a:rPr>
              <a:t>- находим приближающую функцию, используя метод одномерной интерполяции из библиотеки scipy с названием interpolate.interp1d() 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Liberation Serif;Times New Roman"/>
                <a:ea typeface="Noto Sans CJK SC"/>
              </a:rPr>
              <a:t>- берем 20 значений из отрезка 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Liberation Serif;Times New Roman"/>
                <a:ea typeface="Noto Sans CJK SC"/>
              </a:rPr>
              <a:t>- добавляем их в набор данных с пометкой (1 — шаг, 2 — уступ, 3 — приседание)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Liberation Serif;Times New Roman"/>
                <a:ea typeface="Noto Sans CJK SC"/>
              </a:rPr>
              <a:t>- записываем все данные в csv-таблицу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649880" y="158760"/>
            <a:ext cx="8139960" cy="9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Arial"/>
                <a:ea typeface="DejaVu Sans"/>
              </a:rPr>
              <a:t>Классификация видов движений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200520" y="413640"/>
            <a:ext cx="9864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64CFBB79-9A61-44A1-ABB4-F98E7E4CCF24}" type="slidenum">
              <a:rPr b="1" lang="ru-RU" sz="4400" spc="-1" strike="noStrike">
                <a:solidFill>
                  <a:srgbClr val="ffffff"/>
                </a:solidFill>
                <a:latin typeface="Pragmatica MediumITT"/>
                <a:ea typeface="DejaVu Sans"/>
              </a:rPr>
              <a:t>17</a:t>
            </a:fld>
            <a:endParaRPr b="0" lang="ru-RU" sz="4400" spc="-1" strike="noStrike"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rcRect l="860" t="0" r="0" b="0"/>
          <a:stretch/>
        </p:blipFill>
        <p:spPr>
          <a:xfrm>
            <a:off x="6858000" y="1724760"/>
            <a:ext cx="4584240" cy="4313160"/>
          </a:xfrm>
          <a:prstGeom prst="rect">
            <a:avLst/>
          </a:prstGeom>
          <a:ln>
            <a:noFill/>
          </a:ln>
        </p:spPr>
      </p:pic>
      <p:sp>
        <p:nvSpPr>
          <p:cNvPr id="185" name="CustomShape 3"/>
          <p:cNvSpPr/>
          <p:nvPr/>
        </p:nvSpPr>
        <p:spPr>
          <a:xfrm>
            <a:off x="285840" y="1455840"/>
            <a:ext cx="5523120" cy="19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Модели машинного обучения: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1. метод опорных векторов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558108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2. метод k-ближайших соседей 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558108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3. метод логистической регрессии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245160" y="4150080"/>
            <a:ext cx="5726880" cy="240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  <a:tabLst>
                <a:tab algn="l" pos="2624400"/>
              </a:tabLst>
            </a:pPr>
            <a:r>
              <a:rPr b="0" lang="ru-RU" sz="2200" spc="-1" strike="noStrike">
                <a:solidFill>
                  <a:srgbClr val="302709"/>
                </a:solidFill>
                <a:latin typeface="Liberation Serif;Times New Roman"/>
                <a:ea typeface="DejaVu Sans"/>
              </a:rPr>
              <a:t>Accuracy</a:t>
            </a:r>
            <a:r>
              <a:rPr b="0" lang="ru-RU" sz="22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 — процент точности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262440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классификации.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2624400"/>
              </a:tabLst>
            </a:pPr>
            <a:r>
              <a:rPr b="0" lang="ru-RU" sz="2200" spc="-1" strike="noStrike">
                <a:solidFill>
                  <a:srgbClr val="302709"/>
                </a:solidFill>
                <a:latin typeface="Liberation Serif;Times New Roman"/>
                <a:ea typeface="DejaVu Sans"/>
              </a:rPr>
              <a:t>Confusion matrix </a:t>
            </a:r>
            <a:r>
              <a:rPr b="0" lang="ru-RU" sz="22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— матрица, которая показывает, сколько объектов попало под ту или иную классификацию.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1649880" y="158760"/>
            <a:ext cx="8139960" cy="9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Arial"/>
                <a:ea typeface="DejaVu Sans"/>
              </a:rPr>
              <a:t>Классификация видов движений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200520" y="413640"/>
            <a:ext cx="9864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9C863619-FC9A-41CD-AE31-AA3BE77E2F55}" type="slidenum">
              <a:rPr b="1" lang="ru-RU" sz="4400" spc="-1" strike="noStrike">
                <a:solidFill>
                  <a:srgbClr val="ffffff"/>
                </a:solidFill>
                <a:latin typeface="Pragmatica MediumITT"/>
                <a:ea typeface="DejaVu Sans"/>
              </a:rPr>
              <a:t>18</a:t>
            </a:fld>
            <a:endParaRPr b="0" lang="ru-RU" sz="44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136080" y="1510200"/>
            <a:ext cx="6924600" cy="413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1. accuracy — процент точности классификации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558108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2. confusion matrix — матрица неточностей, которая показывает, сколько объектов попало под ту или иную классификацию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558108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3. precision — отношение числа экземпляров, верно классифицированных как «i», к общему числу выборок с меткой «i».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558108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4. recall — отношение числа «i»-выборок, корректно классифицированных как «i», к общему количеству экземпляров «i».  5. f1-score — среднее гармоническое значение между precision и recall.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231480" y="5442840"/>
            <a:ext cx="6312240" cy="84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50000"/>
              </a:lnSpc>
              <a:tabLst>
                <a:tab algn="l" pos="558108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Liberation Serif;Times New Roman"/>
                <a:ea typeface="Noto Sans CJK SC"/>
              </a:rPr>
              <a:t>На разных выборках логистическая регрессия показывала более точные результаты, чем другие два метода.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7495560" y="1354320"/>
            <a:ext cx="4356720" cy="5454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595520" y="233640"/>
            <a:ext cx="4181760" cy="76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Arial"/>
                <a:ea typeface="DejaVu Sans"/>
              </a:rPr>
              <a:t>ЗАКЛЮЧЕНИЕ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136160" y="1538640"/>
            <a:ext cx="9807480" cy="97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ru-RU" sz="1600" spc="-1" strike="noStrike">
                <a:solidFill>
                  <a:srgbClr val="ea0000"/>
                </a:solidFill>
                <a:latin typeface="Arial"/>
                <a:ea typeface="DejaVu Sans"/>
              </a:rPr>
              <a:t>РЕЗУЛЬТАТЫ РАБОТЫ:</a:t>
            </a: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ru-RU" sz="16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200520" y="413640"/>
            <a:ext cx="9864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84F4AC37-3361-42CF-A26A-DAFC15440C90}" type="slidenum">
              <a:rPr b="1" lang="ru-RU" sz="4400" spc="-1" strike="noStrike">
                <a:solidFill>
                  <a:srgbClr val="ffffff"/>
                </a:solidFill>
                <a:latin typeface="Pragmatica MediumITT"/>
                <a:ea typeface="DejaVu Sans"/>
              </a:rPr>
              <a:t>19</a:t>
            </a:fld>
            <a:endParaRPr b="0" lang="ru-RU" sz="44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1062360" y="4320000"/>
            <a:ext cx="9807480" cy="97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1" lang="ru-RU" sz="1600" spc="-1" strike="noStrike">
                <a:solidFill>
                  <a:srgbClr val="ea0000"/>
                </a:solidFill>
                <a:latin typeface="Arial"/>
                <a:ea typeface="DejaVu Sans"/>
              </a:rPr>
              <a:t>ДАЛЬНЕЙШИЕ ПЛАНЫ:</a:t>
            </a:r>
            <a:endParaRPr b="0" lang="ru-RU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</a:pPr>
            <a:endParaRPr b="0" lang="ru-RU" sz="1600" spc="-1" strike="noStrike">
              <a:latin typeface="Arial"/>
            </a:endParaRPr>
          </a:p>
        </p:txBody>
      </p:sp>
      <p:sp>
        <p:nvSpPr>
          <p:cNvPr id="196" name="CustomShape 5"/>
          <p:cNvSpPr/>
          <p:nvPr/>
        </p:nvSpPr>
        <p:spPr>
          <a:xfrm>
            <a:off x="727560" y="1951200"/>
            <a:ext cx="9200160" cy="211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- изучена модель 5-звенной ходьбы с помощью уравнений Лагранжа 2 рода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- найдены моменты, возникающие в суставах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- сделан обзор работы экспериментального образца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- проведен анализ и калибровка данных с датчиков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- сделан обзор алгоритма управления приводами в коленном суставе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- построены рисунки ходьбы, приседания, поднятия на уступ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- с хорошей точностью классифицированы виды движения с помощью трех алгоритмов машинного обучения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97" name="CustomShape 6"/>
          <p:cNvSpPr/>
          <p:nvPr/>
        </p:nvSpPr>
        <p:spPr>
          <a:xfrm>
            <a:off x="785160" y="4872240"/>
            <a:ext cx="7988040" cy="110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- более точные и расширенные классификации на разных выборках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- сравнение моментов, вложенных человеком и двигателем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- дополнение алгоритма управления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- оценка эффективности экзоскелета при ходьбе и поднятии грузов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801080" y="188640"/>
            <a:ext cx="3301200" cy="9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Arial"/>
                <a:ea typeface="DejaVu Sans"/>
              </a:rPr>
              <a:t>ЦЕЛЬ И ЗАДАЧИ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202040" y="1515240"/>
            <a:ext cx="176292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601"/>
              </a:spcAft>
            </a:pPr>
            <a:r>
              <a:rPr b="1" lang="ru-RU" sz="1600" spc="-1" strike="noStrike">
                <a:solidFill>
                  <a:srgbClr val="ea0000"/>
                </a:solidFill>
                <a:latin typeface="Arial"/>
                <a:ea typeface="DejaVu Sans"/>
              </a:rPr>
              <a:t>ЦЕЛЬ РАБОТЫ</a:t>
            </a:r>
            <a:r>
              <a:rPr b="1" lang="en-US" sz="1600" spc="-1" strike="noStrike">
                <a:solidFill>
                  <a:srgbClr val="ea0000"/>
                </a:solidFill>
                <a:latin typeface="Arial"/>
                <a:ea typeface="DejaVu Sans"/>
              </a:rPr>
              <a:t>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223640" y="3123000"/>
            <a:ext cx="1090800" cy="33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just">
              <a:lnSpc>
                <a:spcPct val="100000"/>
              </a:lnSpc>
              <a:spcAft>
                <a:spcPts val="601"/>
              </a:spcAft>
            </a:pPr>
            <a:r>
              <a:rPr b="1" lang="ru-RU" sz="1600" spc="-1" strike="noStrike">
                <a:solidFill>
                  <a:srgbClr val="ea0000"/>
                </a:solidFill>
                <a:latin typeface="Arial"/>
                <a:ea typeface="DejaVu Sans"/>
              </a:rPr>
              <a:t>ЗАДАЧИ</a:t>
            </a:r>
            <a:r>
              <a:rPr b="1" lang="en-US" sz="1600" spc="-1" strike="noStrike">
                <a:solidFill>
                  <a:srgbClr val="ea0000"/>
                </a:solidFill>
                <a:latin typeface="Arial"/>
                <a:ea typeface="DejaVu Sans"/>
              </a:rPr>
              <a:t>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425520" y="413640"/>
            <a:ext cx="5284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DD83E54E-DE78-4C8E-BE8F-EEC01E45C222}" type="slidenum">
              <a:rPr b="1" lang="ru-RU" sz="4400" spc="-1" strike="noStrike">
                <a:solidFill>
                  <a:srgbClr val="ffffff"/>
                </a:solidFill>
                <a:latin typeface="Pragmatica MediumITT"/>
                <a:ea typeface="DejaVu Sans"/>
              </a:rPr>
              <a:t>2</a:t>
            </a:fld>
            <a:endParaRPr b="0" lang="ru-RU" sz="44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144000" y="3744000"/>
            <a:ext cx="8350560" cy="26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- моделирование ходьбы с помощью уравнений Лагранжа 2 рода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- поиск моментов, возникающих в суставах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- обзор экспериментального образца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- съём и анализ данных с 6ти датчиков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- обзор алгоритмов управления приводами в коленном суставе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- построение рисунков ходьбы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- классификация видов движения с помощью алгоритмов машинного обучения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144000" y="1919160"/>
            <a:ext cx="8421480" cy="160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tabLst>
                <a:tab algn="l" pos="558108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Освоение динамической модели двуногой ходьбы и предварительный анализ данных, получаемых с датчиков экзоскелета в разных режимах движения.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8884800" y="1185840"/>
            <a:ext cx="3118680" cy="5669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1640520" y="188640"/>
            <a:ext cx="4586760" cy="806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Arial"/>
                <a:ea typeface="DejaVu Sans"/>
              </a:rPr>
              <a:t>Список литературы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200520" y="413640"/>
            <a:ext cx="98640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DE5A3A20-EA11-4728-BF42-9FEE7C26933B}" type="slidenum">
              <a:rPr b="1" lang="ru-RU" sz="4400" spc="-1" strike="noStrike">
                <a:solidFill>
                  <a:srgbClr val="ffffff"/>
                </a:solidFill>
                <a:latin typeface="Pragmatica MediumITT"/>
                <a:ea typeface="DejaVu Sans"/>
              </a:rPr>
              <a:t>20</a:t>
            </a:fld>
            <a:endParaRPr b="0" lang="ru-RU" sz="44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585360" y="1619280"/>
            <a:ext cx="10761840" cy="514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1. Формальский А. М., «Перемещение антропоморфных механизмов» — М.: «Наука», Главная редакция физико-математической литературы, 1982. —368 с.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2. Белецкий В. В., «Двуногая ходьба: модельные задачи динамики и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управления». — М.: «Наука». Главная редакция физико-математической литературы, 1984. —288 с.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3.  Лавровский Э. К., Письменная Е. В., Комаров П. А. О задаче организации ходьбы экзоскелетона нижних конечностей при помощи управления в коленных шарнирах //Российский журнал биомеханики. 2015. Т. 19, С. 158–176.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4. Бринк Х., Ричардс Дж., Феверолф М. Машинное обучение. -СПб .: Питер, 2017. (Серия «Библиотека программиста»). С. 144 — 152.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5. Белецкий В.В., Бербюк В. Е. Нелинейная модель двуногого шагающего аппарата, снабженного управляемыми стопами.— М.: Институт прикладной математики АН СССР, 1978, Препринт, С. 54— 67.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045520" y="143640"/>
            <a:ext cx="6747120" cy="9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2"/>
          <p:cNvSpPr/>
          <p:nvPr/>
        </p:nvSpPr>
        <p:spPr>
          <a:xfrm>
            <a:off x="425520" y="413640"/>
            <a:ext cx="5284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27F2D3A6-9948-4B96-AB9B-1D3C6328DD6D}" type="slidenum">
              <a:rPr b="1" lang="ru-RU" sz="4400" spc="-1" strike="noStrike">
                <a:solidFill>
                  <a:srgbClr val="ffffff"/>
                </a:solidFill>
                <a:latin typeface="Pragmatica MediumITT"/>
                <a:ea typeface="DejaVu Sans"/>
              </a:rPr>
              <a:t>&lt;номер&gt;</a:t>
            </a:fld>
            <a:endParaRPr b="0" lang="ru-RU" sz="4400" spc="-1" strike="noStrike"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432000" y="5472000"/>
            <a:ext cx="6477480" cy="110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tabLst>
                <a:tab algn="l" pos="558108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roid Sans Devanagari"/>
              </a:rPr>
              <a:t>К решению уравнений применяем полуобратный метод — частично задаются координаты как функции времени. После чего координаты дифференцируются и подставляются в уравнения Лагранжа 2 рода для поиска моментов.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288000" y="2016000"/>
            <a:ext cx="3964680" cy="70812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389880" y="3300480"/>
            <a:ext cx="3000600" cy="58608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/>
        </p:blipFill>
        <p:spPr>
          <a:xfrm>
            <a:off x="7255080" y="1224000"/>
            <a:ext cx="4623120" cy="5583240"/>
          </a:xfrm>
          <a:prstGeom prst="rect">
            <a:avLst/>
          </a:prstGeom>
          <a:ln>
            <a:noFill/>
          </a:ln>
        </p:spPr>
      </p:pic>
      <p:sp>
        <p:nvSpPr>
          <p:cNvPr id="100" name="CustomShape 4"/>
          <p:cNvSpPr/>
          <p:nvPr/>
        </p:nvSpPr>
        <p:spPr>
          <a:xfrm>
            <a:off x="1872000" y="432000"/>
            <a:ext cx="4822560" cy="42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Arial"/>
                <a:ea typeface="DejaVu Sans"/>
              </a:rPr>
              <a:t>Модель и схема экзоскелета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288000" y="1275480"/>
            <a:ext cx="5254560" cy="45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beration Serif;Times New Roman"/>
                <a:ea typeface="Noto Sans CJK SC"/>
              </a:rPr>
              <a:t>5-звенный механизм с 7 степенями свободы.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360000" y="1728000"/>
            <a:ext cx="3022560" cy="34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beration Serif;Times New Roman"/>
                <a:ea typeface="Noto Sans CJK SC"/>
              </a:rPr>
              <a:t>Силовая функция: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3" name="CustomShape 7"/>
          <p:cNvSpPr/>
          <p:nvPr/>
        </p:nvSpPr>
        <p:spPr>
          <a:xfrm>
            <a:off x="288000" y="2808000"/>
            <a:ext cx="4390560" cy="35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beration Serif;Times New Roman"/>
                <a:ea typeface="Noto Sans CJK SC"/>
              </a:rPr>
              <a:t>Кинетическая энергия (ф-ла Лурье):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4" name="CustomShape 8"/>
          <p:cNvSpPr/>
          <p:nvPr/>
        </p:nvSpPr>
        <p:spPr>
          <a:xfrm>
            <a:off x="216000" y="3672000"/>
            <a:ext cx="4750560" cy="8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Уравнения Лагранжа (U вынесена к обобщенным силам):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4"/>
          <a:stretch/>
        </p:blipFill>
        <p:spPr>
          <a:xfrm>
            <a:off x="504000" y="4680000"/>
            <a:ext cx="2429280" cy="631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657800" y="180000"/>
            <a:ext cx="10060200" cy="9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Arial"/>
                <a:ea typeface="DejaVu Sans"/>
              </a:rPr>
              <a:t>Модель одноопорной ходьбы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425520" y="413640"/>
            <a:ext cx="5284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25C82EB3-E83D-4D8B-A968-9FC5BFD1926E}" type="slidenum">
              <a:rPr b="1" lang="ru-RU" sz="4400" spc="-1" strike="noStrike">
                <a:solidFill>
                  <a:srgbClr val="ffffff"/>
                </a:solidFill>
                <a:latin typeface="Pragmatica MediumITT"/>
                <a:ea typeface="DejaVu Sans"/>
              </a:rPr>
              <a:t>4</a:t>
            </a:fld>
            <a:endParaRPr b="0" lang="ru-RU" sz="44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572040" y="4104000"/>
            <a:ext cx="3097440" cy="717480"/>
          </a:xfrm>
          <a:prstGeom prst="rect">
            <a:avLst/>
          </a:prstGeom>
          <a:ln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rcRect l="2590" t="0" r="0" b="0"/>
          <a:stretch/>
        </p:blipFill>
        <p:spPr>
          <a:xfrm>
            <a:off x="586440" y="5112000"/>
            <a:ext cx="7475040" cy="563760"/>
          </a:xfrm>
          <a:prstGeom prst="rect">
            <a:avLst/>
          </a:prstGeom>
          <a:ln>
            <a:noFill/>
          </a:ln>
        </p:spPr>
      </p:pic>
      <p:pic>
        <p:nvPicPr>
          <p:cNvPr id="110" name="" descr=""/>
          <p:cNvPicPr/>
          <p:nvPr/>
        </p:nvPicPr>
        <p:blipFill>
          <a:blip r:embed="rId3"/>
          <a:stretch/>
        </p:blipFill>
        <p:spPr>
          <a:xfrm>
            <a:off x="5760360" y="1329840"/>
            <a:ext cx="6373440" cy="2628000"/>
          </a:xfrm>
          <a:prstGeom prst="rect">
            <a:avLst/>
          </a:prstGeom>
          <a:ln>
            <a:noFill/>
          </a:ln>
        </p:spPr>
      </p:pic>
      <p:sp>
        <p:nvSpPr>
          <p:cNvPr id="111" name="CustomShape 3"/>
          <p:cNvSpPr/>
          <p:nvPr/>
        </p:nvSpPr>
        <p:spPr>
          <a:xfrm>
            <a:off x="396000" y="1479960"/>
            <a:ext cx="4555800" cy="109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Одна нога в фазе переноса, другая — в фазе опоры.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Liberation Serif;Times New Roman"/>
                <a:ea typeface="DejaVu Sans"/>
              </a:rPr>
              <a:t>5 степеней свободы.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542520" y="3429000"/>
            <a:ext cx="3368880" cy="54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000000"/>
                </a:solidFill>
                <a:latin typeface="Liberation Serif;Times New Roman"/>
                <a:ea typeface="Noto Sans CJK SC"/>
              </a:rPr>
              <a:t>Уравнения движения: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13" name="CustomShape 5"/>
          <p:cNvSpPr/>
          <p:nvPr/>
        </p:nvSpPr>
        <p:spPr>
          <a:xfrm>
            <a:off x="703440" y="5993280"/>
            <a:ext cx="7384320" cy="7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Liberation Serif;Times New Roman"/>
                <a:ea typeface="Noto Sans CJK SC"/>
              </a:rPr>
              <a:t>Матрицы А, В отвечают за составляющие кинетической энергии, они симметричны. (Формальский А.М.)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657800" y="180000"/>
            <a:ext cx="10060200" cy="9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Arial"/>
                <a:ea typeface="DejaVu Sans"/>
              </a:rPr>
              <a:t>Поиск обобщенных сил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25520" y="413640"/>
            <a:ext cx="5284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C47235C2-30E1-485F-897E-353812DE7698}" type="slidenum">
              <a:rPr b="1" lang="ru-RU" sz="4400" spc="-1" strike="noStrike">
                <a:solidFill>
                  <a:srgbClr val="ffffff"/>
                </a:solidFill>
                <a:latin typeface="Pragmatica MediumITT"/>
                <a:ea typeface="DejaVu Sans"/>
              </a:rPr>
              <a:t>5</a:t>
            </a:fld>
            <a:endParaRPr b="0" lang="ru-RU" sz="44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504000" y="5917680"/>
            <a:ext cx="9343440" cy="37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17" name="" descr=""/>
          <p:cNvPicPr/>
          <p:nvPr/>
        </p:nvPicPr>
        <p:blipFill>
          <a:blip r:embed="rId1"/>
          <a:srcRect l="2321" t="0" r="0" b="0"/>
          <a:stretch/>
        </p:blipFill>
        <p:spPr>
          <a:xfrm>
            <a:off x="576000" y="2160000"/>
            <a:ext cx="3658680" cy="645480"/>
          </a:xfrm>
          <a:prstGeom prst="rect">
            <a:avLst/>
          </a:prstGeom>
          <a:ln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432000" y="3024000"/>
            <a:ext cx="4514760" cy="2574720"/>
          </a:xfrm>
          <a:prstGeom prst="rect">
            <a:avLst/>
          </a:prstGeom>
          <a:ln>
            <a:noFill/>
          </a:ln>
        </p:spPr>
      </p:pic>
      <p:sp>
        <p:nvSpPr>
          <p:cNvPr id="119" name="CustomShape 4"/>
          <p:cNvSpPr/>
          <p:nvPr/>
        </p:nvSpPr>
        <p:spPr>
          <a:xfrm>
            <a:off x="4949280" y="3672000"/>
            <a:ext cx="664200" cy="285480"/>
          </a:xfrm>
          <a:custGeom>
            <a:avLst/>
            <a:gdLst/>
            <a:ahLst/>
            <a:rect l="l" t="t" r="r" b="b"/>
            <a:pathLst>
              <a:path w="1854" h="802">
                <a:moveTo>
                  <a:pt x="0" y="200"/>
                </a:moveTo>
                <a:lnTo>
                  <a:pt x="1389" y="200"/>
                </a:lnTo>
                <a:lnTo>
                  <a:pt x="1389" y="0"/>
                </a:lnTo>
                <a:lnTo>
                  <a:pt x="1853" y="400"/>
                </a:lnTo>
                <a:lnTo>
                  <a:pt x="1389" y="801"/>
                </a:lnTo>
                <a:lnTo>
                  <a:pt x="1389" y="600"/>
                </a:lnTo>
                <a:lnTo>
                  <a:pt x="0" y="600"/>
                </a:lnTo>
                <a:lnTo>
                  <a:pt x="0" y="2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5"/>
          <p:cNvSpPr/>
          <p:nvPr/>
        </p:nvSpPr>
        <p:spPr>
          <a:xfrm>
            <a:off x="425160" y="1392120"/>
            <a:ext cx="10901160" cy="70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Liberation Serif;Times New Roman"/>
                <a:ea typeface="Noto Sans CJK SC"/>
              </a:rPr>
              <a:t>Найдем обобщенные силы с помощью выражения действующих на звенья моментов и дифференцирования потенциальной энергии.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5978160" y="2093760"/>
            <a:ext cx="5904720" cy="3904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775520" y="155520"/>
            <a:ext cx="5925960" cy="9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Arial"/>
                <a:ea typeface="DejaVu Sans"/>
              </a:rPr>
              <a:t>Поиск траекторий движения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25520" y="413640"/>
            <a:ext cx="5284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A1F34E62-8C16-4A3F-8CD9-F8066DA01130}" type="slidenum">
              <a:rPr b="1" lang="ru-RU" sz="4400" spc="-1" strike="noStrike">
                <a:solidFill>
                  <a:srgbClr val="ffffff"/>
                </a:solidFill>
                <a:latin typeface="Pragmatica MediumITT"/>
                <a:ea typeface="DejaVu Sans"/>
              </a:rPr>
              <a:t>6</a:t>
            </a:fld>
            <a:endParaRPr b="0" lang="ru-RU" sz="44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6992280" y="1185120"/>
            <a:ext cx="5109480" cy="5649840"/>
          </a:xfrm>
          <a:prstGeom prst="rect">
            <a:avLst/>
          </a:prstGeom>
          <a:ln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504000" y="4509360"/>
            <a:ext cx="6012360" cy="2168280"/>
          </a:xfrm>
          <a:prstGeom prst="rect">
            <a:avLst/>
          </a:prstGeom>
          <a:ln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366480" y="1303920"/>
            <a:ext cx="6710040" cy="1016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Liberation Serif;Times New Roman"/>
                <a:ea typeface="Noto Sans CJK SC"/>
              </a:rPr>
              <a:t>Условия комфортабельности ходьбы: таз движется на постоянной высоте и с постоянной скоростью (Белецкий В.В.)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454320" y="3355560"/>
            <a:ext cx="6651360" cy="13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Liberation Serif;Times New Roman"/>
                <a:ea typeface="Noto Sans CJK SC"/>
              </a:rPr>
              <a:t>Для остальных обобщенных координат найдем траектории с помощью численного моделирования одноопорной фазы (ряд Фурье для графиков). 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3"/>
          <a:stretch/>
        </p:blipFill>
        <p:spPr>
          <a:xfrm>
            <a:off x="550800" y="2425680"/>
            <a:ext cx="2117880" cy="89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640520" y="168840"/>
            <a:ext cx="8581320" cy="9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ru-RU" sz="2400" spc="-1" strike="noStrike">
                <a:solidFill>
                  <a:srgbClr val="ffffff"/>
                </a:solidFill>
                <a:latin typeface="Arial"/>
                <a:ea typeface="DejaVu Sans"/>
              </a:rPr>
              <a:t>Моменты, возникающие в тазобедренном суставе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25520" y="413640"/>
            <a:ext cx="5284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17E52B76-54A7-4CA9-9913-60A4C4341465}" type="slidenum">
              <a:rPr b="1" lang="ru-RU" sz="4400" spc="-1" strike="noStrike">
                <a:solidFill>
                  <a:srgbClr val="ffffff"/>
                </a:solidFill>
                <a:latin typeface="Pragmatica MediumITT"/>
                <a:ea typeface="DejaVu Sans"/>
              </a:rPr>
              <a:t>7</a:t>
            </a:fld>
            <a:endParaRPr b="0" lang="ru-RU" sz="44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648000" y="1296000"/>
            <a:ext cx="460620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Liberation Serif;Times New Roman"/>
                <a:ea typeface="Droid Sans Devanagari"/>
              </a:rPr>
              <a:t>q</a:t>
            </a:r>
            <a:r>
              <a:rPr b="0" lang="ru-RU" sz="1600" spc="-1" strike="noStrike" baseline="-26000">
                <a:solidFill>
                  <a:srgbClr val="000000"/>
                </a:solidFill>
                <a:latin typeface="Liberation Serif;Times New Roman"/>
                <a:ea typeface="Droid Sans Devanagari"/>
              </a:rPr>
              <a:t>1</a:t>
            </a:r>
            <a:r>
              <a:rPr b="0" lang="ru-RU" sz="1600" spc="-1" strike="noStrike">
                <a:solidFill>
                  <a:srgbClr val="000000"/>
                </a:solidFill>
                <a:latin typeface="Liberation Serif;Times New Roman"/>
                <a:ea typeface="Droid Sans Devanagari"/>
              </a:rPr>
              <a:t>= 35sin(ωt) +15cos(ωt) -2sin(2ωt) +2cos(2ωt)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7056000" y="1306080"/>
            <a:ext cx="439020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Liberation Serif;Times New Roman"/>
                <a:ea typeface="Droid Sans Devanagari"/>
              </a:rPr>
              <a:t>q</a:t>
            </a:r>
            <a:r>
              <a:rPr b="0" lang="ru-RU" sz="1600" spc="-1" strike="noStrike" baseline="-26000">
                <a:solidFill>
                  <a:srgbClr val="000000"/>
                </a:solidFill>
                <a:latin typeface="Liberation Serif;Times New Roman"/>
                <a:ea typeface="Droid Sans Devanagari"/>
              </a:rPr>
              <a:t>2</a:t>
            </a:r>
            <a:r>
              <a:rPr b="0" lang="ru-RU" sz="1600" spc="-1" strike="noStrike">
                <a:solidFill>
                  <a:srgbClr val="000000"/>
                </a:solidFill>
                <a:latin typeface="Liberation Serif;Times New Roman"/>
                <a:ea typeface="Droid Sans Devanagari"/>
              </a:rPr>
              <a:t>= -35sin(ωt) -15cos(ωt) -2sin(2ωt) +2cos(2ωt)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82440" y="1951920"/>
            <a:ext cx="5856120" cy="4391640"/>
          </a:xfrm>
          <a:prstGeom prst="rect">
            <a:avLst/>
          </a:prstGeom>
          <a:ln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6140160" y="1915920"/>
            <a:ext cx="5947920" cy="4460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730520" y="130320"/>
            <a:ext cx="5243400" cy="9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2"/>
          <p:cNvSpPr/>
          <p:nvPr/>
        </p:nvSpPr>
        <p:spPr>
          <a:xfrm>
            <a:off x="425520" y="413640"/>
            <a:ext cx="5284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23334180-6A38-450D-8C6C-C26CAFA90BF2}" type="slidenum">
              <a:rPr b="1" lang="ru-RU" sz="4800" spc="-1" strike="noStrike">
                <a:solidFill>
                  <a:srgbClr val="ffffff"/>
                </a:solidFill>
                <a:latin typeface="Pragmatica MediumITT"/>
                <a:ea typeface="DejaVu Sans"/>
              </a:rPr>
              <a:t>&lt;номер&gt;</a:t>
            </a:fld>
            <a:endParaRPr b="0" lang="ru-RU" sz="48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1640520" y="168840"/>
            <a:ext cx="8581320" cy="9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ru-RU" sz="2600" spc="-1" strike="noStrike">
                <a:solidFill>
                  <a:srgbClr val="ffffff"/>
                </a:solidFill>
                <a:latin typeface="Arial"/>
                <a:ea typeface="DejaVu Sans"/>
              </a:rPr>
              <a:t>Моменты, возникающие в коленных суставах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38" name="CustomShape 4"/>
          <p:cNvSpPr/>
          <p:nvPr/>
        </p:nvSpPr>
        <p:spPr>
          <a:xfrm>
            <a:off x="720000" y="1368000"/>
            <a:ext cx="475020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Liberation Serif;Times New Roman"/>
                <a:ea typeface="Droid Sans Devanagari"/>
              </a:rPr>
              <a:t>u</a:t>
            </a:r>
            <a:r>
              <a:rPr b="0" lang="ru-RU" sz="1600" spc="-1" strike="noStrike" baseline="-26000">
                <a:solidFill>
                  <a:srgbClr val="000000"/>
                </a:solidFill>
                <a:latin typeface="Liberation Serif;Times New Roman"/>
                <a:ea typeface="Droid Sans Devanagari"/>
              </a:rPr>
              <a:t>1</a:t>
            </a:r>
            <a:r>
              <a:rPr b="0" lang="ru-RU" sz="1600" spc="-1" strike="noStrike">
                <a:solidFill>
                  <a:srgbClr val="000000"/>
                </a:solidFill>
                <a:latin typeface="Liberation Serif;Times New Roman"/>
                <a:ea typeface="Droid Sans Devanagari"/>
              </a:rPr>
              <a:t>= -57sin(ωt) -50cos(ωt) +5sin(2ωt) -10cos(2ωt)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139" name="CustomShape 5"/>
          <p:cNvSpPr/>
          <p:nvPr/>
        </p:nvSpPr>
        <p:spPr>
          <a:xfrm>
            <a:off x="6548400" y="1369440"/>
            <a:ext cx="489420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Liberation Serif;Times New Roman"/>
                <a:ea typeface="Droid Sans Devanagari"/>
              </a:rPr>
              <a:t>u</a:t>
            </a:r>
            <a:r>
              <a:rPr b="0" lang="ru-RU" sz="1600" spc="-1" strike="noStrike" baseline="-26000">
                <a:solidFill>
                  <a:srgbClr val="000000"/>
                </a:solidFill>
                <a:latin typeface="Liberation Serif;Times New Roman"/>
                <a:ea typeface="Droid Sans Devanagari"/>
              </a:rPr>
              <a:t>2</a:t>
            </a:r>
            <a:r>
              <a:rPr b="0" lang="ru-RU" sz="1600" spc="-1" strike="noStrike">
                <a:solidFill>
                  <a:srgbClr val="000000"/>
                </a:solidFill>
                <a:latin typeface="Liberation Serif;Times New Roman"/>
                <a:ea typeface="Droid Sans Devanagari"/>
              </a:rPr>
              <a:t>= 57sin(ωt) +50cos(ωt) +5sin(2ωt) -10cos(2ωt)</a:t>
            </a:r>
            <a:endParaRPr b="0" lang="ru-RU" sz="16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331560" y="2068920"/>
            <a:ext cx="5661360" cy="424548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6379560" y="2066040"/>
            <a:ext cx="5737680" cy="4302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730520" y="130320"/>
            <a:ext cx="5243400" cy="9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2"/>
          <p:cNvSpPr/>
          <p:nvPr/>
        </p:nvSpPr>
        <p:spPr>
          <a:xfrm>
            <a:off x="425520" y="413640"/>
            <a:ext cx="528480" cy="3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E39A8A00-E021-4B98-B36E-F7553E6AA5FE}" type="slidenum">
              <a:rPr b="1" lang="ru-RU" sz="4800" spc="-1" strike="noStrike">
                <a:solidFill>
                  <a:srgbClr val="ffffff"/>
                </a:solidFill>
                <a:latin typeface="Pragmatica MediumITT"/>
                <a:ea typeface="DejaVu Sans"/>
              </a:rPr>
              <a:t>&lt;номер&gt;</a:t>
            </a:fld>
            <a:endParaRPr b="0" lang="ru-RU" sz="4800" spc="-1" strike="noStrike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1640520" y="168840"/>
            <a:ext cx="8581320" cy="9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1" lang="ru-RU" sz="2600" spc="-1" strike="noStrike">
                <a:solidFill>
                  <a:srgbClr val="ffffff"/>
                </a:solidFill>
                <a:latin typeface="Arial"/>
                <a:ea typeface="DejaVu Sans"/>
              </a:rPr>
              <a:t>Момент u</a:t>
            </a:r>
            <a:r>
              <a:rPr b="1" lang="ru-RU" sz="2600" spc="-1" strike="noStrike" baseline="-3300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r>
              <a:rPr b="1" lang="ru-RU" sz="2600" spc="-1" strike="noStrike">
                <a:solidFill>
                  <a:srgbClr val="ffffff"/>
                </a:solidFill>
                <a:latin typeface="Arial"/>
                <a:ea typeface="DejaVu Sans"/>
              </a:rPr>
              <a:t> и угол сгиба колена </a:t>
            </a:r>
            <a:r>
              <a:rPr b="1" lang="ru-RU" sz="2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Ω</a:t>
            </a:r>
            <a:r>
              <a:rPr b="1" lang="ru-RU" sz="2600" spc="-1" strike="noStrike" baseline="-33000">
                <a:solidFill>
                  <a:srgbClr val="ffffff"/>
                </a:solidFill>
                <a:latin typeface="Arial"/>
                <a:ea typeface="Times New Roman"/>
              </a:rPr>
              <a:t>1</a:t>
            </a:r>
            <a:r>
              <a:rPr b="1" lang="ru-RU" sz="2600" spc="-1" strike="noStrike">
                <a:solidFill>
                  <a:srgbClr val="ffffff"/>
                </a:solidFill>
                <a:latin typeface="Arial"/>
                <a:ea typeface="Times New Roman"/>
              </a:rPr>
              <a:t> = 180 - </a:t>
            </a:r>
            <a:r>
              <a:rPr b="1" lang="ru-RU" sz="2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α</a:t>
            </a:r>
            <a:r>
              <a:rPr b="1" lang="ru-RU" sz="2600" spc="-1" strike="noStrike" baseline="-33000">
                <a:solidFill>
                  <a:srgbClr val="ffffff"/>
                </a:solidFill>
                <a:latin typeface="Arial"/>
                <a:ea typeface="Times New Roman"/>
              </a:rPr>
              <a:t>1</a:t>
            </a:r>
            <a:r>
              <a:rPr b="1" lang="ru-RU" sz="2600" spc="-1" strike="noStrike">
                <a:solidFill>
                  <a:srgbClr val="ffffff"/>
                </a:solidFill>
                <a:latin typeface="Times New Roman"/>
                <a:ea typeface="Times New Roman"/>
              </a:rPr>
              <a:t> + β</a:t>
            </a:r>
            <a:r>
              <a:rPr b="1" lang="ru-RU" sz="2600" spc="-1" strike="noStrike" baseline="-33000">
                <a:solidFill>
                  <a:srgbClr val="ffffff"/>
                </a:solidFill>
                <a:latin typeface="Arial"/>
                <a:ea typeface="Times New Roman"/>
              </a:rPr>
              <a:t>1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313200" y="1368000"/>
            <a:ext cx="5157000" cy="57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Liberation Serif;Times New Roman"/>
                <a:ea typeface="Droid Sans Devanagari"/>
              </a:rPr>
              <a:t>u</a:t>
            </a:r>
            <a:r>
              <a:rPr b="0" lang="ru-RU" sz="1800" spc="-1" strike="noStrike" baseline="-26000">
                <a:solidFill>
                  <a:srgbClr val="000000"/>
                </a:solidFill>
                <a:latin typeface="Liberation Serif;Times New Roman"/>
                <a:ea typeface="Droid Sans Devanagari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Liberation Serif;Times New Roman"/>
                <a:ea typeface="Droid Sans Devanagari"/>
              </a:rPr>
              <a:t>= -57sin(ωt) -50cos(ωt) +5sin(2ωt) -10cos(2ωt)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6" name="CustomShape 5"/>
          <p:cNvSpPr/>
          <p:nvPr/>
        </p:nvSpPr>
        <p:spPr>
          <a:xfrm>
            <a:off x="258840" y="1943280"/>
            <a:ext cx="5645520" cy="34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Ω</a:t>
            </a:r>
            <a:r>
              <a:rPr b="0" lang="ru-RU" sz="1800" spc="-1" strike="noStrike" baseline="-26000">
                <a:solidFill>
                  <a:srgbClr val="000000"/>
                </a:solidFill>
                <a:latin typeface="Liberation Serif;Times New Roman"/>
                <a:ea typeface="Droid Sans Devanagari"/>
              </a:rPr>
              <a:t>1</a:t>
            </a:r>
            <a:r>
              <a:rPr b="0" lang="ru-RU" sz="1800" spc="-1" strike="noStrike">
                <a:solidFill>
                  <a:srgbClr val="000000"/>
                </a:solidFill>
                <a:latin typeface="Liberation Serif;Times New Roman"/>
                <a:ea typeface="Droid Sans Devanagari"/>
              </a:rPr>
              <a:t>= -23.2sin(ωt) + 7.9cos(ωt) - 0.7sin(2ωt) - 8.6cos(2ωt)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47" name="CustomShape 6"/>
          <p:cNvSpPr/>
          <p:nvPr/>
        </p:nvSpPr>
        <p:spPr>
          <a:xfrm>
            <a:off x="381240" y="3129480"/>
            <a:ext cx="3631680" cy="149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just">
              <a:lnSpc>
                <a:spcPct val="100000"/>
              </a:lnSpc>
              <a:tabLst>
                <a:tab algn="l" pos="558108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Liberation Serif;Times New Roman"/>
                <a:ea typeface="Droid Sans Devanagari"/>
              </a:rPr>
              <a:t>Представление управляющего момента может быть аппроксимировано уже с помощью одного только угла сгиба колена.</a:t>
            </a:r>
            <a:endParaRPr b="0" lang="ru-RU" sz="20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5779440" y="1943280"/>
            <a:ext cx="6315840" cy="4736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18650</TotalTime>
  <Application>LibreOffice/6.4.7.2$Linux_X86_64 LibreOffice_project/40$Build-2</Application>
  <Company>none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2006-12-21T13:45:52Z</dcterms:created>
  <dc:creator>Kantalinsky A.E.</dc:creator>
  <dc:description/>
  <cp:keywords>Татнефть</cp:keywords>
  <dc:language>ru-RU</dc:language>
  <cp:lastModifiedBy/>
  <cp:lastPrinted>2019-02-05T08:32:02Z</cp:lastPrinted>
  <dcterms:modified xsi:type="dcterms:W3CDTF">2022-05-17T15:56:43Z</dcterms:modified>
  <cp:revision>1654</cp:revision>
  <dc:subject/>
  <dc:title>ТАТНЕФТЬ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none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Широкоэкранный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16</vt:i4>
  </property>
</Properties>
</file>