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A8A"/>
    <a:srgbClr val="2B0D97"/>
    <a:srgbClr val="73069E"/>
    <a:srgbClr val="000000"/>
    <a:srgbClr val="11AD9B"/>
    <a:srgbClr val="007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43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86FDD-0709-47DA-AB65-A6A1BEB492C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C6398-DA22-417C-8F3C-C1A0C4A3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https://github.com/iammaniksharma/Machine-Learning/upload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6398-DA22-417C-8F3C-C1A0C4A3C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6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E9D0-1575-44E1-888B-D1F55904D26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4E1-ED0C-4B42-97C5-2A27D6CF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6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E9D0-1575-44E1-888B-D1F55904D26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4E1-ED0C-4B42-97C5-2A27D6CF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E9D0-1575-44E1-888B-D1F55904D26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4E1-ED0C-4B42-97C5-2A27D6CF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9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E9D0-1575-44E1-888B-D1F55904D26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4E1-ED0C-4B42-97C5-2A27D6CF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5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E9D0-1575-44E1-888B-D1F55904D26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4E1-ED0C-4B42-97C5-2A27D6CF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E9D0-1575-44E1-888B-D1F55904D26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4E1-ED0C-4B42-97C5-2A27D6CF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E9D0-1575-44E1-888B-D1F55904D26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4E1-ED0C-4B42-97C5-2A27D6CF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E9D0-1575-44E1-888B-D1F55904D26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4E1-ED0C-4B42-97C5-2A27D6CF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1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E9D0-1575-44E1-888B-D1F55904D26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4E1-ED0C-4B42-97C5-2A27D6CF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9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E9D0-1575-44E1-888B-D1F55904D26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4E1-ED0C-4B42-97C5-2A27D6CF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E9D0-1575-44E1-888B-D1F55904D26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4E1-ED0C-4B42-97C5-2A27D6CF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E9D0-1575-44E1-888B-D1F55904D264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44E1-ED0C-4B42-97C5-2A27D6CF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57" y="461781"/>
            <a:ext cx="62323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A. Machine learning is turning things (data) into numbers and finding patterns in those numbers.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257" y="154004"/>
            <a:ext cx="2412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Q. What is Machine Learning?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256" y="3943452"/>
            <a:ext cx="2444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Q. Why use machine learning?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256" y="4222497"/>
            <a:ext cx="1828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A. Good reason: </a:t>
            </a:r>
            <a:r>
              <a:rPr lang="en-US" sz="1200" strike="sngStrike" dirty="0" smtClean="0">
                <a:solidFill>
                  <a:schemeClr val="bg1"/>
                </a:solidFill>
              </a:rPr>
              <a:t>Why not?</a:t>
            </a:r>
            <a:endParaRPr lang="en-US" sz="1200" strike="sngStrike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256" y="4480474"/>
            <a:ext cx="31249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  <a:r>
              <a:rPr lang="en-US" sz="1200" dirty="0" smtClean="0">
                <a:solidFill>
                  <a:schemeClr val="bg1"/>
                </a:solidFill>
              </a:rPr>
              <a:t>. Better reason: Can you think of all the rules?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432788">
            <a:off x="3109974" y="4451893"/>
            <a:ext cx="15514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(probably not)</a:t>
            </a:r>
            <a:endParaRPr lang="en-US" sz="1050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256" y="503943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“If you can build a </a:t>
            </a:r>
            <a:r>
              <a:rPr lang="en-US" sz="1200" b="1" dirty="0" smtClean="0">
                <a:solidFill>
                  <a:srgbClr val="00B0F0"/>
                </a:solidFill>
              </a:rPr>
              <a:t>simple rule-based </a:t>
            </a:r>
            <a:r>
              <a:rPr lang="en-US" sz="1200" dirty="0" smtClean="0">
                <a:solidFill>
                  <a:schemeClr val="bg1"/>
                </a:solidFill>
              </a:rPr>
              <a:t>system that doesn’t require machine learning, do that.”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23630" y="528807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 wise software engineer… (actually rule 1 of Google’s Machine Learning Handbook)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2256" y="4992184"/>
            <a:ext cx="7117867" cy="5917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2256" y="5650117"/>
            <a:ext cx="716438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What machine learning is good for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11AD9B"/>
                </a:solidFill>
              </a:rPr>
              <a:t>Problems with long lists of rules—</a:t>
            </a:r>
            <a:r>
              <a:rPr lang="en-US" sz="1200" b="1" dirty="0" smtClean="0">
                <a:solidFill>
                  <a:schemeClr val="bg1"/>
                </a:solidFill>
              </a:rPr>
              <a:t>when</a:t>
            </a:r>
            <a:r>
              <a:rPr lang="en-US" sz="1200" b="1" dirty="0" smtClean="0">
                <a:solidFill>
                  <a:srgbClr val="00B0F0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the traditional approach fails, machine learning may help.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11AD9B"/>
                </a:solidFill>
              </a:rPr>
              <a:t>Continually changing environments—</a:t>
            </a:r>
            <a:r>
              <a:rPr lang="en-US" sz="1200" dirty="0" smtClean="0">
                <a:solidFill>
                  <a:schemeClr val="bg1"/>
                </a:solidFill>
              </a:rPr>
              <a:t>machine learning can adapt (‘learn’) to new scenarios.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11AD9B"/>
                </a:solidFill>
              </a:rPr>
              <a:t>Discovering insights within large collections of data—</a:t>
            </a:r>
            <a:r>
              <a:rPr lang="en-US" sz="1200" dirty="0" smtClean="0">
                <a:solidFill>
                  <a:schemeClr val="bg1"/>
                </a:solidFill>
              </a:rPr>
              <a:t>can you imagine trying to go through every transaction 			                       your (large) company has ever had by hand?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719" y="5647796"/>
            <a:ext cx="473495" cy="2991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56" y="1306331"/>
            <a:ext cx="4806751" cy="13313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55" y="2538017"/>
            <a:ext cx="4806751" cy="134644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074443" y="4762559"/>
            <a:ext cx="20601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(maybe not very simple…)</a:t>
            </a:r>
            <a:endParaRPr lang="en-US" sz="1000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35187" y="154004"/>
            <a:ext cx="1857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Categories of learning: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187" y="444288"/>
            <a:ext cx="1079978" cy="16274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5540" y="396163"/>
            <a:ext cx="1048477" cy="16755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8894" y="344709"/>
            <a:ext cx="1175834" cy="16273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9851" y="425603"/>
            <a:ext cx="1038852" cy="15464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5187" y="2171976"/>
            <a:ext cx="4412655" cy="15673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5187" y="2077958"/>
            <a:ext cx="1545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Problem domains: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256" y="96802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Traditional programming (software </a:t>
            </a:r>
            <a:r>
              <a:rPr lang="en-US" sz="1400" b="1" dirty="0">
                <a:solidFill>
                  <a:srgbClr val="0079BF"/>
                </a:solidFill>
              </a:rPr>
              <a:t>1.0</a:t>
            </a:r>
            <a:r>
              <a:rPr lang="en-US" sz="1400" b="1" dirty="0">
                <a:solidFill>
                  <a:schemeClr val="bg1"/>
                </a:solidFill>
              </a:rPr>
              <a:t>) vs. Machine learning (software </a:t>
            </a:r>
            <a:r>
              <a:rPr lang="en-US" sz="1400" b="1" dirty="0">
                <a:solidFill>
                  <a:srgbClr val="11AD9B"/>
                </a:solidFill>
              </a:rPr>
              <a:t>2.0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356009">
            <a:off x="1966925" y="752353"/>
            <a:ext cx="16129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Lucida Handwriting" panose="03010101010101010101" pitchFamily="66" charset="0"/>
              </a:rPr>
              <a:t>(does not require 2.0)</a:t>
            </a:r>
          </a:p>
        </p:txBody>
      </p:sp>
      <p:sp>
        <p:nvSpPr>
          <p:cNvPr id="10" name="Rectangle 9"/>
          <p:cNvSpPr/>
          <p:nvPr/>
        </p:nvSpPr>
        <p:spPr>
          <a:xfrm rot="21219014">
            <a:off x="4661898" y="754751"/>
            <a:ext cx="11753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Lucida Handwriting" panose="03010101010101010101" pitchFamily="66" charset="0"/>
              </a:rPr>
              <a:t>(requires 1.0)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5186" y="3675234"/>
            <a:ext cx="1004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solidFill>
                  <a:schemeClr val="bg1"/>
                </a:solidFill>
              </a:rPr>
              <a:t>Tech Stack</a:t>
            </a:r>
            <a:r>
              <a:rPr lang="en-US" sz="1400" b="1" dirty="0" smtClean="0">
                <a:solidFill>
                  <a:schemeClr val="bg1"/>
                </a:solidFill>
              </a:rPr>
              <a:t>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41567" y="3980258"/>
            <a:ext cx="1995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Languages:</a:t>
            </a:r>
            <a:r>
              <a:rPr lang="en-US" sz="1200" dirty="0">
                <a:solidFill>
                  <a:schemeClr val="bg1"/>
                </a:solidFill>
              </a:rPr>
              <a:t> Python, C++, </a:t>
            </a:r>
            <a:r>
              <a:rPr lang="en-US" sz="1200" dirty="0" smtClean="0">
                <a:solidFill>
                  <a:schemeClr val="bg1"/>
                </a:solidFill>
              </a:rPr>
              <a:t>SQL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35186" y="4174372"/>
            <a:ext cx="2578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AI/ML Libraries:</a:t>
            </a:r>
            <a:r>
              <a:rPr lang="en-US" sz="1200" dirty="0">
                <a:solidFill>
                  <a:schemeClr val="bg1"/>
                </a:solidFill>
              </a:rPr>
              <a:t> </a:t>
            </a:r>
            <a:r>
              <a:rPr lang="en-US" sz="1200" dirty="0" smtClean="0">
                <a:solidFill>
                  <a:schemeClr val="bg1"/>
                </a:solidFill>
              </a:rPr>
              <a:t>TensorFlow, PyTorch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35186" y="436838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Other Libraries:</a:t>
            </a:r>
            <a:r>
              <a:rPr lang="en-US" sz="1200" smtClean="0">
                <a:solidFill>
                  <a:schemeClr val="bg1"/>
                </a:solidFill>
              </a:rPr>
              <a:t>  NLTK, Pandas, Numpy, scipy, ffn, pyodbc ….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41567" y="4552071"/>
            <a:ext cx="2650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Tools/IDE:</a:t>
            </a:r>
            <a:r>
              <a:rPr lang="en-US" sz="1200" dirty="0" smtClean="0">
                <a:solidFill>
                  <a:schemeClr val="bg1"/>
                </a:solidFill>
              </a:rPr>
              <a:t> PyCharm, Jupyter, Anaconda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541567" y="4853684"/>
            <a:ext cx="2621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</a:rPr>
              <a:t>Machine Learning </a:t>
            </a:r>
            <a:r>
              <a:rPr lang="en-US" sz="1400" b="1" u="sng" dirty="0" smtClean="0">
                <a:solidFill>
                  <a:schemeClr val="bg1"/>
                </a:solidFill>
              </a:rPr>
              <a:t>Mathematics</a:t>
            </a:r>
            <a:r>
              <a:rPr lang="en-US" sz="1400" b="1" dirty="0" smtClean="0">
                <a:solidFill>
                  <a:schemeClr val="bg1"/>
                </a:solidFill>
              </a:rPr>
              <a:t>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35186" y="5102332"/>
            <a:ext cx="1368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Linear Algebra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35186" y="5340019"/>
            <a:ext cx="1755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Matrix Manipulation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47697" y="5568950"/>
            <a:ext cx="1782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Multivariate Calculus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541567" y="5804153"/>
            <a:ext cx="1402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Chain Rule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41567" y="6065333"/>
            <a:ext cx="2091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Probability + Distributions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541567" y="6313981"/>
            <a:ext cx="12796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Optimization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01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1" grpId="0"/>
      <p:bldP spid="12" grpId="0"/>
      <p:bldP spid="13" grpId="0"/>
      <p:bldP spid="15" grpId="0"/>
      <p:bldP spid="16" grpId="0"/>
      <p:bldP spid="17" grpId="0" animBg="1"/>
      <p:bldP spid="24" grpId="0"/>
      <p:bldP spid="26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463" y="159118"/>
            <a:ext cx="2115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Machine Learning Process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0463" y="1181560"/>
            <a:ext cx="1511166" cy="519764"/>
          </a:xfrm>
          <a:prstGeom prst="roundRect">
            <a:avLst/>
          </a:prstGeom>
          <a:solidFill>
            <a:srgbClr val="0079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Collection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2870478" y="1181560"/>
            <a:ext cx="1212783" cy="5197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Preparation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4712110" y="1181560"/>
            <a:ext cx="1212783" cy="519764"/>
          </a:xfrm>
          <a:prstGeom prst="roundRect">
            <a:avLst/>
          </a:prstGeom>
          <a:solidFill>
            <a:srgbClr val="11A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 a Model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6553742" y="1191186"/>
            <a:ext cx="1212783" cy="5197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Evaluation</a:t>
            </a:r>
            <a:endParaRPr lang="en-US" sz="1050" dirty="0"/>
          </a:p>
        </p:txBody>
      </p:sp>
      <p:sp>
        <p:nvSpPr>
          <p:cNvPr id="18" name="Rounded Rectangle 17"/>
          <p:cNvSpPr/>
          <p:nvPr/>
        </p:nvSpPr>
        <p:spPr>
          <a:xfrm>
            <a:off x="8395374" y="1181560"/>
            <a:ext cx="1212783" cy="5197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Serve Model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10237006" y="1191186"/>
            <a:ext cx="1212783" cy="519764"/>
          </a:xfrm>
          <a:prstGeom prst="roundRect">
            <a:avLst/>
          </a:prstGeom>
          <a:solidFill>
            <a:srgbClr val="321A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Retrain Model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stCxn id="9" idx="3"/>
            <a:endCxn id="15" idx="1"/>
          </p:cNvCxnSpPr>
          <p:nvPr/>
        </p:nvCxnSpPr>
        <p:spPr>
          <a:xfrm>
            <a:off x="2241629" y="1441442"/>
            <a:ext cx="6288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83261" y="1430214"/>
            <a:ext cx="6288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24893" y="1451068"/>
            <a:ext cx="6288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66525" y="1451068"/>
            <a:ext cx="6288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608157" y="1451068"/>
            <a:ext cx="6288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3"/>
          </p:cNvCxnSpPr>
          <p:nvPr/>
        </p:nvCxnSpPr>
        <p:spPr>
          <a:xfrm>
            <a:off x="11449789" y="1451068"/>
            <a:ext cx="34010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>
            <a:off x="11410463" y="985709"/>
            <a:ext cx="379427" cy="930717"/>
          </a:xfrm>
          <a:prstGeom prst="arc">
            <a:avLst>
              <a:gd name="adj1" fmla="val 16527449"/>
              <a:gd name="adj2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15345" y="995583"/>
            <a:ext cx="110337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 flipH="1">
            <a:off x="453919" y="985709"/>
            <a:ext cx="416090" cy="1010272"/>
          </a:xfrm>
          <a:prstGeom prst="arc">
            <a:avLst>
              <a:gd name="adj1" fmla="val 16527449"/>
              <a:gd name="adj2" fmla="val 2085338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6" idx="2"/>
            <a:endCxn id="9" idx="1"/>
          </p:cNvCxnSpPr>
          <p:nvPr/>
        </p:nvCxnSpPr>
        <p:spPr>
          <a:xfrm flipV="1">
            <a:off x="454773" y="1441442"/>
            <a:ext cx="275690" cy="368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88825" y="718584"/>
            <a:ext cx="1500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Continuous Process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69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273</Words>
  <Application>Microsoft Office PowerPoint</Application>
  <PresentationFormat>Widescreen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PowerPoint Presentation</vt:lpstr>
    </vt:vector>
  </TitlesOfParts>
  <Company>MMC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Manik</dc:creator>
  <cp:lastModifiedBy>Sharma, Manik</cp:lastModifiedBy>
  <cp:revision>15</cp:revision>
  <dcterms:created xsi:type="dcterms:W3CDTF">2021-08-09T11:45:48Z</dcterms:created>
  <dcterms:modified xsi:type="dcterms:W3CDTF">2021-08-09T15:22:57Z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f1469a-2c2a-4aee-b92b-090d4c5468ff_Enabled">
    <vt:lpwstr>true</vt:lpwstr>
  </property>
  <property fmtid="{D5CDD505-2E9C-101B-9397-08002B2CF9AE}" pid="3" name="MSIP_Label_38f1469a-2c2a-4aee-b92b-090d4c5468ff_SetDate">
    <vt:lpwstr>2021-08-09T11:45:49Z</vt:lpwstr>
  </property>
  <property fmtid="{D5CDD505-2E9C-101B-9397-08002B2CF9AE}" pid="4" name="MSIP_Label_38f1469a-2c2a-4aee-b92b-090d4c5468ff_Method">
    <vt:lpwstr>Standard</vt:lpwstr>
  </property>
  <property fmtid="{D5CDD505-2E9C-101B-9397-08002B2CF9AE}" pid="5" name="MSIP_Label_38f1469a-2c2a-4aee-b92b-090d4c5468ff_Name">
    <vt:lpwstr>Confidential - Unmarked</vt:lpwstr>
  </property>
  <property fmtid="{D5CDD505-2E9C-101B-9397-08002B2CF9AE}" pid="6" name="MSIP_Label_38f1469a-2c2a-4aee-b92b-090d4c5468ff_SiteId">
    <vt:lpwstr>2a6e6092-73e4-4752-b1a5-477a17f5056d</vt:lpwstr>
  </property>
  <property fmtid="{D5CDD505-2E9C-101B-9397-08002B2CF9AE}" pid="7" name="MSIP_Label_38f1469a-2c2a-4aee-b92b-090d4c5468ff_ActionId">
    <vt:lpwstr>5c75678c-9325-4672-9df0-bedb07495b9a</vt:lpwstr>
  </property>
  <property fmtid="{D5CDD505-2E9C-101B-9397-08002B2CF9AE}" pid="8" name="MSIP_Label_38f1469a-2c2a-4aee-b92b-090d4c5468ff_ContentBits">
    <vt:lpwstr>0</vt:lpwstr>
  </property>
</Properties>
</file>