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90" r:id="rId4"/>
    <p:sldId id="295" r:id="rId5"/>
    <p:sldId id="296" r:id="rId6"/>
    <p:sldId id="292" r:id="rId7"/>
    <p:sldId id="312" r:id="rId8"/>
    <p:sldId id="314" r:id="rId9"/>
    <p:sldId id="313" r:id="rId10"/>
    <p:sldId id="306" r:id="rId11"/>
    <p:sldId id="307" r:id="rId12"/>
    <p:sldId id="308" r:id="rId13"/>
    <p:sldId id="309" r:id="rId14"/>
    <p:sldId id="303" r:id="rId15"/>
    <p:sldId id="302" r:id="rId16"/>
    <p:sldId id="310" r:id="rId17"/>
    <p:sldId id="311" r:id="rId18"/>
    <p:sldId id="293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10F4B-8399-4593-BE80-4917AB330D46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9D356-9898-4091-B7D4-B18CEC11F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7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1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logical data model (LDM) is a type of data model that describes data elements in detail and is used to develop visual understandings of data entities, attributes, keys, and relationships.</a:t>
            </a:r>
          </a:p>
          <a:p>
            <a:endParaRPr lang="en-US" dirty="0" smtClean="0"/>
          </a:p>
          <a:p>
            <a:r>
              <a:rPr lang="en-US" dirty="0" smtClean="0"/>
              <a:t>Mathematical</a:t>
            </a:r>
            <a:r>
              <a:rPr lang="en-US" baseline="0" dirty="0" smtClean="0"/>
              <a:t> model: describe using mathematical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10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9D356-9898-4091-B7D4-B18CEC11F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1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92CB8-30A0-4C2D-91B5-73AC20275DCC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28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D0407-2BD9-460B-808E-44286D7EC802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1136D-CD44-4EC0-9C3D-85E8C4D62FB9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49F16-9C02-4181-AB5B-3C57F8BC2AF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91E6-66BA-4D45-B1B3-81C2FC384583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7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7106-5C34-4E72-99E2-1FCDCF32ED0F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9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9D2BC-E0E3-4407-8ADF-1C853B84C5BE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91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4D31-501C-43DF-B557-7FC61A32FFAF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8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91C03-5F38-41F2-94AD-F4180F46B54A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B1AB2-53D0-4BB6-83E5-1F6DCC8BB7C1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13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3018-9A56-4323-A62C-FC57C17EAFD7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2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D714345-0C9F-4D0C-9F13-70BEE31C14D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INTRODUCTION</a:t>
            </a:r>
          </a:p>
          <a:p>
            <a:endParaRPr lang="en-US" dirty="0"/>
          </a:p>
          <a:p>
            <a:r>
              <a:rPr lang="en-US" dirty="0"/>
              <a:t>By</a:t>
            </a:r>
          </a:p>
          <a:p>
            <a:r>
              <a:rPr lang="en-US" dirty="0" smtClean="0"/>
              <a:t>Dr. Zainab </a:t>
            </a:r>
            <a:r>
              <a:rPr lang="en-US" dirty="0" smtClean="0"/>
              <a:t>Malik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0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Link List: Lets introduce it with an example of a company that maintains a file where each record contains a customer and his/her salesperson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944969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Repetition of data items so, its not an efficient way of storing this type of information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776162"/>
              </p:ext>
            </p:extLst>
          </p:nvPr>
        </p:nvGraphicFramePr>
        <p:xfrm>
          <a:off x="2324100" y="2515969"/>
          <a:ext cx="4495800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112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Salesperson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Ahmed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Suleman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Raheel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Junaid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Raheel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Ehsan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Suleman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Farhan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Junaid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Ghazanfer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Raheel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Haris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Suleman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Ibrahim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Raheel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24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523943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Better representation because integer pointers require less space as compared to string data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1" y="5934670"/>
            <a:ext cx="7129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company wants list of customers for a specific salesperson then how many rows needs to be checked? (ALL which is not efficient)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170661"/>
              </p:ext>
            </p:extLst>
          </p:nvPr>
        </p:nvGraphicFramePr>
        <p:xfrm>
          <a:off x="723900" y="1709928"/>
          <a:ext cx="3733800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Salesperson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Ahmed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Ehsan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Farhan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Ghazanfer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Haris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Ibrahim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080357"/>
              </p:ext>
            </p:extLst>
          </p:nvPr>
        </p:nvGraphicFramePr>
        <p:xfrm>
          <a:off x="6172200" y="1572904"/>
          <a:ext cx="2019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Salesperson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Raheel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Suleman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4457700" y="2438400"/>
            <a:ext cx="1714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27"/>
          <p:cNvCxnSpPr/>
          <p:nvPr/>
        </p:nvCxnSpPr>
        <p:spPr>
          <a:xfrm>
            <a:off x="4457700" y="2181090"/>
            <a:ext cx="1714500" cy="65517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/>
          <p:nvPr/>
        </p:nvCxnSpPr>
        <p:spPr>
          <a:xfrm flipV="1">
            <a:off x="4457700" y="2160695"/>
            <a:ext cx="1714500" cy="675570"/>
          </a:xfrm>
          <a:prstGeom prst="curvedConnector3">
            <a:avLst>
              <a:gd name="adj1" fmla="val 25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flipV="1">
            <a:off x="4457700" y="2578757"/>
            <a:ext cx="1714500" cy="621644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92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5239435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is efficient now!</a:t>
            </a:r>
          </a:p>
          <a:p>
            <a:endParaRPr lang="en-US" dirty="0"/>
          </a:p>
          <a:p>
            <a:r>
              <a:rPr lang="en-US" dirty="0" smtClean="0"/>
              <a:t>Problem: Each salesperson may have many pointers and the set of pointers will change as customers are added or deleted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21830"/>
              </p:ext>
            </p:extLst>
          </p:nvPr>
        </p:nvGraphicFramePr>
        <p:xfrm>
          <a:off x="1752600" y="1705317"/>
          <a:ext cx="1896835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5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Ahmed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Basit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Danish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Ehsan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Farhan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Ghazanfer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Haris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Ibrahim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56080"/>
              </p:ext>
            </p:extLst>
          </p:nvPr>
        </p:nvGraphicFramePr>
        <p:xfrm>
          <a:off x="5486400" y="1981200"/>
          <a:ext cx="304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Salesperson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Junaid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Raheel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2,4,7,9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Suleman</a:t>
                      </a:r>
                      <a:endParaRPr lang="en-US" sz="18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1,5,8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H="1">
            <a:off x="3649435" y="2514600"/>
            <a:ext cx="1836965" cy="381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649435" y="2590800"/>
            <a:ext cx="1836965" cy="1330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2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List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008628"/>
              </p:ext>
            </p:extLst>
          </p:nvPr>
        </p:nvGraphicFramePr>
        <p:xfrm>
          <a:off x="838200" y="2209800"/>
          <a:ext cx="2819401" cy="335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Ahmed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Bilal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Basit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Danish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Ehsan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Farhan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Ghazanfer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Haris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Ibrahim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67515"/>
              </p:ext>
            </p:extLst>
          </p:nvPr>
        </p:nvGraphicFramePr>
        <p:xfrm>
          <a:off x="4953000" y="2174241"/>
          <a:ext cx="35052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5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Salesperson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Junaid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Raheel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Suleman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3657601" y="3048000"/>
            <a:ext cx="12953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/>
          <p:cNvSpPr/>
          <p:nvPr/>
        </p:nvSpPr>
        <p:spPr>
          <a:xfrm>
            <a:off x="3657601" y="3160634"/>
            <a:ext cx="381000" cy="496967"/>
          </a:xfrm>
          <a:prstGeom prst="rightBracket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/>
          <p:cNvSpPr/>
          <p:nvPr/>
        </p:nvSpPr>
        <p:spPr>
          <a:xfrm>
            <a:off x="3657600" y="3790117"/>
            <a:ext cx="381000" cy="934284"/>
          </a:xfrm>
          <a:prstGeom prst="rightBracket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ket 26"/>
          <p:cNvSpPr/>
          <p:nvPr/>
        </p:nvSpPr>
        <p:spPr>
          <a:xfrm>
            <a:off x="3657600" y="4817149"/>
            <a:ext cx="381000" cy="496967"/>
          </a:xfrm>
          <a:prstGeom prst="rightBracket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3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Stack: </a:t>
            </a:r>
            <a:r>
              <a:rPr lang="en-US" dirty="0"/>
              <a:t>First In Last Out (FILO) or Last In First Out  (LIFO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085975"/>
            <a:ext cx="2343150" cy="1952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83" t="-4954" r="-283" b="30651"/>
          <a:stretch/>
        </p:blipFill>
        <p:spPr>
          <a:xfrm>
            <a:off x="1371600" y="3810000"/>
            <a:ext cx="606933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4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Queue : First In First Out (FIFO) or Last In Last Out  (LILO)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95600"/>
            <a:ext cx="6144604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11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115" y="2807493"/>
            <a:ext cx="4989486" cy="24622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8625" y="2473344"/>
            <a:ext cx="315941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 smtClean="0"/>
              <a:t>Animal</a:t>
            </a:r>
          </a:p>
          <a:p>
            <a:pPr lvl="1"/>
            <a:r>
              <a:rPr lang="en-US" sz="1400" dirty="0" smtClean="0"/>
              <a:t>2. Reptile</a:t>
            </a:r>
          </a:p>
          <a:p>
            <a:pPr lvl="2"/>
            <a:r>
              <a:rPr lang="en-US" sz="1400" dirty="0" smtClean="0"/>
              <a:t>3. Lizard</a:t>
            </a:r>
          </a:p>
          <a:p>
            <a:pPr lvl="2"/>
            <a:r>
              <a:rPr lang="en-US" sz="1400" dirty="0"/>
              <a:t> </a:t>
            </a:r>
            <a:r>
              <a:rPr lang="en-US" sz="1400" dirty="0" smtClean="0"/>
              <a:t>        4. Salamander</a:t>
            </a:r>
          </a:p>
          <a:p>
            <a:pPr lvl="2"/>
            <a:r>
              <a:rPr lang="en-US" sz="1400" dirty="0" smtClean="0"/>
              <a:t>3. Snake</a:t>
            </a:r>
          </a:p>
          <a:p>
            <a:pPr lvl="2"/>
            <a:r>
              <a:rPr lang="en-US" sz="1400" dirty="0" smtClean="0"/>
              <a:t>3. Bird</a:t>
            </a:r>
          </a:p>
          <a:p>
            <a:pPr lvl="2"/>
            <a:r>
              <a:rPr lang="en-US" sz="1400" dirty="0" smtClean="0"/>
              <a:t>         4.  Canary</a:t>
            </a:r>
          </a:p>
          <a:p>
            <a:pPr lvl="4"/>
            <a:r>
              <a:rPr lang="en-US" sz="1400" dirty="0" smtClean="0"/>
              <a:t>5. Tweetle</a:t>
            </a:r>
          </a:p>
          <a:p>
            <a:pPr lvl="1"/>
            <a:r>
              <a:rPr lang="en-US" sz="1400" dirty="0" smtClean="0"/>
              <a:t>2.  Mammal</a:t>
            </a:r>
          </a:p>
          <a:p>
            <a:pPr lvl="2"/>
            <a:r>
              <a:rPr lang="en-US" sz="1400" dirty="0" smtClean="0"/>
              <a:t>3. Equine</a:t>
            </a:r>
          </a:p>
          <a:p>
            <a:pPr lvl="3"/>
            <a:r>
              <a:rPr lang="en-US" sz="1400" dirty="0" smtClean="0"/>
              <a:t>4. Horse</a:t>
            </a:r>
          </a:p>
          <a:p>
            <a:pPr lvl="3"/>
            <a:r>
              <a:rPr lang="en-US" sz="1400" dirty="0" smtClean="0"/>
              <a:t>4. Zebra</a:t>
            </a:r>
          </a:p>
          <a:p>
            <a:pPr lvl="2"/>
            <a:r>
              <a:rPr lang="en-US" sz="1400" dirty="0" smtClean="0"/>
              <a:t>3. Bovine</a:t>
            </a:r>
          </a:p>
          <a:p>
            <a:pPr lvl="3"/>
            <a:r>
              <a:rPr lang="en-US" sz="1400" dirty="0" smtClean="0"/>
              <a:t>4. Cow</a:t>
            </a:r>
          </a:p>
          <a:p>
            <a:pPr lvl="4"/>
            <a:r>
              <a:rPr lang="en-US" sz="1400" dirty="0" smtClean="0"/>
              <a:t>5. </a:t>
            </a:r>
            <a:r>
              <a:rPr lang="en-US" sz="1400" dirty="0" err="1" smtClean="0"/>
              <a:t>Bessle</a:t>
            </a:r>
            <a:endParaRPr lang="en-US" sz="1400" dirty="0" smtClean="0"/>
          </a:p>
          <a:p>
            <a:pPr lvl="2"/>
            <a:r>
              <a:rPr lang="en-US" sz="1400" dirty="0" smtClean="0"/>
              <a:t>3. Canine</a:t>
            </a:r>
          </a:p>
          <a:p>
            <a:pPr lvl="3"/>
            <a:r>
              <a:rPr lang="en-US" sz="1400" dirty="0" smtClean="0"/>
              <a:t>4. </a:t>
            </a:r>
            <a:r>
              <a:rPr lang="en-US" sz="1400" dirty="0" err="1" smtClean="0"/>
              <a:t>Lassle</a:t>
            </a:r>
            <a:endParaRPr lang="en-US" sz="1400" dirty="0" smtClean="0"/>
          </a:p>
          <a:p>
            <a:pPr lvl="3"/>
            <a:r>
              <a:rPr lang="en-US" sz="1400" dirty="0" smtClean="0"/>
              <a:t>4. </a:t>
            </a:r>
            <a:r>
              <a:rPr lang="en-US" sz="1400" dirty="0" err="1" smtClean="0"/>
              <a:t>Rintintin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5063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Graphs: Cycles are allowed.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47697"/>
            <a:ext cx="6400800" cy="45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0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Traversing: To visit each data element once</a:t>
            </a:r>
          </a:p>
          <a:p>
            <a:r>
              <a:rPr lang="en-US" dirty="0" smtClean="0"/>
              <a:t>Searching: To look for some data element</a:t>
            </a:r>
          </a:p>
          <a:p>
            <a:r>
              <a:rPr lang="en-US" dirty="0" smtClean="0"/>
              <a:t>Insertion: To add an element</a:t>
            </a:r>
          </a:p>
          <a:p>
            <a:r>
              <a:rPr lang="en-US" dirty="0" smtClean="0"/>
              <a:t>Deletion: To remove an element</a:t>
            </a:r>
          </a:p>
          <a:p>
            <a:r>
              <a:rPr lang="en-US" dirty="0" smtClean="0"/>
              <a:t>Sorting: To arrange data in some order</a:t>
            </a:r>
          </a:p>
          <a:p>
            <a:r>
              <a:rPr lang="en-US" dirty="0" smtClean="0"/>
              <a:t>Merging: To combine data elements of similar data structure.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29000" y="2743200"/>
            <a:ext cx="2362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9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Basic terminologies of data structure</a:t>
            </a:r>
          </a:p>
          <a:p>
            <a:pPr lvl="0"/>
            <a:r>
              <a:rPr lang="en-US" dirty="0" smtClean="0"/>
              <a:t>Elementary data vs. group data</a:t>
            </a:r>
          </a:p>
          <a:p>
            <a:pPr lvl="0"/>
            <a:r>
              <a:rPr lang="en-US" dirty="0" smtClean="0"/>
              <a:t>Data Structure</a:t>
            </a:r>
          </a:p>
          <a:p>
            <a:pPr lvl="0"/>
            <a:r>
              <a:rPr lang="en-US" dirty="0" smtClean="0"/>
              <a:t>Introduction to different data structures </a:t>
            </a:r>
          </a:p>
          <a:p>
            <a:pPr lvl="0"/>
            <a:r>
              <a:rPr lang="en-US" dirty="0" smtClean="0"/>
              <a:t>Basic Operation on different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are simply values or set of values</a:t>
            </a:r>
            <a:endParaRPr lang="en-US" dirty="0"/>
          </a:p>
          <a:p>
            <a:pPr lvl="1"/>
            <a:r>
              <a:rPr lang="en-US" dirty="0" smtClean="0"/>
              <a:t>{16, 17, 14, 10, 5}</a:t>
            </a:r>
          </a:p>
          <a:p>
            <a:endParaRPr lang="en-US" dirty="0" smtClean="0"/>
          </a:p>
          <a:p>
            <a:r>
              <a:rPr lang="en-US" dirty="0" smtClean="0"/>
              <a:t>A data item refers to a single unit of values e.g. 10</a:t>
            </a:r>
          </a:p>
          <a:p>
            <a:endParaRPr lang="en-US" dirty="0" smtClean="0"/>
          </a:p>
          <a:p>
            <a:r>
              <a:rPr lang="en-US" dirty="0" smtClean="0"/>
              <a:t>Data item can be of two types </a:t>
            </a:r>
          </a:p>
          <a:p>
            <a:pPr lvl="1"/>
            <a:r>
              <a:rPr lang="en-US" dirty="0" smtClean="0"/>
              <a:t>Elementary Data: </a:t>
            </a:r>
            <a:r>
              <a:rPr lang="en-US" sz="1800" dirty="0"/>
              <a:t>data items which </a:t>
            </a:r>
            <a:r>
              <a:rPr lang="en-US" sz="1800" dirty="0" smtClean="0"/>
              <a:t>cannot </a:t>
            </a:r>
            <a:r>
              <a:rPr lang="en-US" sz="1800" dirty="0"/>
              <a:t>be divided into sub items </a:t>
            </a:r>
            <a:r>
              <a:rPr lang="en-US" sz="1800" dirty="0" smtClean="0"/>
              <a:t>/subordinates</a:t>
            </a:r>
          </a:p>
          <a:p>
            <a:pPr lvl="3"/>
            <a:r>
              <a:rPr lang="en-US" dirty="0"/>
              <a:t>e.g. Gender, Total items, Price, Year, Roll #</a:t>
            </a:r>
          </a:p>
          <a:p>
            <a:pPr lvl="1"/>
            <a:r>
              <a:rPr lang="en-US" dirty="0" smtClean="0"/>
              <a:t>Group Data: </a:t>
            </a:r>
            <a:r>
              <a:rPr lang="en-US" sz="1800" dirty="0"/>
              <a:t>data items which can be divided into sub items /subordinates</a:t>
            </a:r>
          </a:p>
          <a:p>
            <a:pPr lvl="3"/>
            <a:r>
              <a:rPr lang="en-US" dirty="0" smtClean="0"/>
              <a:t>E.g. </a:t>
            </a:r>
            <a:r>
              <a:rPr lang="en-US" dirty="0"/>
              <a:t>Name: First Name, Middle Name, Last Name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      Date: Day, Month, Year </a:t>
            </a:r>
          </a:p>
          <a:p>
            <a:pPr lvl="3"/>
            <a:r>
              <a:rPr lang="en-US" dirty="0"/>
              <a:t> </a:t>
            </a:r>
            <a:r>
              <a:rPr lang="en-US" dirty="0" smtClean="0"/>
              <a:t>      Address??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0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data values can be stored in main memory of the computer (RAM) or it can be permanently stored in secondary storage unit as files or tabular database.</a:t>
            </a:r>
          </a:p>
          <a:p>
            <a:pPr lvl="1"/>
            <a:endParaRPr lang="en-US" dirty="0"/>
          </a:p>
          <a:p>
            <a:r>
              <a:rPr lang="en-US" dirty="0" smtClean="0"/>
              <a:t>This course covers the first case i.e. data storage in main memory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logical or mathematical model of a particular organization of data is called data structure.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There are various data structures, each have their own properties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Link Lists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Queue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 etc.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The choice of particular data structures depends on two consideration</a:t>
            </a:r>
          </a:p>
          <a:p>
            <a:pPr lvl="2"/>
            <a:r>
              <a:rPr lang="en-US" dirty="0" smtClean="0"/>
              <a:t>It must be rich in structure to reflect the true relationship of the data in the real world</a:t>
            </a:r>
          </a:p>
          <a:p>
            <a:pPr lvl="2"/>
            <a:r>
              <a:rPr lang="en-US" dirty="0" smtClean="0"/>
              <a:t>The structure should be simple enough that one can effectively and efficiently process the data when required.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4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structures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(Linear Array): A set of similar types of data items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081225"/>
              </p:ext>
            </p:extLst>
          </p:nvPr>
        </p:nvGraphicFramePr>
        <p:xfrm>
          <a:off x="2971800" y="2740660"/>
          <a:ext cx="2667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STUDENT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Ayesha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Suleman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Sheraz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Aimen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Fatime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Umair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0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</a:t>
            </a:r>
            <a:r>
              <a:rPr lang="en-US" dirty="0" smtClean="0"/>
              <a:t>structures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5542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2209800"/>
            <a:ext cx="6019800" cy="336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</a:t>
            </a:r>
            <a:r>
              <a:rPr lang="en-US" dirty="0" smtClean="0"/>
              <a:t>structures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</a:t>
            </a:r>
            <a:r>
              <a:rPr lang="en-US" dirty="0" smtClean="0"/>
              <a:t>(Multi-dimensional </a:t>
            </a:r>
            <a:r>
              <a:rPr lang="en-US" dirty="0"/>
              <a:t>Array</a:t>
            </a:r>
            <a:r>
              <a:rPr lang="en-US" dirty="0" smtClean="0"/>
              <a:t>):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9211" y="5935742"/>
            <a:ext cx="683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Weekly sale of four different department in 28 different stores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8960"/>
              </p:ext>
            </p:extLst>
          </p:nvPr>
        </p:nvGraphicFramePr>
        <p:xfrm>
          <a:off x="1752602" y="2296908"/>
          <a:ext cx="5867398" cy="345998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38198">
                  <a:extLst>
                    <a:ext uri="{9D8B030D-6E8A-4147-A177-3AD203B41FA5}">
                      <a16:colId xmlns:a16="http://schemas.microsoft.com/office/drawing/2014/main" val="747730325"/>
                    </a:ext>
                  </a:extLst>
                </a:gridCol>
                <a:gridCol w="856828">
                  <a:extLst>
                    <a:ext uri="{9D8B030D-6E8A-4147-A177-3AD203B41FA5}">
                      <a16:colId xmlns:a16="http://schemas.microsoft.com/office/drawing/2014/main" val="3688742289"/>
                    </a:ext>
                  </a:extLst>
                </a:gridCol>
                <a:gridCol w="1043093">
                  <a:extLst>
                    <a:ext uri="{9D8B030D-6E8A-4147-A177-3AD203B41FA5}">
                      <a16:colId xmlns:a16="http://schemas.microsoft.com/office/drawing/2014/main" val="3357872701"/>
                    </a:ext>
                  </a:extLst>
                </a:gridCol>
                <a:gridCol w="1043093">
                  <a:extLst>
                    <a:ext uri="{9D8B030D-6E8A-4147-A177-3AD203B41FA5}">
                      <a16:colId xmlns:a16="http://schemas.microsoft.com/office/drawing/2014/main" val="2394057406"/>
                    </a:ext>
                  </a:extLst>
                </a:gridCol>
                <a:gridCol w="1043093">
                  <a:extLst>
                    <a:ext uri="{9D8B030D-6E8A-4147-A177-3AD203B41FA5}">
                      <a16:colId xmlns:a16="http://schemas.microsoft.com/office/drawing/2014/main" val="1250226131"/>
                    </a:ext>
                  </a:extLst>
                </a:gridCol>
                <a:gridCol w="1043093">
                  <a:extLst>
                    <a:ext uri="{9D8B030D-6E8A-4147-A177-3AD203B41FA5}">
                      <a16:colId xmlns:a16="http://schemas.microsoft.com/office/drawing/2014/main" val="3382749041"/>
                    </a:ext>
                  </a:extLst>
                </a:gridCol>
              </a:tblGrid>
              <a:tr h="4942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Stores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882398"/>
                  </a:ext>
                </a:extLst>
              </a:tr>
              <a:tr h="494283">
                <a:tc row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284498"/>
                  </a:ext>
                </a:extLst>
              </a:tr>
              <a:tr h="49428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2872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1560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09085"/>
                  </a:ext>
                </a:extLst>
              </a:tr>
              <a:tr h="49428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2196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1123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4310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2216787"/>
                  </a:ext>
                </a:extLst>
              </a:tr>
              <a:tr h="49428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d3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2134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3365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1090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461445"/>
                  </a:ext>
                </a:extLst>
              </a:tr>
              <a:tr h="49428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3372"/>
                  </a:ext>
                </a:extLst>
              </a:tr>
              <a:tr h="49428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2618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1500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3111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2189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109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98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different data </a:t>
            </a:r>
            <a:r>
              <a:rPr lang="en-US" dirty="0" smtClean="0"/>
              <a:t>structures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5542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26" name="Picture 2" descr="The Rise and Fall of the OLAP C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219200"/>
            <a:ext cx="5638800" cy="528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0F600DE-49D3-4478-9634-F3813CD74B24}" vid="{4E692837-36AE-4217-939C-C655322499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2006</TotalTime>
  <Words>892</Words>
  <Application>Microsoft Office PowerPoint</Application>
  <PresentationFormat>On-screen Show (4:3)</PresentationFormat>
  <Paragraphs>302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Theme1</vt:lpstr>
      <vt:lpstr>DaTa Structures</vt:lpstr>
      <vt:lpstr>Content</vt:lpstr>
      <vt:lpstr>Introduction</vt:lpstr>
      <vt:lpstr>Data Management</vt:lpstr>
      <vt:lpstr>Data Structure</vt:lpstr>
      <vt:lpstr>Introduction to different data structures  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Introduction to different data structures (Cont…)</vt:lpstr>
      <vt:lpstr>Basic Operation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ZAINAB</dc:creator>
  <cp:lastModifiedBy>ZNB</cp:lastModifiedBy>
  <cp:revision>311</cp:revision>
  <dcterms:created xsi:type="dcterms:W3CDTF">2006-08-16T00:00:00Z</dcterms:created>
  <dcterms:modified xsi:type="dcterms:W3CDTF">2025-02-03T08:54:28Z</dcterms:modified>
</cp:coreProperties>
</file>