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256" r:id="rId3"/>
    <p:sldId id="264" r:id="rId4"/>
    <p:sldId id="257" r:id="rId5"/>
    <p:sldId id="258" r:id="rId6"/>
    <p:sldId id="265" r:id="rId7"/>
    <p:sldId id="268" r:id="rId8"/>
    <p:sldId id="266" r:id="rId9"/>
    <p:sldId id="269" r:id="rId10"/>
    <p:sldId id="284" r:id="rId11"/>
    <p:sldId id="285" r:id="rId12"/>
    <p:sldId id="286" r:id="rId13"/>
    <p:sldId id="287" r:id="rId14"/>
    <p:sldId id="288" r:id="rId15"/>
    <p:sldId id="289" r:id="rId16"/>
    <p:sldId id="290" r:id="rId17"/>
    <p:sldId id="291" r:id="rId18"/>
    <p:sldId id="26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6"/>
    <p:restoredTop sz="78378"/>
  </p:normalViewPr>
  <p:slideViewPr>
    <p:cSldViewPr snapToGrid="0" snapToObjects="1">
      <p:cViewPr>
        <p:scale>
          <a:sx n="106" d="100"/>
          <a:sy n="106" d="100"/>
        </p:scale>
        <p:origin x="84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07FE628F-A1BF-43ED-94EB-1377411CAEF9}"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6040" cy="3600000"/>
          </a:xfrm>
          <a:prstGeom prst="rect">
            <a:avLst/>
          </a:prstGeom>
        </p:spPr>
        <p:txBody>
          <a:bodyPr/>
          <a:lstStyle/>
          <a:p>
            <a:r>
              <a:rPr lang="en-US" sz="2000" b="0" strike="noStrike" spc="-1" dirty="0" smtClean="0">
                <a:solidFill>
                  <a:srgbClr val="000000"/>
                </a:solidFill>
                <a:uFill>
                  <a:solidFill>
                    <a:srgbClr val="FFFFFF"/>
                  </a:solidFill>
                </a:uFill>
                <a:latin typeface="Arial"/>
              </a:rPr>
              <a:t>In a large dataset, we can have observations</a:t>
            </a:r>
            <a:r>
              <a:rPr lang="en-US" sz="2000" b="0" strike="noStrike" spc="-1" baseline="0" dirty="0" smtClean="0">
                <a:solidFill>
                  <a:srgbClr val="000000"/>
                </a:solidFill>
                <a:uFill>
                  <a:solidFill>
                    <a:srgbClr val="FFFFFF"/>
                  </a:solidFill>
                </a:uFill>
                <a:latin typeface="Arial"/>
              </a:rPr>
              <a:t> that are different from most of the data. These different observations are anomalies and it is interesting to study anomalies because they are unusual. Anomalies can just arise due to noise/interference (uninteresting), But it may arise because something unusual or different and interesting actually happened (which we call events) and this requires further analysis. The purpose of anomaly detection is to identify observations that are unlike the rest of the data. The number of anomalies detected is much smaller  in number compared to the size of the dataset itself and can potentially be analyzed further by human experts.</a:t>
            </a:r>
          </a:p>
          <a:p>
            <a:endParaRPr lang="en-US" sz="2000" b="0" strike="noStrike" spc="-1" baseline="0" dirty="0" smtClean="0">
              <a:solidFill>
                <a:srgbClr val="000000"/>
              </a:solidFill>
              <a:uFill>
                <a:solidFill>
                  <a:srgbClr val="FFFFFF"/>
                </a:solidFill>
              </a:uFill>
              <a:latin typeface="Arial"/>
            </a:endParaRPr>
          </a:p>
          <a:p>
            <a:endParaRPr lang="en-US" sz="2000" b="0" strike="noStrike" spc="-1" baseline="0" dirty="0" smtClean="0">
              <a:solidFill>
                <a:srgbClr val="000000"/>
              </a:solidFill>
              <a:uFill>
                <a:solidFill>
                  <a:srgbClr val="FFFFFF"/>
                </a:solidFill>
              </a:uFill>
              <a:latin typeface="Arial"/>
            </a:endParaRPr>
          </a:p>
          <a:p>
            <a:r>
              <a:rPr lang="en-US" sz="2000" b="0" strike="noStrike" spc="-1" dirty="0" smtClean="0">
                <a:solidFill>
                  <a:srgbClr val="000000"/>
                </a:solidFill>
                <a:uFill>
                  <a:solidFill>
                    <a:srgbClr val="FFFFFF"/>
                  </a:solidFill>
                </a:uFill>
                <a:latin typeface="Arial"/>
              </a:rPr>
              <a:t>In</a:t>
            </a:r>
            <a:r>
              <a:rPr lang="en-US" sz="2000" b="0" strike="noStrike" spc="-1" baseline="0" dirty="0" smtClean="0">
                <a:solidFill>
                  <a:srgbClr val="000000"/>
                </a:solidFill>
                <a:uFill>
                  <a:solidFill>
                    <a:srgbClr val="FFFFFF"/>
                  </a:solidFill>
                </a:uFill>
                <a:latin typeface="Arial"/>
              </a:rPr>
              <a:t> our work, we are interested in detecting seismic anomalies. </a:t>
            </a:r>
            <a:r>
              <a:rPr lang="en-US" sz="2000" b="0" strike="noStrike" spc="-1" baseline="0" dirty="0" err="1" smtClean="0">
                <a:solidFill>
                  <a:srgbClr val="000000"/>
                </a:solidFill>
                <a:uFill>
                  <a:solidFill>
                    <a:srgbClr val="FFFFFF"/>
                  </a:solidFill>
                </a:uFill>
                <a:latin typeface="Arial"/>
              </a:rPr>
              <a:t>Seismc</a:t>
            </a:r>
            <a:r>
              <a:rPr lang="en-US" sz="2000" b="0" strike="noStrike" spc="-1" baseline="0" dirty="0" smtClean="0">
                <a:solidFill>
                  <a:srgbClr val="000000"/>
                </a:solidFill>
                <a:uFill>
                  <a:solidFill>
                    <a:srgbClr val="FFFFFF"/>
                  </a:solidFill>
                </a:uFill>
                <a:latin typeface="Arial"/>
              </a:rPr>
              <a:t> signals are electronic records of vibrations recorded due to some motion on the ground. </a:t>
            </a:r>
          </a:p>
          <a:p>
            <a:r>
              <a:rPr lang="en-US" sz="2000" b="0" strike="noStrike" spc="-1" baseline="0" dirty="0" smtClean="0">
                <a:solidFill>
                  <a:srgbClr val="000000"/>
                </a:solidFill>
                <a:uFill>
                  <a:solidFill>
                    <a:srgbClr val="FFFFFF"/>
                  </a:solidFill>
                </a:uFill>
                <a:latin typeface="Arial"/>
              </a:rPr>
              <a:t>The final objective in that would be to detect events that are interesting to seismologists such as </a:t>
            </a:r>
            <a:r>
              <a:rPr lang="en-US" sz="2000" b="0" strike="noStrike" spc="-1" baseline="0" dirty="0" err="1" smtClean="0">
                <a:solidFill>
                  <a:srgbClr val="000000"/>
                </a:solidFill>
                <a:uFill>
                  <a:solidFill>
                    <a:srgbClr val="FFFFFF"/>
                  </a:solidFill>
                </a:uFill>
                <a:latin typeface="Arial"/>
              </a:rPr>
              <a:t>eq</a:t>
            </a:r>
            <a:r>
              <a:rPr lang="en-US" sz="2000" b="0" strike="noStrike" spc="-1" baseline="0" dirty="0" smtClean="0">
                <a:solidFill>
                  <a:srgbClr val="000000"/>
                </a:solidFill>
                <a:uFill>
                  <a:solidFill>
                    <a:srgbClr val="FFFFFF"/>
                  </a:solidFill>
                </a:uFill>
                <a:latin typeface="Arial"/>
              </a:rPr>
              <a:t> and mine blasts. To reach that objective, we have this intermediate step where we find the anomalies that includes what is interesting and uninteresting. So hopefully, we find all the interesting events.</a:t>
            </a:r>
            <a:endParaRPr lang="en-US" sz="2000" b="0" strike="noStrike" spc="-1" dirty="0" smtClean="0">
              <a:solidFill>
                <a:srgbClr val="000000"/>
              </a:solidFill>
              <a:uFill>
                <a:solidFill>
                  <a:srgbClr val="FFFFFF"/>
                </a:solidFill>
              </a:uFill>
              <a:latin typeface="Arial"/>
            </a:endParaRPr>
          </a:p>
        </p:txBody>
      </p:sp>
      <p:sp>
        <p:nvSpPr>
          <p:cNvPr id="166" name="TextShape 2"/>
          <p:cNvSpPr txBox="1"/>
          <p:nvPr/>
        </p:nvSpPr>
        <p:spPr>
          <a:xfrm>
            <a:off x="3884760" y="8685360"/>
            <a:ext cx="2971440" cy="458280"/>
          </a:xfrm>
          <a:prstGeom prst="rect">
            <a:avLst/>
          </a:prstGeom>
          <a:noFill/>
          <a:ln>
            <a:noFill/>
          </a:ln>
        </p:spPr>
        <p:txBody>
          <a:bodyPr anchor="b"/>
          <a:lstStyle/>
          <a:p>
            <a:pPr algn="r">
              <a:lnSpc>
                <a:spcPct val="100000"/>
              </a:lnSpc>
            </a:pPr>
            <a:fld id="{45D6EAC5-D38A-4891-AE47-84CD00639161}" type="slidenum">
              <a:rPr lang="en-US" sz="1200" b="0" strike="noStrike" spc="-1">
                <a:solidFill>
                  <a:srgbClr val="000000"/>
                </a:solidFill>
                <a:uFill>
                  <a:solidFill>
                    <a:srgbClr val="FFFFFF"/>
                  </a:solidFill>
                </a:uFill>
                <a:latin typeface="+mn-lt"/>
                <a:ea typeface="+mn-ea"/>
              </a:r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Our dataset consists of seismic signals</a:t>
            </a:r>
            <a:r>
              <a:rPr lang="en-US" baseline="0" dirty="0" smtClean="0"/>
              <a:t> recorded over 3 channels in a seismic station. We have 252 records where each record corresponds to a day. Our data has anomalies that are uninteresting (such </a:t>
            </a:r>
            <a:r>
              <a:rPr lang="en-US" baseline="0" dirty="0" err="1" smtClean="0"/>
              <a:t>astraffic</a:t>
            </a:r>
            <a:r>
              <a:rPr lang="en-US" baseline="0" dirty="0" smtClean="0"/>
              <a:t> – truck driving by or weather </a:t>
            </a:r>
            <a:r>
              <a:rPr lang="en-US" baseline="0" dirty="0" err="1" smtClean="0"/>
              <a:t>phenomemon</a:t>
            </a:r>
            <a:r>
              <a:rPr lang="en-US" baseline="0" dirty="0" smtClean="0"/>
              <a:t>) and interesting events such as earthquakes and mine blasts. Some of the interesting events are labeled by experts – but not all of them. Ideally we want to develop an approach that detects all the labeled events and events that are interesting but not labeled.</a:t>
            </a:r>
            <a:endParaRPr lang="en-US" dirty="0"/>
          </a:p>
        </p:txBody>
      </p:sp>
      <p:sp>
        <p:nvSpPr>
          <p:cNvPr id="4" name="Slide Number Placeholder 3"/>
          <p:cNvSpPr>
            <a:spLocks noGrp="1"/>
          </p:cNvSpPr>
          <p:nvPr>
            <p:ph type="sldNum" idx="10"/>
          </p:nvPr>
        </p:nvSpPr>
        <p:spPr/>
        <p:txBody>
          <a:bodyPr/>
          <a:lstStyle/>
          <a:p>
            <a:pPr algn="r"/>
            <a:fld id="{07FE628F-A1BF-43ED-94EB-1377411CAEF9}" type="slidenum">
              <a:rPr lang="en-US" sz="1400" b="0" strike="noStrike" spc="-1" smtClean="0">
                <a:solidFill>
                  <a:srgbClr val="000000"/>
                </a:solidFill>
                <a:uFill>
                  <a:solidFill>
                    <a:srgbClr val="FFFFFF"/>
                  </a:solidFill>
                </a:uFill>
                <a:latin typeface="Times New Roman"/>
              </a:rPr>
              <a:t>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1212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In</a:t>
            </a:r>
            <a:r>
              <a:rPr lang="en-US" baseline="0" dirty="0" smtClean="0"/>
              <a:t> unsupervised learning we have a training set, that may or may not be labeled. But the labels are not used in the training process. In our </a:t>
            </a:r>
            <a:r>
              <a:rPr lang="en-US" baseline="0" dirty="0" err="1" smtClean="0"/>
              <a:t>woek</a:t>
            </a:r>
            <a:r>
              <a:rPr lang="en-US" baseline="0" dirty="0" smtClean="0"/>
              <a:t> we have some labels available. But we take a unsupervised approach where we don</a:t>
            </a:r>
            <a:r>
              <a:rPr lang="uk-UA" baseline="0" dirty="0" smtClean="0"/>
              <a:t>’</a:t>
            </a:r>
            <a:r>
              <a:rPr lang="en-US" baseline="0" dirty="0" smtClean="0"/>
              <a:t>t use the labels. There are 2 reasons for this: </a:t>
            </a:r>
            <a:endParaRPr lang="en-US" dirty="0" smtClean="0"/>
          </a:p>
          <a:p>
            <a:r>
              <a:rPr lang="en-US" dirty="0" smtClean="0"/>
              <a:t>Seismic</a:t>
            </a:r>
            <a:r>
              <a:rPr lang="en-US" baseline="0" dirty="0" smtClean="0"/>
              <a:t> events are characterized by P (primary wave) followed by S wave. Arrival times of these waves at a sensor are affected by regional geology and the distance from the sensor. In order to make our approach independent of these factors (because we don</a:t>
            </a:r>
            <a:r>
              <a:rPr lang="uk-UA" baseline="0" dirty="0" smtClean="0"/>
              <a:t>’</a:t>
            </a:r>
            <a:r>
              <a:rPr lang="en-US" baseline="0" dirty="0" smtClean="0"/>
              <a:t>t want to encode these properties such as distance/ geology in our training and make it very specific) avoid regional geological property encoding in our training set(which would also be expensive to acquire), we take an unsupervised approach. </a:t>
            </a:r>
          </a:p>
          <a:p>
            <a:r>
              <a:rPr lang="en-US" baseline="0" dirty="0" smtClean="0"/>
              <a:t>Incomplete labels – not all events are labeled. If an event is different from other labels a supervised approach would not detect this event. </a:t>
            </a:r>
            <a:endParaRPr lang="en-US" dirty="0"/>
          </a:p>
        </p:txBody>
      </p:sp>
      <p:sp>
        <p:nvSpPr>
          <p:cNvPr id="4" name="Slide Number Placeholder 3"/>
          <p:cNvSpPr>
            <a:spLocks noGrp="1"/>
          </p:cNvSpPr>
          <p:nvPr>
            <p:ph type="sldNum" idx="10"/>
          </p:nvPr>
        </p:nvSpPr>
        <p:spPr/>
        <p:txBody>
          <a:bodyPr/>
          <a:lstStyle/>
          <a:p>
            <a:pPr algn="r"/>
            <a:fld id="{07FE628F-A1BF-43ED-94EB-1377411CAEF9}" type="slidenum">
              <a:rPr lang="en-US" sz="1400" b="0" strike="noStrike" spc="-1" smtClean="0">
                <a:solidFill>
                  <a:srgbClr val="000000"/>
                </a:solidFill>
                <a:uFill>
                  <a:solidFill>
                    <a:srgbClr val="FFFFFF"/>
                  </a:solidFill>
                </a:uFill>
                <a:latin typeface="Times New Roman"/>
              </a:rPr>
              <a:t>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35864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A standard approach used in seismology</a:t>
            </a:r>
            <a:r>
              <a:rPr lang="en-US" baseline="0" dirty="0" smtClean="0"/>
              <a:t> is the STA LTA, where the ratio of the average magnitude </a:t>
            </a:r>
            <a:r>
              <a:rPr lang="en-US" baseline="0" dirty="0" err="1" smtClean="0"/>
              <a:t>sq</a:t>
            </a:r>
            <a:r>
              <a:rPr lang="en-US" baseline="0" dirty="0" smtClean="0"/>
              <a:t> of the signal in a short term window over the average magnitude square of the signal in the long term window is taken to detect events.</a:t>
            </a:r>
            <a:endParaRPr lang="en-US" dirty="0"/>
          </a:p>
        </p:txBody>
      </p:sp>
      <p:sp>
        <p:nvSpPr>
          <p:cNvPr id="4" name="Slide Number Placeholder 3"/>
          <p:cNvSpPr>
            <a:spLocks noGrp="1"/>
          </p:cNvSpPr>
          <p:nvPr>
            <p:ph type="sldNum" idx="10"/>
          </p:nvPr>
        </p:nvSpPr>
        <p:spPr/>
        <p:txBody>
          <a:bodyPr/>
          <a:lstStyle/>
          <a:p>
            <a:pPr algn="r"/>
            <a:fld id="{07FE628F-A1BF-43ED-94EB-1377411CAEF9}" type="slidenum">
              <a:rPr lang="en-US" sz="1400" b="0" strike="noStrike" spc="-1" smtClean="0">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6205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07FE628F-A1BF-43ED-94EB-1377411CAEF9}" type="slidenum">
              <a:rPr lang="en-US" sz="1400" b="0" strike="noStrike" spc="-1" smtClean="0">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9704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We</a:t>
            </a:r>
            <a:r>
              <a:rPr lang="en-US" baseline="0" dirty="0" smtClean="0"/>
              <a:t> developed a basic anomaly detection approach using the </a:t>
            </a:r>
            <a:r>
              <a:rPr lang="en-US" baseline="0" dirty="0" err="1" smtClean="0"/>
              <a:t>mahalanobis</a:t>
            </a:r>
            <a:r>
              <a:rPr lang="en-US" baseline="0" dirty="0" smtClean="0"/>
              <a:t> distance of the spectrogram vector </a:t>
            </a:r>
            <a:r>
              <a:rPr lang="en-US" baseline="0" dirty="0" err="1" smtClean="0"/>
              <a:t>st</a:t>
            </a:r>
            <a:r>
              <a:rPr lang="en-US" baseline="0" dirty="0" smtClean="0"/>
              <a:t> at each window to the mean of the spectrogram s. As the spectrogram is split over several frequency </a:t>
            </a:r>
            <a:r>
              <a:rPr lang="en-US" baseline="0" dirty="0" err="1" smtClean="0"/>
              <a:t>bins,We</a:t>
            </a:r>
            <a:r>
              <a:rPr lang="en-US" baseline="0" dirty="0" smtClean="0"/>
              <a:t> use the </a:t>
            </a:r>
            <a:r>
              <a:rPr lang="en-US" baseline="0" dirty="0" err="1" smtClean="0"/>
              <a:t>mahalanobis</a:t>
            </a:r>
            <a:r>
              <a:rPr lang="en-US" baseline="0" dirty="0" smtClean="0"/>
              <a:t> distance to capture the distance of spec at each window to the mean in a multivariate sense. So this captures the overall relationship between the frequencies</a:t>
            </a:r>
            <a:endParaRPr lang="en-US" dirty="0"/>
          </a:p>
        </p:txBody>
      </p:sp>
      <p:sp>
        <p:nvSpPr>
          <p:cNvPr id="4" name="Slide Number Placeholder 3"/>
          <p:cNvSpPr>
            <a:spLocks noGrp="1"/>
          </p:cNvSpPr>
          <p:nvPr>
            <p:ph type="sldNum" idx="10"/>
          </p:nvPr>
        </p:nvSpPr>
        <p:spPr/>
        <p:txBody>
          <a:bodyPr/>
          <a:lstStyle/>
          <a:p>
            <a:pPr algn="r"/>
            <a:fld id="{07FE628F-A1BF-43ED-94EB-1377411CAEF9}" type="slidenum">
              <a:rPr lang="en-US" sz="1400" b="0" strike="noStrike" spc="-1" smtClean="0">
                <a:solidFill>
                  <a:srgbClr val="000000"/>
                </a:solidFill>
                <a:uFill>
                  <a:solidFill>
                    <a:srgbClr val="FFFFFF"/>
                  </a:solidFill>
                </a:uFill>
                <a:latin typeface="Times New Roman"/>
              </a:rPr>
              <a:t>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349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We</a:t>
            </a:r>
            <a:r>
              <a:rPr lang="en-US" baseline="0" dirty="0" smtClean="0"/>
              <a:t> </a:t>
            </a:r>
            <a:r>
              <a:rPr lang="en-US" baseline="0" dirty="0" err="1" smtClean="0"/>
              <a:t>evalute</a:t>
            </a:r>
            <a:r>
              <a:rPr lang="en-US" baseline="0" dirty="0" smtClean="0"/>
              <a:t> this </a:t>
            </a:r>
            <a:r>
              <a:rPr lang="en-US" baseline="0" dirty="0" err="1" smtClean="0"/>
              <a:t>appraoch</a:t>
            </a:r>
            <a:r>
              <a:rPr lang="en-US" baseline="0" dirty="0" smtClean="0"/>
              <a:t> by comparing it with another </a:t>
            </a:r>
            <a:r>
              <a:rPr lang="en-US" baseline="0" dirty="0" err="1" smtClean="0"/>
              <a:t>anomlay</a:t>
            </a:r>
            <a:r>
              <a:rPr lang="en-US" baseline="0" dirty="0" smtClean="0"/>
              <a:t> detector we developed (</a:t>
            </a:r>
            <a:r>
              <a:rPr lang="en-US" baseline="0" dirty="0" err="1" smtClean="0"/>
              <a:t>mahal</a:t>
            </a:r>
            <a:r>
              <a:rPr lang="en-US" baseline="0" dirty="0" smtClean="0"/>
              <a:t>) and the </a:t>
            </a:r>
            <a:r>
              <a:rPr lang="en-US" baseline="0" dirty="0" err="1" smtClean="0"/>
              <a:t>starte</a:t>
            </a:r>
            <a:r>
              <a:rPr lang="en-US" baseline="0" dirty="0" smtClean="0"/>
              <a:t> of art used by seismologists (</a:t>
            </a:r>
            <a:r>
              <a:rPr lang="en-US" baseline="0" dirty="0" err="1" smtClean="0"/>
              <a:t>stalta</a:t>
            </a:r>
            <a:r>
              <a:rPr lang="en-US" baseline="0" dirty="0" smtClean="0"/>
              <a:t> - ). We use the </a:t>
            </a:r>
            <a:r>
              <a:rPr lang="en-US" baseline="0" dirty="0" err="1" smtClean="0"/>
              <a:t>percebtage</a:t>
            </a:r>
            <a:r>
              <a:rPr lang="en-US" baseline="0" dirty="0" smtClean="0"/>
              <a:t> of true events detected at top 1% recon error as our metric. The </a:t>
            </a:r>
            <a:r>
              <a:rPr lang="en-US" baseline="0" dirty="0" err="1" smtClean="0"/>
              <a:t>autoencoder</a:t>
            </a:r>
            <a:r>
              <a:rPr lang="en-US" baseline="0" dirty="0" smtClean="0"/>
              <a:t> outperforms the mala approach. Our </a:t>
            </a:r>
            <a:r>
              <a:rPr lang="en-US" baseline="0" dirty="0" err="1" smtClean="0"/>
              <a:t>stalta</a:t>
            </a:r>
            <a:r>
              <a:rPr lang="en-US" baseline="0" dirty="0" smtClean="0"/>
              <a:t> code is running and it should be ready for our final talk where will also discuss and analyze our techniques in details.</a:t>
            </a:r>
            <a:endParaRPr lang="en-US" dirty="0"/>
          </a:p>
        </p:txBody>
      </p:sp>
      <p:sp>
        <p:nvSpPr>
          <p:cNvPr id="4" name="Slide Number Placeholder 3"/>
          <p:cNvSpPr>
            <a:spLocks noGrp="1"/>
          </p:cNvSpPr>
          <p:nvPr>
            <p:ph type="sldNum" idx="10"/>
          </p:nvPr>
        </p:nvSpPr>
        <p:spPr/>
        <p:txBody>
          <a:bodyPr/>
          <a:lstStyle/>
          <a:p>
            <a:pPr algn="r"/>
            <a:fld id="{07FE628F-A1BF-43ED-94EB-1377411CAEF9}" type="slidenum">
              <a:rPr lang="en-US" sz="1400" b="0" strike="noStrike" spc="-1" smtClean="0">
                <a:solidFill>
                  <a:srgbClr val="000000"/>
                </a:solidFill>
                <a:uFill>
                  <a:solidFill>
                    <a:srgbClr val="FFFFFF"/>
                  </a:solidFill>
                </a:uFill>
                <a:latin typeface="Times New Roman"/>
              </a:rPr>
              <a:t>17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5747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3368880" y="1825560"/>
            <a:ext cx="5452920" cy="4350960"/>
          </a:xfrm>
          <a:prstGeom prst="rect">
            <a:avLst/>
          </a:prstGeom>
          <a:ln>
            <a:noFill/>
          </a:ln>
        </p:spPr>
      </p:pic>
      <p:pic>
        <p:nvPicPr>
          <p:cNvPr id="38" name="Picture 37"/>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3368880" y="1825560"/>
            <a:ext cx="5452920" cy="4350960"/>
          </a:xfrm>
          <a:prstGeom prst="rect">
            <a:avLst/>
          </a:prstGeom>
          <a:ln>
            <a:noFill/>
          </a:ln>
        </p:spPr>
      </p:pic>
      <p:pic>
        <p:nvPicPr>
          <p:cNvPr id="77" name="Picture 76"/>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en-US"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b="0" strike="noStrike" spc="-1">
                <a:solidFill>
                  <a:srgbClr val="000000"/>
                </a:solidFill>
                <a:uFill>
                  <a:solidFill>
                    <a:srgbClr val="FFFFFF"/>
                  </a:solidFill>
                </a:uFill>
                <a:latin typeface="Calibri Light"/>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8/7/17</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D29B9A92-2864-4E05-8165-2184A1078FA3}"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uFill>
                  <a:solidFill>
                    <a:srgbClr val="FFFFFF"/>
                  </a:solidFill>
                </a:uFill>
                <a:latin typeface="Calibri Light"/>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Sixth Outline Level</a:t>
            </a:r>
          </a:p>
          <a:p>
            <a:pPr marL="228600" indent="-22824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Seventh Outline LevelClick to edit Master text styles</a:t>
            </a:r>
          </a:p>
          <a:p>
            <a:pPr marL="685800" lvl="1"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Second level</a:t>
            </a:r>
            <a:endParaRPr lang="en-US" sz="28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Third level</a:t>
            </a:r>
            <a:endParaRPr lang="en-US" sz="28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Fourth level</a:t>
            </a:r>
            <a:endParaRPr lang="en-US" sz="28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1800" b="0" strike="noStrike" spc="-1">
                <a:solidFill>
                  <a:srgbClr val="000000"/>
                </a:solidFill>
                <a:uFill>
                  <a:solidFill>
                    <a:srgbClr val="FFFFFF"/>
                  </a:solidFill>
                </a:uFill>
                <a:latin typeface="Calibri"/>
              </a:rPr>
              <a:t>Fifth level</a:t>
            </a:r>
            <a:endParaRPr lang="en-US" sz="28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8/7/17</a:t>
            </a:r>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3BC33B87-C2F5-4660-801E-CCB55BA11D8F}"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6.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3.xml"/><Relationship Id="rId2"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3.xml"/><Relationship Id="rId2"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4.png"/><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tiff"/><Relationship Id="rId5" Type="http://schemas.openxmlformats.org/officeDocument/2006/relationships/image" Target="../media/image4.png"/><Relationship Id="rId6"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US" sz="6000" b="1" strike="noStrike" spc="-1" dirty="0">
                <a:solidFill>
                  <a:srgbClr val="000000"/>
                </a:solidFill>
                <a:uFill>
                  <a:solidFill>
                    <a:srgbClr val="FFFFFF"/>
                  </a:solidFill>
                </a:uFill>
                <a:latin typeface="+mj-lt"/>
              </a:rPr>
              <a:t>Unsupervised Seismic Anomaly Detection</a:t>
            </a:r>
            <a:endParaRPr lang="en-US" sz="1800" b="1" strike="noStrike" spc="-1" dirty="0">
              <a:solidFill>
                <a:srgbClr val="000000"/>
              </a:solidFill>
              <a:uFill>
                <a:solidFill>
                  <a:srgbClr val="FFFFFF"/>
                </a:solidFill>
              </a:uFill>
              <a:latin typeface="+mj-lt"/>
            </a:endParaRPr>
          </a:p>
        </p:txBody>
      </p:sp>
      <p:sp>
        <p:nvSpPr>
          <p:cNvPr id="84" name="TextShape 2"/>
          <p:cNvSpPr txBox="1"/>
          <p:nvPr/>
        </p:nvSpPr>
        <p:spPr>
          <a:xfrm>
            <a:off x="1523880" y="3602160"/>
            <a:ext cx="9143640" cy="1655280"/>
          </a:xfrm>
          <a:prstGeom prst="rect">
            <a:avLst/>
          </a:prstGeom>
          <a:noFill/>
          <a:ln>
            <a:noFill/>
          </a:ln>
        </p:spPr>
        <p:txBody>
          <a:bodyPr/>
          <a:lstStyle/>
          <a:p>
            <a:pPr algn="ctr">
              <a:lnSpc>
                <a:spcPct val="100000"/>
              </a:lnSpc>
            </a:pPr>
            <a:r>
              <a:rPr lang="en-US" sz="2400" b="0" strike="noStrike" spc="-1" dirty="0">
                <a:solidFill>
                  <a:srgbClr val="000000"/>
                </a:solidFill>
                <a:uFill>
                  <a:solidFill>
                    <a:srgbClr val="FFFFFF"/>
                  </a:solidFill>
                </a:uFill>
                <a:latin typeface="Calibri"/>
              </a:rPr>
              <a:t>Srija Chakraborty</a:t>
            </a:r>
            <a:endParaRPr lang="en-US" sz="3200" b="0" strike="noStrike" spc="-1" dirty="0">
              <a:solidFill>
                <a:srgbClr val="000000"/>
              </a:solidFill>
              <a:uFill>
                <a:solidFill>
                  <a:srgbClr val="FFFFFF"/>
                </a:solidFill>
              </a:uFill>
              <a:latin typeface="Arial"/>
            </a:endParaRPr>
          </a:p>
          <a:p>
            <a:pPr algn="ctr">
              <a:lnSpc>
                <a:spcPct val="100000"/>
              </a:lnSpc>
            </a:pPr>
            <a:r>
              <a:rPr lang="en-US" sz="2400" b="0" strike="noStrike" spc="-1" dirty="0" err="1">
                <a:solidFill>
                  <a:srgbClr val="000000"/>
                </a:solidFill>
                <a:uFill>
                  <a:solidFill>
                    <a:srgbClr val="FFFFFF"/>
                  </a:solidFill>
                </a:uFill>
                <a:latin typeface="Calibri"/>
              </a:rPr>
              <a:t>Maxfield</a:t>
            </a:r>
            <a:r>
              <a:rPr lang="en-US" sz="2400" b="0" strike="noStrike" spc="-1" dirty="0">
                <a:solidFill>
                  <a:srgbClr val="000000"/>
                </a:solidFill>
                <a:uFill>
                  <a:solidFill>
                    <a:srgbClr val="FFFFFF"/>
                  </a:solidFill>
                </a:uFill>
                <a:latin typeface="Calibri"/>
              </a:rPr>
              <a:t> Thompson</a:t>
            </a:r>
            <a:endParaRPr lang="en-US" sz="3200" b="0" strike="noStrike" spc="-1" dirty="0">
              <a:solidFill>
                <a:srgbClr val="000000"/>
              </a:solidFill>
              <a:uFill>
                <a:solidFill>
                  <a:srgbClr val="FFFFFF"/>
                </a:solidFill>
              </a:uFill>
              <a:latin typeface="Arial"/>
            </a:endParaRPr>
          </a:p>
          <a:p>
            <a:pPr algn="ctr">
              <a:lnSpc>
                <a:spcPct val="100000"/>
              </a:lnSpc>
            </a:pPr>
            <a:r>
              <a:rPr lang="en-US" sz="2400" b="0" strike="noStrike" spc="-1" dirty="0">
                <a:solidFill>
                  <a:srgbClr val="000000"/>
                </a:solidFill>
                <a:uFill>
                  <a:solidFill>
                    <a:srgbClr val="FFFFFF"/>
                  </a:solidFill>
                </a:uFill>
                <a:latin typeface="Calibri"/>
              </a:rPr>
              <a:t>Mentors: James Theiler, Diane Oyen</a:t>
            </a:r>
            <a:endParaRPr lang="en-US" sz="3200" b="0" strike="noStrike" spc="-1" dirty="0">
              <a:solidFill>
                <a:srgbClr val="000000"/>
              </a:solidFill>
              <a:uFill>
                <a:solidFill>
                  <a:srgbClr val="FFFFFF"/>
                </a:solidFill>
              </a:uFill>
              <a:latin typeface="Arial"/>
            </a:endParaRPr>
          </a:p>
          <a:p>
            <a:pPr algn="ctr">
              <a:lnSpc>
                <a:spcPct val="100000"/>
              </a:lnSpc>
            </a:pPr>
            <a:r>
              <a:rPr lang="en-US" sz="2400" b="0" strike="noStrike" spc="-1" dirty="0" smtClean="0">
                <a:solidFill>
                  <a:srgbClr val="000000"/>
                </a:solidFill>
                <a:uFill>
                  <a:solidFill>
                    <a:srgbClr val="FFFFFF"/>
                  </a:solidFill>
                </a:uFill>
                <a:latin typeface="Calibri"/>
              </a:rPr>
              <a:t>08/10/2017</a:t>
            </a: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553680" y="88920"/>
            <a:ext cx="10514880" cy="67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b="1" strike="noStrike" spc="-1" dirty="0" err="1">
                <a:solidFill>
                  <a:srgbClr val="000000"/>
                </a:solidFill>
                <a:uFill>
                  <a:solidFill>
                    <a:srgbClr val="FFFFFF"/>
                  </a:solidFill>
                </a:uFill>
                <a:latin typeface="+mj-lt"/>
                <a:ea typeface="DejaVu Sans"/>
              </a:rPr>
              <a:t>Autoencoder</a:t>
            </a:r>
            <a:r>
              <a:rPr lang="en-US" sz="4400" b="1" strike="noStrike" spc="-1" dirty="0">
                <a:solidFill>
                  <a:srgbClr val="000000"/>
                </a:solidFill>
                <a:uFill>
                  <a:solidFill>
                    <a:srgbClr val="FFFFFF"/>
                  </a:solidFill>
                </a:uFill>
                <a:latin typeface="+mj-lt"/>
                <a:ea typeface="DejaVu Sans"/>
              </a:rPr>
              <a:t> Approach</a:t>
            </a:r>
            <a:endParaRPr lang="en-US" sz="4400" b="0" strike="noStrike" spc="-1" dirty="0">
              <a:solidFill>
                <a:srgbClr val="000000"/>
              </a:solidFill>
              <a:uFill>
                <a:solidFill>
                  <a:srgbClr val="FFFFFF"/>
                </a:solidFill>
              </a:uFill>
              <a:latin typeface="+mj-lt"/>
            </a:endParaRPr>
          </a:p>
        </p:txBody>
      </p:sp>
      <p:sp>
        <p:nvSpPr>
          <p:cNvPr id="208" name="CustomShape 2"/>
          <p:cNvSpPr/>
          <p:nvPr/>
        </p:nvSpPr>
        <p:spPr>
          <a:xfrm>
            <a:off x="338040" y="819720"/>
            <a:ext cx="10670760" cy="323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0000"/>
              </a:buClr>
              <a:buFont typeface="Arial"/>
              <a:buChar char="•"/>
            </a:pPr>
            <a:r>
              <a:rPr lang="en-US" sz="2200" b="0" strike="noStrike" spc="-1">
                <a:solidFill>
                  <a:srgbClr val="000000"/>
                </a:solidFill>
                <a:uFill>
                  <a:solidFill>
                    <a:srgbClr val="FFFFFF"/>
                  </a:solidFill>
                </a:uFill>
                <a:latin typeface="Calibri"/>
                <a:ea typeface="DejaVu Sans"/>
              </a:rPr>
              <a:t>Unsupervised Learning Approach</a:t>
            </a:r>
            <a:r>
              <a:rPr lang="en-US" sz="26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2000" b="1" strike="noStrike" spc="-1">
                <a:solidFill>
                  <a:srgbClr val="000000"/>
                </a:solidFill>
                <a:uFill>
                  <a:solidFill>
                    <a:srgbClr val="FFFFFF"/>
                  </a:solidFill>
                </a:uFill>
                <a:latin typeface="Calibri"/>
                <a:ea typeface="DejaVu Sans"/>
              </a:rPr>
              <a:t>         Autoencoder</a:t>
            </a:r>
            <a:r>
              <a:rPr lang="en-US" sz="2000" b="0" strike="noStrike" spc="-1">
                <a:solidFill>
                  <a:srgbClr val="000000"/>
                </a:solidFill>
                <a:uFill>
                  <a:solidFill>
                    <a:srgbClr val="FFFFFF"/>
                  </a:solidFill>
                </a:uFill>
                <a:latin typeface="Calibri"/>
                <a:ea typeface="DejaVu Sans"/>
              </a:rPr>
              <a:t>: Learn a compressed spectrogram representation of the background class</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Calibri"/>
                <a:ea typeface="DejaVu Sans"/>
              </a:rPr>
              <a:t>         </a:t>
            </a:r>
            <a:r>
              <a:rPr lang="en-US" sz="2000" b="1" strike="noStrike" spc="-1">
                <a:solidFill>
                  <a:srgbClr val="000000"/>
                </a:solidFill>
                <a:uFill>
                  <a:solidFill>
                    <a:srgbClr val="FFFFFF"/>
                  </a:solidFill>
                </a:uFill>
                <a:latin typeface="Calibri"/>
                <a:ea typeface="DejaVu Sans"/>
              </a:rPr>
              <a:t>Input Feature</a:t>
            </a:r>
            <a:r>
              <a:rPr lang="en-US" sz="2000" b="0" strike="noStrike" spc="-1">
                <a:solidFill>
                  <a:srgbClr val="000000"/>
                </a:solidFill>
                <a:uFill>
                  <a:solidFill>
                    <a:srgbClr val="FFFFFF"/>
                  </a:solidFill>
                </a:uFill>
                <a:latin typeface="Calibri"/>
                <a:ea typeface="DejaVu Sans"/>
              </a:rPr>
              <a:t>: Three spectrogram vectors  </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Calibri"/>
                <a:ea typeface="DejaVu Sans"/>
              </a:rPr>
              <a:t>         </a:t>
            </a:r>
            <a:r>
              <a:rPr lang="en-US" sz="2000" b="1" strike="noStrike" spc="-1">
                <a:solidFill>
                  <a:srgbClr val="000000"/>
                </a:solidFill>
                <a:uFill>
                  <a:solidFill>
                    <a:srgbClr val="FFFFFF"/>
                  </a:solidFill>
                </a:uFill>
                <a:latin typeface="Calibri"/>
                <a:ea typeface="DejaVu Sans"/>
              </a:rPr>
              <a:t>Assumption:</a:t>
            </a:r>
            <a:r>
              <a:rPr lang="en-US" sz="2000" b="0" strike="noStrike" spc="-1">
                <a:solidFill>
                  <a:srgbClr val="000000"/>
                </a:solidFill>
                <a:uFill>
                  <a:solidFill>
                    <a:srgbClr val="FFFFFF"/>
                  </a:solidFill>
                </a:uFill>
                <a:latin typeface="Calibri"/>
                <a:ea typeface="DejaVu Sans"/>
              </a:rPr>
              <a:t> High reconstruction error implies anomalies</a:t>
            </a:r>
            <a:endParaRPr lang="en-US" sz="1800" b="0" strike="noStrike" spc="-1">
              <a:solidFill>
                <a:srgbClr val="000000"/>
              </a:solidFill>
              <a:uFill>
                <a:solidFill>
                  <a:srgbClr val="FFFFFF"/>
                </a:solidFill>
              </a:uFill>
              <a:latin typeface="Arial"/>
            </a:endParaRPr>
          </a:p>
          <a:p>
            <a:pPr>
              <a:lnSpc>
                <a:spcPct val="100000"/>
              </a:lnSpc>
            </a:pPr>
            <a:r>
              <a:rPr lang="en-US" sz="2000" b="1" strike="noStrike" spc="-1">
                <a:solidFill>
                  <a:srgbClr val="000000"/>
                </a:solidFill>
                <a:uFill>
                  <a:solidFill>
                    <a:srgbClr val="FFFFFF"/>
                  </a:solidFill>
                </a:uFill>
                <a:latin typeface="Calibri"/>
                <a:ea typeface="DejaVu Sans"/>
              </a:rPr>
              <a:t>         Expectation: </a:t>
            </a:r>
            <a:r>
              <a:rPr lang="en-US" sz="2000" b="0" strike="noStrike" spc="-1">
                <a:solidFill>
                  <a:srgbClr val="000000"/>
                </a:solidFill>
                <a:uFill>
                  <a:solidFill>
                    <a:srgbClr val="FFFFFF"/>
                  </a:solidFill>
                </a:uFill>
                <a:latin typeface="Calibri"/>
                <a:ea typeface="DejaVu Sans"/>
              </a:rPr>
              <a:t>Labeled and unlabeled events lie in top k% of reconstruction error</a:t>
            </a:r>
            <a:endParaRPr lang="en-US" sz="1800" b="0" strike="noStrike" spc="-1">
              <a:solidFill>
                <a:srgbClr val="000000"/>
              </a:solidFill>
              <a:uFill>
                <a:solidFill>
                  <a:srgbClr val="FFFFFF"/>
                </a:solidFill>
              </a:uFill>
              <a:latin typeface="Arial"/>
            </a:endParaRPr>
          </a:p>
          <a:p>
            <a:pPr>
              <a:lnSpc>
                <a:spcPct val="100000"/>
              </a:lnSpc>
            </a:pPr>
            <a:r>
              <a:rPr lang="en-US" sz="2000" b="1"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pic>
        <p:nvPicPr>
          <p:cNvPr id="209" name="Picture 104"/>
          <p:cNvPicPr/>
          <p:nvPr/>
        </p:nvPicPr>
        <p:blipFill>
          <a:blip r:embed="rId2"/>
          <a:srcRect r="67749" b="37"/>
          <a:stretch/>
        </p:blipFill>
        <p:spPr>
          <a:xfrm rot="1200">
            <a:off x="466200" y="4206240"/>
            <a:ext cx="356040" cy="1106280"/>
          </a:xfrm>
          <a:prstGeom prst="rect">
            <a:avLst/>
          </a:prstGeom>
          <a:ln>
            <a:noFill/>
          </a:ln>
        </p:spPr>
      </p:pic>
      <p:sp>
        <p:nvSpPr>
          <p:cNvPr id="210" name="CustomShape 3"/>
          <p:cNvSpPr/>
          <p:nvPr/>
        </p:nvSpPr>
        <p:spPr>
          <a:xfrm rot="16250400">
            <a:off x="-616680" y="4611960"/>
            <a:ext cx="252576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uFill>
                  <a:solidFill>
                    <a:srgbClr val="FFFFFF"/>
                  </a:solidFill>
                </a:uFill>
                <a:latin typeface="Arial"/>
                <a:ea typeface="DejaVu Sans"/>
              </a:rPr>
              <a:t>Signal Magnitude [sensor]</a:t>
            </a:r>
            <a:endParaRPr lang="en-US" sz="1800" b="0" strike="noStrike" spc="-1" dirty="0">
              <a:solidFill>
                <a:srgbClr val="000000"/>
              </a:solidFill>
              <a:uFill>
                <a:solidFill>
                  <a:srgbClr val="FFFFFF"/>
                </a:solidFill>
              </a:uFill>
              <a:latin typeface="Arial"/>
            </a:endParaRPr>
          </a:p>
        </p:txBody>
      </p:sp>
      <p:sp>
        <p:nvSpPr>
          <p:cNvPr id="211" name="CustomShape 4"/>
          <p:cNvSpPr/>
          <p:nvPr/>
        </p:nvSpPr>
        <p:spPr>
          <a:xfrm>
            <a:off x="2468880" y="6435000"/>
            <a:ext cx="155340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[samples]</a:t>
            </a:r>
            <a:endParaRPr lang="en-US" sz="1800" b="0" strike="noStrike" spc="-1">
              <a:solidFill>
                <a:srgbClr val="000000"/>
              </a:solidFill>
              <a:uFill>
                <a:solidFill>
                  <a:srgbClr val="FFFFFF"/>
                </a:solidFill>
              </a:uFill>
              <a:latin typeface="Arial"/>
            </a:endParaRPr>
          </a:p>
        </p:txBody>
      </p:sp>
      <p:sp>
        <p:nvSpPr>
          <p:cNvPr id="212" name="CustomShape 5"/>
          <p:cNvSpPr/>
          <p:nvPr/>
        </p:nvSpPr>
        <p:spPr>
          <a:xfrm>
            <a:off x="8625240" y="6334560"/>
            <a:ext cx="2383560" cy="38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[sec]</a:t>
            </a:r>
            <a:endParaRPr lang="en-US" sz="1800" b="0" strike="noStrike" spc="-1">
              <a:solidFill>
                <a:srgbClr val="000000"/>
              </a:solidFill>
              <a:uFill>
                <a:solidFill>
                  <a:srgbClr val="FFFFFF"/>
                </a:solidFill>
              </a:uFill>
              <a:latin typeface="Arial"/>
            </a:endParaRPr>
          </a:p>
        </p:txBody>
      </p:sp>
      <p:pic>
        <p:nvPicPr>
          <p:cNvPr id="213" name="Picture 108"/>
          <p:cNvPicPr/>
          <p:nvPr/>
        </p:nvPicPr>
        <p:blipFill>
          <a:blip r:embed="rId3"/>
          <a:stretch/>
        </p:blipFill>
        <p:spPr>
          <a:xfrm>
            <a:off x="822960" y="3243600"/>
            <a:ext cx="5179320" cy="3138480"/>
          </a:xfrm>
          <a:prstGeom prst="rect">
            <a:avLst/>
          </a:prstGeom>
          <a:ln>
            <a:noFill/>
          </a:ln>
        </p:spPr>
      </p:pic>
      <p:pic>
        <p:nvPicPr>
          <p:cNvPr id="214" name="Picture 109"/>
          <p:cNvPicPr/>
          <p:nvPr/>
        </p:nvPicPr>
        <p:blipFill>
          <a:blip r:embed="rId4"/>
          <a:stretch/>
        </p:blipFill>
        <p:spPr>
          <a:xfrm>
            <a:off x="6675120" y="3200400"/>
            <a:ext cx="4937400" cy="3123720"/>
          </a:xfrm>
          <a:prstGeom prst="rect">
            <a:avLst/>
          </a:prstGeom>
          <a:ln>
            <a:noFill/>
          </a:ln>
        </p:spPr>
      </p:pic>
      <p:sp>
        <p:nvSpPr>
          <p:cNvPr id="215" name="CustomShape 6"/>
          <p:cNvSpPr/>
          <p:nvPr/>
        </p:nvSpPr>
        <p:spPr>
          <a:xfrm>
            <a:off x="1926360" y="2844720"/>
            <a:ext cx="31028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Arial"/>
                <a:ea typeface="DejaVu Sans"/>
              </a:rPr>
              <a:t>Original Signal – Day 89</a:t>
            </a:r>
            <a:endParaRPr lang="en-US" sz="1800" b="1" strike="noStrike" spc="-1">
              <a:solidFill>
                <a:srgbClr val="000000"/>
              </a:solidFill>
              <a:uFill>
                <a:solidFill>
                  <a:srgbClr val="FFFFFF"/>
                </a:solidFill>
              </a:uFill>
              <a:latin typeface="Arial"/>
            </a:endParaRPr>
          </a:p>
        </p:txBody>
      </p:sp>
      <p:sp>
        <p:nvSpPr>
          <p:cNvPr id="216" name="CustomShape 7"/>
          <p:cNvSpPr/>
          <p:nvPr/>
        </p:nvSpPr>
        <p:spPr>
          <a:xfrm>
            <a:off x="7315200" y="2815920"/>
            <a:ext cx="38404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Arial"/>
                <a:ea typeface="DejaVu Sans"/>
              </a:rPr>
              <a:t>Spectrogram of Signal – Day 89</a:t>
            </a:r>
            <a:endParaRPr lang="en-US" sz="1800" b="1" strike="noStrike" spc="-1">
              <a:solidFill>
                <a:srgbClr val="000000"/>
              </a:solidFill>
              <a:uFill>
                <a:solidFill>
                  <a:srgbClr val="FFFFFF"/>
                </a:solidFill>
              </a:uFill>
              <a:latin typeface="Arial"/>
            </a:endParaRPr>
          </a:p>
        </p:txBody>
      </p:sp>
      <p:pic>
        <p:nvPicPr>
          <p:cNvPr id="217" name="Picture 112"/>
          <p:cNvPicPr/>
          <p:nvPr/>
        </p:nvPicPr>
        <p:blipFill>
          <a:blip r:embed="rId2"/>
          <a:srcRect r="67749" b="37"/>
          <a:stretch/>
        </p:blipFill>
        <p:spPr>
          <a:xfrm rot="318600">
            <a:off x="6402960" y="4298040"/>
            <a:ext cx="268920" cy="835200"/>
          </a:xfrm>
          <a:prstGeom prst="rect">
            <a:avLst/>
          </a:prstGeom>
          <a:ln>
            <a:noFill/>
          </a:ln>
        </p:spPr>
      </p:pic>
      <p:pic>
        <p:nvPicPr>
          <p:cNvPr id="218" name="Picture 113"/>
          <p:cNvPicPr/>
          <p:nvPr/>
        </p:nvPicPr>
        <p:blipFill>
          <a:blip r:embed="rId2"/>
          <a:srcRect r="67749" b="37"/>
          <a:stretch/>
        </p:blipFill>
        <p:spPr>
          <a:xfrm rot="21083400">
            <a:off x="6436080" y="4293360"/>
            <a:ext cx="268920" cy="835200"/>
          </a:xfrm>
          <a:prstGeom prst="rect">
            <a:avLst/>
          </a:prstGeom>
          <a:ln>
            <a:noFill/>
          </a:ln>
        </p:spPr>
      </p:pic>
      <p:sp>
        <p:nvSpPr>
          <p:cNvPr id="219" name="CustomShape 8"/>
          <p:cNvSpPr/>
          <p:nvPr/>
        </p:nvSpPr>
        <p:spPr>
          <a:xfrm rot="16202400">
            <a:off x="5317920" y="4401360"/>
            <a:ext cx="2103480" cy="31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Frequency [Hz]</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979803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838080" y="365040"/>
            <a:ext cx="10514880" cy="1324800"/>
          </a:xfrm>
          <a:prstGeom prst="rect">
            <a:avLst/>
          </a:prstGeom>
          <a:noFill/>
          <a:ln>
            <a:noFill/>
          </a:ln>
        </p:spPr>
        <p:txBody>
          <a:bodyPr lIns="0" tIns="0" rIns="0" bIns="0" anchor="ctr"/>
          <a:lstStyle/>
          <a:p>
            <a:pPr>
              <a:lnSpc>
                <a:spcPct val="90000"/>
              </a:lnSpc>
            </a:pPr>
            <a:r>
              <a:rPr lang="en-US" sz="4400" b="1" strike="noStrike" spc="-1" dirty="0">
                <a:solidFill>
                  <a:srgbClr val="000000"/>
                </a:solidFill>
                <a:uFill>
                  <a:solidFill>
                    <a:srgbClr val="FFFFFF"/>
                  </a:solidFill>
                </a:uFill>
                <a:latin typeface="+mj-lt"/>
                <a:ea typeface="DejaVu Sans"/>
              </a:rPr>
              <a:t>Hyper-parameter Selection</a:t>
            </a:r>
            <a:endParaRPr lang="en-US" sz="4400" b="1" strike="noStrike" spc="-1" dirty="0">
              <a:solidFill>
                <a:srgbClr val="000000"/>
              </a:solidFill>
              <a:uFill>
                <a:solidFill>
                  <a:srgbClr val="FFFFFF"/>
                </a:solidFill>
              </a:uFill>
              <a:latin typeface="+mj-lt"/>
            </a:endParaRPr>
          </a:p>
        </p:txBody>
      </p:sp>
      <p:sp>
        <p:nvSpPr>
          <p:cNvPr id="221" name="TextShape 2"/>
          <p:cNvSpPr txBox="1"/>
          <p:nvPr/>
        </p:nvSpPr>
        <p:spPr>
          <a:xfrm>
            <a:off x="838080" y="1554480"/>
            <a:ext cx="10514880" cy="4350600"/>
          </a:xfrm>
          <a:prstGeom prst="rect">
            <a:avLst/>
          </a:prstGeom>
          <a:noFill/>
          <a:ln>
            <a:noFill/>
          </a:ln>
        </p:spPr>
        <p:txBody>
          <a:bodyPr lIns="0" tIns="0" rIns="0" bIns="0"/>
          <a:lstStyle/>
          <a:p>
            <a:pPr marL="216000"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In order to create the best autoencoder, a series of experiments were created to select the optimal parameters. These experiments systematically ran through hundreds of autoencoders and examined their reconstruction errors on a series of days to see which set of parameters best caught the labeled anomalies.</a:t>
            </a:r>
          </a:p>
        </p:txBody>
      </p:sp>
      <p:pic>
        <p:nvPicPr>
          <p:cNvPr id="222" name="Picture 221"/>
          <p:cNvPicPr/>
          <p:nvPr/>
        </p:nvPicPr>
        <p:blipFill>
          <a:blip r:embed="rId2"/>
          <a:srcRect l="5376" t="49248" r="3224" b="6082"/>
          <a:stretch/>
        </p:blipFill>
        <p:spPr>
          <a:xfrm>
            <a:off x="1024920" y="3383280"/>
            <a:ext cx="4717440" cy="3059280"/>
          </a:xfrm>
          <a:prstGeom prst="rect">
            <a:avLst/>
          </a:prstGeom>
          <a:ln>
            <a:noFill/>
          </a:ln>
        </p:spPr>
      </p:pic>
      <p:pic>
        <p:nvPicPr>
          <p:cNvPr id="223" name="Picture 222"/>
          <p:cNvPicPr/>
          <p:nvPr/>
        </p:nvPicPr>
        <p:blipFill>
          <a:blip r:embed="rId3"/>
          <a:srcRect l="4799" t="49977" r="2500" b="3459"/>
          <a:stretch/>
        </p:blipFill>
        <p:spPr>
          <a:xfrm>
            <a:off x="6949440" y="3474720"/>
            <a:ext cx="4663440" cy="3063240"/>
          </a:xfrm>
          <a:prstGeom prst="rect">
            <a:avLst/>
          </a:prstGeom>
          <a:ln>
            <a:noFill/>
          </a:ln>
        </p:spPr>
      </p:pic>
      <p:sp>
        <p:nvSpPr>
          <p:cNvPr id="224" name="CustomShape 3"/>
          <p:cNvSpPr/>
          <p:nvPr/>
        </p:nvSpPr>
        <p:spPr>
          <a:xfrm>
            <a:off x="8046720" y="6309360"/>
            <a:ext cx="275256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[3.2 sec window]</a:t>
            </a:r>
            <a:endParaRPr lang="en-US" sz="1800" b="0" strike="noStrike" spc="-1">
              <a:solidFill>
                <a:srgbClr val="000000"/>
              </a:solidFill>
              <a:uFill>
                <a:solidFill>
                  <a:srgbClr val="FFFFFF"/>
                </a:solidFill>
              </a:uFill>
              <a:latin typeface="Arial"/>
            </a:endParaRPr>
          </a:p>
        </p:txBody>
      </p:sp>
      <p:sp>
        <p:nvSpPr>
          <p:cNvPr id="225" name="CustomShape 4"/>
          <p:cNvSpPr/>
          <p:nvPr/>
        </p:nvSpPr>
        <p:spPr>
          <a:xfrm>
            <a:off x="2093760" y="6267960"/>
            <a:ext cx="275256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[3.2 sec window]</a:t>
            </a:r>
            <a:endParaRPr lang="en-US" sz="1800" b="0" strike="noStrike" spc="-1">
              <a:solidFill>
                <a:srgbClr val="000000"/>
              </a:solidFill>
              <a:uFill>
                <a:solidFill>
                  <a:srgbClr val="FFFFFF"/>
                </a:solidFill>
              </a:uFill>
              <a:latin typeface="Arial"/>
            </a:endParaRPr>
          </a:p>
        </p:txBody>
      </p:sp>
      <p:sp>
        <p:nvSpPr>
          <p:cNvPr id="226" name="CustomShape 5"/>
          <p:cNvSpPr/>
          <p:nvPr/>
        </p:nvSpPr>
        <p:spPr>
          <a:xfrm rot="16250400">
            <a:off x="-312840" y="4368960"/>
            <a:ext cx="264888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Reconstruction Error</a:t>
            </a:r>
            <a:endParaRPr lang="en-US" sz="1800" b="0" strike="noStrike" spc="-1">
              <a:solidFill>
                <a:srgbClr val="000000"/>
              </a:solidFill>
              <a:uFill>
                <a:solidFill>
                  <a:srgbClr val="FFFFFF"/>
                </a:solidFill>
              </a:uFill>
              <a:latin typeface="Arial"/>
            </a:endParaRPr>
          </a:p>
        </p:txBody>
      </p:sp>
      <p:sp>
        <p:nvSpPr>
          <p:cNvPr id="227" name="CustomShape 6"/>
          <p:cNvSpPr/>
          <p:nvPr/>
        </p:nvSpPr>
        <p:spPr>
          <a:xfrm rot="16250400">
            <a:off x="5538960" y="4368960"/>
            <a:ext cx="264888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Reconstruction Error</a:t>
            </a:r>
            <a:endParaRPr lang="en-US" sz="1800" b="0" strike="noStrike" spc="-1">
              <a:solidFill>
                <a:srgbClr val="000000"/>
              </a:solidFill>
              <a:uFill>
                <a:solidFill>
                  <a:srgbClr val="FFFFFF"/>
                </a:solidFill>
              </a:uFill>
              <a:latin typeface="Arial"/>
            </a:endParaRPr>
          </a:p>
        </p:txBody>
      </p:sp>
      <p:sp>
        <p:nvSpPr>
          <p:cNvPr id="228" name="CustomShape 7"/>
          <p:cNvSpPr/>
          <p:nvPr/>
        </p:nvSpPr>
        <p:spPr>
          <a:xfrm>
            <a:off x="7498080" y="3108960"/>
            <a:ext cx="39232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Arial"/>
                <a:ea typeface="DejaVu Sans"/>
              </a:rPr>
              <a:t>Reconstruction Error – Day 6</a:t>
            </a:r>
            <a:endParaRPr lang="en-US" sz="1800" b="1" strike="noStrike" spc="-1">
              <a:solidFill>
                <a:srgbClr val="000000"/>
              </a:solidFill>
              <a:uFill>
                <a:solidFill>
                  <a:srgbClr val="FFFFFF"/>
                </a:solidFill>
              </a:uFill>
              <a:latin typeface="Arial"/>
            </a:endParaRPr>
          </a:p>
        </p:txBody>
      </p:sp>
      <p:sp>
        <p:nvSpPr>
          <p:cNvPr id="229" name="CustomShape 8"/>
          <p:cNvSpPr/>
          <p:nvPr/>
        </p:nvSpPr>
        <p:spPr>
          <a:xfrm>
            <a:off x="1737360" y="3108960"/>
            <a:ext cx="39232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Arial"/>
                <a:ea typeface="DejaVu Sans"/>
              </a:rPr>
              <a:t>Reconstruction Error – Day 6</a:t>
            </a:r>
            <a:endParaRPr lang="en-US" sz="1800" b="1"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248160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Picture 127"/>
          <p:cNvPicPr/>
          <p:nvPr/>
        </p:nvPicPr>
        <p:blipFill>
          <a:blip r:embed="rId2"/>
          <a:srcRect r="67749" b="37"/>
          <a:stretch/>
        </p:blipFill>
        <p:spPr>
          <a:xfrm>
            <a:off x="457200" y="3079080"/>
            <a:ext cx="303840" cy="943920"/>
          </a:xfrm>
          <a:prstGeom prst="rect">
            <a:avLst/>
          </a:prstGeom>
          <a:ln>
            <a:noFill/>
          </a:ln>
        </p:spPr>
      </p:pic>
      <p:pic>
        <p:nvPicPr>
          <p:cNvPr id="231" name="Picture 128"/>
          <p:cNvPicPr/>
          <p:nvPr/>
        </p:nvPicPr>
        <p:blipFill>
          <a:blip r:embed="rId2"/>
          <a:srcRect r="67749" b="37"/>
          <a:stretch/>
        </p:blipFill>
        <p:spPr>
          <a:xfrm rot="5427600">
            <a:off x="3303000" y="4841280"/>
            <a:ext cx="356040" cy="1106280"/>
          </a:xfrm>
          <a:prstGeom prst="rect">
            <a:avLst/>
          </a:prstGeom>
          <a:ln>
            <a:noFill/>
          </a:ln>
        </p:spPr>
      </p:pic>
      <p:pic>
        <p:nvPicPr>
          <p:cNvPr id="232" name="Picture 129"/>
          <p:cNvPicPr/>
          <p:nvPr/>
        </p:nvPicPr>
        <p:blipFill>
          <a:blip r:embed="rId2"/>
          <a:srcRect r="67749" b="37"/>
          <a:stretch/>
        </p:blipFill>
        <p:spPr>
          <a:xfrm>
            <a:off x="6005160" y="3079080"/>
            <a:ext cx="303840" cy="943920"/>
          </a:xfrm>
          <a:prstGeom prst="rect">
            <a:avLst/>
          </a:prstGeom>
          <a:ln>
            <a:noFill/>
          </a:ln>
        </p:spPr>
      </p:pic>
      <p:pic>
        <p:nvPicPr>
          <p:cNvPr id="233" name="Picture 130"/>
          <p:cNvPicPr/>
          <p:nvPr/>
        </p:nvPicPr>
        <p:blipFill>
          <a:blip r:embed="rId2"/>
          <a:srcRect r="67749" b="37"/>
          <a:stretch/>
        </p:blipFill>
        <p:spPr>
          <a:xfrm rot="5427600">
            <a:off x="8960040" y="4932720"/>
            <a:ext cx="356040" cy="1106280"/>
          </a:xfrm>
          <a:prstGeom prst="rect">
            <a:avLst/>
          </a:prstGeom>
          <a:ln>
            <a:noFill/>
          </a:ln>
        </p:spPr>
      </p:pic>
      <p:sp>
        <p:nvSpPr>
          <p:cNvPr id="234" name="CustomShape 1"/>
          <p:cNvSpPr/>
          <p:nvPr/>
        </p:nvSpPr>
        <p:spPr>
          <a:xfrm>
            <a:off x="457200" y="2743200"/>
            <a:ext cx="91080" cy="345960"/>
          </a:xfrm>
          <a:prstGeom prst="rect">
            <a:avLst/>
          </a:prstGeom>
          <a:noFill/>
          <a:ln>
            <a:noFill/>
          </a:ln>
        </p:spPr>
        <p:style>
          <a:lnRef idx="0">
            <a:scrgbClr r="0" g="0" b="0"/>
          </a:lnRef>
          <a:fillRef idx="0">
            <a:scrgbClr r="0" g="0" b="0"/>
          </a:fillRef>
          <a:effectRef idx="0">
            <a:scrgbClr r="0" g="0" b="0"/>
          </a:effectRef>
          <a:fontRef idx="minor"/>
        </p:style>
      </p:sp>
      <p:sp>
        <p:nvSpPr>
          <p:cNvPr id="235" name="CustomShape 2"/>
          <p:cNvSpPr/>
          <p:nvPr/>
        </p:nvSpPr>
        <p:spPr>
          <a:xfrm rot="16202400">
            <a:off x="-656280" y="3142440"/>
            <a:ext cx="21456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Frequency [Hz]</a:t>
            </a:r>
            <a:endParaRPr lang="en-US" sz="1800" b="0" strike="noStrike" spc="-1">
              <a:solidFill>
                <a:srgbClr val="000000"/>
              </a:solidFill>
              <a:uFill>
                <a:solidFill>
                  <a:srgbClr val="FFFFFF"/>
                </a:solidFill>
              </a:uFill>
              <a:latin typeface="Arial"/>
            </a:endParaRPr>
          </a:p>
        </p:txBody>
      </p:sp>
      <p:sp>
        <p:nvSpPr>
          <p:cNvPr id="236" name="CustomShape 3"/>
          <p:cNvSpPr/>
          <p:nvPr/>
        </p:nvSpPr>
        <p:spPr>
          <a:xfrm rot="16202400">
            <a:off x="5291280" y="3142800"/>
            <a:ext cx="2145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Frequency [Hz]</a:t>
            </a:r>
            <a:endParaRPr lang="en-US" sz="1800" b="0" strike="noStrike" spc="-1">
              <a:solidFill>
                <a:srgbClr val="000000"/>
              </a:solidFill>
              <a:uFill>
                <a:solidFill>
                  <a:srgbClr val="FFFFFF"/>
                </a:solidFill>
              </a:uFill>
              <a:latin typeface="Arial"/>
            </a:endParaRPr>
          </a:p>
        </p:txBody>
      </p:sp>
      <p:sp>
        <p:nvSpPr>
          <p:cNvPr id="237" name="CustomShape 4"/>
          <p:cNvSpPr/>
          <p:nvPr/>
        </p:nvSpPr>
        <p:spPr>
          <a:xfrm>
            <a:off x="2560320" y="5322960"/>
            <a:ext cx="1227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Time [sec]</a:t>
            </a:r>
            <a:endParaRPr lang="en-US" sz="1800" b="0" strike="noStrike" spc="-1">
              <a:solidFill>
                <a:srgbClr val="000000"/>
              </a:solidFill>
              <a:uFill>
                <a:solidFill>
                  <a:srgbClr val="FFFFFF"/>
                </a:solidFill>
              </a:uFill>
              <a:latin typeface="Arial"/>
            </a:endParaRPr>
          </a:p>
        </p:txBody>
      </p:sp>
      <p:sp>
        <p:nvSpPr>
          <p:cNvPr id="238" name="CustomShape 5"/>
          <p:cNvSpPr/>
          <p:nvPr/>
        </p:nvSpPr>
        <p:spPr>
          <a:xfrm>
            <a:off x="8583480" y="5323320"/>
            <a:ext cx="1227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Time [sec]</a:t>
            </a:r>
            <a:endParaRPr lang="en-US" sz="1800" b="0" strike="noStrike" spc="-1">
              <a:solidFill>
                <a:srgbClr val="000000"/>
              </a:solidFill>
              <a:uFill>
                <a:solidFill>
                  <a:srgbClr val="FFFFFF"/>
                </a:solidFill>
              </a:uFill>
              <a:latin typeface="Arial"/>
            </a:endParaRPr>
          </a:p>
        </p:txBody>
      </p:sp>
      <p:sp>
        <p:nvSpPr>
          <p:cNvPr id="239" name="CustomShape 6"/>
          <p:cNvSpPr/>
          <p:nvPr/>
        </p:nvSpPr>
        <p:spPr>
          <a:xfrm>
            <a:off x="1097640" y="1482840"/>
            <a:ext cx="42058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Original Spectrogram</a:t>
            </a:r>
            <a:endParaRPr lang="en-US" sz="1800" b="1" strike="noStrike" spc="-1">
              <a:solidFill>
                <a:srgbClr val="000000"/>
              </a:solidFill>
              <a:uFill>
                <a:solidFill>
                  <a:srgbClr val="FFFFFF"/>
                </a:solidFill>
              </a:uFill>
              <a:latin typeface="Arial"/>
            </a:endParaRPr>
          </a:p>
        </p:txBody>
      </p:sp>
      <p:sp>
        <p:nvSpPr>
          <p:cNvPr id="240" name="CustomShape 7"/>
          <p:cNvSpPr/>
          <p:nvPr/>
        </p:nvSpPr>
        <p:spPr>
          <a:xfrm>
            <a:off x="6858000" y="1427760"/>
            <a:ext cx="42058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Reconstructed Spectrogram</a:t>
            </a:r>
            <a:endParaRPr lang="en-US" sz="1800" b="1" strike="noStrike" spc="-1">
              <a:solidFill>
                <a:srgbClr val="000000"/>
              </a:solidFill>
              <a:uFill>
                <a:solidFill>
                  <a:srgbClr val="FFFFFF"/>
                </a:solidFill>
              </a:uFill>
              <a:latin typeface="Arial"/>
            </a:endParaRPr>
          </a:p>
        </p:txBody>
      </p:sp>
      <p:sp>
        <p:nvSpPr>
          <p:cNvPr id="241" name="CustomShape 8"/>
          <p:cNvSpPr/>
          <p:nvPr/>
        </p:nvSpPr>
        <p:spPr>
          <a:xfrm>
            <a:off x="548640" y="283680"/>
            <a:ext cx="10514880" cy="1324800"/>
          </a:xfrm>
          <a:prstGeom prst="rect">
            <a:avLst/>
          </a:prstGeom>
          <a:noFill/>
          <a:ln>
            <a:noFill/>
          </a:ln>
        </p:spPr>
        <p:style>
          <a:lnRef idx="0">
            <a:scrgbClr r="0" g="0" b="0"/>
          </a:lnRef>
          <a:fillRef idx="0">
            <a:scrgbClr r="0" g="0" b="0"/>
          </a:fillRef>
          <a:effectRef idx="0">
            <a:scrgbClr r="0" g="0" b="0"/>
          </a:effectRef>
          <a:fontRef idx="minor"/>
        </p:style>
      </p:sp>
      <p:sp>
        <p:nvSpPr>
          <p:cNvPr id="242" name="CustomShape 9"/>
          <p:cNvSpPr/>
          <p:nvPr/>
        </p:nvSpPr>
        <p:spPr>
          <a:xfrm>
            <a:off x="838440" y="457200"/>
            <a:ext cx="10514880" cy="67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b="1" strike="noStrike" spc="-1" dirty="0">
                <a:solidFill>
                  <a:srgbClr val="000000"/>
                </a:solidFill>
                <a:uFill>
                  <a:solidFill>
                    <a:srgbClr val="FFFFFF"/>
                  </a:solidFill>
                </a:uFill>
                <a:latin typeface="+mj-lt"/>
                <a:ea typeface="DejaVu Sans"/>
              </a:rPr>
              <a:t>Spectrograms</a:t>
            </a:r>
            <a:endParaRPr lang="en-US" sz="4400" b="0" strike="noStrike" spc="-1" dirty="0">
              <a:solidFill>
                <a:srgbClr val="000000"/>
              </a:solidFill>
              <a:uFill>
                <a:solidFill>
                  <a:srgbClr val="FFFFFF"/>
                </a:solidFill>
              </a:uFill>
              <a:latin typeface="+mj-lt"/>
            </a:endParaRPr>
          </a:p>
        </p:txBody>
      </p:sp>
      <p:pic>
        <p:nvPicPr>
          <p:cNvPr id="243" name="Picture 242"/>
          <p:cNvPicPr/>
          <p:nvPr/>
        </p:nvPicPr>
        <p:blipFill>
          <a:blip r:embed="rId3"/>
          <a:stretch/>
        </p:blipFill>
        <p:spPr>
          <a:xfrm>
            <a:off x="754200" y="1890000"/>
            <a:ext cx="5120640" cy="3291840"/>
          </a:xfrm>
          <a:prstGeom prst="rect">
            <a:avLst/>
          </a:prstGeom>
          <a:ln>
            <a:noFill/>
          </a:ln>
        </p:spPr>
      </p:pic>
      <p:pic>
        <p:nvPicPr>
          <p:cNvPr id="244" name="Picture 243"/>
          <p:cNvPicPr/>
          <p:nvPr/>
        </p:nvPicPr>
        <p:blipFill>
          <a:blip r:embed="rId4"/>
          <a:stretch/>
        </p:blipFill>
        <p:spPr>
          <a:xfrm>
            <a:off x="6675120" y="1828800"/>
            <a:ext cx="5120640" cy="3291840"/>
          </a:xfrm>
          <a:prstGeom prst="rect">
            <a:avLst/>
          </a:prstGeom>
          <a:ln>
            <a:noFill/>
          </a:ln>
        </p:spPr>
      </p:pic>
    </p:spTree>
    <p:extLst>
      <p:ext uri="{BB962C8B-B14F-4D97-AF65-F5344CB8AC3E}">
        <p14:creationId xmlns:p14="http://schemas.microsoft.com/office/powerpoint/2010/main" val="6770160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Picture 127"/>
          <p:cNvPicPr/>
          <p:nvPr/>
        </p:nvPicPr>
        <p:blipFill>
          <a:blip r:embed="rId2"/>
          <a:srcRect r="67749" b="37"/>
          <a:stretch/>
        </p:blipFill>
        <p:spPr>
          <a:xfrm>
            <a:off x="457200" y="3079080"/>
            <a:ext cx="303840" cy="943920"/>
          </a:xfrm>
          <a:prstGeom prst="rect">
            <a:avLst/>
          </a:prstGeom>
          <a:ln>
            <a:noFill/>
          </a:ln>
        </p:spPr>
      </p:pic>
      <p:pic>
        <p:nvPicPr>
          <p:cNvPr id="246" name="Picture 128"/>
          <p:cNvPicPr/>
          <p:nvPr/>
        </p:nvPicPr>
        <p:blipFill>
          <a:blip r:embed="rId2"/>
          <a:srcRect r="67749" b="37"/>
          <a:stretch/>
        </p:blipFill>
        <p:spPr>
          <a:xfrm rot="5427600">
            <a:off x="3303000" y="4841280"/>
            <a:ext cx="356040" cy="1106280"/>
          </a:xfrm>
          <a:prstGeom prst="rect">
            <a:avLst/>
          </a:prstGeom>
          <a:ln>
            <a:noFill/>
          </a:ln>
        </p:spPr>
      </p:pic>
      <p:pic>
        <p:nvPicPr>
          <p:cNvPr id="247" name="Picture 129"/>
          <p:cNvPicPr/>
          <p:nvPr/>
        </p:nvPicPr>
        <p:blipFill>
          <a:blip r:embed="rId2"/>
          <a:srcRect r="67749" b="37"/>
          <a:stretch/>
        </p:blipFill>
        <p:spPr>
          <a:xfrm>
            <a:off x="6005160" y="3079080"/>
            <a:ext cx="303840" cy="943920"/>
          </a:xfrm>
          <a:prstGeom prst="rect">
            <a:avLst/>
          </a:prstGeom>
          <a:ln>
            <a:noFill/>
          </a:ln>
        </p:spPr>
      </p:pic>
      <p:pic>
        <p:nvPicPr>
          <p:cNvPr id="248" name="Picture 130"/>
          <p:cNvPicPr/>
          <p:nvPr/>
        </p:nvPicPr>
        <p:blipFill>
          <a:blip r:embed="rId2"/>
          <a:srcRect r="67749" b="37"/>
          <a:stretch/>
        </p:blipFill>
        <p:spPr>
          <a:xfrm rot="5427600">
            <a:off x="8960040" y="4932720"/>
            <a:ext cx="356040" cy="1106280"/>
          </a:xfrm>
          <a:prstGeom prst="rect">
            <a:avLst/>
          </a:prstGeom>
          <a:ln>
            <a:noFill/>
          </a:ln>
        </p:spPr>
      </p:pic>
      <p:sp>
        <p:nvSpPr>
          <p:cNvPr id="249" name="CustomShape 1"/>
          <p:cNvSpPr/>
          <p:nvPr/>
        </p:nvSpPr>
        <p:spPr>
          <a:xfrm>
            <a:off x="457200" y="2743200"/>
            <a:ext cx="91080" cy="345960"/>
          </a:xfrm>
          <a:prstGeom prst="rect">
            <a:avLst/>
          </a:prstGeom>
          <a:noFill/>
          <a:ln>
            <a:noFill/>
          </a:ln>
        </p:spPr>
        <p:style>
          <a:lnRef idx="0">
            <a:scrgbClr r="0" g="0" b="0"/>
          </a:lnRef>
          <a:fillRef idx="0">
            <a:scrgbClr r="0" g="0" b="0"/>
          </a:fillRef>
          <a:effectRef idx="0">
            <a:scrgbClr r="0" g="0" b="0"/>
          </a:effectRef>
          <a:fontRef idx="minor"/>
        </p:style>
      </p:sp>
      <p:sp>
        <p:nvSpPr>
          <p:cNvPr id="250" name="CustomShape 2"/>
          <p:cNvSpPr/>
          <p:nvPr/>
        </p:nvSpPr>
        <p:spPr>
          <a:xfrm rot="16202400">
            <a:off x="-656280" y="3142440"/>
            <a:ext cx="21456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Frequency [Hz]</a:t>
            </a:r>
            <a:endParaRPr lang="en-US" sz="1800" b="0" strike="noStrike" spc="-1">
              <a:solidFill>
                <a:srgbClr val="000000"/>
              </a:solidFill>
              <a:uFill>
                <a:solidFill>
                  <a:srgbClr val="FFFFFF"/>
                </a:solidFill>
              </a:uFill>
              <a:latin typeface="Arial"/>
            </a:endParaRPr>
          </a:p>
        </p:txBody>
      </p:sp>
      <p:sp>
        <p:nvSpPr>
          <p:cNvPr id="251" name="CustomShape 3"/>
          <p:cNvSpPr/>
          <p:nvPr/>
        </p:nvSpPr>
        <p:spPr>
          <a:xfrm rot="16202400">
            <a:off x="5337360" y="3143160"/>
            <a:ext cx="2145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Frequency [Hz]</a:t>
            </a:r>
            <a:endParaRPr lang="en-US" sz="1800" b="0" strike="noStrike" spc="-1">
              <a:solidFill>
                <a:srgbClr val="000000"/>
              </a:solidFill>
              <a:uFill>
                <a:solidFill>
                  <a:srgbClr val="FFFFFF"/>
                </a:solidFill>
              </a:uFill>
              <a:latin typeface="Arial"/>
            </a:endParaRPr>
          </a:p>
        </p:txBody>
      </p:sp>
      <p:sp>
        <p:nvSpPr>
          <p:cNvPr id="252" name="CustomShape 4"/>
          <p:cNvSpPr/>
          <p:nvPr/>
        </p:nvSpPr>
        <p:spPr>
          <a:xfrm>
            <a:off x="2560320" y="5322960"/>
            <a:ext cx="1227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Time [sec]</a:t>
            </a:r>
            <a:endParaRPr lang="en-US" sz="1800" b="0" strike="noStrike" spc="-1">
              <a:solidFill>
                <a:srgbClr val="000000"/>
              </a:solidFill>
              <a:uFill>
                <a:solidFill>
                  <a:srgbClr val="FFFFFF"/>
                </a:solidFill>
              </a:uFill>
              <a:latin typeface="Arial"/>
            </a:endParaRPr>
          </a:p>
        </p:txBody>
      </p:sp>
      <p:sp>
        <p:nvSpPr>
          <p:cNvPr id="253" name="CustomShape 5"/>
          <p:cNvSpPr/>
          <p:nvPr/>
        </p:nvSpPr>
        <p:spPr>
          <a:xfrm>
            <a:off x="8583480" y="5323320"/>
            <a:ext cx="1227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Time [sec]</a:t>
            </a:r>
            <a:endParaRPr lang="en-US" sz="1800" b="0" strike="noStrike" spc="-1">
              <a:solidFill>
                <a:srgbClr val="000000"/>
              </a:solidFill>
              <a:uFill>
                <a:solidFill>
                  <a:srgbClr val="FFFFFF"/>
                </a:solidFill>
              </a:uFill>
              <a:latin typeface="Arial"/>
            </a:endParaRPr>
          </a:p>
        </p:txBody>
      </p:sp>
      <p:sp>
        <p:nvSpPr>
          <p:cNvPr id="254" name="CustomShape 6"/>
          <p:cNvSpPr/>
          <p:nvPr/>
        </p:nvSpPr>
        <p:spPr>
          <a:xfrm>
            <a:off x="1188720" y="1518120"/>
            <a:ext cx="42058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Original Spectrogram</a:t>
            </a:r>
            <a:endParaRPr lang="en-US" sz="1800" b="1" strike="noStrike" spc="-1">
              <a:solidFill>
                <a:srgbClr val="000000"/>
              </a:solidFill>
              <a:uFill>
                <a:solidFill>
                  <a:srgbClr val="FFFFFF"/>
                </a:solidFill>
              </a:uFill>
              <a:latin typeface="Arial"/>
            </a:endParaRPr>
          </a:p>
        </p:txBody>
      </p:sp>
      <p:sp>
        <p:nvSpPr>
          <p:cNvPr id="255" name="CustomShape 7"/>
          <p:cNvSpPr/>
          <p:nvPr/>
        </p:nvSpPr>
        <p:spPr>
          <a:xfrm>
            <a:off x="6949800" y="1499400"/>
            <a:ext cx="42058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Reconstructed Spectrogram</a:t>
            </a:r>
            <a:endParaRPr lang="en-US" sz="1800" b="1" strike="noStrike" spc="-1">
              <a:solidFill>
                <a:srgbClr val="000000"/>
              </a:solidFill>
              <a:uFill>
                <a:solidFill>
                  <a:srgbClr val="FFFFFF"/>
                </a:solidFill>
              </a:uFill>
              <a:latin typeface="Arial"/>
            </a:endParaRPr>
          </a:p>
        </p:txBody>
      </p:sp>
      <p:sp>
        <p:nvSpPr>
          <p:cNvPr id="256" name="CustomShape 8"/>
          <p:cNvSpPr/>
          <p:nvPr/>
        </p:nvSpPr>
        <p:spPr>
          <a:xfrm>
            <a:off x="548640" y="283680"/>
            <a:ext cx="10514880" cy="1324800"/>
          </a:xfrm>
          <a:prstGeom prst="rect">
            <a:avLst/>
          </a:prstGeom>
          <a:noFill/>
          <a:ln>
            <a:noFill/>
          </a:ln>
        </p:spPr>
        <p:style>
          <a:lnRef idx="0">
            <a:scrgbClr r="0" g="0" b="0"/>
          </a:lnRef>
          <a:fillRef idx="0">
            <a:scrgbClr r="0" g="0" b="0"/>
          </a:fillRef>
          <a:effectRef idx="0">
            <a:scrgbClr r="0" g="0" b="0"/>
          </a:effectRef>
          <a:fontRef idx="minor"/>
        </p:style>
      </p:sp>
      <p:sp>
        <p:nvSpPr>
          <p:cNvPr id="257" name="CustomShape 9"/>
          <p:cNvSpPr/>
          <p:nvPr/>
        </p:nvSpPr>
        <p:spPr>
          <a:xfrm>
            <a:off x="838440" y="457200"/>
            <a:ext cx="10514880" cy="67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b="1" strike="noStrike" spc="-1" dirty="0">
                <a:solidFill>
                  <a:srgbClr val="000000"/>
                </a:solidFill>
                <a:uFill>
                  <a:solidFill>
                    <a:srgbClr val="FFFFFF"/>
                  </a:solidFill>
                </a:uFill>
                <a:latin typeface="+mj-lt"/>
                <a:ea typeface="DejaVu Sans"/>
              </a:rPr>
              <a:t>Spectrograms In-depth</a:t>
            </a:r>
            <a:endParaRPr lang="en-US" sz="4400" b="0" strike="noStrike" spc="-1" dirty="0">
              <a:solidFill>
                <a:srgbClr val="000000"/>
              </a:solidFill>
              <a:uFill>
                <a:solidFill>
                  <a:srgbClr val="FFFFFF"/>
                </a:solidFill>
              </a:uFill>
              <a:latin typeface="+mj-lt"/>
            </a:endParaRPr>
          </a:p>
        </p:txBody>
      </p:sp>
      <p:pic>
        <p:nvPicPr>
          <p:cNvPr id="258" name="Picture 257"/>
          <p:cNvPicPr/>
          <p:nvPr/>
        </p:nvPicPr>
        <p:blipFill>
          <a:blip r:embed="rId3"/>
          <a:stretch/>
        </p:blipFill>
        <p:spPr>
          <a:xfrm>
            <a:off x="822960" y="1920240"/>
            <a:ext cx="5120640" cy="3291840"/>
          </a:xfrm>
          <a:prstGeom prst="rect">
            <a:avLst/>
          </a:prstGeom>
          <a:ln>
            <a:noFill/>
          </a:ln>
        </p:spPr>
      </p:pic>
      <p:pic>
        <p:nvPicPr>
          <p:cNvPr id="259" name="Picture 258"/>
          <p:cNvPicPr/>
          <p:nvPr/>
        </p:nvPicPr>
        <p:blipFill>
          <a:blip r:embed="rId4"/>
          <a:stretch/>
        </p:blipFill>
        <p:spPr>
          <a:xfrm>
            <a:off x="6675120" y="1920240"/>
            <a:ext cx="5120640" cy="3291840"/>
          </a:xfrm>
          <a:prstGeom prst="rect">
            <a:avLst/>
          </a:prstGeom>
          <a:ln>
            <a:noFill/>
          </a:ln>
        </p:spPr>
      </p:pic>
    </p:spTree>
    <p:extLst>
      <p:ext uri="{BB962C8B-B14F-4D97-AF65-F5344CB8AC3E}">
        <p14:creationId xmlns:p14="http://schemas.microsoft.com/office/powerpoint/2010/main" val="12398359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icture 142"/>
          <p:cNvPicPr/>
          <p:nvPr/>
        </p:nvPicPr>
        <p:blipFill>
          <a:blip r:embed="rId2"/>
          <a:srcRect r="67749" b="37"/>
          <a:stretch/>
        </p:blipFill>
        <p:spPr>
          <a:xfrm rot="5427000">
            <a:off x="3020400" y="6062760"/>
            <a:ext cx="322560" cy="1002960"/>
          </a:xfrm>
          <a:prstGeom prst="rect">
            <a:avLst/>
          </a:prstGeom>
          <a:ln>
            <a:noFill/>
          </a:ln>
        </p:spPr>
      </p:pic>
      <p:pic>
        <p:nvPicPr>
          <p:cNvPr id="261" name="Picture 143"/>
          <p:cNvPicPr/>
          <p:nvPr/>
        </p:nvPicPr>
        <p:blipFill>
          <a:blip r:embed="rId2"/>
          <a:srcRect r="67749" b="37"/>
          <a:stretch/>
        </p:blipFill>
        <p:spPr>
          <a:xfrm rot="5427600">
            <a:off x="10514520" y="1915200"/>
            <a:ext cx="356040" cy="1106280"/>
          </a:xfrm>
          <a:prstGeom prst="rect">
            <a:avLst/>
          </a:prstGeom>
          <a:ln>
            <a:noFill/>
          </a:ln>
        </p:spPr>
      </p:pic>
      <p:pic>
        <p:nvPicPr>
          <p:cNvPr id="262" name="Picture 144"/>
          <p:cNvPicPr/>
          <p:nvPr/>
        </p:nvPicPr>
        <p:blipFill>
          <a:blip r:embed="rId2"/>
          <a:srcRect r="67749" b="37"/>
          <a:stretch/>
        </p:blipFill>
        <p:spPr>
          <a:xfrm rot="5427600">
            <a:off x="10514520" y="909360"/>
            <a:ext cx="356040" cy="1106280"/>
          </a:xfrm>
          <a:prstGeom prst="rect">
            <a:avLst/>
          </a:prstGeom>
          <a:ln>
            <a:noFill/>
          </a:ln>
        </p:spPr>
      </p:pic>
      <p:pic>
        <p:nvPicPr>
          <p:cNvPr id="263" name="Picture 145"/>
          <p:cNvPicPr/>
          <p:nvPr/>
        </p:nvPicPr>
        <p:blipFill>
          <a:blip r:embed="rId2"/>
          <a:srcRect r="67749" b="37"/>
          <a:stretch/>
        </p:blipFill>
        <p:spPr>
          <a:xfrm rot="5427600">
            <a:off x="10423080" y="177840"/>
            <a:ext cx="356040" cy="1106280"/>
          </a:xfrm>
          <a:prstGeom prst="rect">
            <a:avLst/>
          </a:prstGeom>
          <a:ln>
            <a:noFill/>
          </a:ln>
        </p:spPr>
      </p:pic>
      <p:pic>
        <p:nvPicPr>
          <p:cNvPr id="264" name="Picture 146"/>
          <p:cNvPicPr/>
          <p:nvPr/>
        </p:nvPicPr>
        <p:blipFill>
          <a:blip r:embed="rId2"/>
          <a:srcRect r="67749" b="37"/>
          <a:stretch/>
        </p:blipFill>
        <p:spPr>
          <a:xfrm rot="10823400">
            <a:off x="2293560" y="999000"/>
            <a:ext cx="356040" cy="1106280"/>
          </a:xfrm>
          <a:prstGeom prst="rect">
            <a:avLst/>
          </a:prstGeom>
          <a:ln>
            <a:noFill/>
          </a:ln>
        </p:spPr>
      </p:pic>
      <p:pic>
        <p:nvPicPr>
          <p:cNvPr id="265" name="Picture 147"/>
          <p:cNvPicPr/>
          <p:nvPr/>
        </p:nvPicPr>
        <p:blipFill>
          <a:blip r:embed="rId2"/>
          <a:srcRect r="67749" b="37"/>
          <a:stretch/>
        </p:blipFill>
        <p:spPr>
          <a:xfrm rot="5427600">
            <a:off x="6033960" y="2555280"/>
            <a:ext cx="356040" cy="1106280"/>
          </a:xfrm>
          <a:prstGeom prst="rect">
            <a:avLst/>
          </a:prstGeom>
          <a:ln>
            <a:noFill/>
          </a:ln>
        </p:spPr>
      </p:pic>
      <p:pic>
        <p:nvPicPr>
          <p:cNvPr id="266" name="Picture 148"/>
          <p:cNvPicPr/>
          <p:nvPr/>
        </p:nvPicPr>
        <p:blipFill>
          <a:blip r:embed="rId2"/>
          <a:srcRect r="67749" b="37"/>
          <a:stretch/>
        </p:blipFill>
        <p:spPr>
          <a:xfrm rot="10823400">
            <a:off x="369720" y="4298760"/>
            <a:ext cx="356040" cy="1106280"/>
          </a:xfrm>
          <a:prstGeom prst="rect">
            <a:avLst/>
          </a:prstGeom>
          <a:ln>
            <a:noFill/>
          </a:ln>
        </p:spPr>
      </p:pic>
      <p:sp>
        <p:nvSpPr>
          <p:cNvPr id="267" name="CustomShape 1"/>
          <p:cNvSpPr/>
          <p:nvPr/>
        </p:nvSpPr>
        <p:spPr>
          <a:xfrm>
            <a:off x="5303520" y="2792880"/>
            <a:ext cx="115128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[sec]</a:t>
            </a:r>
            <a:endParaRPr lang="en-US" sz="1800" b="0" strike="noStrike" spc="-1">
              <a:solidFill>
                <a:srgbClr val="000000"/>
              </a:solidFill>
              <a:uFill>
                <a:solidFill>
                  <a:srgbClr val="FFFFFF"/>
                </a:solidFill>
              </a:uFill>
              <a:latin typeface="Arial"/>
            </a:endParaRPr>
          </a:p>
        </p:txBody>
      </p:sp>
      <p:sp>
        <p:nvSpPr>
          <p:cNvPr id="268" name="CustomShape 2"/>
          <p:cNvSpPr/>
          <p:nvPr/>
        </p:nvSpPr>
        <p:spPr>
          <a:xfrm>
            <a:off x="2323080" y="6435000"/>
            <a:ext cx="155340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[samples]</a:t>
            </a:r>
            <a:endParaRPr lang="en-US" sz="1800" b="0" strike="noStrike" spc="-1">
              <a:solidFill>
                <a:srgbClr val="000000"/>
              </a:solidFill>
              <a:uFill>
                <a:solidFill>
                  <a:srgbClr val="FFFFFF"/>
                </a:solidFill>
              </a:uFill>
              <a:latin typeface="Arial"/>
            </a:endParaRPr>
          </a:p>
        </p:txBody>
      </p:sp>
      <p:sp>
        <p:nvSpPr>
          <p:cNvPr id="269" name="CustomShape 3"/>
          <p:cNvSpPr/>
          <p:nvPr/>
        </p:nvSpPr>
        <p:spPr>
          <a:xfrm>
            <a:off x="7969680" y="6450480"/>
            <a:ext cx="275256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[3.2 sec window]</a:t>
            </a:r>
            <a:endParaRPr lang="en-US" sz="1800" b="0" strike="noStrike" spc="-1">
              <a:solidFill>
                <a:srgbClr val="000000"/>
              </a:solidFill>
              <a:uFill>
                <a:solidFill>
                  <a:srgbClr val="FFFFFF"/>
                </a:solidFill>
              </a:uFill>
              <a:latin typeface="Arial"/>
            </a:endParaRPr>
          </a:p>
        </p:txBody>
      </p:sp>
      <p:sp>
        <p:nvSpPr>
          <p:cNvPr id="270" name="CustomShape 4"/>
          <p:cNvSpPr/>
          <p:nvPr/>
        </p:nvSpPr>
        <p:spPr>
          <a:xfrm rot="16250400">
            <a:off x="4681800" y="4485960"/>
            <a:ext cx="264888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Reconstruction Error</a:t>
            </a:r>
            <a:endParaRPr lang="en-US" sz="1800" b="0" strike="noStrike" spc="-1">
              <a:solidFill>
                <a:srgbClr val="000000"/>
              </a:solidFill>
              <a:uFill>
                <a:solidFill>
                  <a:srgbClr val="FFFFFF"/>
                </a:solidFill>
              </a:uFill>
              <a:latin typeface="Arial"/>
            </a:endParaRPr>
          </a:p>
        </p:txBody>
      </p:sp>
      <p:sp>
        <p:nvSpPr>
          <p:cNvPr id="271" name="CustomShape 5"/>
          <p:cNvSpPr/>
          <p:nvPr/>
        </p:nvSpPr>
        <p:spPr>
          <a:xfrm rot="16250400">
            <a:off x="-799560" y="4764960"/>
            <a:ext cx="252576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Signal Magnitude [sensor]</a:t>
            </a:r>
            <a:endParaRPr lang="en-US" sz="1800" b="0" strike="noStrike" spc="-1">
              <a:solidFill>
                <a:srgbClr val="000000"/>
              </a:solidFill>
              <a:uFill>
                <a:solidFill>
                  <a:srgbClr val="FFFFFF"/>
                </a:solidFill>
              </a:uFill>
              <a:latin typeface="Arial"/>
            </a:endParaRPr>
          </a:p>
        </p:txBody>
      </p:sp>
      <p:sp>
        <p:nvSpPr>
          <p:cNvPr id="272" name="CustomShape 6"/>
          <p:cNvSpPr/>
          <p:nvPr/>
        </p:nvSpPr>
        <p:spPr>
          <a:xfrm rot="16250400">
            <a:off x="1991880" y="1209600"/>
            <a:ext cx="170964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Frequency [Hz]</a:t>
            </a:r>
            <a:endParaRPr lang="en-US" sz="1800" b="0" strike="noStrike" spc="-1">
              <a:solidFill>
                <a:srgbClr val="000000"/>
              </a:solidFill>
              <a:uFill>
                <a:solidFill>
                  <a:srgbClr val="FFFFFF"/>
                </a:solidFill>
              </a:uFill>
              <a:latin typeface="Arial"/>
            </a:endParaRPr>
          </a:p>
        </p:txBody>
      </p:sp>
      <p:pic>
        <p:nvPicPr>
          <p:cNvPr id="273" name="Picture 156"/>
          <p:cNvPicPr/>
          <p:nvPr/>
        </p:nvPicPr>
        <p:blipFill>
          <a:blip r:embed="rId3"/>
          <a:stretch/>
        </p:blipFill>
        <p:spPr>
          <a:xfrm>
            <a:off x="731520" y="3566160"/>
            <a:ext cx="4845960" cy="2834280"/>
          </a:xfrm>
          <a:prstGeom prst="rect">
            <a:avLst/>
          </a:prstGeom>
          <a:ln>
            <a:noFill/>
          </a:ln>
        </p:spPr>
      </p:pic>
      <p:pic>
        <p:nvPicPr>
          <p:cNvPr id="274" name="Picture 157"/>
          <p:cNvPicPr/>
          <p:nvPr/>
        </p:nvPicPr>
        <p:blipFill>
          <a:blip r:embed="rId4"/>
          <a:stretch/>
        </p:blipFill>
        <p:spPr>
          <a:xfrm>
            <a:off x="6162840" y="3474720"/>
            <a:ext cx="5851800" cy="3017160"/>
          </a:xfrm>
          <a:prstGeom prst="rect">
            <a:avLst/>
          </a:prstGeom>
          <a:ln>
            <a:noFill/>
          </a:ln>
        </p:spPr>
      </p:pic>
      <p:sp>
        <p:nvSpPr>
          <p:cNvPr id="275" name="CustomShape 7"/>
          <p:cNvSpPr/>
          <p:nvPr/>
        </p:nvSpPr>
        <p:spPr>
          <a:xfrm>
            <a:off x="1920240" y="3143520"/>
            <a:ext cx="24994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Original Signal</a:t>
            </a:r>
            <a:endParaRPr lang="en-US" sz="1800" b="1" strike="noStrike" spc="-1">
              <a:solidFill>
                <a:srgbClr val="000000"/>
              </a:solidFill>
              <a:uFill>
                <a:solidFill>
                  <a:srgbClr val="FFFFFF"/>
                </a:solidFill>
              </a:uFill>
              <a:latin typeface="Arial"/>
            </a:endParaRPr>
          </a:p>
        </p:txBody>
      </p:sp>
      <p:sp>
        <p:nvSpPr>
          <p:cNvPr id="276" name="CustomShape 8"/>
          <p:cNvSpPr/>
          <p:nvPr/>
        </p:nvSpPr>
        <p:spPr>
          <a:xfrm>
            <a:off x="6766560" y="3128400"/>
            <a:ext cx="46634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Reconstruction Error [after threshold]</a:t>
            </a:r>
            <a:endParaRPr lang="en-US" sz="1800" b="1" strike="noStrike" spc="-1">
              <a:solidFill>
                <a:srgbClr val="000000"/>
              </a:solidFill>
              <a:uFill>
                <a:solidFill>
                  <a:srgbClr val="FFFFFF"/>
                </a:solidFill>
              </a:uFill>
              <a:latin typeface="Arial"/>
            </a:endParaRPr>
          </a:p>
        </p:txBody>
      </p:sp>
      <p:sp>
        <p:nvSpPr>
          <p:cNvPr id="277" name="CustomShape 9"/>
          <p:cNvSpPr/>
          <p:nvPr/>
        </p:nvSpPr>
        <p:spPr>
          <a:xfrm>
            <a:off x="3468960" y="-8280"/>
            <a:ext cx="50626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Reconstruction Error Spectrogram</a:t>
            </a:r>
            <a:endParaRPr lang="en-US" sz="1800" b="1" strike="noStrike" spc="-1">
              <a:solidFill>
                <a:srgbClr val="000000"/>
              </a:solidFill>
              <a:uFill>
                <a:solidFill>
                  <a:srgbClr val="FFFFFF"/>
                </a:solidFill>
              </a:uFill>
              <a:latin typeface="Arial"/>
            </a:endParaRPr>
          </a:p>
        </p:txBody>
      </p:sp>
      <p:pic>
        <p:nvPicPr>
          <p:cNvPr id="278" name="Picture 277"/>
          <p:cNvPicPr/>
          <p:nvPr/>
        </p:nvPicPr>
        <p:blipFill>
          <a:blip r:embed="rId5"/>
          <a:stretch/>
        </p:blipFill>
        <p:spPr>
          <a:xfrm>
            <a:off x="3081600" y="310680"/>
            <a:ext cx="6035040" cy="2468880"/>
          </a:xfrm>
          <a:prstGeom prst="rect">
            <a:avLst/>
          </a:prstGeom>
          <a:ln>
            <a:noFill/>
          </a:ln>
        </p:spPr>
      </p:pic>
    </p:spTree>
    <p:extLst>
      <p:ext uri="{BB962C8B-B14F-4D97-AF65-F5344CB8AC3E}">
        <p14:creationId xmlns:p14="http://schemas.microsoft.com/office/powerpoint/2010/main" val="8883629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838080" y="365040"/>
            <a:ext cx="10514880" cy="1324800"/>
          </a:xfrm>
          <a:prstGeom prst="rect">
            <a:avLst/>
          </a:prstGeom>
          <a:noFill/>
          <a:ln>
            <a:noFill/>
          </a:ln>
        </p:spPr>
        <p:txBody>
          <a:bodyPr lIns="0" tIns="0" rIns="0" bIns="0" anchor="ctr"/>
          <a:lstStyle/>
          <a:p>
            <a:pPr>
              <a:lnSpc>
                <a:spcPct val="90000"/>
              </a:lnSpc>
            </a:pPr>
            <a:r>
              <a:rPr lang="en-US" sz="4400" b="1" strike="noStrike" spc="-1" dirty="0">
                <a:solidFill>
                  <a:srgbClr val="000000"/>
                </a:solidFill>
                <a:uFill>
                  <a:solidFill>
                    <a:srgbClr val="FFFFFF"/>
                  </a:solidFill>
                </a:uFill>
                <a:latin typeface="+mj-lt"/>
                <a:ea typeface="DejaVu Sans"/>
              </a:rPr>
              <a:t>Channel Selection Experiments</a:t>
            </a:r>
            <a:endParaRPr lang="en-US" sz="1800" b="1" strike="noStrike" spc="-1" dirty="0">
              <a:solidFill>
                <a:srgbClr val="000000"/>
              </a:solidFill>
              <a:uFill>
                <a:solidFill>
                  <a:srgbClr val="FFFFFF"/>
                </a:solidFill>
              </a:uFill>
              <a:latin typeface="+mj-lt"/>
            </a:endParaRPr>
          </a:p>
        </p:txBody>
      </p:sp>
      <p:sp>
        <p:nvSpPr>
          <p:cNvPr id="280" name="TextShape 2"/>
          <p:cNvSpPr txBox="1"/>
          <p:nvPr/>
        </p:nvSpPr>
        <p:spPr>
          <a:xfrm>
            <a:off x="838080" y="2005648"/>
            <a:ext cx="10972440" cy="3709117"/>
          </a:xfrm>
          <a:prstGeom prst="rect">
            <a:avLst/>
          </a:prstGeom>
          <a:noFill/>
          <a:ln>
            <a:noFill/>
          </a:ln>
        </p:spPr>
        <p:txBody>
          <a:bodyPr lIns="0" tIns="0" rIns="0" bIns="0"/>
          <a:lstStyle/>
          <a:p>
            <a:pPr marL="432000" indent="-324000">
              <a:buClr>
                <a:srgbClr val="000000"/>
              </a:buClr>
              <a:buSzPct val="45000"/>
              <a:buFont typeface="Wingdings" charset="2"/>
              <a:buChar char=""/>
            </a:pPr>
            <a:r>
              <a:rPr lang="en-US" sz="2000" spc="-1" dirty="0" smtClean="0">
                <a:solidFill>
                  <a:srgbClr val="000000"/>
                </a:solidFill>
                <a:uFill>
                  <a:solidFill>
                    <a:srgbClr val="FFFFFF"/>
                  </a:solidFill>
                </a:uFill>
                <a:latin typeface="Arial"/>
              </a:rPr>
              <a:t>P wave </a:t>
            </a:r>
            <a:r>
              <a:rPr lang="en-US" sz="2000" spc="-1" dirty="0">
                <a:solidFill>
                  <a:srgbClr val="000000"/>
                </a:solidFill>
                <a:uFill>
                  <a:solidFill>
                    <a:srgbClr val="FFFFFF"/>
                  </a:solidFill>
                </a:uFill>
              </a:rPr>
              <a:t>[4 to 12 </a:t>
            </a:r>
            <a:r>
              <a:rPr lang="en-US" sz="2000" spc="-1" dirty="0" smtClean="0">
                <a:solidFill>
                  <a:srgbClr val="000000"/>
                </a:solidFill>
                <a:uFill>
                  <a:solidFill>
                    <a:srgbClr val="FFFFFF"/>
                  </a:solidFill>
                </a:uFill>
              </a:rPr>
              <a:t>Hz]</a:t>
            </a:r>
            <a:r>
              <a:rPr lang="en-US" sz="2000" spc="-1" dirty="0" smtClean="0">
                <a:solidFill>
                  <a:srgbClr val="000000"/>
                </a:solidFill>
                <a:uFill>
                  <a:solidFill>
                    <a:srgbClr val="FFFFFF"/>
                  </a:solidFill>
                </a:uFill>
                <a:latin typeface="Arial"/>
              </a:rPr>
              <a:t> and S wave </a:t>
            </a:r>
            <a:r>
              <a:rPr lang="en-US" sz="2000" spc="-1" dirty="0">
                <a:solidFill>
                  <a:srgbClr val="000000"/>
                </a:solidFill>
                <a:uFill>
                  <a:solidFill>
                    <a:srgbClr val="FFFFFF"/>
                  </a:solidFill>
                </a:uFill>
              </a:rPr>
              <a:t>[1 to 4 Hz</a:t>
            </a:r>
            <a:r>
              <a:rPr lang="en-US" sz="2000" spc="-1" dirty="0" smtClean="0">
                <a:solidFill>
                  <a:srgbClr val="000000"/>
                </a:solidFill>
                <a:uFill>
                  <a:solidFill>
                    <a:srgbClr val="FFFFFF"/>
                  </a:solidFill>
                </a:uFill>
              </a:rPr>
              <a:t>]</a:t>
            </a:r>
          </a:p>
          <a:p>
            <a:pPr marL="432000" indent="-324000">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Arial"/>
              </a:rPr>
              <a:t>Autoencoder</a:t>
            </a:r>
            <a:r>
              <a:rPr lang="en-US" sz="2000" b="0" strike="noStrike" spc="-1" dirty="0" smtClean="0">
                <a:solidFill>
                  <a:srgbClr val="000000"/>
                </a:solidFill>
                <a:uFill>
                  <a:solidFill>
                    <a:srgbClr val="FFFFFF"/>
                  </a:solidFill>
                </a:uFill>
                <a:latin typeface="Arial"/>
              </a:rPr>
              <a:t> on 4-12 Hz</a:t>
            </a:r>
          </a:p>
          <a:p>
            <a:pPr marL="432000" indent="-324000">
              <a:buClr>
                <a:srgbClr val="000000"/>
              </a:buClr>
              <a:buSzPct val="45000"/>
              <a:buFont typeface="Wingdings" charset="2"/>
              <a:buChar char=""/>
            </a:pPr>
            <a:r>
              <a:rPr lang="en-US" sz="2000" spc="-1" dirty="0">
                <a:solidFill>
                  <a:srgbClr val="000000"/>
                </a:solidFill>
                <a:uFill>
                  <a:solidFill>
                    <a:srgbClr val="FFFFFF"/>
                  </a:solidFill>
                </a:uFill>
              </a:rPr>
              <a:t>S</a:t>
            </a:r>
            <a:r>
              <a:rPr lang="en-US" sz="2000" spc="-1" dirty="0" smtClean="0">
                <a:solidFill>
                  <a:srgbClr val="000000"/>
                </a:solidFill>
                <a:uFill>
                  <a:solidFill>
                    <a:srgbClr val="FFFFFF"/>
                  </a:solidFill>
                </a:uFill>
              </a:rPr>
              <a:t>ignificantly lowered </a:t>
            </a:r>
            <a:r>
              <a:rPr lang="en-US" sz="2000" spc="-1" dirty="0">
                <a:solidFill>
                  <a:srgbClr val="000000"/>
                </a:solidFill>
                <a:uFill>
                  <a:solidFill>
                    <a:srgbClr val="FFFFFF"/>
                  </a:solidFill>
                </a:uFill>
              </a:rPr>
              <a:t>the overall accuracy of the </a:t>
            </a:r>
            <a:r>
              <a:rPr lang="en-US" sz="2000" spc="-1" dirty="0" err="1">
                <a:solidFill>
                  <a:srgbClr val="000000"/>
                </a:solidFill>
                <a:uFill>
                  <a:solidFill>
                    <a:srgbClr val="FFFFFF"/>
                  </a:solidFill>
                </a:uFill>
              </a:rPr>
              <a:t>autoencoder</a:t>
            </a:r>
            <a:r>
              <a:rPr lang="en-US" sz="2000" spc="-1" dirty="0">
                <a:solidFill>
                  <a:srgbClr val="000000"/>
                </a:solidFill>
                <a:uFill>
                  <a:solidFill>
                    <a:srgbClr val="FFFFFF"/>
                  </a:solidFill>
                </a:uFill>
              </a:rPr>
              <a:t>.</a:t>
            </a:r>
            <a:endParaRPr lang="en-US" sz="2000" b="0" strike="noStrike" spc="-1" dirty="0" smtClean="0">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lang="en-US" sz="2000" b="0" strike="noStrike" spc="-1" dirty="0">
              <a:solidFill>
                <a:srgbClr val="000000"/>
              </a:solidFill>
              <a:uFill>
                <a:solidFill>
                  <a:srgbClr val="FFFFFF"/>
                </a:solidFill>
              </a:uFill>
              <a:latin typeface="Arial"/>
            </a:endParaRPr>
          </a:p>
        </p:txBody>
      </p:sp>
      <p:sp>
        <p:nvSpPr>
          <p:cNvPr id="4" name="Rounded Rectangle 3"/>
          <p:cNvSpPr/>
          <p:nvPr/>
        </p:nvSpPr>
        <p:spPr>
          <a:xfrm>
            <a:off x="1219467" y="4463473"/>
            <a:ext cx="9752106" cy="1407815"/>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p:cNvSpPr txBox="1"/>
          <p:nvPr/>
        </p:nvSpPr>
        <p:spPr>
          <a:xfrm>
            <a:off x="1364970" y="4613382"/>
            <a:ext cx="9461100" cy="1107996"/>
          </a:xfrm>
          <a:prstGeom prst="rect">
            <a:avLst/>
          </a:prstGeom>
          <a:noFill/>
        </p:spPr>
        <p:txBody>
          <a:bodyPr wrap="square" rtlCol="0">
            <a:spAutoFit/>
          </a:bodyPr>
          <a:lstStyle/>
          <a:p>
            <a:pPr algn="ctr"/>
            <a:r>
              <a:rPr lang="en-US" sz="2400" i="1" spc="-1" dirty="0" smtClean="0">
                <a:solidFill>
                  <a:srgbClr val="000000"/>
                </a:solidFill>
                <a:uFill>
                  <a:solidFill>
                    <a:srgbClr val="FFFFFF"/>
                  </a:solidFill>
                </a:uFill>
              </a:rPr>
              <a:t> There is important </a:t>
            </a:r>
            <a:r>
              <a:rPr lang="en-US" sz="2400" i="1" spc="-1" dirty="0">
                <a:solidFill>
                  <a:srgbClr val="000000"/>
                </a:solidFill>
                <a:uFill>
                  <a:solidFill>
                    <a:srgbClr val="FFFFFF"/>
                  </a:solidFill>
                </a:uFill>
              </a:rPr>
              <a:t>information that characterizes an earthquake in frequency bands not classically associated with the p and s waves. </a:t>
            </a:r>
          </a:p>
          <a:p>
            <a:endParaRPr lang="en-US" i="1" dirty="0"/>
          </a:p>
        </p:txBody>
      </p:sp>
    </p:spTree>
    <p:extLst>
      <p:ext uri="{BB962C8B-B14F-4D97-AF65-F5344CB8AC3E}">
        <p14:creationId xmlns:p14="http://schemas.microsoft.com/office/powerpoint/2010/main" val="14097867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838080" y="365040"/>
            <a:ext cx="10514880" cy="1324800"/>
          </a:xfrm>
          <a:prstGeom prst="rect">
            <a:avLst/>
          </a:prstGeom>
          <a:noFill/>
          <a:ln>
            <a:noFill/>
          </a:ln>
        </p:spPr>
        <p:txBody>
          <a:bodyPr lIns="0" tIns="0" rIns="0" bIns="0" anchor="ctr"/>
          <a:lstStyle/>
          <a:p>
            <a:pPr>
              <a:lnSpc>
                <a:spcPct val="90000"/>
              </a:lnSpc>
            </a:pPr>
            <a:r>
              <a:rPr lang="en-US" sz="4400" b="1" strike="noStrike" spc="-1" dirty="0">
                <a:solidFill>
                  <a:srgbClr val="000000"/>
                </a:solidFill>
                <a:uFill>
                  <a:solidFill>
                    <a:srgbClr val="FFFFFF"/>
                  </a:solidFill>
                </a:uFill>
                <a:latin typeface="+mj-lt"/>
                <a:ea typeface="DejaVu Sans"/>
              </a:rPr>
              <a:t>Threshold Selection</a:t>
            </a:r>
            <a:endParaRPr lang="en-US" sz="1800" b="1" strike="noStrike" spc="-1" dirty="0">
              <a:solidFill>
                <a:srgbClr val="000000"/>
              </a:solidFill>
              <a:uFill>
                <a:solidFill>
                  <a:srgbClr val="FFFFFF"/>
                </a:solidFill>
              </a:uFill>
              <a:latin typeface="+mj-lt"/>
            </a:endParaRPr>
          </a:p>
        </p:txBody>
      </p:sp>
      <p:sp>
        <p:nvSpPr>
          <p:cNvPr id="282" name="TextShape 2"/>
          <p:cNvSpPr txBox="1"/>
          <p:nvPr/>
        </p:nvSpPr>
        <p:spPr>
          <a:xfrm>
            <a:off x="838080" y="1825560"/>
            <a:ext cx="10514880" cy="4350600"/>
          </a:xfrm>
          <a:prstGeom prst="rect">
            <a:avLst/>
          </a:prstGeom>
          <a:noFill/>
          <a:ln>
            <a:noFill/>
          </a:ln>
        </p:spPr>
        <p:txBody>
          <a:bodyPr lIns="0" tIns="0" rIns="0" bIns="0"/>
          <a:lstStyle/>
          <a:p>
            <a:pPr marL="216000"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Various thresholds were selected as methods to filter the reconstruction error. The most effective threshold tested was a raw percentile distribution cut. For all anomaly detection methods tested, we chose to examine the top 1 percent of reconstruction error values. </a:t>
            </a:r>
          </a:p>
        </p:txBody>
      </p:sp>
      <p:sp>
        <p:nvSpPr>
          <p:cNvPr id="283" name="CustomShape 3"/>
          <p:cNvSpPr/>
          <p:nvPr/>
        </p:nvSpPr>
        <p:spPr>
          <a:xfrm>
            <a:off x="749520" y="2926080"/>
            <a:ext cx="51969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Reconstruction Error – Before Threshold</a:t>
            </a:r>
            <a:endParaRPr lang="en-US" sz="1800" b="1" strike="noStrike" spc="-1">
              <a:solidFill>
                <a:srgbClr val="000000"/>
              </a:solidFill>
              <a:uFill>
                <a:solidFill>
                  <a:srgbClr val="FFFFFF"/>
                </a:solidFill>
              </a:uFill>
              <a:latin typeface="Arial"/>
            </a:endParaRPr>
          </a:p>
        </p:txBody>
      </p:sp>
      <p:sp>
        <p:nvSpPr>
          <p:cNvPr id="284" name="CustomShape 4"/>
          <p:cNvSpPr/>
          <p:nvPr/>
        </p:nvSpPr>
        <p:spPr>
          <a:xfrm>
            <a:off x="6233040" y="2926080"/>
            <a:ext cx="51969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uFill>
                  <a:solidFill>
                    <a:srgbClr val="FFFFFF"/>
                  </a:solidFill>
                </a:uFill>
                <a:latin typeface="Arial"/>
                <a:ea typeface="DejaVu Sans"/>
              </a:rPr>
              <a:t>Reconstruction Error – After Threshold</a:t>
            </a:r>
            <a:endParaRPr lang="en-US" sz="1800" b="1" strike="noStrike" spc="-1">
              <a:solidFill>
                <a:srgbClr val="000000"/>
              </a:solidFill>
              <a:uFill>
                <a:solidFill>
                  <a:srgbClr val="FFFFFF"/>
                </a:solidFill>
              </a:uFill>
              <a:latin typeface="Arial"/>
            </a:endParaRPr>
          </a:p>
        </p:txBody>
      </p:sp>
      <p:pic>
        <p:nvPicPr>
          <p:cNvPr id="285" name="Picture 284"/>
          <p:cNvPicPr/>
          <p:nvPr/>
        </p:nvPicPr>
        <p:blipFill>
          <a:blip r:embed="rId2"/>
          <a:stretch/>
        </p:blipFill>
        <p:spPr>
          <a:xfrm>
            <a:off x="6492240" y="3383280"/>
            <a:ext cx="4663440" cy="3017520"/>
          </a:xfrm>
          <a:prstGeom prst="rect">
            <a:avLst/>
          </a:prstGeom>
          <a:ln>
            <a:noFill/>
          </a:ln>
        </p:spPr>
      </p:pic>
      <p:pic>
        <p:nvPicPr>
          <p:cNvPr id="286" name="Picture 285"/>
          <p:cNvPicPr/>
          <p:nvPr/>
        </p:nvPicPr>
        <p:blipFill>
          <a:blip r:embed="rId3"/>
          <a:stretch/>
        </p:blipFill>
        <p:spPr>
          <a:xfrm>
            <a:off x="1005840" y="3383280"/>
            <a:ext cx="4663440" cy="3017520"/>
          </a:xfrm>
          <a:prstGeom prst="rect">
            <a:avLst/>
          </a:prstGeom>
          <a:ln>
            <a:noFill/>
          </a:ln>
        </p:spPr>
      </p:pic>
      <p:sp>
        <p:nvSpPr>
          <p:cNvPr id="287" name="CustomShape 5"/>
          <p:cNvSpPr/>
          <p:nvPr/>
        </p:nvSpPr>
        <p:spPr>
          <a:xfrm rot="16250400">
            <a:off x="-506880" y="4367520"/>
            <a:ext cx="264888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Reconstruction Error</a:t>
            </a:r>
            <a:endParaRPr lang="en-US" sz="1800" b="0" strike="noStrike" spc="-1">
              <a:solidFill>
                <a:srgbClr val="000000"/>
              </a:solidFill>
              <a:uFill>
                <a:solidFill>
                  <a:srgbClr val="FFFFFF"/>
                </a:solidFill>
              </a:uFill>
              <a:latin typeface="Arial"/>
            </a:endParaRPr>
          </a:p>
        </p:txBody>
      </p:sp>
      <p:sp>
        <p:nvSpPr>
          <p:cNvPr id="288" name="CustomShape 6"/>
          <p:cNvSpPr/>
          <p:nvPr/>
        </p:nvSpPr>
        <p:spPr>
          <a:xfrm rot="16250400">
            <a:off x="4979160" y="4440600"/>
            <a:ext cx="264888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Reconstruction Error</a:t>
            </a:r>
            <a:endParaRPr lang="en-US" sz="1800" b="0" strike="noStrike" spc="-1">
              <a:solidFill>
                <a:srgbClr val="000000"/>
              </a:solidFill>
              <a:uFill>
                <a:solidFill>
                  <a:srgbClr val="FFFFFF"/>
                </a:solidFill>
              </a:uFill>
              <a:latin typeface="Arial"/>
            </a:endParaRPr>
          </a:p>
        </p:txBody>
      </p:sp>
      <p:sp>
        <p:nvSpPr>
          <p:cNvPr id="289" name="CustomShape 7"/>
          <p:cNvSpPr/>
          <p:nvPr/>
        </p:nvSpPr>
        <p:spPr>
          <a:xfrm>
            <a:off x="7680960" y="6359400"/>
            <a:ext cx="275256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[3.2 sec window]</a:t>
            </a:r>
            <a:endParaRPr lang="en-US" sz="1800" b="0" strike="noStrike" spc="-1">
              <a:solidFill>
                <a:srgbClr val="000000"/>
              </a:solidFill>
              <a:uFill>
                <a:solidFill>
                  <a:srgbClr val="FFFFFF"/>
                </a:solidFill>
              </a:uFill>
              <a:latin typeface="Arial"/>
            </a:endParaRPr>
          </a:p>
        </p:txBody>
      </p:sp>
      <p:sp>
        <p:nvSpPr>
          <p:cNvPr id="290" name="CustomShape 8"/>
          <p:cNvSpPr/>
          <p:nvPr/>
        </p:nvSpPr>
        <p:spPr>
          <a:xfrm>
            <a:off x="2011680" y="6309360"/>
            <a:ext cx="275256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ea typeface="DejaVu Sans"/>
              </a:rPr>
              <a:t>Time [3.2 sec window]</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980903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822960" y="419373"/>
            <a:ext cx="10515240" cy="995359"/>
          </a:xfrm>
          <a:prstGeom prst="rect">
            <a:avLst/>
          </a:prstGeom>
          <a:noFill/>
          <a:ln>
            <a:noFill/>
          </a:ln>
        </p:spPr>
        <p:txBody>
          <a:bodyPr anchor="ctr"/>
          <a:lstStyle/>
          <a:p>
            <a:pPr>
              <a:lnSpc>
                <a:spcPct val="90000"/>
              </a:lnSpc>
            </a:pPr>
            <a:endParaRPr lang="en-US" sz="1800" b="0" strike="noStrike" spc="-1" dirty="0">
              <a:solidFill>
                <a:srgbClr val="000000"/>
              </a:solidFill>
              <a:uFill>
                <a:solidFill>
                  <a:srgbClr val="FFFFFF"/>
                </a:solidFill>
              </a:uFill>
              <a:latin typeface="Calibri"/>
            </a:endParaRPr>
          </a:p>
        </p:txBody>
      </p:sp>
      <p:sp>
        <p:nvSpPr>
          <p:cNvPr id="163" name="TextShape 2"/>
          <p:cNvSpPr txBox="1"/>
          <p:nvPr/>
        </p:nvSpPr>
        <p:spPr>
          <a:xfrm>
            <a:off x="598301" y="1651628"/>
            <a:ext cx="9590040" cy="2189500"/>
          </a:xfrm>
          <a:prstGeom prst="rect">
            <a:avLst/>
          </a:prstGeom>
          <a:noFill/>
          <a:ln>
            <a:noFill/>
          </a:ln>
        </p:spPr>
        <p:txBody>
          <a:bodyPr lIns="90000" tIns="45000" rIns="90000" bIns="45000"/>
          <a:lstStyle/>
          <a:p>
            <a:r>
              <a:rPr lang="en-US" sz="2200" b="0" strike="noStrike" spc="-1" dirty="0">
                <a:solidFill>
                  <a:srgbClr val="000000"/>
                </a:solidFill>
                <a:uFill>
                  <a:solidFill>
                    <a:srgbClr val="FFFFFF"/>
                  </a:solidFill>
                </a:uFill>
                <a:latin typeface="Calibri"/>
              </a:rPr>
              <a:t>Comparison with other anomaly detectors:</a:t>
            </a:r>
            <a:endParaRPr lang="en-US" sz="18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US" sz="1900" b="0" strike="noStrike" spc="-1" dirty="0" err="1" smtClean="0">
                <a:solidFill>
                  <a:srgbClr val="000000"/>
                </a:solidFill>
                <a:uFill>
                  <a:solidFill>
                    <a:srgbClr val="FFFFFF"/>
                  </a:solidFill>
                </a:uFill>
                <a:latin typeface="Calibri"/>
              </a:rPr>
              <a:t>Mahalanobis</a:t>
            </a:r>
            <a:r>
              <a:rPr lang="en-US" sz="1900" b="0" strike="noStrike" spc="-1" dirty="0" smtClean="0">
                <a:solidFill>
                  <a:srgbClr val="000000"/>
                </a:solidFill>
                <a:uFill>
                  <a:solidFill>
                    <a:srgbClr val="FFFFFF"/>
                  </a:solidFill>
                </a:uFill>
                <a:latin typeface="Calibri"/>
              </a:rPr>
              <a:t> distance to mean of the spectrogram</a:t>
            </a:r>
          </a:p>
          <a:p>
            <a:pPr marL="216000" indent="-216000">
              <a:buClr>
                <a:srgbClr val="000000"/>
              </a:buClr>
              <a:buSzPct val="45000"/>
              <a:buFont typeface="Wingdings" charset="2"/>
              <a:buChar char=""/>
            </a:pPr>
            <a:r>
              <a:rPr lang="en-US" sz="1900" spc="-1" dirty="0" smtClean="0">
                <a:solidFill>
                  <a:srgbClr val="000000"/>
                </a:solidFill>
                <a:uFill>
                  <a:solidFill>
                    <a:srgbClr val="FFFFFF"/>
                  </a:solidFill>
                </a:uFill>
                <a:latin typeface="Calibri"/>
              </a:rPr>
              <a:t>Metric: percentage of labeled events detected</a:t>
            </a:r>
            <a:endParaRPr lang="en-US" sz="1800" b="0" strike="noStrike" spc="-1" dirty="0">
              <a:solidFill>
                <a:srgbClr val="000000"/>
              </a:solidFill>
              <a:uFill>
                <a:solidFill>
                  <a:srgbClr val="FFFFFF"/>
                </a:solidFill>
              </a:uFill>
              <a:latin typeface="Arial"/>
            </a:endParaRPr>
          </a:p>
        </p:txBody>
      </p:sp>
      <p:graphicFrame>
        <p:nvGraphicFramePr>
          <p:cNvPr id="164" name="Table 3"/>
          <p:cNvGraphicFramePr/>
          <p:nvPr>
            <p:extLst>
              <p:ext uri="{D42A27DB-BD31-4B8C-83A1-F6EECF244321}">
                <p14:modId xmlns:p14="http://schemas.microsoft.com/office/powerpoint/2010/main" val="1716962026"/>
              </p:ext>
            </p:extLst>
          </p:nvPr>
        </p:nvGraphicFramePr>
        <p:xfrm>
          <a:off x="400715" y="3717757"/>
          <a:ext cx="6120402" cy="2399384"/>
        </p:xfrm>
        <a:graphic>
          <a:graphicData uri="http://schemas.openxmlformats.org/drawingml/2006/table">
            <a:tbl>
              <a:tblPr>
                <a:tableStyleId>{3C2FFA5D-87B4-456A-9821-1D502468CF0F}</a:tableStyleId>
              </a:tblPr>
              <a:tblGrid>
                <a:gridCol w="3059475"/>
                <a:gridCol w="3060927"/>
              </a:tblGrid>
              <a:tr h="223154">
                <a:tc>
                  <a:txBody>
                    <a:bodyPr/>
                    <a:lstStyle/>
                    <a:p>
                      <a:pPr algn="ctr"/>
                      <a:r>
                        <a:rPr lang="en-US" sz="2200" strike="noStrike" spc="-1" dirty="0">
                          <a:uFill>
                            <a:solidFill>
                              <a:srgbClr val="FFFFFF"/>
                            </a:solidFill>
                          </a:uFill>
                        </a:rPr>
                        <a:t>Approach </a:t>
                      </a:r>
                      <a:endParaRPr lang="en-US" sz="2200" b="1" strike="noStrike" spc="-1" dirty="0">
                        <a:solidFill>
                          <a:srgbClr val="FFFFFF"/>
                        </a:solidFill>
                        <a:uFill>
                          <a:solidFill>
                            <a:srgbClr val="FFFFFF"/>
                          </a:solidFill>
                        </a:uFill>
                        <a:latin typeface="Arial"/>
                      </a:endParaRPr>
                    </a:p>
                  </a:txBody>
                  <a:tcPr marL="90000" marR="90000"/>
                </a:tc>
                <a:tc>
                  <a:txBody>
                    <a:bodyPr/>
                    <a:lstStyle/>
                    <a:p>
                      <a:pPr algn="ctr"/>
                      <a:r>
                        <a:rPr lang="en-US" sz="2200" strike="noStrike" spc="-1" dirty="0">
                          <a:uFill>
                            <a:solidFill>
                              <a:srgbClr val="FFFFFF"/>
                            </a:solidFill>
                          </a:uFill>
                        </a:rPr>
                        <a:t>True Events Detected</a:t>
                      </a:r>
                    </a:p>
                    <a:p>
                      <a:pPr algn="ctr"/>
                      <a:r>
                        <a:rPr lang="en-US" sz="1800" strike="noStrike" spc="-1" dirty="0">
                          <a:uFill>
                            <a:solidFill>
                              <a:srgbClr val="FFFFFF"/>
                            </a:solidFill>
                          </a:uFill>
                        </a:rPr>
                        <a:t>[threshold = top 1% of reconstruction error]</a:t>
                      </a:r>
                      <a:endParaRPr lang="en-US" sz="2200" b="1" strike="noStrike" spc="-1" dirty="0">
                        <a:solidFill>
                          <a:srgbClr val="FFFFFF"/>
                        </a:solidFill>
                        <a:uFill>
                          <a:solidFill>
                            <a:srgbClr val="FFFFFF"/>
                          </a:solidFill>
                        </a:uFill>
                        <a:latin typeface="Arial"/>
                      </a:endParaRPr>
                    </a:p>
                  </a:txBody>
                  <a:tcPr marL="90000" marR="90000"/>
                </a:tc>
              </a:tr>
              <a:tr h="712012">
                <a:tc>
                  <a:txBody>
                    <a:bodyPr/>
                    <a:lstStyle/>
                    <a:p>
                      <a:pPr algn="ctr"/>
                      <a:r>
                        <a:rPr lang="en-US" sz="1800" strike="noStrike" spc="-1" dirty="0" err="1">
                          <a:uFill>
                            <a:solidFill>
                              <a:srgbClr val="FFFFFF"/>
                            </a:solidFill>
                          </a:uFill>
                        </a:rPr>
                        <a:t>Autoencoder</a:t>
                      </a:r>
                      <a:endParaRPr lang="en-US" sz="1800" b="1" strike="noStrike" spc="-1" dirty="0">
                        <a:solidFill>
                          <a:srgbClr val="000000"/>
                        </a:solidFill>
                        <a:uFill>
                          <a:solidFill>
                            <a:srgbClr val="FFFFFF"/>
                          </a:solidFill>
                        </a:uFill>
                        <a:latin typeface="Arial"/>
                      </a:endParaRPr>
                    </a:p>
                  </a:txBody>
                  <a:tcPr marL="90000" marR="90000"/>
                </a:tc>
                <a:tc>
                  <a:txBody>
                    <a:bodyPr/>
                    <a:lstStyle/>
                    <a:p>
                      <a:pPr algn="ctr"/>
                      <a:r>
                        <a:rPr lang="en-US" sz="1800" strike="noStrike" spc="-1" dirty="0">
                          <a:uFill>
                            <a:solidFill>
                              <a:srgbClr val="FFFFFF"/>
                            </a:solidFill>
                          </a:uFill>
                        </a:rPr>
                        <a:t>86.45%</a:t>
                      </a:r>
                      <a:endParaRPr lang="en-US" sz="1800" b="1" strike="noStrike" spc="-1" dirty="0">
                        <a:solidFill>
                          <a:srgbClr val="000000"/>
                        </a:solidFill>
                        <a:uFill>
                          <a:solidFill>
                            <a:srgbClr val="FFFFFF"/>
                          </a:solidFill>
                        </a:uFill>
                        <a:latin typeface="Arial"/>
                      </a:endParaRPr>
                    </a:p>
                  </a:txBody>
                  <a:tcPr marL="90000" marR="90000"/>
                </a:tc>
              </a:tr>
              <a:tr h="712012">
                <a:tc>
                  <a:txBody>
                    <a:bodyPr/>
                    <a:lstStyle/>
                    <a:p>
                      <a:pPr algn="ctr"/>
                      <a:r>
                        <a:rPr lang="en-US" sz="1900" strike="noStrike" spc="-1" dirty="0" err="1">
                          <a:uFill>
                            <a:solidFill>
                              <a:srgbClr val="FFFFFF"/>
                            </a:solidFill>
                          </a:uFill>
                        </a:rPr>
                        <a:t>Mahalanobis</a:t>
                      </a:r>
                      <a:r>
                        <a:rPr lang="en-US" sz="1900" strike="noStrike" spc="-1" dirty="0">
                          <a:uFill>
                            <a:solidFill>
                              <a:srgbClr val="FFFFFF"/>
                            </a:solidFill>
                          </a:uFill>
                        </a:rPr>
                        <a:t> Distance</a:t>
                      </a:r>
                      <a:endParaRPr lang="en-US" sz="1800" b="1" strike="noStrike" spc="-1" dirty="0">
                        <a:solidFill>
                          <a:srgbClr val="000000"/>
                        </a:solidFill>
                        <a:uFill>
                          <a:solidFill>
                            <a:srgbClr val="FFFFFF"/>
                          </a:solidFill>
                        </a:uFill>
                        <a:latin typeface="Arial"/>
                      </a:endParaRPr>
                    </a:p>
                  </a:txBody>
                  <a:tcPr marL="90000" marR="90000"/>
                </a:tc>
                <a:tc>
                  <a:txBody>
                    <a:bodyPr/>
                    <a:lstStyle/>
                    <a:p>
                      <a:pPr algn="ctr"/>
                      <a:r>
                        <a:rPr lang="en-US" sz="1800" strike="noStrike" spc="-1" dirty="0">
                          <a:uFill>
                            <a:solidFill>
                              <a:srgbClr val="FFFFFF"/>
                            </a:solidFill>
                          </a:uFill>
                        </a:rPr>
                        <a:t>65.45%</a:t>
                      </a:r>
                      <a:endParaRPr lang="en-US" sz="1800" b="1" strike="noStrike" spc="-1" dirty="0">
                        <a:solidFill>
                          <a:srgbClr val="000000"/>
                        </a:solidFill>
                        <a:uFill>
                          <a:solidFill>
                            <a:srgbClr val="FFFFFF"/>
                          </a:solidFill>
                        </a:uFill>
                        <a:latin typeface="Arial"/>
                      </a:endParaRPr>
                    </a:p>
                  </a:txBody>
                  <a:tcPr marL="90000" marR="90000"/>
                </a:tc>
              </a:tr>
            </a:tbl>
          </a:graphicData>
        </a:graphic>
      </p:graphicFrame>
      <p:sp>
        <p:nvSpPr>
          <p:cNvPr id="5" name="Title 1"/>
          <p:cNvSpPr txBox="1">
            <a:spLocks/>
          </p:cNvSpPr>
          <p:nvPr/>
        </p:nvSpPr>
        <p:spPr>
          <a:xfrm>
            <a:off x="838080" y="365040"/>
            <a:ext cx="10515240" cy="1325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Results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086" y="1690200"/>
            <a:ext cx="5228654" cy="3485769"/>
          </a:xfrm>
          <a:prstGeom prst="rect">
            <a:avLst/>
          </a:prstGeom>
        </p:spPr>
      </p:pic>
      <p:sp>
        <p:nvSpPr>
          <p:cNvPr id="4" name="TextBox 3"/>
          <p:cNvSpPr txBox="1"/>
          <p:nvPr/>
        </p:nvSpPr>
        <p:spPr>
          <a:xfrm rot="16200000">
            <a:off x="5846976" y="2580998"/>
            <a:ext cx="2370221" cy="369332"/>
          </a:xfrm>
          <a:prstGeom prst="rect">
            <a:avLst/>
          </a:prstGeom>
          <a:noFill/>
        </p:spPr>
        <p:txBody>
          <a:bodyPr wrap="square" rtlCol="0">
            <a:spAutoFit/>
          </a:bodyPr>
          <a:lstStyle/>
          <a:p>
            <a:r>
              <a:rPr lang="en-US" dirty="0" smtClean="0"/>
              <a:t>STA/LTA</a:t>
            </a:r>
            <a:endParaRPr lang="en-US" dirty="0"/>
          </a:p>
        </p:txBody>
      </p:sp>
      <p:sp>
        <p:nvSpPr>
          <p:cNvPr id="9" name="TextBox 8"/>
          <p:cNvSpPr txBox="1"/>
          <p:nvPr/>
        </p:nvSpPr>
        <p:spPr>
          <a:xfrm>
            <a:off x="9003230" y="5214541"/>
            <a:ext cx="2370221" cy="369332"/>
          </a:xfrm>
          <a:prstGeom prst="rect">
            <a:avLst/>
          </a:prstGeom>
          <a:noFill/>
        </p:spPr>
        <p:txBody>
          <a:bodyPr wrap="square" rtlCol="0">
            <a:spAutoFit/>
          </a:bodyPr>
          <a:lstStyle/>
          <a:p>
            <a:r>
              <a:rPr lang="en-US" dirty="0" smtClean="0"/>
              <a:t>Time (samples)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Work</a:t>
            </a:r>
            <a:endParaRPr lang="en-US" dirty="0"/>
          </a:p>
        </p:txBody>
      </p:sp>
      <p:sp>
        <p:nvSpPr>
          <p:cNvPr id="3" name="Subtitle 2"/>
          <p:cNvSpPr>
            <a:spLocks noGrp="1"/>
          </p:cNvSpPr>
          <p:nvPr>
            <p:ph type="subTitle"/>
          </p:nvPr>
        </p:nvSpPr>
        <p:spPr>
          <a:xfrm>
            <a:off x="838080" y="986589"/>
            <a:ext cx="10515240" cy="5189931"/>
          </a:xfrm>
        </p:spPr>
        <p:txBody>
          <a:bodyPr/>
          <a:lstStyle/>
          <a:p>
            <a:r>
              <a:rPr lang="en-US" dirty="0" smtClean="0"/>
              <a:t>Other anomaly detectors</a:t>
            </a:r>
          </a:p>
          <a:p>
            <a:r>
              <a:rPr lang="en-US" dirty="0"/>
              <a:t>Modeling trend on multiple days </a:t>
            </a:r>
          </a:p>
          <a:p>
            <a:r>
              <a:rPr lang="en-US" dirty="0"/>
              <a:t>Optimum training data size - diurnal and short term patterns</a:t>
            </a:r>
          </a:p>
          <a:p>
            <a:r>
              <a:rPr lang="en-US" dirty="0"/>
              <a:t>Geographic </a:t>
            </a:r>
            <a:r>
              <a:rPr lang="en-US" dirty="0" smtClean="0"/>
              <a:t>Associations – multiple sensors</a:t>
            </a:r>
            <a:endParaRPr lang="en-US" dirty="0"/>
          </a:p>
          <a:p>
            <a:endParaRPr lang="en-US" dirty="0"/>
          </a:p>
        </p:txBody>
      </p:sp>
    </p:spTree>
    <p:extLst>
      <p:ext uri="{BB962C8B-B14F-4D97-AF65-F5344CB8AC3E}">
        <p14:creationId xmlns:p14="http://schemas.microsoft.com/office/powerpoint/2010/main" val="1573972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80" y="353008"/>
            <a:ext cx="10515240" cy="753898"/>
          </a:xfrm>
        </p:spPr>
        <p:txBody>
          <a:bodyPr/>
          <a:lstStyle/>
          <a:p>
            <a:r>
              <a:rPr lang="en-US" b="1" dirty="0" smtClean="0"/>
              <a:t>Outline</a:t>
            </a:r>
            <a:endParaRPr lang="en-US" b="1" dirty="0"/>
          </a:p>
        </p:txBody>
      </p:sp>
      <p:sp>
        <p:nvSpPr>
          <p:cNvPr id="3" name="Subtitle 2"/>
          <p:cNvSpPr>
            <a:spLocks noGrp="1"/>
          </p:cNvSpPr>
          <p:nvPr>
            <p:ph type="subTitle"/>
          </p:nvPr>
        </p:nvSpPr>
        <p:spPr/>
        <p:txBody>
          <a:bodyPr/>
          <a:lstStyle/>
          <a:p>
            <a:r>
              <a:rPr lang="en-US" sz="2000" dirty="0" smtClean="0"/>
              <a:t>Motivation</a:t>
            </a:r>
          </a:p>
          <a:p>
            <a:r>
              <a:rPr lang="en-US" sz="2000" dirty="0" smtClean="0"/>
              <a:t>Dataset</a:t>
            </a:r>
          </a:p>
          <a:p>
            <a:r>
              <a:rPr lang="en-US" sz="2000" dirty="0" smtClean="0"/>
              <a:t>Unsupervised Approach</a:t>
            </a:r>
          </a:p>
          <a:p>
            <a:r>
              <a:rPr lang="en-US" sz="2000" dirty="0" smtClean="0"/>
              <a:t>Approaches</a:t>
            </a:r>
          </a:p>
          <a:p>
            <a:pPr marL="0" indent="0">
              <a:buNone/>
            </a:pPr>
            <a:r>
              <a:rPr lang="en-US" sz="2000" dirty="0"/>
              <a:t>	</a:t>
            </a:r>
            <a:r>
              <a:rPr lang="en-US" sz="2000" dirty="0" smtClean="0"/>
              <a:t>- Short Term Average-Long Term Average (STA-LTA)</a:t>
            </a:r>
          </a:p>
          <a:p>
            <a:pPr marL="0" indent="0">
              <a:buNone/>
            </a:pPr>
            <a:r>
              <a:rPr lang="en-US" sz="2000" dirty="0"/>
              <a:t>	</a:t>
            </a:r>
            <a:r>
              <a:rPr lang="en-US" sz="2000" dirty="0" smtClean="0"/>
              <a:t>- </a:t>
            </a:r>
            <a:r>
              <a:rPr lang="en-US" sz="2000" dirty="0"/>
              <a:t>Spectrogram as </a:t>
            </a:r>
            <a:r>
              <a:rPr lang="en-US" sz="2000" dirty="0" smtClean="0"/>
              <a:t>Feature</a:t>
            </a:r>
          </a:p>
          <a:p>
            <a:pPr marL="0" indent="0">
              <a:buNone/>
            </a:pPr>
            <a:r>
              <a:rPr lang="en-US" sz="2000" dirty="0"/>
              <a:t>	</a:t>
            </a:r>
            <a:r>
              <a:rPr lang="en-US" sz="2000" dirty="0" smtClean="0"/>
              <a:t>- </a:t>
            </a:r>
            <a:r>
              <a:rPr lang="en-US" sz="2000" dirty="0" err="1" smtClean="0"/>
              <a:t>Mahalanobis</a:t>
            </a:r>
            <a:r>
              <a:rPr lang="en-US" sz="2000" dirty="0" smtClean="0"/>
              <a:t> Distance</a:t>
            </a:r>
          </a:p>
          <a:p>
            <a:pPr marL="0" indent="0">
              <a:buNone/>
            </a:pPr>
            <a:r>
              <a:rPr lang="en-US" sz="2000" dirty="0"/>
              <a:t>	</a:t>
            </a:r>
            <a:r>
              <a:rPr lang="en-US" sz="2000" dirty="0" smtClean="0"/>
              <a:t>- </a:t>
            </a:r>
            <a:r>
              <a:rPr lang="en-US" sz="2000" dirty="0" err="1" smtClean="0"/>
              <a:t>Autoencoder</a:t>
            </a:r>
            <a:endParaRPr lang="en-US" sz="2000" dirty="0" smtClean="0"/>
          </a:p>
          <a:p>
            <a:r>
              <a:rPr lang="en-US" sz="2000" dirty="0" smtClean="0"/>
              <a:t>Results</a:t>
            </a:r>
          </a:p>
          <a:p>
            <a:r>
              <a:rPr lang="en-US" sz="2000" dirty="0" smtClean="0"/>
              <a:t>Future Work</a:t>
            </a:r>
          </a:p>
          <a:p>
            <a:endParaRPr lang="en-US" sz="2000" dirty="0"/>
          </a:p>
        </p:txBody>
      </p:sp>
    </p:spTree>
    <p:extLst>
      <p:ext uri="{BB962C8B-B14F-4D97-AF65-F5344CB8AC3E}">
        <p14:creationId xmlns:p14="http://schemas.microsoft.com/office/powerpoint/2010/main" val="212574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2"/>
          <p:cNvSpPr txBox="1"/>
          <p:nvPr/>
        </p:nvSpPr>
        <p:spPr>
          <a:xfrm>
            <a:off x="838080" y="1026720"/>
            <a:ext cx="10515240" cy="5150160"/>
          </a:xfrm>
          <a:prstGeom prst="rect">
            <a:avLst/>
          </a:prstGeom>
          <a:noFill/>
          <a:ln>
            <a:noFill/>
          </a:ln>
        </p:spPr>
        <p:txBody>
          <a:bodyPr/>
          <a:lstStyle/>
          <a:p>
            <a:pPr marL="228600" indent="-228240">
              <a:lnSpc>
                <a:spcPct val="90000"/>
              </a:lnSpc>
              <a:buClr>
                <a:srgbClr val="000000"/>
              </a:buClr>
              <a:buFont typeface="Arial"/>
              <a:buChar char="•"/>
            </a:pPr>
            <a:r>
              <a:rPr lang="en-US" sz="2400" b="1" strike="noStrike" spc="-1">
                <a:solidFill>
                  <a:srgbClr val="000000"/>
                </a:solidFill>
                <a:uFill>
                  <a:solidFill>
                    <a:srgbClr val="FFFFFF"/>
                  </a:solidFill>
                </a:uFill>
                <a:latin typeface="Calibri"/>
              </a:rPr>
              <a:t>Anomalies</a:t>
            </a:r>
            <a:r>
              <a:rPr lang="en-US" sz="2400" b="0" strike="noStrike" spc="-1">
                <a:solidFill>
                  <a:srgbClr val="000000"/>
                </a:solidFill>
                <a:uFill>
                  <a:solidFill>
                    <a:srgbClr val="FFFFFF"/>
                  </a:solidFill>
                </a:uFill>
                <a:latin typeface="Calibri"/>
              </a:rPr>
              <a:t> : Data samples that are unlike the rest of the data</a:t>
            </a:r>
            <a:endParaRPr lang="en-US" sz="2800" b="0" strike="noStrike" spc="-1">
              <a:solidFill>
                <a:srgbClr val="000000"/>
              </a:solidFill>
              <a:uFill>
                <a:solidFill>
                  <a:srgbClr val="FFFFFF"/>
                </a:solidFill>
              </a:uFill>
              <a:latin typeface="Calibri"/>
            </a:endParaRPr>
          </a:p>
          <a:p>
            <a:pPr>
              <a:lnSpc>
                <a:spcPct val="100000"/>
              </a:lnSpc>
            </a:pPr>
            <a:endParaRPr lang="en-US" sz="2800" b="0" strike="noStrike" spc="-1">
              <a:solidFill>
                <a:srgbClr val="000000"/>
              </a:solidFill>
              <a:uFill>
                <a:solidFill>
                  <a:srgbClr val="FFFFFF"/>
                </a:solidFill>
              </a:uFill>
              <a:latin typeface="Calibri"/>
            </a:endParaRPr>
          </a:p>
        </p:txBody>
      </p:sp>
      <p:sp>
        <p:nvSpPr>
          <p:cNvPr id="87" name="CustomShape 3"/>
          <p:cNvSpPr/>
          <p:nvPr/>
        </p:nvSpPr>
        <p:spPr>
          <a:xfrm>
            <a:off x="1089000" y="2400120"/>
            <a:ext cx="1706400" cy="766440"/>
          </a:xfrm>
          <a:prstGeom prst="roundRect">
            <a:avLst>
              <a:gd name="adj" fmla="val 16667"/>
            </a:avLst>
          </a:prstGeom>
          <a:ln w="19080">
            <a:solidFill>
              <a:schemeClr val="tx1"/>
            </a:solidFill>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Large Incoming Dataset</a:t>
            </a:r>
            <a:endParaRPr lang="en-US" sz="1800" b="0" strike="noStrike" spc="-1">
              <a:solidFill>
                <a:srgbClr val="000000"/>
              </a:solidFill>
              <a:uFill>
                <a:solidFill>
                  <a:srgbClr val="FFFFFF"/>
                </a:solidFill>
              </a:uFill>
              <a:latin typeface="Arial"/>
            </a:endParaRPr>
          </a:p>
        </p:txBody>
      </p:sp>
      <p:sp>
        <p:nvSpPr>
          <p:cNvPr id="88" name="CustomShape 4"/>
          <p:cNvSpPr/>
          <p:nvPr/>
        </p:nvSpPr>
        <p:spPr>
          <a:xfrm>
            <a:off x="3465720" y="2397960"/>
            <a:ext cx="1395000" cy="752400"/>
          </a:xfrm>
          <a:prstGeom prst="rect">
            <a:avLst/>
          </a:prstGeom>
          <a:ln/>
        </p:spPr>
        <p:style>
          <a:lnRef idx="2">
            <a:schemeClr val="dk1">
              <a:shade val="50000"/>
            </a:schemeClr>
          </a:lnRef>
          <a:fillRef idx="1">
            <a:schemeClr val="dk1"/>
          </a:fillRef>
          <a:effectRef idx="0">
            <a:schemeClr val="dk1"/>
          </a:effectRef>
          <a:fontRef idx="minor"/>
        </p:style>
        <p:txBody>
          <a:bodyPr lIns="90000" tIns="45000" rIns="90000" bIns="45000" anchor="ctr"/>
          <a:lstStyle/>
          <a:p>
            <a:pPr algn="ctr">
              <a:lnSpc>
                <a:spcPct val="100000"/>
              </a:lnSpc>
            </a:pPr>
            <a:r>
              <a:rPr lang="en-US" sz="1800" b="0" strike="noStrike" spc="-1">
                <a:solidFill>
                  <a:srgbClr val="FFFFFF"/>
                </a:solidFill>
                <a:uFill>
                  <a:solidFill>
                    <a:srgbClr val="FFFFFF"/>
                  </a:solidFill>
                </a:uFill>
                <a:latin typeface="Calibri"/>
              </a:rPr>
              <a:t>Anomaly Detector</a:t>
            </a:r>
            <a:endParaRPr lang="en-US" sz="1800" b="0" strike="noStrike" spc="-1">
              <a:solidFill>
                <a:srgbClr val="000000"/>
              </a:solidFill>
              <a:uFill>
                <a:solidFill>
                  <a:srgbClr val="FFFFFF"/>
                </a:solidFill>
              </a:uFill>
              <a:latin typeface="Arial"/>
            </a:endParaRPr>
          </a:p>
        </p:txBody>
      </p:sp>
      <p:sp>
        <p:nvSpPr>
          <p:cNvPr id="89" name="CustomShape 5"/>
          <p:cNvSpPr/>
          <p:nvPr/>
        </p:nvSpPr>
        <p:spPr>
          <a:xfrm>
            <a:off x="2790000" y="2734920"/>
            <a:ext cx="681120" cy="150480"/>
          </a:xfrm>
          <a:prstGeom prst="rightArrow">
            <a:avLst>
              <a:gd name="adj1" fmla="val 50000"/>
              <a:gd name="adj2" fmla="val 50000"/>
            </a:avLst>
          </a:prstGeom>
          <a:solidFill>
            <a:schemeClr val="accent1"/>
          </a:solidFill>
          <a:ln>
            <a:solidFill>
              <a:schemeClr val="tx1"/>
            </a:solidFill>
          </a:ln>
        </p:spPr>
        <p:style>
          <a:lnRef idx="2">
            <a:schemeClr val="accent2">
              <a:shade val="50000"/>
            </a:schemeClr>
          </a:lnRef>
          <a:fillRef idx="1">
            <a:schemeClr val="accent2"/>
          </a:fillRef>
          <a:effectRef idx="0">
            <a:schemeClr val="accent2"/>
          </a:effectRef>
          <a:fontRef idx="minor"/>
        </p:style>
      </p:sp>
      <p:sp>
        <p:nvSpPr>
          <p:cNvPr id="90" name="CustomShape 6"/>
          <p:cNvSpPr/>
          <p:nvPr/>
        </p:nvSpPr>
        <p:spPr>
          <a:xfrm>
            <a:off x="5623200" y="2399760"/>
            <a:ext cx="1392120" cy="799560"/>
          </a:xfrm>
          <a:prstGeom prst="roundRect">
            <a:avLst>
              <a:gd name="adj" fmla="val 16667"/>
            </a:avLst>
          </a:prstGeom>
          <a:ln w="19080">
            <a:solidFill>
              <a:schemeClr val="tx1"/>
            </a:solidFill>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Detected Anomalies</a:t>
            </a:r>
            <a:endParaRPr lang="en-US" sz="1800" b="0" strike="noStrike" spc="-1">
              <a:solidFill>
                <a:srgbClr val="000000"/>
              </a:solidFill>
              <a:uFill>
                <a:solidFill>
                  <a:srgbClr val="FFFFFF"/>
                </a:solidFill>
              </a:uFill>
              <a:latin typeface="Arial"/>
            </a:endParaRPr>
          </a:p>
        </p:txBody>
      </p:sp>
      <p:sp>
        <p:nvSpPr>
          <p:cNvPr id="91" name="CustomShape 7"/>
          <p:cNvSpPr/>
          <p:nvPr/>
        </p:nvSpPr>
        <p:spPr>
          <a:xfrm>
            <a:off x="4868280" y="2698920"/>
            <a:ext cx="747360" cy="150480"/>
          </a:xfrm>
          <a:prstGeom prst="rightArrow">
            <a:avLst>
              <a:gd name="adj1" fmla="val 50000"/>
              <a:gd name="adj2" fmla="val 50000"/>
            </a:avLst>
          </a:prstGeom>
          <a:ln>
            <a:solidFill>
              <a:schemeClr val="tx1"/>
            </a:solidFill>
          </a:ln>
        </p:spPr>
        <p:style>
          <a:lnRef idx="2">
            <a:schemeClr val="accent1">
              <a:shade val="50000"/>
            </a:schemeClr>
          </a:lnRef>
          <a:fillRef idx="1">
            <a:schemeClr val="accent1"/>
          </a:fillRef>
          <a:effectRef idx="0">
            <a:schemeClr val="accent1"/>
          </a:effectRef>
          <a:fontRef idx="minor"/>
        </p:style>
      </p:sp>
      <p:sp>
        <p:nvSpPr>
          <p:cNvPr id="92" name="CustomShape 8"/>
          <p:cNvSpPr/>
          <p:nvPr/>
        </p:nvSpPr>
        <p:spPr>
          <a:xfrm>
            <a:off x="7695720" y="1689480"/>
            <a:ext cx="2362680" cy="577800"/>
          </a:xfrm>
          <a:prstGeom prst="roundRect">
            <a:avLst>
              <a:gd name="adj" fmla="val 16667"/>
            </a:avLst>
          </a:prstGeom>
          <a:ln w="19080">
            <a:solidFill>
              <a:schemeClr val="tx1"/>
            </a:solidFill>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Uninteresting Events</a:t>
            </a:r>
            <a:endParaRPr lang="en-US" sz="1800" b="0" strike="noStrike" spc="-1">
              <a:solidFill>
                <a:srgbClr val="000000"/>
              </a:solidFill>
              <a:uFill>
                <a:solidFill>
                  <a:srgbClr val="FFFFFF"/>
                </a:solidFill>
              </a:uFill>
              <a:latin typeface="Arial"/>
            </a:endParaRPr>
          </a:p>
        </p:txBody>
      </p:sp>
      <p:sp>
        <p:nvSpPr>
          <p:cNvPr id="93" name="CustomShape 9"/>
          <p:cNvSpPr/>
          <p:nvPr/>
        </p:nvSpPr>
        <p:spPr>
          <a:xfrm>
            <a:off x="7585920" y="3359520"/>
            <a:ext cx="1337400" cy="619560"/>
          </a:xfrm>
          <a:prstGeom prst="roundRect">
            <a:avLst>
              <a:gd name="adj" fmla="val 16667"/>
            </a:avLst>
          </a:prstGeom>
          <a:ln w="19080">
            <a:solidFill>
              <a:schemeClr val="tx1"/>
            </a:solidFill>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Interesting Events </a:t>
            </a:r>
            <a:endParaRPr lang="en-US" sz="1800" b="0" strike="noStrike" spc="-1">
              <a:solidFill>
                <a:srgbClr val="000000"/>
              </a:solidFill>
              <a:uFill>
                <a:solidFill>
                  <a:srgbClr val="FFFFFF"/>
                </a:solidFill>
              </a:uFill>
              <a:latin typeface="Arial"/>
            </a:endParaRPr>
          </a:p>
        </p:txBody>
      </p:sp>
      <p:sp>
        <p:nvSpPr>
          <p:cNvPr id="94" name="CustomShape 10"/>
          <p:cNvSpPr/>
          <p:nvPr/>
        </p:nvSpPr>
        <p:spPr>
          <a:xfrm>
            <a:off x="9691200" y="3391200"/>
            <a:ext cx="1438200" cy="609480"/>
          </a:xfrm>
          <a:prstGeom prst="roundRect">
            <a:avLst>
              <a:gd name="adj" fmla="val 16667"/>
            </a:avLst>
          </a:prstGeom>
          <a:ln w="19080">
            <a:solidFill>
              <a:schemeClr val="tx1"/>
            </a:solidFill>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Further Analysis</a:t>
            </a:r>
            <a:endParaRPr lang="en-US" sz="1800" b="0" strike="noStrike" spc="-1">
              <a:solidFill>
                <a:srgbClr val="000000"/>
              </a:solidFill>
              <a:uFill>
                <a:solidFill>
                  <a:srgbClr val="FFFFFF"/>
                </a:solidFill>
              </a:uFill>
              <a:latin typeface="Arial"/>
            </a:endParaRPr>
          </a:p>
        </p:txBody>
      </p:sp>
      <p:sp>
        <p:nvSpPr>
          <p:cNvPr id="95" name="CustomShape 11"/>
          <p:cNvSpPr/>
          <p:nvPr/>
        </p:nvSpPr>
        <p:spPr>
          <a:xfrm rot="16200000" flipH="1">
            <a:off x="6717600" y="2801880"/>
            <a:ext cx="469440" cy="1265760"/>
          </a:xfrm>
          <a:prstGeom prst="bentConnector2">
            <a:avLst/>
          </a:prstGeom>
          <a:noFill/>
          <a:ln w="76320">
            <a:tailEnd type="triangle" w="med" len="med"/>
          </a:ln>
        </p:spPr>
        <p:style>
          <a:lnRef idx="1">
            <a:schemeClr val="accent1"/>
          </a:lnRef>
          <a:fillRef idx="0">
            <a:schemeClr val="accent1"/>
          </a:fillRef>
          <a:effectRef idx="0">
            <a:schemeClr val="accent1"/>
          </a:effectRef>
          <a:fontRef idx="minor"/>
        </p:style>
      </p:sp>
      <p:sp>
        <p:nvSpPr>
          <p:cNvPr id="96" name="CustomShape 12"/>
          <p:cNvSpPr/>
          <p:nvPr/>
        </p:nvSpPr>
        <p:spPr>
          <a:xfrm rot="5400000" flipH="1" flipV="1">
            <a:off x="6801840" y="1500480"/>
            <a:ext cx="426600" cy="1369080"/>
          </a:xfrm>
          <a:prstGeom prst="bentConnector2">
            <a:avLst/>
          </a:prstGeom>
          <a:noFill/>
          <a:ln w="76320">
            <a:tailEnd type="triangle" w="med" len="med"/>
          </a:ln>
        </p:spPr>
        <p:style>
          <a:lnRef idx="1">
            <a:schemeClr val="accent1"/>
          </a:lnRef>
          <a:fillRef idx="0">
            <a:schemeClr val="accent1"/>
          </a:fillRef>
          <a:effectRef idx="0">
            <a:schemeClr val="accent1"/>
          </a:effectRef>
          <a:fontRef idx="minor"/>
        </p:style>
      </p:sp>
      <p:sp>
        <p:nvSpPr>
          <p:cNvPr id="97" name="CustomShape 13"/>
          <p:cNvSpPr/>
          <p:nvPr/>
        </p:nvSpPr>
        <p:spPr>
          <a:xfrm>
            <a:off x="8919720" y="3573720"/>
            <a:ext cx="771120" cy="165600"/>
          </a:xfrm>
          <a:prstGeom prst="rightArrow">
            <a:avLst>
              <a:gd name="adj1" fmla="val 50000"/>
              <a:gd name="adj2" fmla="val 50000"/>
            </a:avLst>
          </a:prstGeom>
          <a:ln>
            <a:solidFill>
              <a:schemeClr val="tx1"/>
            </a:solidFill>
          </a:ln>
        </p:spPr>
        <p:style>
          <a:lnRef idx="2">
            <a:schemeClr val="accent1">
              <a:shade val="50000"/>
            </a:schemeClr>
          </a:lnRef>
          <a:fillRef idx="1">
            <a:schemeClr val="accent1"/>
          </a:fillRef>
          <a:effectRef idx="0">
            <a:schemeClr val="accent1"/>
          </a:effectRef>
          <a:fontRef idx="minor"/>
        </p:style>
      </p:sp>
      <p:sp>
        <p:nvSpPr>
          <p:cNvPr id="98" name="CustomShape 14"/>
          <p:cNvSpPr/>
          <p:nvPr/>
        </p:nvSpPr>
        <p:spPr>
          <a:xfrm>
            <a:off x="957600" y="4572720"/>
            <a:ext cx="1039608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US" sz="2400" b="1" strike="noStrike" spc="-1" dirty="0">
                <a:solidFill>
                  <a:srgbClr val="000000"/>
                </a:solidFill>
                <a:uFill>
                  <a:solidFill>
                    <a:srgbClr val="FFFFFF"/>
                  </a:solidFill>
                </a:uFill>
                <a:latin typeface="Calibri"/>
              </a:rPr>
              <a:t>Final Objective – </a:t>
            </a:r>
            <a:r>
              <a:rPr lang="en-US" sz="2400" b="0" strike="noStrike" spc="-1" dirty="0">
                <a:solidFill>
                  <a:srgbClr val="000000"/>
                </a:solidFill>
                <a:uFill>
                  <a:solidFill>
                    <a:srgbClr val="FFFFFF"/>
                  </a:solidFill>
                </a:uFill>
                <a:latin typeface="Calibri"/>
              </a:rPr>
              <a:t>In a large seismic dataset, identify events that are interesting to seismologists. </a:t>
            </a:r>
            <a:endParaRPr lang="en-US" sz="1800" b="0" strike="noStrike" spc="-1" dirty="0">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US" sz="2400" b="1" strike="noStrike" spc="-1" dirty="0">
                <a:solidFill>
                  <a:srgbClr val="000000"/>
                </a:solidFill>
                <a:uFill>
                  <a:solidFill>
                    <a:srgbClr val="FFFFFF"/>
                  </a:solidFill>
                </a:uFill>
                <a:latin typeface="Calibri"/>
              </a:rPr>
              <a:t>Intermediate Objective </a:t>
            </a:r>
            <a:r>
              <a:rPr lang="en-US" sz="2400" b="0" strike="noStrike" spc="-1" dirty="0">
                <a:solidFill>
                  <a:srgbClr val="000000"/>
                </a:solidFill>
                <a:uFill>
                  <a:solidFill>
                    <a:srgbClr val="FFFFFF"/>
                  </a:solidFill>
                </a:uFill>
                <a:latin typeface="Calibri"/>
              </a:rPr>
              <a:t>- Find events that are </a:t>
            </a:r>
            <a:r>
              <a:rPr lang="en-US" sz="2400" b="0" strike="noStrike" spc="-1" dirty="0" smtClean="0">
                <a:solidFill>
                  <a:srgbClr val="000000"/>
                </a:solidFill>
                <a:uFill>
                  <a:solidFill>
                    <a:srgbClr val="FFFFFF"/>
                  </a:solidFill>
                </a:uFill>
                <a:latin typeface="Calibri"/>
              </a:rPr>
              <a:t>unusual (includes </a:t>
            </a:r>
            <a:r>
              <a:rPr lang="en-US" sz="2400" b="0" strike="noStrike" spc="-1" dirty="0">
                <a:solidFill>
                  <a:srgbClr val="000000"/>
                </a:solidFill>
                <a:uFill>
                  <a:solidFill>
                    <a:srgbClr val="FFFFFF"/>
                  </a:solidFill>
                </a:uFill>
                <a:latin typeface="Calibri"/>
              </a:rPr>
              <a:t>both interesting and uninteresting events</a:t>
            </a:r>
            <a:r>
              <a:rPr lang="en-US" sz="2400" b="0" strike="noStrike" spc="-1" dirty="0" smtClean="0">
                <a:solidFill>
                  <a:srgbClr val="000000"/>
                </a:solidFill>
                <a:uFill>
                  <a:solidFill>
                    <a:srgbClr val="FFFFFF"/>
                  </a:solidFill>
                </a:uFill>
                <a:latin typeface="Calibri"/>
              </a:rPr>
              <a:t>).</a:t>
            </a:r>
            <a:endParaRPr lang="en-US" sz="18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
        <p:nvSpPr>
          <p:cNvPr id="16" name="Title 1"/>
          <p:cNvSpPr txBox="1">
            <a:spLocks/>
          </p:cNvSpPr>
          <p:nvPr/>
        </p:nvSpPr>
        <p:spPr>
          <a:xfrm>
            <a:off x="1089000" y="149220"/>
            <a:ext cx="10515240" cy="7068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Motivation</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365400"/>
            <a:ext cx="10515240" cy="1325160"/>
          </a:xfrm>
          <a:prstGeom prst="rect">
            <a:avLst/>
          </a:prstGeom>
          <a:noFill/>
          <a:ln>
            <a:noFill/>
          </a:ln>
        </p:spPr>
        <p:txBody>
          <a:bodyPr anchor="ctr"/>
          <a:lstStyle/>
          <a:p>
            <a:pPr algn="ctr">
              <a:lnSpc>
                <a:spcPct val="90000"/>
              </a:lnSpc>
            </a:pPr>
            <a:endParaRPr lang="en-US" sz="1800" b="0" strike="noStrike" spc="-1" dirty="0">
              <a:solidFill>
                <a:srgbClr val="000000"/>
              </a:solidFill>
              <a:uFill>
                <a:solidFill>
                  <a:srgbClr val="FFFFFF"/>
                </a:solidFill>
              </a:uFill>
              <a:latin typeface="Calibri"/>
            </a:endParaRPr>
          </a:p>
        </p:txBody>
      </p:sp>
      <p:sp>
        <p:nvSpPr>
          <p:cNvPr id="100" name="TextShape 2"/>
          <p:cNvSpPr txBox="1"/>
          <p:nvPr/>
        </p:nvSpPr>
        <p:spPr>
          <a:xfrm>
            <a:off x="371160" y="1690560"/>
            <a:ext cx="4243680" cy="4350960"/>
          </a:xfrm>
          <a:prstGeom prst="rect">
            <a:avLst/>
          </a:prstGeom>
          <a:noFill/>
          <a:ln>
            <a:noFill/>
          </a:ln>
        </p:spPr>
        <p:txBody>
          <a:bodyPr/>
          <a:lstStyle/>
          <a:p>
            <a:pPr marL="228600" indent="-228240">
              <a:lnSpc>
                <a:spcPct val="90000"/>
              </a:lnSpc>
              <a:buClr>
                <a:srgbClr val="000000"/>
              </a:buClr>
              <a:buFont typeface="Arial"/>
              <a:buChar char="•"/>
            </a:pPr>
            <a:r>
              <a:rPr lang="en-US" sz="2400" b="0" strike="noStrike" spc="-1">
                <a:solidFill>
                  <a:srgbClr val="000000"/>
                </a:solidFill>
                <a:uFill>
                  <a:solidFill>
                    <a:srgbClr val="FFFFFF"/>
                  </a:solidFill>
                </a:uFill>
                <a:latin typeface="Calibri"/>
              </a:rPr>
              <a:t>Seismic data from a single station</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400" b="0" strike="noStrike" spc="-1">
                <a:solidFill>
                  <a:srgbClr val="000000"/>
                </a:solidFill>
                <a:uFill>
                  <a:solidFill>
                    <a:srgbClr val="FFFFFF"/>
                  </a:solidFill>
                </a:uFill>
                <a:latin typeface="Calibri"/>
              </a:rPr>
              <a:t>Three channels </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400" b="0" strike="noStrike" spc="-1">
                <a:solidFill>
                  <a:srgbClr val="000000"/>
                </a:solidFill>
                <a:uFill>
                  <a:solidFill>
                    <a:srgbClr val="FFFFFF"/>
                  </a:solidFill>
                </a:uFill>
                <a:latin typeface="Calibri"/>
              </a:rPr>
              <a:t>Labeled events (earthquakes, mine blasts)</a:t>
            </a:r>
            <a:endParaRPr lang="en-US"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400" b="0" strike="noStrike" spc="-1">
                <a:solidFill>
                  <a:srgbClr val="000000"/>
                </a:solidFill>
                <a:uFill>
                  <a:solidFill>
                    <a:srgbClr val="FFFFFF"/>
                  </a:solidFill>
                </a:uFill>
                <a:latin typeface="Calibri"/>
              </a:rPr>
              <a:t>Has events that are not labeled</a:t>
            </a:r>
            <a:endParaRPr lang="en-US" sz="2800" b="0" strike="noStrike" spc="-1">
              <a:solidFill>
                <a:srgbClr val="000000"/>
              </a:solidFill>
              <a:uFill>
                <a:solidFill>
                  <a:srgbClr val="FFFFFF"/>
                </a:solidFill>
              </a:uFill>
              <a:latin typeface="Calibri"/>
            </a:endParaRPr>
          </a:p>
        </p:txBody>
      </p:sp>
      <p:pic>
        <p:nvPicPr>
          <p:cNvPr id="101" name="Picture 3"/>
          <p:cNvPicPr/>
          <p:nvPr/>
        </p:nvPicPr>
        <p:blipFill>
          <a:blip r:embed="rId3"/>
          <a:stretch/>
        </p:blipFill>
        <p:spPr>
          <a:xfrm>
            <a:off x="4565160" y="1690560"/>
            <a:ext cx="7626600" cy="2872440"/>
          </a:xfrm>
          <a:prstGeom prst="rect">
            <a:avLst/>
          </a:prstGeom>
          <a:ln>
            <a:noFill/>
          </a:ln>
        </p:spPr>
      </p:pic>
      <p:sp>
        <p:nvSpPr>
          <p:cNvPr id="102" name="CustomShape 3"/>
          <p:cNvSpPr/>
          <p:nvPr/>
        </p:nvSpPr>
        <p:spPr>
          <a:xfrm>
            <a:off x="6400800" y="4937760"/>
            <a:ext cx="43300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pc="-1" dirty="0">
                <a:solidFill>
                  <a:srgbClr val="000000"/>
                </a:solidFill>
                <a:uFill>
                  <a:solidFill>
                    <a:srgbClr val="FFFFFF"/>
                  </a:solidFill>
                </a:uFill>
                <a:latin typeface="Calibri"/>
              </a:rPr>
              <a:t>T</a:t>
            </a:r>
            <a:r>
              <a:rPr lang="en-US" sz="1800" b="0" strike="noStrike" spc="-1" dirty="0" smtClean="0">
                <a:solidFill>
                  <a:srgbClr val="000000"/>
                </a:solidFill>
                <a:uFill>
                  <a:solidFill>
                    <a:srgbClr val="FFFFFF"/>
                  </a:solidFill>
                </a:uFill>
                <a:latin typeface="Calibri"/>
              </a:rPr>
              <a:t>op </a:t>
            </a:r>
            <a:r>
              <a:rPr lang="en-US" sz="1800" b="0" strike="noStrike" spc="-1" dirty="0">
                <a:solidFill>
                  <a:srgbClr val="000000"/>
                </a:solidFill>
                <a:uFill>
                  <a:solidFill>
                    <a:srgbClr val="FFFFFF"/>
                  </a:solidFill>
                </a:uFill>
                <a:latin typeface="Calibri"/>
              </a:rPr>
              <a:t>– Signal from all sensors</a:t>
            </a:r>
            <a:endParaRPr lang="en-US" sz="1800" b="0" strike="noStrike" spc="-1" dirty="0">
              <a:solidFill>
                <a:srgbClr val="000000"/>
              </a:solidFill>
              <a:uFill>
                <a:solidFill>
                  <a:srgbClr val="FFFFFF"/>
                </a:solidFill>
              </a:uFill>
              <a:latin typeface="Arial"/>
            </a:endParaRPr>
          </a:p>
          <a:p>
            <a:pPr algn="ctr">
              <a:lnSpc>
                <a:spcPct val="100000"/>
              </a:lnSpc>
            </a:pPr>
            <a:r>
              <a:rPr lang="en-US" spc="-1" dirty="0">
                <a:solidFill>
                  <a:srgbClr val="000000"/>
                </a:solidFill>
                <a:uFill>
                  <a:solidFill>
                    <a:srgbClr val="FFFFFF"/>
                  </a:solidFill>
                </a:uFill>
                <a:latin typeface="Calibri"/>
              </a:rPr>
              <a:t>B</a:t>
            </a:r>
            <a:r>
              <a:rPr lang="en-US" sz="1800" b="0" strike="noStrike" spc="-1" dirty="0" smtClean="0">
                <a:solidFill>
                  <a:srgbClr val="000000"/>
                </a:solidFill>
                <a:uFill>
                  <a:solidFill>
                    <a:srgbClr val="FFFFFF"/>
                  </a:solidFill>
                </a:uFill>
                <a:latin typeface="Calibri"/>
              </a:rPr>
              <a:t>ottom </a:t>
            </a:r>
            <a:r>
              <a:rPr lang="en-US" sz="1800" b="0" strike="noStrike" spc="-1" dirty="0">
                <a:solidFill>
                  <a:srgbClr val="000000"/>
                </a:solidFill>
                <a:uFill>
                  <a:solidFill>
                    <a:srgbClr val="FFFFFF"/>
                  </a:solidFill>
                </a:uFill>
                <a:latin typeface="Calibri"/>
              </a:rPr>
              <a:t>– Labeled Events</a:t>
            </a:r>
            <a:endParaRPr lang="en-US" sz="1800" b="0" strike="noStrike" spc="-1" dirty="0">
              <a:solidFill>
                <a:srgbClr val="000000"/>
              </a:solidFill>
              <a:uFill>
                <a:solidFill>
                  <a:srgbClr val="FFFFFF"/>
                </a:solidFill>
              </a:uFill>
              <a:latin typeface="Arial"/>
            </a:endParaRPr>
          </a:p>
        </p:txBody>
      </p:sp>
      <p:sp>
        <p:nvSpPr>
          <p:cNvPr id="6" name="Title 1"/>
          <p:cNvSpPr txBox="1">
            <a:spLocks/>
          </p:cNvSpPr>
          <p:nvPr/>
        </p:nvSpPr>
        <p:spPr>
          <a:xfrm>
            <a:off x="838080" y="365040"/>
            <a:ext cx="10515240" cy="1325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Dataset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Unsupervised Learning</a:t>
            </a:r>
            <a:endParaRPr lang="en-US" b="1" dirty="0"/>
          </a:p>
        </p:txBody>
      </p:sp>
      <p:sp>
        <p:nvSpPr>
          <p:cNvPr id="3" name="Subtitle 2"/>
          <p:cNvSpPr>
            <a:spLocks noGrp="1"/>
          </p:cNvSpPr>
          <p:nvPr>
            <p:ph type="subTitle"/>
          </p:nvPr>
        </p:nvSpPr>
        <p:spPr>
          <a:xfrm>
            <a:off x="838080" y="204537"/>
            <a:ext cx="10515240" cy="5971983"/>
          </a:xfrm>
        </p:spPr>
        <p:txBody>
          <a:bodyPr/>
          <a:lstStyle/>
          <a:p>
            <a:r>
              <a:rPr lang="en-US" dirty="0"/>
              <a:t>A</a:t>
            </a:r>
            <a:r>
              <a:rPr lang="en-US" dirty="0" smtClean="0"/>
              <a:t>rrival time of primary (P) and secondary (S) waves</a:t>
            </a:r>
          </a:p>
          <a:p>
            <a:pPr marL="0" indent="0">
              <a:buNone/>
            </a:pPr>
            <a:r>
              <a:rPr lang="en-US" dirty="0"/>
              <a:t>	</a:t>
            </a:r>
            <a:r>
              <a:rPr lang="en-US" dirty="0" smtClean="0"/>
              <a:t>- regional Geology</a:t>
            </a:r>
          </a:p>
          <a:p>
            <a:pPr marL="0" indent="0">
              <a:buNone/>
            </a:pPr>
            <a:r>
              <a:rPr lang="en-US" dirty="0"/>
              <a:t>	</a:t>
            </a:r>
            <a:r>
              <a:rPr lang="en-US" dirty="0" smtClean="0"/>
              <a:t>- distance of event from sensor</a:t>
            </a:r>
          </a:p>
          <a:p>
            <a:r>
              <a:rPr lang="en-US" dirty="0" smtClean="0"/>
              <a:t>Incomplete labels</a:t>
            </a:r>
          </a:p>
          <a:p>
            <a:endParaRPr lang="en-US" dirty="0"/>
          </a:p>
        </p:txBody>
      </p:sp>
      <p:sp>
        <p:nvSpPr>
          <p:cNvPr id="6" name="Rounded Rectangle 5"/>
          <p:cNvSpPr/>
          <p:nvPr/>
        </p:nvSpPr>
        <p:spPr>
          <a:xfrm>
            <a:off x="1855259" y="4475628"/>
            <a:ext cx="8807116" cy="890337"/>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2526632" y="4668134"/>
            <a:ext cx="7846985" cy="800219"/>
          </a:xfrm>
          <a:prstGeom prst="rect">
            <a:avLst/>
          </a:prstGeom>
          <a:noFill/>
        </p:spPr>
        <p:txBody>
          <a:bodyPr wrap="square" rtlCol="0">
            <a:spAutoFit/>
          </a:bodyPr>
          <a:lstStyle/>
          <a:p>
            <a:r>
              <a:rPr lang="en-US" sz="2800" i="1" dirty="0" smtClean="0"/>
              <a:t>Generic </a:t>
            </a:r>
            <a:r>
              <a:rPr lang="en-US" sz="2800" i="1" dirty="0"/>
              <a:t>model independent of local properties</a:t>
            </a:r>
          </a:p>
          <a:p>
            <a:endParaRPr lang="en-US" dirty="0"/>
          </a:p>
        </p:txBody>
      </p:sp>
    </p:spTree>
    <p:extLst>
      <p:ext uri="{BB962C8B-B14F-4D97-AF65-F5344CB8AC3E}">
        <p14:creationId xmlns:p14="http://schemas.microsoft.com/office/powerpoint/2010/main" val="1988635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250" y="-145222"/>
            <a:ext cx="10964899" cy="1325160"/>
          </a:xfrm>
        </p:spPr>
        <p:txBody>
          <a:bodyPr/>
          <a:lstStyle/>
          <a:p>
            <a:r>
              <a:rPr lang="en-US" b="1" dirty="0" smtClean="0"/>
              <a:t>Short Term Average/Long Term Average</a:t>
            </a:r>
            <a:endParaRPr lang="en-US" b="1" dirty="0"/>
          </a:p>
        </p:txBody>
      </p:sp>
      <mc:AlternateContent xmlns:mc="http://schemas.openxmlformats.org/markup-compatibility/2006">
        <mc:Choice xmlns:a14="http://schemas.microsoft.com/office/drawing/2010/main" Requires="a14">
          <p:sp>
            <p:nvSpPr>
              <p:cNvPr id="3" name="Subtitle 2"/>
              <p:cNvSpPr>
                <a:spLocks noGrp="1"/>
              </p:cNvSpPr>
              <p:nvPr>
                <p:ph type="subTitle"/>
              </p:nvPr>
            </p:nvSpPr>
            <p:spPr>
              <a:xfrm>
                <a:off x="838080" y="1"/>
                <a:ext cx="10515240" cy="6176520"/>
              </a:xfrm>
            </p:spPr>
            <p:txBody>
              <a:bodyPr/>
              <a:lstStyle/>
              <a:p>
                <a:r>
                  <a:rPr lang="en-US" spc="-1" dirty="0" smtClean="0">
                    <a:solidFill>
                      <a:srgbClr val="000000"/>
                    </a:solidFill>
                    <a:uFill>
                      <a:solidFill>
                        <a:srgbClr val="FFFFFF"/>
                      </a:solidFill>
                    </a:uFill>
                    <a:latin typeface="Calibri"/>
                  </a:rPr>
                  <a:t>Short Term Average/Long Term Average, STA/LTA(t) = </a:t>
                </a:r>
                <a14:m>
                  <m:oMath xmlns:m="http://schemas.openxmlformats.org/officeDocument/2006/math">
                    <m:f>
                      <m:fPr>
                        <m:ctrlPr>
                          <a:rPr lang="bg-BG" i="1" spc="-1" smtClean="0">
                            <a:solidFill>
                              <a:srgbClr val="000000"/>
                            </a:solidFill>
                            <a:uFill>
                              <a:solidFill>
                                <a:srgbClr val="FFFFFF"/>
                              </a:solidFill>
                            </a:uFill>
                            <a:latin typeface="Cambria Math" charset="0"/>
                          </a:rPr>
                        </m:ctrlPr>
                      </m:fPr>
                      <m:num>
                        <m:f>
                          <m:fPr>
                            <m:ctrlPr>
                              <a:rPr lang="bg-BG" i="1" spc="-1" smtClean="0">
                                <a:solidFill>
                                  <a:srgbClr val="000000"/>
                                </a:solidFill>
                                <a:uFill>
                                  <a:solidFill>
                                    <a:srgbClr val="FFFFFF"/>
                                  </a:solidFill>
                                </a:uFill>
                                <a:latin typeface="Cambria Math" charset="0"/>
                              </a:rPr>
                            </m:ctrlPr>
                          </m:fPr>
                          <m:num>
                            <m:r>
                              <a:rPr lang="en-US" b="0" i="1" spc="-1" smtClean="0">
                                <a:solidFill>
                                  <a:srgbClr val="000000"/>
                                </a:solidFill>
                                <a:uFill>
                                  <a:solidFill>
                                    <a:srgbClr val="FFFFFF"/>
                                  </a:solidFill>
                                </a:uFill>
                                <a:latin typeface="Cambria Math" charset="0"/>
                              </a:rPr>
                              <m:t>1</m:t>
                            </m:r>
                          </m:num>
                          <m:den>
                            <m:d>
                              <m:dPr>
                                <m:begChr m:val="|"/>
                                <m:endChr m:val="|"/>
                                <m:ctrlPr>
                                  <a:rPr lang="hr-HR" i="1" spc="-1" smtClean="0">
                                    <a:solidFill>
                                      <a:srgbClr val="000000"/>
                                    </a:solidFill>
                                    <a:uFill>
                                      <a:solidFill>
                                        <a:srgbClr val="FFFFFF"/>
                                      </a:solidFill>
                                    </a:uFill>
                                    <a:latin typeface="Cambria Math" charset="0"/>
                                  </a:rPr>
                                </m:ctrlPr>
                              </m:dPr>
                              <m:e>
                                <m:r>
                                  <a:rPr lang="en-US" b="0" i="1" spc="-1" smtClean="0">
                                    <a:solidFill>
                                      <a:srgbClr val="000000"/>
                                    </a:solidFill>
                                    <a:uFill>
                                      <a:solidFill>
                                        <a:srgbClr val="FFFFFF"/>
                                      </a:solidFill>
                                    </a:uFill>
                                    <a:latin typeface="Cambria Math" charset="0"/>
                                  </a:rPr>
                                  <m:t>𝑠𝑡𝑎</m:t>
                                </m:r>
                              </m:e>
                            </m:d>
                          </m:den>
                        </m:f>
                      </m:num>
                      <m:den>
                        <m:f>
                          <m:fPr>
                            <m:ctrlPr>
                              <a:rPr lang="bg-BG" i="1" spc="-1" smtClean="0">
                                <a:solidFill>
                                  <a:srgbClr val="000000"/>
                                </a:solidFill>
                                <a:uFill>
                                  <a:solidFill>
                                    <a:srgbClr val="FFFFFF"/>
                                  </a:solidFill>
                                </a:uFill>
                                <a:latin typeface="Cambria Math" charset="0"/>
                              </a:rPr>
                            </m:ctrlPr>
                          </m:fPr>
                          <m:num>
                            <m:r>
                              <a:rPr lang="en-US" b="0" i="1" spc="-1" smtClean="0">
                                <a:solidFill>
                                  <a:srgbClr val="000000"/>
                                </a:solidFill>
                                <a:uFill>
                                  <a:solidFill>
                                    <a:srgbClr val="FFFFFF"/>
                                  </a:solidFill>
                                </a:uFill>
                                <a:latin typeface="Cambria Math" charset="0"/>
                              </a:rPr>
                              <m:t>1</m:t>
                            </m:r>
                          </m:num>
                          <m:den>
                            <m:d>
                              <m:dPr>
                                <m:begChr m:val="|"/>
                                <m:endChr m:val="|"/>
                                <m:ctrlPr>
                                  <a:rPr lang="hr-HR" i="1" spc="-1" smtClean="0">
                                    <a:solidFill>
                                      <a:srgbClr val="000000"/>
                                    </a:solidFill>
                                    <a:uFill>
                                      <a:solidFill>
                                        <a:srgbClr val="FFFFFF"/>
                                      </a:solidFill>
                                    </a:uFill>
                                    <a:latin typeface="Cambria Math" charset="0"/>
                                  </a:rPr>
                                </m:ctrlPr>
                              </m:dPr>
                              <m:e>
                                <m:r>
                                  <a:rPr lang="en-US" b="0" i="1" spc="-1" smtClean="0">
                                    <a:solidFill>
                                      <a:srgbClr val="000000"/>
                                    </a:solidFill>
                                    <a:uFill>
                                      <a:solidFill>
                                        <a:srgbClr val="FFFFFF"/>
                                      </a:solidFill>
                                    </a:uFill>
                                    <a:latin typeface="Cambria Math" charset="0"/>
                                  </a:rPr>
                                  <m:t>𝑙𝑡𝑎</m:t>
                                </m:r>
                              </m:e>
                            </m:d>
                          </m:den>
                        </m:f>
                      </m:den>
                    </m:f>
                    <m:f>
                      <m:fPr>
                        <m:ctrlPr>
                          <a:rPr lang="en-US" i="1" spc="-1" smtClean="0">
                            <a:solidFill>
                              <a:srgbClr val="000000"/>
                            </a:solidFill>
                            <a:uFill>
                              <a:solidFill>
                                <a:srgbClr val="FFFFFF"/>
                              </a:solidFill>
                            </a:uFill>
                            <a:latin typeface="Cambria Math" charset="0"/>
                          </a:rPr>
                        </m:ctrlPr>
                      </m:fPr>
                      <m:num>
                        <m:nary>
                          <m:naryPr>
                            <m:chr m:val="∑"/>
                            <m:ctrlPr>
                              <a:rPr lang="is-IS" i="1" spc="-1" smtClean="0">
                                <a:solidFill>
                                  <a:srgbClr val="000000"/>
                                </a:solidFill>
                                <a:uFill>
                                  <a:solidFill>
                                    <a:srgbClr val="FFFFFF"/>
                                  </a:solidFill>
                                </a:uFill>
                                <a:latin typeface="Cambria Math" charset="0"/>
                              </a:rPr>
                            </m:ctrlPr>
                          </m:naryPr>
                          <m:sub>
                            <m:r>
                              <m:rPr>
                                <m:brk m:alnAt="23"/>
                              </m:rPr>
                              <a:rPr lang="en-US" b="0" i="1" spc="-1" smtClean="0">
                                <a:solidFill>
                                  <a:srgbClr val="000000"/>
                                </a:solidFill>
                                <a:uFill>
                                  <a:solidFill>
                                    <a:srgbClr val="FFFFFF"/>
                                  </a:solidFill>
                                </a:uFill>
                                <a:latin typeface="Cambria Math" charset="0"/>
                              </a:rPr>
                              <m:t>𝑖</m:t>
                            </m:r>
                            <m:r>
                              <a:rPr lang="en-US" b="0" i="1" spc="-1" smtClean="0">
                                <a:solidFill>
                                  <a:srgbClr val="000000"/>
                                </a:solidFill>
                                <a:uFill>
                                  <a:solidFill>
                                    <a:srgbClr val="FFFFFF"/>
                                  </a:solidFill>
                                </a:uFill>
                                <a:latin typeface="Cambria Math" charset="0"/>
                              </a:rPr>
                              <m:t>=1</m:t>
                            </m:r>
                          </m:sub>
                          <m:sup>
                            <m:d>
                              <m:dPr>
                                <m:begChr m:val="|"/>
                                <m:endChr m:val="|"/>
                                <m:ctrlPr>
                                  <a:rPr lang="hr-HR" i="1" spc="-1" smtClean="0">
                                    <a:solidFill>
                                      <a:srgbClr val="000000"/>
                                    </a:solidFill>
                                    <a:uFill>
                                      <a:solidFill>
                                        <a:srgbClr val="FFFFFF"/>
                                      </a:solidFill>
                                    </a:uFill>
                                    <a:latin typeface="Cambria Math" charset="0"/>
                                  </a:rPr>
                                </m:ctrlPr>
                              </m:dPr>
                              <m:e>
                                <m:r>
                                  <a:rPr lang="en-US" b="0" i="1" spc="-1" smtClean="0">
                                    <a:solidFill>
                                      <a:srgbClr val="000000"/>
                                    </a:solidFill>
                                    <a:uFill>
                                      <a:solidFill>
                                        <a:srgbClr val="FFFFFF"/>
                                      </a:solidFill>
                                    </a:uFill>
                                    <a:latin typeface="Cambria Math" charset="0"/>
                                  </a:rPr>
                                  <m:t>𝑠𝑡𝑎</m:t>
                                </m:r>
                              </m:e>
                            </m:d>
                          </m:sup>
                          <m:e>
                            <m:sSubSup>
                              <m:sSubSupPr>
                                <m:ctrlPr>
                                  <a:rPr lang="en-US" i="1" spc="-1" smtClean="0">
                                    <a:solidFill>
                                      <a:srgbClr val="000000"/>
                                    </a:solidFill>
                                    <a:uFill>
                                      <a:solidFill>
                                        <a:srgbClr val="FFFFFF"/>
                                      </a:solidFill>
                                    </a:uFill>
                                    <a:latin typeface="Cambria Math" charset="0"/>
                                  </a:rPr>
                                </m:ctrlPr>
                              </m:sSubSupPr>
                              <m:e>
                                <m:r>
                                  <a:rPr lang="en-US" b="0" i="1" spc="-1" smtClean="0">
                                    <a:solidFill>
                                      <a:srgbClr val="000000"/>
                                    </a:solidFill>
                                    <a:uFill>
                                      <a:solidFill>
                                        <a:srgbClr val="FFFFFF"/>
                                      </a:solidFill>
                                    </a:uFill>
                                    <a:latin typeface="Cambria Math" charset="0"/>
                                  </a:rPr>
                                  <m:t>𝑥</m:t>
                                </m:r>
                              </m:e>
                              <m:sub>
                                <m:r>
                                  <a:rPr lang="en-US" b="0" i="1" spc="-1" smtClean="0">
                                    <a:solidFill>
                                      <a:srgbClr val="000000"/>
                                    </a:solidFill>
                                    <a:uFill>
                                      <a:solidFill>
                                        <a:srgbClr val="FFFFFF"/>
                                      </a:solidFill>
                                    </a:uFill>
                                    <a:latin typeface="Cambria Math" charset="0"/>
                                  </a:rPr>
                                  <m:t>𝑖</m:t>
                                </m:r>
                                <m:r>
                                  <a:rPr lang="en-US" b="0" i="1" spc="-1" smtClean="0">
                                    <a:solidFill>
                                      <a:srgbClr val="000000"/>
                                    </a:solidFill>
                                    <a:uFill>
                                      <a:solidFill>
                                        <a:srgbClr val="FFFFFF"/>
                                      </a:solidFill>
                                    </a:uFill>
                                    <a:latin typeface="Cambria Math" charset="0"/>
                                  </a:rPr>
                                  <m:t>+</m:t>
                                </m:r>
                                <m:r>
                                  <a:rPr lang="en-US" b="0" i="1" spc="-1" smtClean="0">
                                    <a:solidFill>
                                      <a:srgbClr val="000000"/>
                                    </a:solidFill>
                                    <a:uFill>
                                      <a:solidFill>
                                        <a:srgbClr val="FFFFFF"/>
                                      </a:solidFill>
                                    </a:uFill>
                                    <a:latin typeface="Cambria Math" charset="0"/>
                                  </a:rPr>
                                  <m:t>𝑡</m:t>
                                </m:r>
                              </m:sub>
                              <m:sup>
                                <m:r>
                                  <a:rPr lang="en-US" b="0" i="1" spc="-1" smtClean="0">
                                    <a:solidFill>
                                      <a:srgbClr val="000000"/>
                                    </a:solidFill>
                                    <a:uFill>
                                      <a:solidFill>
                                        <a:srgbClr val="FFFFFF"/>
                                      </a:solidFill>
                                    </a:uFill>
                                    <a:latin typeface="Cambria Math" charset="0"/>
                                  </a:rPr>
                                  <m:t>2</m:t>
                                </m:r>
                              </m:sup>
                            </m:sSubSup>
                          </m:e>
                        </m:nary>
                      </m:num>
                      <m:den>
                        <m:nary>
                          <m:naryPr>
                            <m:chr m:val="∑"/>
                            <m:ctrlPr>
                              <a:rPr lang="is-IS" i="1" spc="-1" smtClean="0">
                                <a:solidFill>
                                  <a:srgbClr val="000000"/>
                                </a:solidFill>
                                <a:uFill>
                                  <a:solidFill>
                                    <a:srgbClr val="FFFFFF"/>
                                  </a:solidFill>
                                </a:uFill>
                                <a:latin typeface="Cambria Math" charset="0"/>
                              </a:rPr>
                            </m:ctrlPr>
                          </m:naryPr>
                          <m:sub>
                            <m:r>
                              <m:rPr>
                                <m:brk m:alnAt="23"/>
                              </m:rPr>
                              <a:rPr lang="en-US" b="0" i="1" spc="-1" smtClean="0">
                                <a:solidFill>
                                  <a:srgbClr val="000000"/>
                                </a:solidFill>
                                <a:uFill>
                                  <a:solidFill>
                                    <a:srgbClr val="FFFFFF"/>
                                  </a:solidFill>
                                </a:uFill>
                                <a:latin typeface="Cambria Math" charset="0"/>
                              </a:rPr>
                              <m:t>𝑗</m:t>
                            </m:r>
                            <m:r>
                              <a:rPr lang="en-US" b="0" i="1" spc="-1" smtClean="0">
                                <a:solidFill>
                                  <a:srgbClr val="000000"/>
                                </a:solidFill>
                                <a:uFill>
                                  <a:solidFill>
                                    <a:srgbClr val="FFFFFF"/>
                                  </a:solidFill>
                                </a:uFill>
                                <a:latin typeface="Cambria Math" charset="0"/>
                              </a:rPr>
                              <m:t>=1</m:t>
                            </m:r>
                          </m:sub>
                          <m:sup>
                            <m:d>
                              <m:dPr>
                                <m:begChr m:val="|"/>
                                <m:endChr m:val="|"/>
                                <m:ctrlPr>
                                  <a:rPr lang="hr-HR" i="1" spc="-1" smtClean="0">
                                    <a:solidFill>
                                      <a:srgbClr val="000000"/>
                                    </a:solidFill>
                                    <a:uFill>
                                      <a:solidFill>
                                        <a:srgbClr val="FFFFFF"/>
                                      </a:solidFill>
                                    </a:uFill>
                                    <a:latin typeface="Cambria Math" charset="0"/>
                                  </a:rPr>
                                </m:ctrlPr>
                              </m:dPr>
                              <m:e>
                                <m:r>
                                  <a:rPr lang="en-US" b="0" i="1" spc="-1" smtClean="0">
                                    <a:solidFill>
                                      <a:srgbClr val="000000"/>
                                    </a:solidFill>
                                    <a:uFill>
                                      <a:solidFill>
                                        <a:srgbClr val="FFFFFF"/>
                                      </a:solidFill>
                                    </a:uFill>
                                    <a:latin typeface="Cambria Math" charset="0"/>
                                  </a:rPr>
                                  <m:t>𝑙𝑡𝑎</m:t>
                                </m:r>
                              </m:e>
                            </m:d>
                          </m:sup>
                          <m:e>
                            <m:sSubSup>
                              <m:sSubSupPr>
                                <m:ctrlPr>
                                  <a:rPr lang="en-US" i="1" spc="-1" smtClean="0">
                                    <a:solidFill>
                                      <a:srgbClr val="000000"/>
                                    </a:solidFill>
                                    <a:uFill>
                                      <a:solidFill>
                                        <a:srgbClr val="FFFFFF"/>
                                      </a:solidFill>
                                    </a:uFill>
                                    <a:latin typeface="Cambria Math" charset="0"/>
                                  </a:rPr>
                                </m:ctrlPr>
                              </m:sSubSupPr>
                              <m:e>
                                <m:r>
                                  <a:rPr lang="en-US" b="0" i="1" spc="-1" smtClean="0">
                                    <a:solidFill>
                                      <a:srgbClr val="000000"/>
                                    </a:solidFill>
                                    <a:uFill>
                                      <a:solidFill>
                                        <a:srgbClr val="FFFFFF"/>
                                      </a:solidFill>
                                    </a:uFill>
                                    <a:latin typeface="Cambria Math" charset="0"/>
                                  </a:rPr>
                                  <m:t>𝑥</m:t>
                                </m:r>
                              </m:e>
                              <m:sub>
                                <m:r>
                                  <a:rPr lang="en-US" b="0" i="1" spc="-1" smtClean="0">
                                    <a:solidFill>
                                      <a:srgbClr val="000000"/>
                                    </a:solidFill>
                                    <a:uFill>
                                      <a:solidFill>
                                        <a:srgbClr val="FFFFFF"/>
                                      </a:solidFill>
                                    </a:uFill>
                                    <a:latin typeface="Cambria Math" charset="0"/>
                                  </a:rPr>
                                  <m:t>𝑡</m:t>
                                </m:r>
                                <m:r>
                                  <a:rPr lang="en-US" b="0" i="1" spc="-1" smtClean="0">
                                    <a:solidFill>
                                      <a:srgbClr val="000000"/>
                                    </a:solidFill>
                                    <a:uFill>
                                      <a:solidFill>
                                        <a:srgbClr val="FFFFFF"/>
                                      </a:solidFill>
                                    </a:uFill>
                                    <a:latin typeface="Cambria Math" charset="0"/>
                                  </a:rPr>
                                  <m:t>−</m:t>
                                </m:r>
                                <m:r>
                                  <a:rPr lang="en-US" b="0" i="1" spc="-1" smtClean="0">
                                    <a:solidFill>
                                      <a:srgbClr val="000000"/>
                                    </a:solidFill>
                                    <a:uFill>
                                      <a:solidFill>
                                        <a:srgbClr val="FFFFFF"/>
                                      </a:solidFill>
                                    </a:uFill>
                                    <a:latin typeface="Cambria Math" charset="0"/>
                                  </a:rPr>
                                  <m:t>𝑗</m:t>
                                </m:r>
                              </m:sub>
                              <m:sup>
                                <m:r>
                                  <a:rPr lang="en-US" b="0" i="1" spc="-1" smtClean="0">
                                    <a:solidFill>
                                      <a:srgbClr val="000000"/>
                                    </a:solidFill>
                                    <a:uFill>
                                      <a:solidFill>
                                        <a:srgbClr val="FFFFFF"/>
                                      </a:solidFill>
                                    </a:uFill>
                                    <a:latin typeface="Cambria Math" charset="0"/>
                                  </a:rPr>
                                  <m:t>2</m:t>
                                </m:r>
                              </m:sup>
                            </m:sSubSup>
                          </m:e>
                        </m:nary>
                      </m:den>
                    </m:f>
                  </m:oMath>
                </a14:m>
                <a:endParaRPr lang="en-US" spc="-1" dirty="0" smtClean="0">
                  <a:solidFill>
                    <a:srgbClr val="000000"/>
                  </a:solidFill>
                  <a:uFill>
                    <a:solidFill>
                      <a:srgbClr val="FFFFFF"/>
                    </a:solidFill>
                  </a:uFill>
                  <a:latin typeface="Calibri"/>
                </a:endParaRPr>
              </a:p>
              <a:p>
                <a:pPr marL="0" indent="0">
                  <a:buNone/>
                </a:pPr>
                <a:endParaRPr lang="en-US" spc="-1" dirty="0">
                  <a:solidFill>
                    <a:srgbClr val="000000"/>
                  </a:solidFill>
                  <a:uFill>
                    <a:solidFill>
                      <a:srgbClr val="FFFFFF"/>
                    </a:solidFill>
                  </a:uFill>
                  <a:latin typeface="Calibri"/>
                </a:endParaRPr>
              </a:p>
              <a:p>
                <a:pPr marL="0" indent="0">
                  <a:buNone/>
                </a:pPr>
                <a:endParaRPr lang="en-US" spc="-1" dirty="0">
                  <a:solidFill>
                    <a:srgbClr val="000000"/>
                  </a:solidFill>
                  <a:uFill>
                    <a:solidFill>
                      <a:srgbClr val="FFFFFF"/>
                    </a:solidFill>
                  </a:uFill>
                  <a:latin typeface="Calibri"/>
                </a:endParaRPr>
              </a:p>
              <a:p>
                <a:endParaRPr lang="en-US" spc="-1" dirty="0">
                  <a:solidFill>
                    <a:srgbClr val="000000"/>
                  </a:solidFill>
                  <a:uFill>
                    <a:solidFill>
                      <a:srgbClr val="FFFFFF"/>
                    </a:solidFill>
                  </a:uFill>
                  <a:latin typeface="Calibri"/>
                </a:endParaRPr>
              </a:p>
              <a:p>
                <a:endParaRPr lang="en-US" spc="-1" dirty="0">
                  <a:solidFill>
                    <a:srgbClr val="000000"/>
                  </a:solidFill>
                  <a:uFill>
                    <a:solidFill>
                      <a:srgbClr val="FFFFFF"/>
                    </a:solidFill>
                  </a:uFill>
                  <a:latin typeface="Calibri"/>
                </a:endParaRPr>
              </a:p>
              <a:p>
                <a:pPr marL="0" indent="0">
                  <a:buNone/>
                </a:pPr>
                <a:endParaRPr lang="en-US" spc="-1" dirty="0">
                  <a:solidFill>
                    <a:srgbClr val="000000"/>
                  </a:solidFill>
                  <a:uFill>
                    <a:solidFill>
                      <a:srgbClr val="FFFFFF"/>
                    </a:solidFill>
                  </a:uFill>
                  <a:latin typeface="Calibri"/>
                </a:endParaRPr>
              </a:p>
              <a:p>
                <a:pPr marL="0" indent="0">
                  <a:buNone/>
                </a:pPr>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p:nvPr>
            </p:nvSpPr>
            <p:spPr>
              <a:xfrm>
                <a:off x="838080" y="1"/>
                <a:ext cx="10515240" cy="6176520"/>
              </a:xfrm>
              <a:blipFill rotWithShape="0">
                <a:blip r:embed="rId3"/>
                <a:stretch>
                  <a:fillRect l="-1913"/>
                </a:stretch>
              </a:blipFill>
            </p:spPr>
            <p:txBody>
              <a:bodyPr/>
              <a:lstStyle/>
              <a:p>
                <a:r>
                  <a:rPr lang="en-US">
                    <a:noFill/>
                  </a:rPr>
                  <a:t> </a:t>
                </a:r>
              </a:p>
            </p:txBody>
          </p:sp>
        </mc:Fallback>
      </mc:AlternateContent>
      <p:sp>
        <p:nvSpPr>
          <p:cNvPr id="4" name="TextBox 3"/>
          <p:cNvSpPr txBox="1"/>
          <p:nvPr/>
        </p:nvSpPr>
        <p:spPr>
          <a:xfrm>
            <a:off x="5636794" y="2971800"/>
            <a:ext cx="65" cy="276999"/>
          </a:xfrm>
          <a:prstGeom prst="rect">
            <a:avLst/>
          </a:prstGeom>
          <a:noFill/>
        </p:spPr>
        <p:txBody>
          <a:bodyPr wrap="none" lIns="0" tIns="0" rIns="0" bIns="0" rtlCol="0">
            <a:spAutoFit/>
          </a:bodyPr>
          <a:lstStyle/>
          <a:p>
            <a:endParaRPr lang="en-US" dirty="0"/>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531" y="1733884"/>
            <a:ext cx="7686174" cy="5124116"/>
          </a:xfrm>
          <a:prstGeom prst="rect">
            <a:avLst/>
          </a:prstGeom>
        </p:spPr>
      </p:pic>
      <p:sp>
        <p:nvSpPr>
          <p:cNvPr id="31" name="TextShape 3"/>
          <p:cNvSpPr txBox="1"/>
          <p:nvPr/>
        </p:nvSpPr>
        <p:spPr>
          <a:xfrm rot="16250400">
            <a:off x="-561547" y="3861103"/>
            <a:ext cx="2961963" cy="316080"/>
          </a:xfrm>
          <a:prstGeom prst="rect">
            <a:avLst/>
          </a:prstGeom>
          <a:noFill/>
          <a:ln>
            <a:noFill/>
          </a:ln>
        </p:spPr>
        <p:txBody>
          <a:bodyPr lIns="90000" tIns="45000" rIns="90000" bIns="45000"/>
          <a:lstStyle/>
          <a:p>
            <a:r>
              <a:rPr lang="en-US" sz="1600" b="0" strike="noStrike" spc="-1">
                <a:solidFill>
                  <a:srgbClr val="000000"/>
                </a:solidFill>
                <a:uFill>
                  <a:solidFill>
                    <a:srgbClr val="FFFFFF"/>
                  </a:solidFill>
                </a:uFill>
                <a:latin typeface="Arial"/>
              </a:rPr>
              <a:t>Signal Magnitude [sensor]</a:t>
            </a:r>
          </a:p>
        </p:txBody>
      </p:sp>
      <p:sp>
        <p:nvSpPr>
          <p:cNvPr id="32" name="TextShape 4"/>
          <p:cNvSpPr txBox="1"/>
          <p:nvPr/>
        </p:nvSpPr>
        <p:spPr>
          <a:xfrm>
            <a:off x="4030738" y="6414387"/>
            <a:ext cx="1553760" cy="316080"/>
          </a:xfrm>
          <a:prstGeom prst="rect">
            <a:avLst/>
          </a:prstGeom>
          <a:noFill/>
          <a:ln>
            <a:noFill/>
          </a:ln>
        </p:spPr>
        <p:txBody>
          <a:bodyPr lIns="90000" tIns="45000" rIns="90000" bIns="45000"/>
          <a:lstStyle/>
          <a:p>
            <a:r>
              <a:rPr lang="en-US" sz="1600" b="0" strike="noStrike" spc="-1">
                <a:solidFill>
                  <a:srgbClr val="000000"/>
                </a:solidFill>
                <a:uFill>
                  <a:solidFill>
                    <a:srgbClr val="FFFFFF"/>
                  </a:solidFill>
                </a:uFill>
                <a:latin typeface="Arial"/>
              </a:rPr>
              <a:t>Time [samples]</a:t>
            </a:r>
          </a:p>
        </p:txBody>
      </p:sp>
      <p:sp>
        <p:nvSpPr>
          <p:cNvPr id="34" name="Rectangle 33"/>
          <p:cNvSpPr/>
          <p:nvPr/>
        </p:nvSpPr>
        <p:spPr>
          <a:xfrm>
            <a:off x="2310063" y="3088261"/>
            <a:ext cx="1287443" cy="1732547"/>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24135" y="3098032"/>
            <a:ext cx="433232" cy="1722776"/>
          </a:xfrm>
          <a:prstGeom prst="rect">
            <a:avLst/>
          </a:prstGeom>
          <a:noFill/>
          <a:ln w="381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36" name="Down Arrow 35"/>
          <p:cNvSpPr/>
          <p:nvPr/>
        </p:nvSpPr>
        <p:spPr>
          <a:xfrm>
            <a:off x="3551786" y="2406782"/>
            <a:ext cx="45719" cy="608867"/>
          </a:xfrm>
          <a:prstGeom prst="downArrow">
            <a:avLst/>
          </a:prstGeom>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900709" y="1911254"/>
            <a:ext cx="1906909" cy="369332"/>
          </a:xfrm>
          <a:prstGeom prst="rect">
            <a:avLst/>
          </a:prstGeom>
          <a:noFill/>
        </p:spPr>
        <p:txBody>
          <a:bodyPr wrap="square" rtlCol="0">
            <a:spAutoFit/>
          </a:bodyPr>
          <a:lstStyle/>
          <a:p>
            <a:r>
              <a:rPr lang="en-US" b="1" dirty="0" smtClean="0">
                <a:solidFill>
                  <a:srgbClr val="FF0000"/>
                </a:solidFill>
              </a:rPr>
              <a:t>STA/LTA (t)</a:t>
            </a:r>
            <a:endParaRPr lang="en-US" b="1" dirty="0">
              <a:solidFill>
                <a:srgbClr val="FF0000"/>
              </a:solidFill>
            </a:endParaRPr>
          </a:p>
        </p:txBody>
      </p:sp>
      <p:sp>
        <p:nvSpPr>
          <p:cNvPr id="38" name="TextBox 37"/>
          <p:cNvSpPr txBox="1"/>
          <p:nvPr/>
        </p:nvSpPr>
        <p:spPr>
          <a:xfrm>
            <a:off x="8470232" y="3477126"/>
            <a:ext cx="697831" cy="493313"/>
          </a:xfrm>
          <a:prstGeom prst="rect">
            <a:avLst/>
          </a:prstGeom>
          <a:noFill/>
          <a:ln w="38100">
            <a:solidFill>
              <a:srgbClr val="00B050"/>
            </a:solidFill>
            <a:prstDash val="sysDash"/>
          </a:ln>
        </p:spPr>
        <p:txBody>
          <a:bodyPr wrap="square" rtlCol="0">
            <a:spAutoFit/>
          </a:bodyPr>
          <a:lstStyle/>
          <a:p>
            <a:endParaRPr lang="en-US" dirty="0"/>
          </a:p>
        </p:txBody>
      </p:sp>
      <p:sp>
        <p:nvSpPr>
          <p:cNvPr id="39" name="TextBox 38"/>
          <p:cNvSpPr txBox="1"/>
          <p:nvPr/>
        </p:nvSpPr>
        <p:spPr>
          <a:xfrm>
            <a:off x="9420726" y="3539116"/>
            <a:ext cx="2157423" cy="369332"/>
          </a:xfrm>
          <a:prstGeom prst="rect">
            <a:avLst/>
          </a:prstGeom>
          <a:noFill/>
        </p:spPr>
        <p:txBody>
          <a:bodyPr wrap="square" rtlCol="0">
            <a:spAutoFit/>
          </a:bodyPr>
          <a:lstStyle/>
          <a:p>
            <a:r>
              <a:rPr lang="en-US" b="1" dirty="0" smtClean="0">
                <a:solidFill>
                  <a:srgbClr val="00B050"/>
                </a:solidFill>
              </a:rPr>
              <a:t>LTA window</a:t>
            </a:r>
            <a:endParaRPr lang="en-US" b="1" dirty="0">
              <a:solidFill>
                <a:srgbClr val="00B050"/>
              </a:solidFill>
            </a:endParaRPr>
          </a:p>
        </p:txBody>
      </p:sp>
      <p:sp>
        <p:nvSpPr>
          <p:cNvPr id="40" name="TextBox 39"/>
          <p:cNvSpPr txBox="1"/>
          <p:nvPr/>
        </p:nvSpPr>
        <p:spPr>
          <a:xfrm>
            <a:off x="8464335" y="4454027"/>
            <a:ext cx="697831" cy="493313"/>
          </a:xfrm>
          <a:prstGeom prst="rect">
            <a:avLst/>
          </a:prstGeom>
          <a:noFill/>
          <a:ln w="38100">
            <a:solidFill>
              <a:schemeClr val="accent6">
                <a:lumMod val="75000"/>
              </a:schemeClr>
            </a:solidFill>
            <a:prstDash val="sysDash"/>
          </a:ln>
        </p:spPr>
        <p:txBody>
          <a:bodyPr wrap="square" rtlCol="0">
            <a:spAutoFit/>
          </a:bodyPr>
          <a:lstStyle/>
          <a:p>
            <a:endParaRPr lang="en-US" dirty="0"/>
          </a:p>
        </p:txBody>
      </p:sp>
      <p:sp>
        <p:nvSpPr>
          <p:cNvPr id="41" name="TextBox 40"/>
          <p:cNvSpPr txBox="1"/>
          <p:nvPr/>
        </p:nvSpPr>
        <p:spPr>
          <a:xfrm>
            <a:off x="9451627" y="4530605"/>
            <a:ext cx="2157423" cy="369332"/>
          </a:xfrm>
          <a:prstGeom prst="rect">
            <a:avLst/>
          </a:prstGeom>
          <a:noFill/>
        </p:spPr>
        <p:txBody>
          <a:bodyPr wrap="square" rtlCol="0">
            <a:spAutoFit/>
          </a:bodyPr>
          <a:lstStyle/>
          <a:p>
            <a:r>
              <a:rPr lang="en-US" b="1" dirty="0">
                <a:solidFill>
                  <a:schemeClr val="accent6">
                    <a:lumMod val="75000"/>
                  </a:schemeClr>
                </a:solidFill>
              </a:rPr>
              <a:t>S</a:t>
            </a:r>
            <a:r>
              <a:rPr lang="en-US" b="1" dirty="0" smtClean="0">
                <a:solidFill>
                  <a:schemeClr val="accent6">
                    <a:lumMod val="75000"/>
                  </a:schemeClr>
                </a:solidFill>
              </a:rPr>
              <a:t>TA window</a:t>
            </a:r>
            <a:endParaRPr lang="en-US" b="1" dirty="0">
              <a:solidFill>
                <a:schemeClr val="accent6">
                  <a:lumMod val="75000"/>
                </a:schemeClr>
              </a:solidFill>
            </a:endParaRPr>
          </a:p>
        </p:txBody>
      </p:sp>
      <p:sp>
        <p:nvSpPr>
          <p:cNvPr id="42" name="TextBox 41"/>
          <p:cNvSpPr txBox="1"/>
          <p:nvPr/>
        </p:nvSpPr>
        <p:spPr>
          <a:xfrm>
            <a:off x="8636070" y="1589764"/>
            <a:ext cx="1936178" cy="614939"/>
          </a:xfrm>
          <a:prstGeom prst="rect">
            <a:avLst/>
          </a:prstGeom>
          <a:noFill/>
          <a:ln w="19050">
            <a:solidFill>
              <a:srgbClr val="00B050"/>
            </a:solidFill>
            <a:prstDash val="sysDash"/>
          </a:ln>
        </p:spPr>
        <p:txBody>
          <a:bodyPr wrap="square" rtlCol="0">
            <a:spAutoFit/>
          </a:bodyPr>
          <a:lstStyle/>
          <a:p>
            <a:endParaRPr lang="en-US" dirty="0"/>
          </a:p>
        </p:txBody>
      </p:sp>
      <p:sp>
        <p:nvSpPr>
          <p:cNvPr id="43" name="TextBox 42"/>
          <p:cNvSpPr txBox="1"/>
          <p:nvPr/>
        </p:nvSpPr>
        <p:spPr>
          <a:xfrm>
            <a:off x="8636070" y="956429"/>
            <a:ext cx="1936178" cy="587733"/>
          </a:xfrm>
          <a:prstGeom prst="rect">
            <a:avLst/>
          </a:prstGeom>
          <a:noFill/>
          <a:ln w="19050">
            <a:solidFill>
              <a:schemeClr val="accent6">
                <a:lumMod val="75000"/>
              </a:schemeClr>
            </a:solidFill>
            <a:prstDash val="sysDash"/>
          </a:ln>
        </p:spPr>
        <p:txBody>
          <a:bodyPr wrap="square" rtlCol="0">
            <a:spAutoFit/>
          </a:bodyPr>
          <a:lstStyle/>
          <a:p>
            <a:endParaRPr lang="en-US" dirty="0"/>
          </a:p>
        </p:txBody>
      </p:sp>
    </p:spTree>
    <p:extLst>
      <p:ext uri="{BB962C8B-B14F-4D97-AF65-F5344CB8AC3E}">
        <p14:creationId xmlns:p14="http://schemas.microsoft.com/office/powerpoint/2010/main" val="1622056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309" y="22224"/>
            <a:ext cx="10515240" cy="1070811"/>
          </a:xfrm>
        </p:spPr>
        <p:txBody>
          <a:bodyPr/>
          <a:lstStyle/>
          <a:p>
            <a:r>
              <a:rPr lang="en-US" b="1" dirty="0" smtClean="0"/>
              <a:t>Spectrogram as Feature</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15" y="3225983"/>
            <a:ext cx="4358068" cy="5563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763" y="2251937"/>
            <a:ext cx="5806289" cy="621630"/>
          </a:xfrm>
          <a:prstGeom prst="rect">
            <a:avLst/>
          </a:prstGeom>
        </p:spPr>
      </p:pic>
      <p:sp>
        <p:nvSpPr>
          <p:cNvPr id="7" name="TextBox 6"/>
          <p:cNvSpPr txBox="1"/>
          <p:nvPr/>
        </p:nvSpPr>
        <p:spPr>
          <a:xfrm>
            <a:off x="310669" y="1244732"/>
            <a:ext cx="6728891" cy="830997"/>
          </a:xfrm>
          <a:prstGeom prst="rect">
            <a:avLst/>
          </a:prstGeom>
          <a:noFill/>
        </p:spPr>
        <p:txBody>
          <a:bodyPr wrap="square" rtlCol="0">
            <a:spAutoFit/>
          </a:bodyPr>
          <a:lstStyle/>
          <a:p>
            <a:pPr algn="ctr"/>
            <a:r>
              <a:rPr lang="en-US" sz="2400" spc="-1" dirty="0">
                <a:solidFill>
                  <a:srgbClr val="000000"/>
                </a:solidFill>
                <a:uFill>
                  <a:solidFill>
                    <a:srgbClr val="FFFFFF"/>
                  </a:solidFill>
                </a:uFill>
                <a:latin typeface="Calibri"/>
              </a:rPr>
              <a:t>Magnitude Square of Short Term Fourier Transform (STFT)</a:t>
            </a:r>
            <a:endParaRPr lang="en-US" sz="2400" spc="-1" dirty="0">
              <a:solidFill>
                <a:srgbClr val="000000"/>
              </a:solidFill>
              <a:uFill>
                <a:solidFill>
                  <a:srgbClr val="FFFFFF"/>
                </a:solidFill>
              </a:uFill>
              <a:latin typeface="Calibri"/>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9897" y="426231"/>
            <a:ext cx="4616890" cy="307792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7962" y="3393572"/>
            <a:ext cx="4860759" cy="3240506"/>
          </a:xfrm>
          <a:prstGeom prst="rect">
            <a:avLst/>
          </a:prstGeom>
        </p:spPr>
      </p:pic>
      <p:sp>
        <p:nvSpPr>
          <p:cNvPr id="12" name="TextBox 11"/>
          <p:cNvSpPr txBox="1"/>
          <p:nvPr/>
        </p:nvSpPr>
        <p:spPr>
          <a:xfrm>
            <a:off x="184363" y="4598327"/>
            <a:ext cx="5542669" cy="830997"/>
          </a:xfrm>
          <a:prstGeom prst="rect">
            <a:avLst/>
          </a:prstGeom>
          <a:noFill/>
        </p:spPr>
        <p:txBody>
          <a:bodyPr wrap="square" rtlCol="0">
            <a:spAutoFit/>
          </a:bodyPr>
          <a:lstStyle/>
          <a:p>
            <a:pPr algn="ctr"/>
            <a:r>
              <a:rPr lang="en-US" sz="2400" spc="-1">
                <a:solidFill>
                  <a:srgbClr val="000000"/>
                </a:solidFill>
                <a:uFill>
                  <a:solidFill>
                    <a:srgbClr val="FFFFFF"/>
                  </a:solidFill>
                </a:uFill>
                <a:latin typeface="Calibri"/>
              </a:rPr>
              <a:t>Represents raw signal as a time varying power spectrum</a:t>
            </a:r>
            <a:endParaRPr lang="en-US" sz="2400" dirty="0"/>
          </a:p>
        </p:txBody>
      </p:sp>
      <p:sp>
        <p:nvSpPr>
          <p:cNvPr id="14" name="TextShape 4"/>
          <p:cNvSpPr txBox="1"/>
          <p:nvPr/>
        </p:nvSpPr>
        <p:spPr>
          <a:xfrm>
            <a:off x="8791461" y="3346117"/>
            <a:ext cx="1553760" cy="316080"/>
          </a:xfrm>
          <a:prstGeom prst="rect">
            <a:avLst/>
          </a:prstGeom>
          <a:noFill/>
          <a:ln>
            <a:noFill/>
          </a:ln>
        </p:spPr>
        <p:txBody>
          <a:bodyPr lIns="90000" tIns="45000" rIns="90000" bIns="45000"/>
          <a:lstStyle/>
          <a:p>
            <a:r>
              <a:rPr lang="en-US" sz="1600" b="0" strike="noStrike" spc="-1">
                <a:solidFill>
                  <a:srgbClr val="000000"/>
                </a:solidFill>
                <a:uFill>
                  <a:solidFill>
                    <a:srgbClr val="FFFFFF"/>
                  </a:solidFill>
                </a:uFill>
                <a:latin typeface="Arial"/>
              </a:rPr>
              <a:t>Time [samples]</a:t>
            </a:r>
          </a:p>
        </p:txBody>
      </p:sp>
      <p:sp>
        <p:nvSpPr>
          <p:cNvPr id="15" name="CustomShape 3"/>
          <p:cNvSpPr/>
          <p:nvPr/>
        </p:nvSpPr>
        <p:spPr>
          <a:xfrm rot="16250400">
            <a:off x="5987941" y="1812614"/>
            <a:ext cx="2525760" cy="3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uFill>
                  <a:solidFill>
                    <a:srgbClr val="FFFFFF"/>
                  </a:solidFill>
                </a:uFill>
                <a:latin typeface="Arial"/>
                <a:ea typeface="DejaVu Sans"/>
              </a:rPr>
              <a:t>Signal Magnitude [sensor]</a:t>
            </a:r>
            <a:endParaRPr lang="en-US" sz="1800" b="0" strike="noStrike" spc="-1" dirty="0">
              <a:solidFill>
                <a:srgbClr val="000000"/>
              </a:solidFill>
              <a:uFill>
                <a:solidFill>
                  <a:srgbClr val="FFFFFF"/>
                </a:solidFill>
              </a:uFill>
              <a:latin typeface="Arial"/>
            </a:endParaRPr>
          </a:p>
        </p:txBody>
      </p:sp>
      <p:sp>
        <p:nvSpPr>
          <p:cNvPr id="16" name="TextShape 4"/>
          <p:cNvSpPr txBox="1"/>
          <p:nvPr/>
        </p:nvSpPr>
        <p:spPr>
          <a:xfrm>
            <a:off x="5873419" y="6246738"/>
            <a:ext cx="1553760" cy="316080"/>
          </a:xfrm>
          <a:prstGeom prst="rect">
            <a:avLst/>
          </a:prstGeom>
          <a:noFill/>
          <a:ln>
            <a:noFill/>
          </a:ln>
        </p:spPr>
        <p:txBody>
          <a:bodyPr lIns="90000" tIns="45000" rIns="90000" bIns="45000"/>
          <a:lstStyle/>
          <a:p>
            <a:r>
              <a:rPr lang="en-US" sz="1600" b="0" strike="noStrike" spc="-1" smtClean="0">
                <a:solidFill>
                  <a:srgbClr val="000000"/>
                </a:solidFill>
                <a:uFill>
                  <a:solidFill>
                    <a:srgbClr val="FFFFFF"/>
                  </a:solidFill>
                </a:uFill>
                <a:latin typeface="Arial"/>
              </a:rPr>
              <a:t>Spectrogram</a:t>
            </a:r>
            <a:endParaRPr lang="en-US" sz="1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703001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386" y="124408"/>
            <a:ext cx="10515240" cy="1325160"/>
          </a:xfrm>
        </p:spPr>
        <p:txBody>
          <a:bodyPr/>
          <a:lstStyle/>
          <a:p>
            <a:r>
              <a:rPr lang="en-US" b="1" dirty="0" err="1" smtClean="0"/>
              <a:t>Mahalanobis</a:t>
            </a:r>
            <a:r>
              <a:rPr lang="en-US" b="1" dirty="0" smtClean="0"/>
              <a:t> Distance</a:t>
            </a:r>
            <a:endParaRPr lang="en-US" b="1" dirty="0"/>
          </a:p>
        </p:txBody>
      </p:sp>
      <mc:AlternateContent xmlns:mc="http://schemas.openxmlformats.org/markup-compatibility/2006">
        <mc:Choice xmlns:a14="http://schemas.microsoft.com/office/drawing/2010/main" Requires="a14">
          <p:sp>
            <p:nvSpPr>
              <p:cNvPr id="4" name="TextBox 3"/>
              <p:cNvSpPr txBox="1"/>
              <p:nvPr/>
            </p:nvSpPr>
            <p:spPr>
              <a:xfrm>
                <a:off x="7368402" y="2605855"/>
                <a:ext cx="4636288" cy="2109232"/>
              </a:xfrm>
              <a:prstGeom prst="rect">
                <a:avLst/>
              </a:prstGeom>
              <a:noFill/>
            </p:spPr>
            <p:txBody>
              <a:bodyPr wrap="square" lIns="0" tIns="0" rIns="0" bIns="0" rtlCol="0">
                <a:spAutoFit/>
              </a:bodyPr>
              <a:lstStyle/>
              <a:p>
                <a14:m>
                  <m:oMath xmlns:m="http://schemas.openxmlformats.org/officeDocument/2006/math">
                    <m:sSub>
                      <m:sSubPr>
                        <m:ctrlPr>
                          <a:rPr lang="en-US" sz="2400" i="1" smtClean="0">
                            <a:latin typeface="Cambria Math" charset="0"/>
                          </a:rPr>
                        </m:ctrlPr>
                      </m:sSubPr>
                      <m:e>
                        <m:r>
                          <a:rPr lang="en-US" sz="2400" b="0" i="1" smtClean="0">
                            <a:latin typeface="Cambria Math" charset="0"/>
                          </a:rPr>
                          <m:t>𝑑</m:t>
                        </m:r>
                      </m:e>
                      <m:sub>
                        <m:r>
                          <a:rPr lang="en-US" sz="2400" b="0" i="1" smtClean="0">
                            <a:latin typeface="Cambria Math" charset="0"/>
                          </a:rPr>
                          <m:t>𝑡</m:t>
                        </m:r>
                      </m:sub>
                    </m:sSub>
                    <m:r>
                      <a:rPr lang="en-US" sz="2400" b="0" i="1" smtClean="0">
                        <a:latin typeface="Cambria Math" charset="0"/>
                      </a:rPr>
                      <m:t>=</m:t>
                    </m:r>
                    <m:rad>
                      <m:radPr>
                        <m:degHide m:val="on"/>
                        <m:ctrlPr>
                          <a:rPr lang="en-US" sz="2400" b="0" i="1" smtClean="0">
                            <a:latin typeface="Cambria Math" charset="0"/>
                          </a:rPr>
                        </m:ctrlPr>
                      </m:radPr>
                      <m:deg/>
                      <m:e>
                        <m:sSup>
                          <m:sSupPr>
                            <m:ctrlPr>
                              <a:rPr lang="en-US" sz="2400" b="0" i="1" smtClean="0">
                                <a:latin typeface="Cambria Math" charset="0"/>
                              </a:rPr>
                            </m:ctrlPr>
                          </m:sSupPr>
                          <m:e>
                            <m:d>
                              <m:dPr>
                                <m:ctrlPr>
                                  <a:rPr lang="is-IS" sz="2400" b="0" i="1" smtClean="0">
                                    <a:latin typeface="Cambria Math" charset="0"/>
                                  </a:rPr>
                                </m:ctrlPr>
                              </m:dPr>
                              <m:e>
                                <m:sSub>
                                  <m:sSubPr>
                                    <m:ctrlPr>
                                      <a:rPr lang="en-US" sz="2400" b="0" i="1" smtClean="0">
                                        <a:latin typeface="Cambria Math" charset="0"/>
                                      </a:rPr>
                                    </m:ctrlPr>
                                  </m:sSubPr>
                                  <m:e>
                                    <m:r>
                                      <a:rPr lang="en-US" sz="2400" b="1" i="1" smtClean="0">
                                        <a:latin typeface="Cambria Math" charset="0"/>
                                      </a:rPr>
                                      <m:t>𝒔</m:t>
                                    </m:r>
                                  </m:e>
                                  <m:sub>
                                    <m:r>
                                      <a:rPr lang="en-US" sz="2400" b="0" i="1" smtClean="0">
                                        <a:latin typeface="Cambria Math" charset="0"/>
                                      </a:rPr>
                                      <m:t>𝑡</m:t>
                                    </m:r>
                                  </m:sub>
                                </m:sSub>
                                <m:r>
                                  <a:rPr lang="en-US" sz="2400" b="0" i="1" smtClean="0">
                                    <a:latin typeface="Cambria Math" charset="0"/>
                                  </a:rPr>
                                  <m:t>−</m:t>
                                </m:r>
                                <m:acc>
                                  <m:accPr>
                                    <m:chr m:val="̅"/>
                                    <m:ctrlPr>
                                      <a:rPr lang="en-US" sz="2400" b="0" i="1" smtClean="0">
                                        <a:latin typeface="Cambria Math" charset="0"/>
                                      </a:rPr>
                                    </m:ctrlPr>
                                  </m:accPr>
                                  <m:e>
                                    <m:r>
                                      <a:rPr lang="en-US" sz="2400" b="1" i="1" smtClean="0">
                                        <a:latin typeface="Cambria Math" charset="0"/>
                                      </a:rPr>
                                      <m:t>𝒔</m:t>
                                    </m:r>
                                  </m:e>
                                </m:acc>
                              </m:e>
                            </m:d>
                          </m:e>
                          <m:sup>
                            <m:r>
                              <a:rPr lang="en-US" sz="2400" b="0" i="1" smtClean="0">
                                <a:latin typeface="Cambria Math" charset="0"/>
                              </a:rPr>
                              <m:t>𝑇</m:t>
                            </m:r>
                          </m:sup>
                        </m:sSup>
                        <m:sSup>
                          <m:sSupPr>
                            <m:ctrlPr>
                              <a:rPr lang="en-US" sz="2400" b="0" i="1" smtClean="0">
                                <a:latin typeface="Cambria Math" charset="0"/>
                              </a:rPr>
                            </m:ctrlPr>
                          </m:sSupPr>
                          <m:e>
                            <m:r>
                              <a:rPr lang="en-US" sz="2400" b="0" i="1" smtClean="0">
                                <a:latin typeface="Cambria Math" charset="0"/>
                              </a:rPr>
                              <m:t>𝑅</m:t>
                            </m:r>
                          </m:e>
                          <m:sup>
                            <m:r>
                              <a:rPr lang="en-US" sz="2400" b="0" i="1" smtClean="0">
                                <a:latin typeface="Cambria Math" charset="0"/>
                              </a:rPr>
                              <m:t>−1</m:t>
                            </m:r>
                          </m:sup>
                        </m:sSup>
                        <m:d>
                          <m:dPr>
                            <m:ctrlPr>
                              <a:rPr lang="is-IS" sz="2400" b="0" i="1" smtClean="0">
                                <a:latin typeface="Cambria Math" charset="0"/>
                              </a:rPr>
                            </m:ctrlPr>
                          </m:dPr>
                          <m:e>
                            <m:sSub>
                              <m:sSubPr>
                                <m:ctrlPr>
                                  <a:rPr lang="en-US" sz="2400" b="0" i="1" smtClean="0">
                                    <a:latin typeface="Cambria Math" charset="0"/>
                                  </a:rPr>
                                </m:ctrlPr>
                              </m:sSubPr>
                              <m:e>
                                <m:r>
                                  <a:rPr lang="en-US" sz="2400" b="1" i="1" smtClean="0">
                                    <a:latin typeface="Cambria Math" charset="0"/>
                                  </a:rPr>
                                  <m:t>𝒔</m:t>
                                </m:r>
                              </m:e>
                              <m:sub>
                                <m:r>
                                  <a:rPr lang="en-US" sz="2400" b="0" i="1" smtClean="0">
                                    <a:latin typeface="Cambria Math" charset="0"/>
                                  </a:rPr>
                                  <m:t>𝑡</m:t>
                                </m:r>
                              </m:sub>
                            </m:sSub>
                            <m:r>
                              <a:rPr lang="en-US" sz="2400" b="0" i="1" smtClean="0">
                                <a:latin typeface="Cambria Math" charset="0"/>
                              </a:rPr>
                              <m:t>−</m:t>
                            </m:r>
                            <m:acc>
                              <m:accPr>
                                <m:chr m:val="̅"/>
                                <m:ctrlPr>
                                  <a:rPr lang="en-US" sz="2400" b="0" i="1" smtClean="0">
                                    <a:latin typeface="Cambria Math" charset="0"/>
                                  </a:rPr>
                                </m:ctrlPr>
                              </m:accPr>
                              <m:e>
                                <m:r>
                                  <a:rPr lang="en-US" sz="2400" b="1" i="1" smtClean="0">
                                    <a:latin typeface="Cambria Math" charset="0"/>
                                  </a:rPr>
                                  <m:t>𝒔</m:t>
                                </m:r>
                              </m:e>
                            </m:acc>
                          </m:e>
                        </m:d>
                      </m:e>
                    </m:rad>
                  </m:oMath>
                </a14:m>
                <a:r>
                  <a:rPr lang="en-US" sz="2800" dirty="0" smtClean="0"/>
                  <a:t>,</a:t>
                </a:r>
              </a:p>
              <a:p>
                <a:r>
                  <a:rPr lang="en-US" sz="2800" dirty="0" smtClean="0"/>
                  <a:t> </a:t>
                </a:r>
              </a:p>
              <a:p>
                <a:r>
                  <a:rPr lang="en-US" sz="2000" dirty="0" smtClean="0"/>
                  <a:t>where </a:t>
                </a:r>
                <a14:m>
                  <m:oMath xmlns:m="http://schemas.openxmlformats.org/officeDocument/2006/math">
                    <m:sSub>
                      <m:sSubPr>
                        <m:ctrlPr>
                          <a:rPr lang="en-US" sz="2000" i="1" smtClean="0">
                            <a:latin typeface="Cambria Math" charset="0"/>
                          </a:rPr>
                        </m:ctrlPr>
                      </m:sSubPr>
                      <m:e>
                        <m:r>
                          <a:rPr lang="en-US" sz="2000" b="1" i="1" smtClean="0">
                            <a:latin typeface="Cambria Math" charset="0"/>
                          </a:rPr>
                          <m:t>𝒔</m:t>
                        </m:r>
                      </m:e>
                      <m:sub>
                        <m:r>
                          <a:rPr lang="en-US" sz="2000" b="0" i="1" smtClean="0">
                            <a:latin typeface="Cambria Math" charset="0"/>
                          </a:rPr>
                          <m:t>𝑡</m:t>
                        </m:r>
                      </m:sub>
                    </m:sSub>
                  </m:oMath>
                </a14:m>
                <a:r>
                  <a:rPr lang="en-US" sz="2000" dirty="0" smtClean="0"/>
                  <a:t>spectrogram vector at </a:t>
                </a:r>
                <a:r>
                  <a:rPr lang="en-US" sz="2000" i="1" dirty="0" smtClean="0"/>
                  <a:t>t,</a:t>
                </a:r>
              </a:p>
              <a:p>
                <a:r>
                  <a:rPr lang="en-US" sz="2000" i="1" dirty="0" smtClean="0"/>
                  <a:t> </a:t>
                </a:r>
                <a:endParaRPr lang="en-US" sz="2000" b="0" i="1" dirty="0" smtClean="0">
                  <a:latin typeface="Cambria Math" charset="0"/>
                </a:endParaRPr>
              </a:p>
              <a:p>
                <a14:m>
                  <m:oMath xmlns:m="http://schemas.openxmlformats.org/officeDocument/2006/math">
                    <m:r>
                      <a:rPr lang="en-US" sz="2000" b="0" i="1" smtClean="0">
                        <a:latin typeface="Cambria Math" charset="0"/>
                      </a:rPr>
                      <m:t>𝑅</m:t>
                    </m:r>
                  </m:oMath>
                </a14:m>
                <a:r>
                  <a:rPr lang="en-US" sz="2000" dirty="0" smtClean="0"/>
                  <a:t> is the covariance matrix,</a:t>
                </a:r>
              </a:p>
              <a:p>
                <a:r>
                  <a:rPr lang="en-US" sz="2000" dirty="0" smtClean="0"/>
                  <a:t> </a:t>
                </a:r>
                <a14:m>
                  <m:oMath xmlns:m="http://schemas.openxmlformats.org/officeDocument/2006/math">
                    <m:acc>
                      <m:accPr>
                        <m:chr m:val="̅"/>
                        <m:ctrlPr>
                          <a:rPr lang="en-US" sz="2000" i="1" smtClean="0">
                            <a:latin typeface="Cambria Math" charset="0"/>
                          </a:rPr>
                        </m:ctrlPr>
                      </m:accPr>
                      <m:e>
                        <m:r>
                          <a:rPr lang="en-US" sz="2000" b="1" i="1" smtClean="0">
                            <a:latin typeface="Cambria Math" charset="0"/>
                          </a:rPr>
                          <m:t>𝒔</m:t>
                        </m:r>
                      </m:e>
                    </m:acc>
                  </m:oMath>
                </a14:m>
                <a:r>
                  <a:rPr lang="en-US" sz="2000" i="1" dirty="0" smtClean="0"/>
                  <a:t> </a:t>
                </a:r>
                <a:r>
                  <a:rPr lang="en-US" sz="2000" dirty="0" smtClean="0"/>
                  <a:t>mean of the spectrogram</a:t>
                </a:r>
                <a:endParaRPr lang="en-US" sz="2000" i="1" dirty="0"/>
              </a:p>
            </p:txBody>
          </p:sp>
        </mc:Choice>
        <mc:Fallback>
          <p:sp>
            <p:nvSpPr>
              <p:cNvPr id="4" name="TextBox 3"/>
              <p:cNvSpPr txBox="1">
                <a:spLocks noRot="1" noChangeAspect="1" noMove="1" noResize="1" noEditPoints="1" noAdjustHandles="1" noChangeArrowheads="1" noChangeShapeType="1" noTextEdit="1"/>
              </p:cNvSpPr>
              <p:nvPr/>
            </p:nvSpPr>
            <p:spPr>
              <a:xfrm>
                <a:off x="7368402" y="2605855"/>
                <a:ext cx="4636288" cy="2109232"/>
              </a:xfrm>
              <a:prstGeom prst="rect">
                <a:avLst/>
              </a:prstGeom>
              <a:blipFill rotWithShape="0">
                <a:blip r:embed="rId3"/>
                <a:stretch>
                  <a:fillRect l="-4737" t="-4624" b="-6647"/>
                </a:stretch>
              </a:blipFill>
            </p:spPr>
            <p:txBody>
              <a:bodyPr/>
              <a:lstStyle/>
              <a:p>
                <a:r>
                  <a:rPr lang="en-US">
                    <a:noFill/>
                  </a:rPr>
                  <a:t> </a:t>
                </a:r>
              </a:p>
            </p:txBody>
          </p:sp>
        </mc:Fallback>
      </mc:AlternateContent>
      <p:sp>
        <p:nvSpPr>
          <p:cNvPr id="5" name="TextBox 4"/>
          <p:cNvSpPr txBox="1"/>
          <p:nvPr/>
        </p:nvSpPr>
        <p:spPr>
          <a:xfrm>
            <a:off x="5636794" y="2971800"/>
            <a:ext cx="65" cy="276999"/>
          </a:xfrm>
          <a:prstGeom prst="rect">
            <a:avLst/>
          </a:prstGeom>
          <a:noFill/>
        </p:spPr>
        <p:txBody>
          <a:bodyPr wrap="none" lIns="0" tIns="0" rIns="0" bIns="0" rtlCol="0">
            <a:spAutoFit/>
          </a:bodyPr>
          <a:lstStyle/>
          <a:p>
            <a:endParaRPr lang="en-US" dirty="0"/>
          </a:p>
        </p:txBody>
      </p:sp>
      <p:sp>
        <p:nvSpPr>
          <p:cNvPr id="7" name="Right Brace 6"/>
          <p:cNvSpPr/>
          <p:nvPr/>
        </p:nvSpPr>
        <p:spPr>
          <a:xfrm>
            <a:off x="10461474" y="4057437"/>
            <a:ext cx="324853" cy="794085"/>
          </a:xfrm>
          <a:prstGeom prst="rightBrace">
            <a:avLst>
              <a:gd name="adj1" fmla="val 61111"/>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0700085" y="4085147"/>
            <a:ext cx="1491915" cy="369332"/>
          </a:xfrm>
          <a:prstGeom prst="rect">
            <a:avLst/>
          </a:prstGeom>
          <a:noFill/>
        </p:spPr>
        <p:txBody>
          <a:bodyPr wrap="square" rtlCol="0">
            <a:spAutoFit/>
          </a:bodyPr>
          <a:lstStyle/>
          <a:p>
            <a:r>
              <a:rPr lang="en-US" dirty="0" smtClean="0"/>
              <a:t>Over a day</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573386" y="1538815"/>
                <a:ext cx="6100011" cy="400110"/>
              </a:xfrm>
              <a:prstGeom prst="rect">
                <a:avLst/>
              </a:prstGeom>
              <a:noFill/>
            </p:spPr>
            <p:txBody>
              <a:bodyPr wrap="square" rtlCol="0">
                <a:spAutoFit/>
              </a:bodyPr>
              <a:lstStyle/>
              <a:p>
                <a:r>
                  <a:rPr lang="en-US" sz="2000" dirty="0" smtClean="0"/>
                  <a:t>Mahalanobis distance </a:t>
                </a:r>
                <a14:m>
                  <m:oMath xmlns:m="http://schemas.openxmlformats.org/officeDocument/2006/math">
                    <m:sSub>
                      <m:sSubPr>
                        <m:ctrlPr>
                          <a:rPr lang="en-US" sz="2000" i="1" smtClean="0">
                            <a:latin typeface="Cambria Math" charset="0"/>
                          </a:rPr>
                        </m:ctrlPr>
                      </m:sSubPr>
                      <m:e>
                        <m:r>
                          <a:rPr lang="en-US" sz="2000" b="0" i="1" smtClean="0">
                            <a:latin typeface="Cambria Math" charset="0"/>
                          </a:rPr>
                          <m:t>𝑑</m:t>
                        </m:r>
                      </m:e>
                      <m:sub>
                        <m:r>
                          <a:rPr lang="en-US" sz="2000" b="0" i="1" smtClean="0">
                            <a:latin typeface="Cambria Math" charset="0"/>
                          </a:rPr>
                          <m:t>𝑡</m:t>
                        </m:r>
                      </m:sub>
                    </m:sSub>
                    <m:r>
                      <a:rPr lang="en-US" sz="2000" b="0" i="1" smtClean="0">
                        <a:latin typeface="Cambria Math" charset="0"/>
                      </a:rPr>
                      <m:t>,</m:t>
                    </m:r>
                  </m:oMath>
                </a14:m>
                <a:r>
                  <a:rPr lang="en-US" sz="2000" dirty="0" smtClean="0"/>
                  <a:t> to spectrogram mean</a:t>
                </a:r>
                <a:endParaRPr lang="en-US" sz="2000" dirty="0"/>
              </a:p>
            </p:txBody>
          </p:sp>
        </mc:Choice>
        <mc:Fallback>
          <p:sp>
            <p:nvSpPr>
              <p:cNvPr id="9" name="TextBox 8"/>
              <p:cNvSpPr txBox="1">
                <a:spLocks noRot="1" noChangeAspect="1" noMove="1" noResize="1" noEditPoints="1" noAdjustHandles="1" noChangeArrowheads="1" noChangeShapeType="1" noTextEdit="1"/>
              </p:cNvSpPr>
              <p:nvPr/>
            </p:nvSpPr>
            <p:spPr>
              <a:xfrm>
                <a:off x="573386" y="1538815"/>
                <a:ext cx="6100011" cy="400110"/>
              </a:xfrm>
              <a:prstGeom prst="rect">
                <a:avLst/>
              </a:prstGeom>
              <a:blipFill rotWithShape="0">
                <a:blip r:embed="rId4"/>
                <a:stretch>
                  <a:fillRect l="-999" t="-6061" b="-27273"/>
                </a:stretch>
              </a:blipFill>
            </p:spPr>
            <p:txBody>
              <a:bodyPr/>
              <a:lstStyle/>
              <a:p>
                <a:r>
                  <a:rPr lang="en-US">
                    <a:noFill/>
                  </a:rPr>
                  <a:t> </a:t>
                </a:r>
              </a:p>
            </p:txBody>
          </p:sp>
        </mc:Fallback>
      </mc:AlternateContent>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94" y="2610306"/>
            <a:ext cx="5532522" cy="3688348"/>
          </a:xfrm>
          <a:prstGeom prst="rect">
            <a:avLst/>
          </a:prstGeom>
        </p:spPr>
      </p:pic>
      <p:cxnSp>
        <p:nvCxnSpPr>
          <p:cNvPr id="12" name="Straight Arrow Connector 11"/>
          <p:cNvCxnSpPr/>
          <p:nvPr/>
        </p:nvCxnSpPr>
        <p:spPr>
          <a:xfrm flipV="1">
            <a:off x="5123382" y="2628672"/>
            <a:ext cx="409074" cy="4238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136319" y="5823283"/>
            <a:ext cx="542397" cy="2526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5766242" y="2644577"/>
            <a:ext cx="288758" cy="3305037"/>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Arrow Connector 17"/>
          <p:cNvCxnSpPr/>
          <p:nvPr/>
        </p:nvCxnSpPr>
        <p:spPr>
          <a:xfrm>
            <a:off x="764818" y="2554930"/>
            <a:ext cx="4295273" cy="39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787330" y="2971800"/>
            <a:ext cx="267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76786" y="3261103"/>
            <a:ext cx="267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76786" y="3557336"/>
            <a:ext cx="267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87330" y="3870158"/>
            <a:ext cx="267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76786" y="5748906"/>
            <a:ext cx="267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787330" y="5457895"/>
            <a:ext cx="267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66242" y="5195281"/>
            <a:ext cx="26767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5644439" y="2168086"/>
                <a:ext cx="5534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1" i="1" smtClean="0">
                              <a:latin typeface="Cambria Math" charset="0"/>
                            </a:rPr>
                            <m:t>𝒔</m:t>
                          </m:r>
                        </m:e>
                        <m:sub>
                          <m:r>
                            <a:rPr lang="en-US" b="0" i="1" smtClean="0">
                              <a:latin typeface="Cambria Math" charset="0"/>
                            </a:rPr>
                            <m:t>𝑡</m:t>
                          </m:r>
                        </m:sub>
                      </m:sSub>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5644439" y="2168086"/>
                <a:ext cx="553452" cy="369332"/>
              </a:xfrm>
              <a:prstGeom prst="rect">
                <a:avLst/>
              </a:prstGeom>
              <a:blipFill rotWithShape="0">
                <a:blip r:embed="rId6"/>
                <a:stretch>
                  <a:fillRect/>
                </a:stretch>
              </a:blipFill>
            </p:spPr>
            <p:txBody>
              <a:bodyPr/>
              <a:lstStyle/>
              <a:p>
                <a:r>
                  <a:rPr lang="en-US">
                    <a:noFill/>
                  </a:rPr>
                  <a:t> </a:t>
                </a:r>
              </a:p>
            </p:txBody>
          </p:sp>
        </mc:Fallback>
      </mc:AlternateContent>
      <p:sp>
        <p:nvSpPr>
          <p:cNvPr id="32" name="TextBox 31"/>
          <p:cNvSpPr txBox="1"/>
          <p:nvPr/>
        </p:nvSpPr>
        <p:spPr>
          <a:xfrm>
            <a:off x="5787330" y="3916614"/>
            <a:ext cx="255579" cy="923330"/>
          </a:xfrm>
          <a:prstGeom prst="rect">
            <a:avLst/>
          </a:prstGeom>
          <a:noFill/>
        </p:spPr>
        <p:txBody>
          <a:bodyPr wrap="square" rtlCol="0">
            <a:spAutoFit/>
          </a:bodyPr>
          <a:lstStyle/>
          <a:p>
            <a:r>
              <a:rPr lang="en-US" b="1" dirty="0" smtClean="0"/>
              <a:t>.</a:t>
            </a:r>
          </a:p>
          <a:p>
            <a:r>
              <a:rPr lang="en-US" b="1" dirty="0" smtClean="0"/>
              <a:t>.</a:t>
            </a:r>
          </a:p>
          <a:p>
            <a:r>
              <a:rPr lang="en-US" b="1" dirty="0"/>
              <a:t>.</a:t>
            </a:r>
          </a:p>
        </p:txBody>
      </p:sp>
      <p:sp>
        <p:nvSpPr>
          <p:cNvPr id="33" name="TextBox 32"/>
          <p:cNvSpPr txBox="1"/>
          <p:nvPr/>
        </p:nvSpPr>
        <p:spPr>
          <a:xfrm>
            <a:off x="6156380" y="5823283"/>
            <a:ext cx="806192" cy="369332"/>
          </a:xfrm>
          <a:prstGeom prst="rect">
            <a:avLst/>
          </a:prstGeom>
          <a:noFill/>
        </p:spPr>
        <p:txBody>
          <a:bodyPr wrap="square" rtlCol="0">
            <a:spAutoFit/>
          </a:bodyPr>
          <a:lstStyle/>
          <a:p>
            <a:r>
              <a:rPr lang="en-US" smtClean="0"/>
              <a:t>0 Hz</a:t>
            </a:r>
            <a:endParaRPr lang="en-US"/>
          </a:p>
        </p:txBody>
      </p:sp>
      <mc:AlternateContent xmlns:mc="http://schemas.openxmlformats.org/markup-compatibility/2006">
        <mc:Choice xmlns:a14="http://schemas.microsoft.com/office/drawing/2010/main" Requires="a14">
          <p:sp>
            <p:nvSpPr>
              <p:cNvPr id="34" name="TextBox 33"/>
              <p:cNvSpPr txBox="1"/>
              <p:nvPr/>
            </p:nvSpPr>
            <p:spPr>
              <a:xfrm>
                <a:off x="2565132" y="2130358"/>
                <a:ext cx="5534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1" i="1" smtClean="0">
                              <a:latin typeface="Cambria Math" charset="0"/>
                            </a:rPr>
                            <m:t>𝒔</m:t>
                          </m:r>
                        </m:e>
                        <m:sub>
                          <m:r>
                            <a:rPr lang="en-US" b="0" i="1" smtClean="0">
                              <a:latin typeface="Cambria Math" charset="0"/>
                            </a:rPr>
                            <m:t>𝑡</m:t>
                          </m:r>
                        </m:sub>
                      </m:sSub>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565132" y="2130358"/>
                <a:ext cx="553452" cy="369332"/>
              </a:xfrm>
              <a:prstGeom prst="rect">
                <a:avLst/>
              </a:prstGeom>
              <a:blipFill rotWithShape="0">
                <a:blip r:embed="rId7"/>
                <a:stretch>
                  <a:fillRect/>
                </a:stretch>
              </a:blipFill>
            </p:spPr>
            <p:txBody>
              <a:bodyPr/>
              <a:lstStyle/>
              <a:p>
                <a:r>
                  <a:rPr lang="en-US">
                    <a:noFill/>
                  </a:rPr>
                  <a:t> </a:t>
                </a:r>
              </a:p>
            </p:txBody>
          </p:sp>
        </mc:Fallback>
      </mc:AlternateContent>
      <p:sp>
        <p:nvSpPr>
          <p:cNvPr id="35" name="TextBox 34"/>
          <p:cNvSpPr txBox="1"/>
          <p:nvPr/>
        </p:nvSpPr>
        <p:spPr>
          <a:xfrm>
            <a:off x="6120463" y="2453166"/>
            <a:ext cx="806192" cy="369332"/>
          </a:xfrm>
          <a:prstGeom prst="rect">
            <a:avLst/>
          </a:prstGeom>
          <a:noFill/>
        </p:spPr>
        <p:txBody>
          <a:bodyPr wrap="square" rtlCol="0">
            <a:spAutoFit/>
          </a:bodyPr>
          <a:lstStyle/>
          <a:p>
            <a:r>
              <a:rPr lang="en-US" dirty="0" smtClean="0"/>
              <a:t>20 Hz</a:t>
            </a:r>
            <a:endParaRPr lang="en-US" dirty="0"/>
          </a:p>
        </p:txBody>
      </p:sp>
      <p:sp>
        <p:nvSpPr>
          <p:cNvPr id="36" name="TextBox 35"/>
          <p:cNvSpPr txBox="1"/>
          <p:nvPr/>
        </p:nvSpPr>
        <p:spPr>
          <a:xfrm>
            <a:off x="1759016" y="6317522"/>
            <a:ext cx="2945472" cy="369332"/>
          </a:xfrm>
          <a:prstGeom prst="rect">
            <a:avLst/>
          </a:prstGeom>
          <a:noFill/>
        </p:spPr>
        <p:txBody>
          <a:bodyPr wrap="square" rtlCol="0">
            <a:spAutoFit/>
          </a:bodyPr>
          <a:lstStyle/>
          <a:p>
            <a:r>
              <a:rPr lang="en-US" dirty="0" smtClean="0"/>
              <a:t>Spectrogram over </a:t>
            </a:r>
            <a:r>
              <a:rPr lang="en-US" smtClean="0"/>
              <a:t>a day</a:t>
            </a:r>
            <a:endParaRPr lang="en-US" dirty="0"/>
          </a:p>
        </p:txBody>
      </p:sp>
    </p:spTree>
    <p:extLst>
      <p:ext uri="{BB962C8B-B14F-4D97-AF65-F5344CB8AC3E}">
        <p14:creationId xmlns:p14="http://schemas.microsoft.com/office/powerpoint/2010/main" val="346523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838080" y="457200"/>
            <a:ext cx="10514880" cy="67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b="1" strike="noStrike" spc="-1" dirty="0" err="1">
                <a:solidFill>
                  <a:srgbClr val="000000"/>
                </a:solidFill>
                <a:uFill>
                  <a:solidFill>
                    <a:srgbClr val="FFFFFF"/>
                  </a:solidFill>
                </a:uFill>
                <a:latin typeface="+mj-lt"/>
                <a:ea typeface="DejaVu Sans"/>
              </a:rPr>
              <a:t>Autoencoder</a:t>
            </a:r>
            <a:endParaRPr lang="en-US" sz="4400" b="0" strike="noStrike" spc="-1" dirty="0">
              <a:solidFill>
                <a:srgbClr val="000000"/>
              </a:solidFill>
              <a:uFill>
                <a:solidFill>
                  <a:srgbClr val="FFFFFF"/>
                </a:solidFill>
              </a:uFill>
              <a:latin typeface="+mj-lt"/>
            </a:endParaRPr>
          </a:p>
        </p:txBody>
      </p:sp>
      <p:pic>
        <p:nvPicPr>
          <p:cNvPr id="196" name="Picture 116"/>
          <p:cNvPicPr/>
          <p:nvPr/>
        </p:nvPicPr>
        <p:blipFill>
          <a:blip r:embed="rId2"/>
          <a:stretch/>
        </p:blipFill>
        <p:spPr>
          <a:xfrm>
            <a:off x="2834640" y="2377440"/>
            <a:ext cx="6126120" cy="3978000"/>
          </a:xfrm>
          <a:prstGeom prst="rect">
            <a:avLst/>
          </a:prstGeom>
          <a:ln>
            <a:noFill/>
          </a:ln>
        </p:spPr>
      </p:pic>
      <p:sp>
        <p:nvSpPr>
          <p:cNvPr id="197" name="CustomShape 2"/>
          <p:cNvSpPr/>
          <p:nvPr/>
        </p:nvSpPr>
        <p:spPr>
          <a:xfrm rot="7200">
            <a:off x="142920" y="1405800"/>
            <a:ext cx="39178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Input Layer [spectrogram vector]</a:t>
            </a:r>
            <a:endParaRPr lang="en-US" sz="1800" b="0" strike="noStrike" spc="-1">
              <a:solidFill>
                <a:srgbClr val="000000"/>
              </a:solidFill>
              <a:uFill>
                <a:solidFill>
                  <a:srgbClr val="FFFFFF"/>
                </a:solidFill>
              </a:uFill>
              <a:latin typeface="Arial"/>
            </a:endParaRPr>
          </a:p>
        </p:txBody>
      </p:sp>
      <p:sp>
        <p:nvSpPr>
          <p:cNvPr id="198" name="CustomShape 3"/>
          <p:cNvSpPr/>
          <p:nvPr/>
        </p:nvSpPr>
        <p:spPr>
          <a:xfrm>
            <a:off x="4754880" y="2232360"/>
            <a:ext cx="23770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Compression Layer</a:t>
            </a:r>
            <a:endParaRPr lang="en-US" sz="1800" b="0" strike="noStrike" spc="-1">
              <a:solidFill>
                <a:srgbClr val="000000"/>
              </a:solidFill>
              <a:uFill>
                <a:solidFill>
                  <a:srgbClr val="FFFFFF"/>
                </a:solidFill>
              </a:uFill>
              <a:latin typeface="Arial"/>
            </a:endParaRPr>
          </a:p>
        </p:txBody>
      </p:sp>
      <p:sp>
        <p:nvSpPr>
          <p:cNvPr id="199" name="CustomShape 4"/>
          <p:cNvSpPr/>
          <p:nvPr/>
        </p:nvSpPr>
        <p:spPr>
          <a:xfrm rot="5361600">
            <a:off x="5466240" y="2950920"/>
            <a:ext cx="747000" cy="150120"/>
          </a:xfrm>
          <a:prstGeom prst="rightArrow">
            <a:avLst>
              <a:gd name="adj1" fmla="val 50000"/>
              <a:gd name="adj2" fmla="val 50000"/>
            </a:avLst>
          </a:prstGeom>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00" name="CustomShape 5"/>
          <p:cNvSpPr/>
          <p:nvPr/>
        </p:nvSpPr>
        <p:spPr>
          <a:xfrm rot="2919000">
            <a:off x="1494360" y="2259000"/>
            <a:ext cx="1215360" cy="150120"/>
          </a:xfrm>
          <a:prstGeom prst="rightArrow">
            <a:avLst>
              <a:gd name="adj1" fmla="val 50000"/>
              <a:gd name="adj2" fmla="val 50000"/>
            </a:avLst>
          </a:prstGeom>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01" name="CustomShape 6"/>
          <p:cNvSpPr/>
          <p:nvPr/>
        </p:nvSpPr>
        <p:spPr>
          <a:xfrm rot="7200">
            <a:off x="8436240" y="1466640"/>
            <a:ext cx="42310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Output Layer [spectrogram vector]</a:t>
            </a:r>
            <a:endParaRPr lang="en-US" sz="1800" b="0" strike="noStrike" spc="-1">
              <a:solidFill>
                <a:srgbClr val="000000"/>
              </a:solidFill>
              <a:uFill>
                <a:solidFill>
                  <a:srgbClr val="FFFFFF"/>
                </a:solidFill>
              </a:uFill>
              <a:latin typeface="Arial"/>
            </a:endParaRPr>
          </a:p>
        </p:txBody>
      </p:sp>
      <p:sp>
        <p:nvSpPr>
          <p:cNvPr id="202" name="CustomShape 7"/>
          <p:cNvSpPr/>
          <p:nvPr/>
        </p:nvSpPr>
        <p:spPr>
          <a:xfrm rot="7803600">
            <a:off x="8910360" y="2336760"/>
            <a:ext cx="1215360" cy="150120"/>
          </a:xfrm>
          <a:prstGeom prst="rightArrow">
            <a:avLst>
              <a:gd name="adj1" fmla="val 50000"/>
              <a:gd name="adj2" fmla="val 50000"/>
            </a:avLst>
          </a:prstGeom>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03" name="CustomShape 8"/>
          <p:cNvSpPr/>
          <p:nvPr/>
        </p:nvSpPr>
        <p:spPr>
          <a:xfrm>
            <a:off x="5117400" y="6077880"/>
            <a:ext cx="22834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Hidden Layers</a:t>
            </a:r>
            <a:endParaRPr lang="en-US" sz="1800" b="0" strike="noStrike" spc="-1">
              <a:solidFill>
                <a:srgbClr val="000000"/>
              </a:solidFill>
              <a:uFill>
                <a:solidFill>
                  <a:srgbClr val="FFFFFF"/>
                </a:solidFill>
              </a:uFill>
              <a:latin typeface="Arial"/>
            </a:endParaRPr>
          </a:p>
        </p:txBody>
      </p:sp>
      <p:sp>
        <p:nvSpPr>
          <p:cNvPr id="204" name="CustomShape 9"/>
          <p:cNvSpPr/>
          <p:nvPr/>
        </p:nvSpPr>
        <p:spPr>
          <a:xfrm rot="13623600">
            <a:off x="4715280" y="5890320"/>
            <a:ext cx="381960" cy="150120"/>
          </a:xfrm>
          <a:prstGeom prst="rightArrow">
            <a:avLst>
              <a:gd name="adj1" fmla="val 50000"/>
              <a:gd name="adj2" fmla="val 50000"/>
            </a:avLst>
          </a:prstGeom>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05" name="CustomShape 10"/>
          <p:cNvSpPr/>
          <p:nvPr/>
        </p:nvSpPr>
        <p:spPr>
          <a:xfrm rot="18699600">
            <a:off x="6757560" y="5878080"/>
            <a:ext cx="381960" cy="150120"/>
          </a:xfrm>
          <a:prstGeom prst="rightArrow">
            <a:avLst>
              <a:gd name="adj1" fmla="val 50000"/>
              <a:gd name="adj2" fmla="val 50000"/>
            </a:avLst>
          </a:prstGeom>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06" name="CustomShape 11"/>
          <p:cNvSpPr/>
          <p:nvPr/>
        </p:nvSpPr>
        <p:spPr>
          <a:xfrm>
            <a:off x="8893080" y="6492240"/>
            <a:ext cx="2993760" cy="23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000000"/>
                </a:solidFill>
                <a:uFill>
                  <a:solidFill>
                    <a:srgbClr val="FFFFFF"/>
                  </a:solidFill>
                </a:uFill>
                <a:latin typeface="Arial"/>
                <a:ea typeface="DejaVu Sans"/>
              </a:rPr>
              <a:t>https://velesnet.ml/docs/_images/autoencoder.png</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794178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3521</TotalTime>
  <Words>1471</Words>
  <Application>Microsoft Macintosh PowerPoint</Application>
  <PresentationFormat>Widescreen</PresentationFormat>
  <Paragraphs>174</Paragraphs>
  <Slides>18</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Calibri</vt:lpstr>
      <vt:lpstr>Calibri Light</vt:lpstr>
      <vt:lpstr>Cambria Math</vt:lpstr>
      <vt:lpstr>DejaVu Sans</vt:lpstr>
      <vt:lpstr>Symbol</vt:lpstr>
      <vt:lpstr>Times New Roman</vt:lpstr>
      <vt:lpstr>Wingdings</vt:lpstr>
      <vt:lpstr>Arial</vt:lpstr>
      <vt:lpstr>Office Theme</vt:lpstr>
      <vt:lpstr>Office Theme</vt:lpstr>
      <vt:lpstr>PowerPoint Presentation</vt:lpstr>
      <vt:lpstr>Outline</vt:lpstr>
      <vt:lpstr>PowerPoint Presentation</vt:lpstr>
      <vt:lpstr>PowerPoint Presentation</vt:lpstr>
      <vt:lpstr>Unsupervised Learning</vt:lpstr>
      <vt:lpstr>Short Term Average/Long Term Average</vt:lpstr>
      <vt:lpstr>Spectrogram as Feature</vt:lpstr>
      <vt:lpstr>Mahalanobis Distance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Seismic Anomaly Detection</dc:title>
  <dc:creator>Srija Chakraborty (Student)</dc:creator>
  <cp:lastModifiedBy>Srija Chakraborty (Student)</cp:lastModifiedBy>
  <cp:revision>87</cp:revision>
  <dcterms:created xsi:type="dcterms:W3CDTF">2017-08-03T21:32:58Z</dcterms:created>
  <dcterms:modified xsi:type="dcterms:W3CDTF">2017-08-10T18:15:35Z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