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6" r:id="rId6"/>
    <p:sldId id="268" r:id="rId7"/>
    <p:sldId id="260" r:id="rId8"/>
    <p:sldId id="261" r:id="rId9"/>
    <p:sldId id="262" r:id="rId10"/>
    <p:sldId id="267" r:id="rId11"/>
    <p:sldId id="263" r:id="rId12"/>
    <p:sldId id="270" r:id="rId13"/>
    <p:sldId id="271" r:id="rId14"/>
    <p:sldId id="272" r:id="rId15"/>
    <p:sldId id="264" r:id="rId16"/>
    <p:sldId id="26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F3890-3D67-4F8A-B46C-FA4E673AB771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CD67-46BC-4D6F-AD6F-30B9597B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2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7CD67-46BC-4D6F-AD6F-30B9597BF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4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4032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85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4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99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89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4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6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4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7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3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36DD-76F6-4656-ACF6-250A0017A20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D6B058-7DD6-4B89-A609-A1332F52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mag.org/news/2018/03/fake-news-spreads-faster-" TargetMode="External"/><Relationship Id="rId2" Type="http://schemas.openxmlformats.org/officeDocument/2006/relationships/hyperlink" Target="https://techcrunch.com/2018/02/18/fake-news-is-an-existential-crisis-for-social-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jasre.net/uploads/1/3629_pdf.pdf" TargetMode="External"/><Relationship Id="rId2" Type="http://schemas.openxmlformats.org/officeDocument/2006/relationships/hyperlink" Target="https://onlinelibrary.wiley.com/doi/pdf/10.1002/pra2.2015.14505201008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322012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Fake News Detection Using NLP and </a:t>
            </a:r>
            <a:br>
              <a:rPr lang="en-US" dirty="0" smtClean="0"/>
            </a:br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000" dirty="0" smtClean="0"/>
              <a:t>														M.Harshavardhana(2015103012)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                                    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                                    V.RamKumar(2015103018)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96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0304"/>
            <a:ext cx="8596668" cy="5280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6069"/>
            <a:ext cx="8596668" cy="4985294"/>
          </a:xfrm>
        </p:spPr>
        <p:txBody>
          <a:bodyPr>
            <a:normAutofit/>
          </a:bodyPr>
          <a:lstStyle/>
          <a:p>
            <a:r>
              <a:rPr lang="en-US" dirty="0"/>
              <a:t>Stemming: </a:t>
            </a:r>
          </a:p>
          <a:p>
            <a:pPr marL="0" indent="0">
              <a:buNone/>
            </a:pPr>
            <a:r>
              <a:rPr lang="en-US" dirty="0" smtClean="0"/>
              <a:t>            Stemming</a:t>
            </a:r>
            <a:r>
              <a:rPr lang="en-US" dirty="0"/>
              <a:t> is the process of reducing inflected (or sometimes derived) words to their word stem, base or root form—generally a written word form.</a:t>
            </a:r>
          </a:p>
          <a:p>
            <a:r>
              <a:rPr lang="en-US" dirty="0"/>
              <a:t>Tokenization: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Given </a:t>
            </a:r>
            <a:r>
              <a:rPr lang="en-US" dirty="0"/>
              <a:t>a character sequence and a defined document unit, tokenization is the task of chopping it up into pieces, called </a:t>
            </a:r>
            <a:r>
              <a:rPr lang="en-US" i="1" dirty="0"/>
              <a:t>tokens</a:t>
            </a:r>
            <a:r>
              <a:rPr lang="en-US" dirty="0"/>
              <a:t>, perhaps at the same time throwing away certain characters, such as punctuation. </a:t>
            </a:r>
          </a:p>
          <a:p>
            <a:r>
              <a:rPr lang="en-US" dirty="0"/>
              <a:t>TF-IDF Weighting: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The</a:t>
            </a:r>
            <a:r>
              <a:rPr lang="en-US" dirty="0"/>
              <a:t> </a:t>
            </a:r>
            <a:r>
              <a:rPr lang="en-US" i="1" dirty="0" err="1"/>
              <a:t>tf-idf</a:t>
            </a:r>
            <a:r>
              <a:rPr lang="en-US" dirty="0"/>
              <a:t> weighting scheme assigns to term t a weight in document 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6214"/>
            <a:ext cx="8596668" cy="5745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 smtClean="0"/>
              <a:t>PSEUDOCODE:</a:t>
            </a:r>
          </a:p>
          <a:p>
            <a:pPr marL="0" indent="0">
              <a:buNone/>
            </a:pPr>
            <a:r>
              <a:rPr lang="en-US" i="1" u="sng" dirty="0" smtClean="0"/>
              <a:t>Algorithm Pseudocode:</a:t>
            </a:r>
            <a:endParaRPr lang="en-US" i="1" u="sng" dirty="0"/>
          </a:p>
          <a:p>
            <a:r>
              <a:rPr lang="en-US" dirty="0" smtClean="0"/>
              <a:t>Randomly </a:t>
            </a:r>
            <a:r>
              <a:rPr lang="en-US" dirty="0"/>
              <a:t>select “k” features from total “m” features.</a:t>
            </a:r>
          </a:p>
          <a:p>
            <a:pPr marL="0" indent="0">
              <a:buNone/>
            </a:pPr>
            <a:r>
              <a:rPr lang="en-US" dirty="0" smtClean="0"/>
              <a:t>    	 Where </a:t>
            </a:r>
            <a:r>
              <a:rPr lang="en-US" dirty="0"/>
              <a:t>k &lt;&lt; m</a:t>
            </a:r>
          </a:p>
          <a:p>
            <a:r>
              <a:rPr lang="en-US" dirty="0"/>
              <a:t>Among the “k” features, calculate the node “d” using the best split point.</a:t>
            </a:r>
          </a:p>
          <a:p>
            <a:r>
              <a:rPr lang="en-US" dirty="0" smtClean="0"/>
              <a:t>Split </a:t>
            </a:r>
            <a:r>
              <a:rPr lang="en-US" dirty="0"/>
              <a:t>the node into daughter nodes using the best split.</a:t>
            </a:r>
          </a:p>
          <a:p>
            <a:r>
              <a:rPr lang="en-US" dirty="0" smtClean="0"/>
              <a:t>Repeat </a:t>
            </a:r>
            <a:r>
              <a:rPr lang="en-US" dirty="0"/>
              <a:t>1 to 3 steps until “l” number of nodes has been reached.</a:t>
            </a:r>
          </a:p>
          <a:p>
            <a:r>
              <a:rPr lang="en-US" dirty="0" smtClean="0"/>
              <a:t>Build </a:t>
            </a:r>
            <a:r>
              <a:rPr lang="en-US" dirty="0"/>
              <a:t>forest by repeating steps 1 to 4 for “n” number times to create “n” number of trees.</a:t>
            </a:r>
            <a:endParaRPr lang="en-US" dirty="0" smtClean="0"/>
          </a:p>
          <a:p>
            <a:pPr marL="0" indent="0">
              <a:buNone/>
            </a:pPr>
            <a:r>
              <a:rPr lang="en-US" i="1" u="sng" dirty="0" smtClean="0"/>
              <a:t>Prediction Output:</a:t>
            </a:r>
          </a:p>
          <a:p>
            <a:r>
              <a:rPr lang="en-US" dirty="0"/>
              <a:t>Takes the test features and use the rules of each randomly created decision tree to predict the </a:t>
            </a:r>
            <a:r>
              <a:rPr lang="en-US" dirty="0" smtClean="0"/>
              <a:t>outcome </a:t>
            </a:r>
            <a:r>
              <a:rPr lang="en-US" dirty="0"/>
              <a:t>and stores the predicted outcome (target)</a:t>
            </a:r>
          </a:p>
          <a:p>
            <a:r>
              <a:rPr lang="en-US" dirty="0" smtClean="0"/>
              <a:t>Calculate </a:t>
            </a:r>
            <a:r>
              <a:rPr lang="en-US" dirty="0"/>
              <a:t>the votes for each predicted target.</a:t>
            </a:r>
          </a:p>
          <a:p>
            <a:r>
              <a:rPr lang="en-US" dirty="0" smtClean="0"/>
              <a:t>Consider </a:t>
            </a:r>
            <a:r>
              <a:rPr lang="en-US" dirty="0"/>
              <a:t>the high voted predicted target as the final prediction from the random forest algorithm.</a:t>
            </a:r>
          </a:p>
        </p:txBody>
      </p:sp>
    </p:spTree>
    <p:extLst>
      <p:ext uri="{BB962C8B-B14F-4D97-AF65-F5344CB8AC3E}">
        <p14:creationId xmlns:p14="http://schemas.microsoft.com/office/powerpoint/2010/main" val="9934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8283"/>
            <a:ext cx="8596668" cy="1320800"/>
          </a:xfrm>
        </p:spPr>
        <p:txBody>
          <a:bodyPr/>
          <a:lstStyle/>
          <a:p>
            <a:r>
              <a:rPr lang="en-US" dirty="0" smtClean="0"/>
              <a:t>Module Description</a:t>
            </a:r>
            <a:endParaRPr lang="en-US" dirty="0"/>
          </a:p>
        </p:txBody>
      </p:sp>
      <p:pic>
        <p:nvPicPr>
          <p:cNvPr id="4" name="Image1"/>
          <p:cNvPicPr/>
          <p:nvPr/>
        </p:nvPicPr>
        <p:blipFill>
          <a:blip r:embed="rId2"/>
          <a:srcRect l="5115" t="2593" r="46455" b="76820"/>
          <a:stretch>
            <a:fillRect/>
          </a:stretch>
        </p:blipFill>
        <p:spPr bwMode="auto">
          <a:xfrm>
            <a:off x="677334" y="4069398"/>
            <a:ext cx="8403166" cy="2521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677334" y="3025578"/>
            <a:ext cx="7552266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 </a:t>
            </a:r>
            <a:r>
              <a:rPr lang="en-US" i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Vectorizer</a:t>
            </a:r>
            <a:r>
              <a:rPr lang="en-US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400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sparse matrix consisting of 0s and 1s.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77334" y="1105631"/>
            <a:ext cx="7552266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 </a:t>
            </a:r>
            <a:r>
              <a:rPr lang="en-US" i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Vectorizer</a:t>
            </a:r>
            <a:r>
              <a:rPr lang="en-US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400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array consisting of stemmed tokens.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677334" y="1992979"/>
            <a:ext cx="7552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 </a:t>
            </a:r>
            <a:r>
              <a:rPr lang="en-US" i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Vectorizer</a:t>
            </a: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Algorithm</a:t>
            </a:r>
            <a:endParaRPr lang="en-US" sz="400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cv=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CountVectorizer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X=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cv.fit_transform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(stemmed tokens).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toarray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77334" y="407131"/>
            <a:ext cx="7552266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Stemmer and tokenizer Input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400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input sentence.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77334" y="1423131"/>
            <a:ext cx="755226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Stemmer and Tokenizer Algorithm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400" i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SnowballStemmer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(‘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english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Review=[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ps.stem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(word) for word in review if not word in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stopword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77334" y="3036031"/>
            <a:ext cx="755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Stemmer and Tokenizer Output</a:t>
            </a:r>
          </a:p>
        </p:txBody>
      </p:sp>
      <p:pic>
        <p:nvPicPr>
          <p:cNvPr id="7" name="Image2"/>
          <p:cNvPicPr/>
          <p:nvPr/>
        </p:nvPicPr>
        <p:blipFill rotWithShape="1">
          <a:blip r:embed="rId2"/>
          <a:srcRect l="4612" t="2672" b="45577"/>
          <a:stretch/>
        </p:blipFill>
        <p:spPr bwMode="auto">
          <a:xfrm>
            <a:off x="777240" y="3648657"/>
            <a:ext cx="9319260" cy="27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677334" y="407131"/>
            <a:ext cx="7552266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Confusion Matrix Generation Input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400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the classifier’s predicted output and actual output.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77334" y="1722351"/>
            <a:ext cx="755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Confusion </a:t>
            </a: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Matrix And Evaluation Metrics Output</a:t>
            </a:r>
            <a:endParaRPr lang="en-US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84" y="2539999"/>
            <a:ext cx="548716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4700"/>
            <a:ext cx="8596668" cy="631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78795"/>
            <a:ext cx="8596668" cy="50625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data source used for this project is LIAR dataset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LIAR</a:t>
            </a:r>
            <a:r>
              <a:rPr lang="en-US" dirty="0"/>
              <a:t>: A BENCHMARK DATASET FOR FAKE NEWS </a:t>
            </a:r>
            <a:r>
              <a:rPr lang="en-US" dirty="0" smtClean="0"/>
              <a:t>DETECTION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Dataset contains:</a:t>
            </a:r>
          </a:p>
          <a:p>
            <a:r>
              <a:rPr lang="en-US" dirty="0"/>
              <a:t>Column 1: Statement (News headline or text).</a:t>
            </a:r>
          </a:p>
          <a:p>
            <a:r>
              <a:rPr lang="en-US" dirty="0"/>
              <a:t>Column 2: Label (Label class contains: True, False)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Dataset reduction is done by: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True           </a:t>
            </a:r>
            <a:r>
              <a:rPr lang="en-US" dirty="0"/>
              <a:t>	</a:t>
            </a:r>
            <a:r>
              <a:rPr lang="en-US" dirty="0" smtClean="0"/>
              <a:t>-- True</a:t>
            </a:r>
            <a:endParaRPr lang="en-US" dirty="0"/>
          </a:p>
          <a:p>
            <a:r>
              <a:rPr lang="en-US" dirty="0"/>
              <a:t>Mostly-true	-- True</a:t>
            </a:r>
          </a:p>
          <a:p>
            <a:r>
              <a:rPr lang="en-US" dirty="0" smtClean="0"/>
              <a:t>Half-true  </a:t>
            </a:r>
            <a:r>
              <a:rPr lang="en-US" dirty="0"/>
              <a:t>	</a:t>
            </a:r>
            <a:r>
              <a:rPr lang="en-US" dirty="0" smtClean="0"/>
              <a:t>       -- </a:t>
            </a:r>
            <a:r>
              <a:rPr lang="en-US" dirty="0"/>
              <a:t>True</a:t>
            </a:r>
          </a:p>
          <a:p>
            <a:r>
              <a:rPr lang="en-US" dirty="0"/>
              <a:t>Barely-true	-- False</a:t>
            </a:r>
          </a:p>
          <a:p>
            <a:r>
              <a:rPr lang="en-US" dirty="0"/>
              <a:t>False	</a:t>
            </a:r>
            <a:r>
              <a:rPr lang="en-US" dirty="0" smtClean="0"/>
              <a:t>              -- </a:t>
            </a:r>
            <a:r>
              <a:rPr lang="en-US" dirty="0"/>
              <a:t>False</a:t>
            </a:r>
          </a:p>
          <a:p>
            <a:r>
              <a:rPr lang="en-US" dirty="0"/>
              <a:t>Pants-fire	</a:t>
            </a:r>
            <a:r>
              <a:rPr lang="en-US" dirty="0" smtClean="0"/>
              <a:t>       -- </a:t>
            </a: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720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7476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0159"/>
            <a:ext cx="8596668" cy="5101204"/>
          </a:xfrm>
        </p:spPr>
        <p:txBody>
          <a:bodyPr>
            <a:normAutofit/>
          </a:bodyPr>
          <a:lstStyle/>
          <a:p>
            <a:r>
              <a:rPr lang="en-US" b="1" dirty="0"/>
              <a:t>Steve </a:t>
            </a:r>
            <a:r>
              <a:rPr lang="en-US" b="1" dirty="0" smtClean="0"/>
              <a:t>Fuller [online] 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</a:t>
            </a:r>
            <a:r>
              <a:rPr lang="en-US" i="1" dirty="0" smtClean="0"/>
              <a:t>Statistics </a:t>
            </a:r>
            <a:r>
              <a:rPr lang="en-US" i="1" dirty="0"/>
              <a:t>&amp; Facts about Fake News</a:t>
            </a:r>
          </a:p>
          <a:p>
            <a:pPr marL="0" indent="0">
              <a:buNone/>
            </a:pPr>
            <a:r>
              <a:rPr lang="en-US" b="1" dirty="0" smtClean="0"/>
              <a:t>      Available: </a:t>
            </a:r>
            <a:r>
              <a:rPr lang="en-US" dirty="0" smtClean="0"/>
              <a:t>https</a:t>
            </a:r>
            <a:r>
              <a:rPr lang="en-US" dirty="0"/>
              <a:t>://www.statista.com/topics/3251/fake-news</a:t>
            </a:r>
            <a:r>
              <a:rPr lang="en-US" dirty="0" smtClean="0"/>
              <a:t>/</a:t>
            </a:r>
          </a:p>
          <a:p>
            <a:r>
              <a:rPr lang="en-US" dirty="0" smtClean="0"/>
              <a:t>Natasha </a:t>
            </a:r>
            <a:r>
              <a:rPr lang="en-US" dirty="0"/>
              <a:t>Lomas[online] </a:t>
            </a:r>
            <a:br>
              <a:rPr lang="en-US" dirty="0"/>
            </a:br>
            <a:r>
              <a:rPr lang="en-US" i="1" dirty="0" smtClean="0"/>
              <a:t>Fake </a:t>
            </a:r>
            <a:r>
              <a:rPr lang="en-US" i="1" dirty="0"/>
              <a:t>news is an existential crisis for social </a:t>
            </a:r>
            <a:r>
              <a:rPr lang="en-US" i="1" dirty="0" smtClean="0"/>
              <a:t>media</a:t>
            </a:r>
            <a:r>
              <a:rPr lang="en-US" dirty="0" smtClean="0"/>
              <a:t> Available: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techcrunch.com/2018/02/18/fake-news-is-an-existential-  crisis-for-social-</a:t>
            </a:r>
            <a:r>
              <a:rPr lang="en-US" dirty="0" smtClean="0"/>
              <a:t>media/</a:t>
            </a:r>
          </a:p>
          <a:p>
            <a:r>
              <a:rPr lang="en-US" dirty="0"/>
              <a:t> Katie </a:t>
            </a:r>
            <a:r>
              <a:rPr lang="en-US" dirty="0" err="1" smtClean="0"/>
              <a:t>Langin</a:t>
            </a:r>
            <a:r>
              <a:rPr lang="en-US" dirty="0" smtClean="0"/>
              <a:t>[online]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i="1" dirty="0"/>
              <a:t>Fake news spreads faster than true news on Twitter—thanks to people, not  </a:t>
            </a:r>
            <a:r>
              <a:rPr lang="en-US" i="1" dirty="0" smtClean="0"/>
              <a:t>    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bots </a:t>
            </a:r>
            <a:r>
              <a:rPr lang="en-US" dirty="0" smtClean="0"/>
              <a:t> Available: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www.sciencemag.org/news/2018/03/fake-news-  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spreads-faster-</a:t>
            </a:r>
            <a:r>
              <a:rPr lang="en-US" dirty="0" smtClean="0"/>
              <a:t>true-news-twitter-thanks-people-not-bots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30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08001"/>
            <a:ext cx="8596668" cy="5533362"/>
          </a:xfrm>
        </p:spPr>
        <p:txBody>
          <a:bodyPr/>
          <a:lstStyle/>
          <a:p>
            <a:r>
              <a:rPr lang="en-US" dirty="0" err="1"/>
              <a:t>Mykhailo</a:t>
            </a:r>
            <a:r>
              <a:rPr lang="en-US" dirty="0"/>
              <a:t> </a:t>
            </a:r>
            <a:r>
              <a:rPr lang="en-US" dirty="0" err="1"/>
              <a:t>Granik</a:t>
            </a:r>
            <a:r>
              <a:rPr lang="en-US" dirty="0"/>
              <a:t>, </a:t>
            </a:r>
            <a:r>
              <a:rPr lang="en-US" dirty="0" err="1"/>
              <a:t>Volodymyr</a:t>
            </a:r>
            <a:r>
              <a:rPr lang="en-US" dirty="0"/>
              <a:t> </a:t>
            </a:r>
            <a:r>
              <a:rPr lang="en-US" dirty="0" err="1"/>
              <a:t>Mesyura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i="1" dirty="0" smtClean="0"/>
              <a:t>Fake </a:t>
            </a:r>
            <a:r>
              <a:rPr lang="en-US" i="1" dirty="0"/>
              <a:t>News Detection Using Naive Bayes Classifier </a:t>
            </a:r>
            <a:r>
              <a:rPr lang="en-US" dirty="0" smtClean="0"/>
              <a:t>[online]</a:t>
            </a:r>
          </a:p>
          <a:p>
            <a:r>
              <a:rPr lang="en-US" dirty="0" err="1"/>
              <a:t>JamesThorne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dirty="0" err="1" smtClean="0"/>
              <a:t>MingjieChen</a:t>
            </a:r>
            <a:r>
              <a:rPr lang="en-US" dirty="0" smtClean="0"/>
              <a:t> ,</a:t>
            </a:r>
            <a:r>
              <a:rPr lang="en-US" dirty="0" err="1" smtClean="0"/>
              <a:t>GiorgosMyrianthous</a:t>
            </a:r>
            <a:r>
              <a:rPr lang="en-US" dirty="0" smtClean="0"/>
              <a:t> ,</a:t>
            </a:r>
            <a:r>
              <a:rPr lang="en-US" dirty="0" err="1" smtClean="0"/>
              <a:t>JiashuPu</a:t>
            </a:r>
            <a:r>
              <a:rPr lang="en-US" dirty="0" smtClean="0"/>
              <a:t> ,</a:t>
            </a:r>
            <a:r>
              <a:rPr lang="en-US" dirty="0" err="1" smtClean="0"/>
              <a:t>XiaoxuanWang</a:t>
            </a:r>
            <a:r>
              <a:rPr lang="en-US" dirty="0" smtClean="0"/>
              <a:t>, </a:t>
            </a:r>
            <a:r>
              <a:rPr lang="en-US" dirty="0" err="1"/>
              <a:t>AndreasVlachos</a:t>
            </a:r>
            <a:r>
              <a:rPr lang="en-US" dirty="0"/>
              <a:t> , </a:t>
            </a:r>
            <a:r>
              <a:rPr lang="en-US" i="1" dirty="0" err="1" smtClean="0"/>
              <a:t>FakeNewsDetectionusingStackedEnsembleofClassiﬁers</a:t>
            </a:r>
            <a:r>
              <a:rPr lang="en-US" i="1" dirty="0" smtClean="0"/>
              <a:t> [online]</a:t>
            </a:r>
          </a:p>
          <a:p>
            <a:r>
              <a:rPr lang="en-US" dirty="0"/>
              <a:t>Manisha </a:t>
            </a:r>
            <a:r>
              <a:rPr lang="en-US" dirty="0" err="1" smtClean="0"/>
              <a:t>Gahirwal,Sanjana</a:t>
            </a:r>
            <a:r>
              <a:rPr lang="en-US" dirty="0" smtClean="0"/>
              <a:t>, </a:t>
            </a:r>
            <a:r>
              <a:rPr lang="en-US" dirty="0" err="1" smtClean="0"/>
              <a:t>MogheTanvi</a:t>
            </a:r>
            <a:r>
              <a:rPr lang="en-US" dirty="0" smtClean="0"/>
              <a:t> ,</a:t>
            </a:r>
            <a:r>
              <a:rPr lang="en-US" dirty="0" err="1" smtClean="0"/>
              <a:t>KulkarniDevansh</a:t>
            </a:r>
            <a:r>
              <a:rPr lang="en-US" dirty="0" smtClean="0"/>
              <a:t>, </a:t>
            </a:r>
            <a:r>
              <a:rPr lang="en-US" dirty="0" err="1" smtClean="0"/>
              <a:t>KhakharJayesh</a:t>
            </a:r>
            <a:r>
              <a:rPr lang="en-US" dirty="0"/>
              <a:t> Bhatia, </a:t>
            </a:r>
            <a:r>
              <a:rPr lang="en-US" i="1" dirty="0"/>
              <a:t>Fake News Detection </a:t>
            </a:r>
            <a:r>
              <a:rPr lang="en-US" i="1" dirty="0" smtClean="0"/>
              <a:t>[online]</a:t>
            </a:r>
          </a:p>
          <a:p>
            <a:r>
              <a:rPr lang="en-US" dirty="0" smtClean="0"/>
              <a:t>Niall J. Conroy, Victoria L. Rubin, and </a:t>
            </a:r>
            <a:r>
              <a:rPr lang="en-US" dirty="0" err="1" smtClean="0"/>
              <a:t>Yimin</a:t>
            </a:r>
            <a:r>
              <a:rPr lang="en-US" dirty="0" smtClean="0"/>
              <a:t> </a:t>
            </a:r>
            <a:r>
              <a:rPr lang="en-US" dirty="0"/>
              <a:t>Chen , </a:t>
            </a:r>
            <a:r>
              <a:rPr lang="en-US" i="1" dirty="0"/>
              <a:t>Automatic Deception Detection: Methods for Finding Fake </a:t>
            </a:r>
            <a:r>
              <a:rPr lang="en-US" i="1" dirty="0" smtClean="0"/>
              <a:t>News [online] Available</a:t>
            </a:r>
            <a:r>
              <a:rPr lang="en-US" i="1" dirty="0"/>
              <a:t>: </a:t>
            </a:r>
            <a:r>
              <a:rPr lang="en-US" i="1" dirty="0">
                <a:hlinkClick r:id="rId2"/>
              </a:rPr>
              <a:t>https://</a:t>
            </a:r>
            <a:r>
              <a:rPr lang="en-US" i="1" dirty="0" smtClean="0">
                <a:hlinkClick r:id="rId2"/>
              </a:rPr>
              <a:t>onlinelibrary.wiley.com/doi/pdf/10.1002/pra2.2015.145052010082</a:t>
            </a:r>
            <a:endParaRPr lang="en-US" i="1" dirty="0" smtClean="0"/>
          </a:p>
          <a:p>
            <a:r>
              <a:rPr lang="en-US" dirty="0" err="1"/>
              <a:t>Ver´onica</a:t>
            </a:r>
            <a:r>
              <a:rPr lang="en-US" dirty="0"/>
              <a:t> P´erez-Rosas1, Bennett Kleinberg2, Alexandra Lefevre1 Rada Mihalcea1</a:t>
            </a:r>
            <a:r>
              <a:rPr lang="en-US" i="1" dirty="0"/>
              <a:t>, Automatic Detection of Fake </a:t>
            </a:r>
            <a:r>
              <a:rPr lang="en-US" i="1" dirty="0" smtClean="0"/>
              <a:t>News[online] </a:t>
            </a:r>
          </a:p>
          <a:p>
            <a:r>
              <a:rPr lang="en-US" dirty="0"/>
              <a:t>Matthew N O  </a:t>
            </a:r>
            <a:r>
              <a:rPr lang="en-US" dirty="0" err="1"/>
              <a:t>Sadiku</a:t>
            </a:r>
            <a:r>
              <a:rPr lang="en-US" dirty="0"/>
              <a:t>, </a:t>
            </a:r>
            <a:r>
              <a:rPr lang="en-US" dirty="0" err="1"/>
              <a:t>Tochukwu</a:t>
            </a:r>
            <a:r>
              <a:rPr lang="en-US" dirty="0"/>
              <a:t> P </a:t>
            </a:r>
            <a:r>
              <a:rPr lang="en-US" dirty="0" err="1"/>
              <a:t>Eze</a:t>
            </a:r>
            <a:r>
              <a:rPr lang="en-US" dirty="0"/>
              <a:t>, and  </a:t>
            </a:r>
            <a:r>
              <a:rPr lang="en-US" dirty="0" err="1"/>
              <a:t>Sarhan</a:t>
            </a:r>
            <a:r>
              <a:rPr lang="en-US" dirty="0"/>
              <a:t> M Musa , </a:t>
            </a:r>
            <a:r>
              <a:rPr lang="en-US" i="1" dirty="0"/>
              <a:t>FAKE NEWS AND MISINFORMATION </a:t>
            </a:r>
            <a:r>
              <a:rPr lang="en-US" i="1" dirty="0" smtClean="0"/>
              <a:t>[online</a:t>
            </a:r>
            <a:r>
              <a:rPr lang="en-US" i="1" dirty="0"/>
              <a:t>] </a:t>
            </a:r>
            <a:r>
              <a:rPr lang="en-US" i="1" dirty="0" smtClean="0"/>
              <a:t>Available</a:t>
            </a:r>
            <a:r>
              <a:rPr lang="en-US" i="1" dirty="0"/>
              <a:t>: </a:t>
            </a:r>
            <a:r>
              <a:rPr lang="en-US" i="1" dirty="0">
                <a:hlinkClick r:id="rId3"/>
              </a:rPr>
              <a:t>https://</a:t>
            </a:r>
            <a:r>
              <a:rPr lang="en-US" i="1" dirty="0" smtClean="0">
                <a:hlinkClick r:id="rId3"/>
              </a:rPr>
              <a:t>ijasre.net/uploads/1/3629_pdf.pdf</a:t>
            </a:r>
            <a:endParaRPr lang="en-US" i="1" dirty="0" smtClean="0"/>
          </a:p>
          <a:p>
            <a:endParaRPr lang="en-US" i="1" dirty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78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69701"/>
            <a:ext cx="8596668" cy="5808372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INTRODUCTION:</a:t>
            </a:r>
          </a:p>
          <a:p>
            <a:r>
              <a:rPr lang="en-US" dirty="0" smtClean="0"/>
              <a:t>The </a:t>
            </a:r>
            <a:r>
              <a:rPr lang="en-US" dirty="0"/>
              <a:t>term 'fake news' became common parlance for the issue, particularly to describe factually incorrect and misleading articles published mostly for the purpose of making money through page views.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</a:t>
            </a:r>
            <a:r>
              <a:rPr lang="en-US" dirty="0" smtClean="0"/>
              <a:t>the potential to mold opinions and influence decisions.</a:t>
            </a:r>
          </a:p>
          <a:p>
            <a:r>
              <a:rPr lang="en-US" dirty="0" smtClean="0"/>
              <a:t>The proliferation </a:t>
            </a:r>
            <a:r>
              <a:rPr lang="en-US" dirty="0"/>
              <a:t>of fake news on social media and Internet </a:t>
            </a:r>
            <a:r>
              <a:rPr lang="en-US" dirty="0" smtClean="0"/>
              <a:t>is deceiving </a:t>
            </a:r>
            <a:r>
              <a:rPr lang="en-US" dirty="0"/>
              <a:t>people to an extent which needs to be stopped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OBJECTIVES:</a:t>
            </a:r>
          </a:p>
          <a:p>
            <a:r>
              <a:rPr lang="en-US" dirty="0" smtClean="0"/>
              <a:t>To classify news articles into fake or true.  </a:t>
            </a:r>
          </a:p>
          <a:p>
            <a:r>
              <a:rPr lang="en-US" dirty="0" smtClean="0"/>
              <a:t>To use NLP applications like Stemming, </a:t>
            </a:r>
            <a:r>
              <a:rPr lang="en-US" dirty="0" smtClean="0"/>
              <a:t>Tokenization, stop-word removal </a:t>
            </a:r>
            <a:r>
              <a:rPr lang="en-US" dirty="0" smtClean="0"/>
              <a:t>for feature selection </a:t>
            </a:r>
          </a:p>
          <a:p>
            <a:r>
              <a:rPr lang="en-US" dirty="0" smtClean="0"/>
              <a:t>To use Machine Learning algorithm-Random Forest to train the given dataset</a:t>
            </a:r>
          </a:p>
          <a:p>
            <a:r>
              <a:rPr lang="en-US" dirty="0" smtClean="0"/>
              <a:t>To improve the accuracy of prediction of the fake news from real ones.</a:t>
            </a:r>
          </a:p>
        </p:txBody>
      </p:sp>
    </p:spTree>
    <p:extLst>
      <p:ext uri="{BB962C8B-B14F-4D97-AF65-F5344CB8AC3E}">
        <p14:creationId xmlns:p14="http://schemas.microsoft.com/office/powerpoint/2010/main" val="20335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 smtClean="0"/>
              <a:t>PROBLEM 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2283"/>
            <a:ext cx="8596668" cy="4689080"/>
          </a:xfrm>
        </p:spPr>
        <p:txBody>
          <a:bodyPr/>
          <a:lstStyle/>
          <a:p>
            <a:r>
              <a:rPr lang="en-US" dirty="0" smtClean="0"/>
              <a:t>Develop </a:t>
            </a:r>
            <a:r>
              <a:rPr lang="en-US" dirty="0"/>
              <a:t>a machine learning program to identify when a news source may be producing fake news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aim to use a corpus of labeled real and fake new articles to build a classifier that can make decisions about information based on the content from the corpus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model will focus on identifying fake news </a:t>
            </a:r>
            <a:r>
              <a:rPr lang="en-US" dirty="0" smtClean="0"/>
              <a:t>, </a:t>
            </a:r>
            <a:r>
              <a:rPr lang="en-US" dirty="0"/>
              <a:t>based on multiple articles originating from a source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7425"/>
            <a:ext cx="8596668" cy="4893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LITERATURE SURVEY: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172264"/>
              </p:ext>
            </p:extLst>
          </p:nvPr>
        </p:nvGraphicFramePr>
        <p:xfrm>
          <a:off x="169334" y="774097"/>
          <a:ext cx="11349566" cy="581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129"/>
                <a:gridCol w="3240697"/>
                <a:gridCol w="2279563"/>
                <a:gridCol w="2260264"/>
                <a:gridCol w="2269913"/>
              </a:tblGrid>
              <a:tr h="660996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 –PUBLICATION-YEAR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LIMITATIONS</a:t>
                      </a:r>
                      <a:endParaRPr lang="en-US" dirty="0"/>
                    </a:p>
                  </a:txBody>
                  <a:tcPr/>
                </a:tc>
              </a:tr>
              <a:tr h="228734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Mykhailo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Granik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Volodymyr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Mesyura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IEEE - 2017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Naive </a:t>
                      </a:r>
                      <a:r>
                        <a:rPr lang="en-US" dirty="0" smtClean="0"/>
                        <a:t>Bayes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 accuracy</a:t>
                      </a:r>
                      <a:r>
                        <a:rPr lang="en-US" baseline="0" dirty="0" smtClean="0"/>
                        <a:t> in predicting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 CLASSIFIER: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Use stemming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Remove stop words from the news articles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Get more data and use it for training</a:t>
                      </a:r>
                      <a:endParaRPr lang="en-US" dirty="0"/>
                    </a:p>
                  </a:txBody>
                  <a:tcPr/>
                </a:tc>
              </a:tr>
              <a:tr h="2049087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 Thorne, </a:t>
                      </a:r>
                      <a:r>
                        <a:rPr lang="en-US" dirty="0" err="1" smtClean="0"/>
                        <a:t>Mingjie</a:t>
                      </a:r>
                      <a:r>
                        <a:rPr lang="en-US" dirty="0" smtClean="0"/>
                        <a:t> Chen,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Giorgos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Myrianthous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EMNLP Workshop on Natural Language Processing meets Journalism 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Ensemble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78% accuracy in predicting the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temporal Splitting of</a:t>
                      </a:r>
                      <a:r>
                        <a:rPr lang="en-US" baseline="0" dirty="0" smtClean="0"/>
                        <a:t> dataset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9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115928"/>
              </p:ext>
            </p:extLst>
          </p:nvPr>
        </p:nvGraphicFramePr>
        <p:xfrm>
          <a:off x="88899" y="14666"/>
          <a:ext cx="11912601" cy="6843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007"/>
                <a:gridCol w="4851071"/>
                <a:gridCol w="1367743"/>
                <a:gridCol w="2213390"/>
                <a:gridCol w="2213390"/>
              </a:tblGrid>
              <a:tr h="640636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 </a:t>
                      </a:r>
                      <a:r>
                        <a:rPr lang="en-US" baseline="0" dirty="0" smtClean="0"/>
                        <a:t> -</a:t>
                      </a:r>
                    </a:p>
                    <a:p>
                      <a:r>
                        <a:rPr lang="en-US" baseline="0" dirty="0" smtClean="0"/>
                        <a:t>PUBLICATION – YEAR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LIMITATIONS</a:t>
                      </a:r>
                      <a:endParaRPr lang="en-US" dirty="0"/>
                    </a:p>
                  </a:txBody>
                  <a:tcPr/>
                </a:tc>
              </a:tr>
              <a:tr h="2013427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Veronica P ´ </a:t>
                      </a:r>
                      <a:r>
                        <a:rPr lang="en-US" dirty="0" err="1" smtClean="0"/>
                        <a:t>erez</a:t>
                      </a:r>
                      <a:r>
                        <a:rPr lang="en-US" dirty="0" smtClean="0"/>
                        <a:t>-Rosas,</a:t>
                      </a:r>
                    </a:p>
                    <a:p>
                      <a:r>
                        <a:rPr lang="en-US" dirty="0" smtClean="0"/>
                        <a:t>Bennett Kleinberg,</a:t>
                      </a:r>
                    </a:p>
                    <a:p>
                      <a:r>
                        <a:rPr lang="en-US" dirty="0" smtClean="0"/>
                        <a:t>Alexandra </a:t>
                      </a:r>
                      <a:r>
                        <a:rPr lang="en-US" dirty="0" err="1" smtClean="0"/>
                        <a:t>Lefevre</a:t>
                      </a:r>
                      <a:r>
                        <a:rPr lang="en-US" dirty="0" smtClean="0"/>
                        <a:t>,</a:t>
                      </a:r>
                    </a:p>
                    <a:p>
                      <a:r>
                        <a:rPr lang="en-US" dirty="0" smtClean="0"/>
                        <a:t>Rada </a:t>
                      </a:r>
                      <a:r>
                        <a:rPr lang="en-US" dirty="0" err="1" smtClean="0"/>
                        <a:t>Mihalcea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 classifier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 accuracy</a:t>
                      </a:r>
                    </a:p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prediction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gain further insights</a:t>
                      </a:r>
                    </a:p>
                    <a:p>
                      <a:r>
                        <a:rPr lang="en-US" dirty="0" smtClean="0"/>
                        <a:t>into the semantic classes that are associated</a:t>
                      </a:r>
                    </a:p>
                    <a:p>
                      <a:r>
                        <a:rPr lang="en-US" dirty="0" smtClean="0"/>
                        <a:t>with fake and legitimate content</a:t>
                      </a:r>
                      <a:endParaRPr lang="en-US" dirty="0"/>
                    </a:p>
                  </a:txBody>
                  <a:tcPr/>
                </a:tc>
              </a:tr>
              <a:tr h="2597347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Manisha </a:t>
                      </a:r>
                      <a:r>
                        <a:rPr lang="en-US" dirty="0" err="1" smtClean="0"/>
                        <a:t>Gahirwal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Sanjana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Moghe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Tanvi</a:t>
                      </a:r>
                      <a:r>
                        <a:rPr lang="en-US" dirty="0" smtClean="0"/>
                        <a:t> Kulkarni</a:t>
                      </a:r>
                    </a:p>
                    <a:p>
                      <a:r>
                        <a:rPr lang="en-US" dirty="0" err="1" smtClean="0"/>
                        <a:t>Devansh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Khakhar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Jayesh</a:t>
                      </a:r>
                      <a:r>
                        <a:rPr lang="en-US" dirty="0" smtClean="0"/>
                        <a:t> Bhatia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International Journal of Advance Research, Ideas and Innovations in Technology </a:t>
                      </a:r>
                      <a:r>
                        <a:rPr lang="en-US" baseline="0" dirty="0" smtClean="0"/>
                        <a:t>-2018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Stance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Calculation of F-score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of different</a:t>
                      </a:r>
                      <a:r>
                        <a:rPr lang="en-US" baseline="0" dirty="0" smtClean="0"/>
                        <a:t> NLP and ML algorithms</a:t>
                      </a:r>
                      <a:endParaRPr lang="en-US" dirty="0"/>
                    </a:p>
                  </a:txBody>
                  <a:tcPr/>
                </a:tc>
              </a:tr>
              <a:tr h="1591923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Victoria L. Rubin</a:t>
                      </a:r>
                    </a:p>
                    <a:p>
                      <a:r>
                        <a:rPr lang="en-US" dirty="0" smtClean="0"/>
                        <a:t>Niall J. Conroy</a:t>
                      </a:r>
                    </a:p>
                    <a:p>
                      <a:r>
                        <a:rPr lang="en-US" dirty="0" err="1" smtClean="0"/>
                        <a:t>Yimin</a:t>
                      </a:r>
                      <a:r>
                        <a:rPr lang="en-US" dirty="0" smtClean="0"/>
                        <a:t> Chen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University of Western Ontario- 2015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 space model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63%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Improving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1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587972"/>
              </p:ext>
            </p:extLst>
          </p:nvPr>
        </p:nvGraphicFramePr>
        <p:xfrm>
          <a:off x="334853" y="81746"/>
          <a:ext cx="10753855" cy="662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003"/>
                <a:gridCol w="4043967"/>
                <a:gridCol w="1674253"/>
                <a:gridCol w="2034861"/>
                <a:gridCol w="2150771"/>
              </a:tblGrid>
              <a:tr h="921060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AUTHOR-PUBLICATION</a:t>
                      </a:r>
                      <a:r>
                        <a:rPr lang="en-US" baseline="0" dirty="0" smtClean="0"/>
                        <a:t> -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LIMITATIONS</a:t>
                      </a:r>
                      <a:endParaRPr lang="en-US" dirty="0"/>
                    </a:p>
                  </a:txBody>
                  <a:tcPr/>
                </a:tc>
              </a:tr>
              <a:tr h="1845898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Gisel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BastidasGuacho</a:t>
                      </a:r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 </a:t>
                      </a:r>
                    </a:p>
                    <a:p>
                      <a:r>
                        <a:rPr lang="it-IT" dirty="0" smtClean="0"/>
                        <a:t>SaraAbdali -EvangelosE.Papalexakis </a:t>
                      </a:r>
                    </a:p>
                    <a:p>
                      <a:endParaRPr lang="it-IT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Tensor </a:t>
                      </a:r>
                      <a:r>
                        <a:rPr lang="en-US" dirty="0" err="1" smtClean="0"/>
                        <a:t>Embeddings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And</a:t>
                      </a:r>
                    </a:p>
                    <a:p>
                      <a:r>
                        <a:rPr lang="en-US" dirty="0" smtClean="0"/>
                        <a:t>Label</a:t>
                      </a:r>
                    </a:p>
                    <a:p>
                      <a:r>
                        <a:rPr lang="en-US" dirty="0" smtClean="0"/>
                        <a:t>Propagation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 ACCURACY</a:t>
                      </a:r>
                    </a:p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few labeled 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limitations</a:t>
                      </a:r>
                      <a:r>
                        <a:rPr lang="en-US" baseline="0" dirty="0" smtClean="0"/>
                        <a:t> specified</a:t>
                      </a:r>
                    </a:p>
                    <a:p>
                      <a:r>
                        <a:rPr lang="en-US" baseline="0" dirty="0" smtClean="0"/>
                        <a:t>Only the performance </a:t>
                      </a:r>
                      <a:endParaRPr lang="en-US" dirty="0"/>
                    </a:p>
                  </a:txBody>
                  <a:tcPr/>
                </a:tc>
              </a:tr>
              <a:tr h="1845898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Claire Li</a:t>
                      </a:r>
                    </a:p>
                    <a:p>
                      <a:r>
                        <a:rPr lang="en-US" dirty="0" smtClean="0"/>
                        <a:t>Deep Learning Research &amp; Application Center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Feature Vectors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Network Structure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r>
                        <a:rPr lang="en-US" baseline="0" dirty="0" smtClean="0"/>
                        <a:t> of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limitations</a:t>
                      </a:r>
                      <a:r>
                        <a:rPr lang="en-US" baseline="0" dirty="0" smtClean="0"/>
                        <a:t> specified</a:t>
                      </a:r>
                    </a:p>
                    <a:p>
                      <a:r>
                        <a:rPr lang="en-US" baseline="0" dirty="0" smtClean="0"/>
                        <a:t>Only the performance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845898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Matthew N O  </a:t>
                      </a:r>
                      <a:r>
                        <a:rPr lang="en-US" dirty="0" err="1" smtClean="0"/>
                        <a:t>Sadiku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Tochukwu</a:t>
                      </a:r>
                      <a:r>
                        <a:rPr lang="en-US" dirty="0" smtClean="0"/>
                        <a:t> P </a:t>
                      </a:r>
                      <a:r>
                        <a:rPr lang="en-US" dirty="0" err="1" smtClean="0"/>
                        <a:t>Eze</a:t>
                      </a:r>
                      <a:r>
                        <a:rPr lang="en-US" dirty="0" smtClean="0"/>
                        <a:t>, and  </a:t>
                      </a:r>
                      <a:r>
                        <a:rPr lang="en-US" dirty="0" err="1" smtClean="0"/>
                        <a:t>Sarhan</a:t>
                      </a:r>
                      <a:r>
                        <a:rPr lang="en-US" dirty="0" smtClean="0"/>
                        <a:t> M Musa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International Journal of  Advances in Scientific Research and Engineering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 of </a:t>
                      </a:r>
                      <a:r>
                        <a:rPr lang="en-US" dirty="0" err="1" smtClean="0"/>
                        <a:t>FakeNews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Importance of</a:t>
                      </a:r>
                      <a:r>
                        <a:rPr lang="en-US" baseline="0" dirty="0" smtClean="0"/>
                        <a:t> detecting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fake 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</a:t>
                      </a:r>
                      <a:r>
                        <a:rPr lang="en-US" baseline="0" dirty="0" smtClean="0"/>
                        <a:t> impact of fake news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1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IDENTIFIED: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645"/>
            <a:ext cx="8596668" cy="472771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SOCIAL PROBLEMS:</a:t>
            </a:r>
          </a:p>
          <a:p>
            <a:pPr marL="0" indent="0">
              <a:buNone/>
            </a:pPr>
            <a:r>
              <a:rPr lang="en-US" dirty="0" smtClean="0"/>
              <a:t>“Fake </a:t>
            </a:r>
            <a:r>
              <a:rPr lang="en-US" dirty="0"/>
              <a:t>news spreads faster than true news on Twitter—thanks to people, not </a:t>
            </a:r>
            <a:r>
              <a:rPr lang="en-US" dirty="0" smtClean="0"/>
              <a:t>bots”</a:t>
            </a:r>
          </a:p>
          <a:p>
            <a:pPr marL="0" indent="0">
              <a:buNone/>
            </a:pPr>
            <a:r>
              <a:rPr lang="en-US" b="1" dirty="0" smtClean="0"/>
              <a:t>“Public </a:t>
            </a:r>
            <a:r>
              <a:rPr lang="en-US" b="1" dirty="0"/>
              <a:t>opinion on outside groups or agents planting fake news stories in </a:t>
            </a:r>
            <a:r>
              <a:rPr lang="en-US" b="1" dirty="0" smtClean="0"/>
              <a:t>    mainstream </a:t>
            </a:r>
            <a:r>
              <a:rPr lang="en-US" b="1" dirty="0"/>
              <a:t>media in the United States as of March </a:t>
            </a:r>
            <a:r>
              <a:rPr lang="en-US" b="1" dirty="0" smtClean="0"/>
              <a:t>2018”</a:t>
            </a:r>
          </a:p>
          <a:p>
            <a:pPr marL="0" indent="0">
              <a:buNone/>
            </a:pPr>
            <a:r>
              <a:rPr lang="en-US" b="1" dirty="0" smtClean="0"/>
              <a:t>“Most </a:t>
            </a:r>
            <a:r>
              <a:rPr lang="en-US" b="1" dirty="0"/>
              <a:t>popular fake election stories in the United States in 2016, by Facebook engagement* (in thousands</a:t>
            </a:r>
            <a:r>
              <a:rPr lang="en-US" b="1" dirty="0" smtClean="0"/>
              <a:t>)”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u="sng" dirty="0" smtClean="0"/>
              <a:t>PROBLEMS WITH DEVELOPED MODELS:</a:t>
            </a:r>
          </a:p>
          <a:p>
            <a:r>
              <a:rPr lang="en-US" dirty="0" smtClean="0"/>
              <a:t>ACCURACY</a:t>
            </a:r>
          </a:p>
          <a:p>
            <a:r>
              <a:rPr lang="en-US" dirty="0" smtClean="0"/>
              <a:t>DATASET </a:t>
            </a:r>
          </a:p>
          <a:p>
            <a:r>
              <a:rPr lang="en-US" dirty="0" smtClean="0"/>
              <a:t>FEATURE SELECTION METHODS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7425"/>
            <a:ext cx="8596668" cy="5924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18" y="373486"/>
            <a:ext cx="4848000" cy="6419492"/>
          </a:xfrm>
        </p:spPr>
      </p:pic>
    </p:spTree>
    <p:extLst>
      <p:ext uri="{BB962C8B-B14F-4D97-AF65-F5344CB8AC3E}">
        <p14:creationId xmlns:p14="http://schemas.microsoft.com/office/powerpoint/2010/main" val="33256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0304"/>
            <a:ext cx="8596668" cy="5151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MODULES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01521"/>
            <a:ext cx="8596668" cy="51398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INPUT:</a:t>
            </a:r>
          </a:p>
          <a:p>
            <a:pPr marL="0" indent="0">
              <a:buNone/>
            </a:pPr>
            <a:r>
              <a:rPr lang="en-US" dirty="0" smtClean="0"/>
              <a:t>      DATASETS : </a:t>
            </a:r>
            <a:r>
              <a:rPr lang="en-US" dirty="0" smtClean="0"/>
              <a:t>train.csv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      Accuracy of </a:t>
            </a:r>
            <a:r>
              <a:rPr lang="en-US" dirty="0" smtClean="0"/>
              <a:t>Prediction, F-Score, Precision, Recall, Confusion Matrix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EVALUATION METRICS: </a:t>
            </a:r>
          </a:p>
          <a:p>
            <a:pPr marL="0" indent="0">
              <a:buNone/>
            </a:pPr>
            <a:r>
              <a:rPr lang="en-US" dirty="0" smtClean="0"/>
              <a:t>      Confusion Matrix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Accuracy Calculation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Precision Calculation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Recall  value Calculation</a:t>
            </a:r>
          </a:p>
          <a:p>
            <a:pPr marL="0" indent="0">
              <a:buNone/>
            </a:pPr>
            <a:r>
              <a:rPr lang="en-US" dirty="0" smtClean="0"/>
              <a:t>      F-Score calculation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METHODOLOGY: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DATA PREPARATION  :  Tokenization, Stop-word Removal, Stemming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FEATURE SELECTION: Count-</a:t>
            </a:r>
            <a:r>
              <a:rPr lang="en-US" dirty="0" err="1"/>
              <a:t>V</a:t>
            </a:r>
            <a:r>
              <a:rPr lang="en-US" dirty="0" err="1" smtClean="0"/>
              <a:t>ectorizer</a:t>
            </a:r>
            <a:r>
              <a:rPr lang="en-US" dirty="0" smtClean="0"/>
              <a:t>, </a:t>
            </a:r>
            <a:r>
              <a:rPr lang="en-US" dirty="0" err="1" smtClean="0"/>
              <a:t>Tf-idf</a:t>
            </a:r>
            <a:r>
              <a:rPr lang="en-US" dirty="0" smtClean="0"/>
              <a:t> </a:t>
            </a:r>
            <a:r>
              <a:rPr lang="en-US" dirty="0" smtClean="0"/>
              <a:t>Weighting</a:t>
            </a:r>
          </a:p>
          <a:p>
            <a:pPr marL="0" indent="0">
              <a:buNone/>
            </a:pPr>
            <a:r>
              <a:rPr lang="en-US" dirty="0" smtClean="0"/>
              <a:t>     MODEL USED           : Random Forest Classifier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1958</TotalTime>
  <Words>947</Words>
  <Application>Microsoft Office PowerPoint</Application>
  <PresentationFormat>Widescreen</PresentationFormat>
  <Paragraphs>224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                Fake News Detection Using NLP and  Machine Learning                                       M.Harshavardhana(2015103012)                                                                                V.RamKumar(2015103018)</vt:lpstr>
      <vt:lpstr>PowerPoint Presentation</vt:lpstr>
      <vt:lpstr>PROBLEM DEFINITION:</vt:lpstr>
      <vt:lpstr>LITERATURE SURVEY:</vt:lpstr>
      <vt:lpstr>PowerPoint Presentation</vt:lpstr>
      <vt:lpstr>PowerPoint Presentation</vt:lpstr>
      <vt:lpstr>PROBLEMS IDENTIFIED:</vt:lpstr>
      <vt:lpstr>BLOCK DIAGRAM</vt:lpstr>
      <vt:lpstr>MODULES DESCRIPTION:</vt:lpstr>
      <vt:lpstr>Methodologies</vt:lpstr>
      <vt:lpstr>PowerPoint Presentation</vt:lpstr>
      <vt:lpstr>Module Description</vt:lpstr>
      <vt:lpstr>PowerPoint Presentation</vt:lpstr>
      <vt:lpstr>PowerPoint Presentation</vt:lpstr>
      <vt:lpstr>DATASET DESCRIPTION</vt:lpstr>
      <vt:lpstr>REFERENCES: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NLP and  Machine Learning</dc:title>
  <dc:creator>Ram</dc:creator>
  <cp:lastModifiedBy>Ram</cp:lastModifiedBy>
  <cp:revision>42</cp:revision>
  <dcterms:created xsi:type="dcterms:W3CDTF">2018-08-03T03:31:19Z</dcterms:created>
  <dcterms:modified xsi:type="dcterms:W3CDTF">2018-10-26T07:53:44Z</dcterms:modified>
</cp:coreProperties>
</file>