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64" r:id="rId12"/>
    <p:sldId id="265" r:id="rId13"/>
    <p:sldId id="266" r:id="rId14"/>
    <p:sldId id="286" r:id="rId15"/>
    <p:sldId id="287" r:id="rId16"/>
    <p:sldId id="288" r:id="rId17"/>
    <p:sldId id="289" r:id="rId18"/>
    <p:sldId id="269" r:id="rId19"/>
    <p:sldId id="290" r:id="rId20"/>
    <p:sldId id="291" r:id="rId21"/>
    <p:sldId id="292" r:id="rId22"/>
    <p:sldId id="293" r:id="rId23"/>
    <p:sldId id="294" r:id="rId24"/>
    <p:sldId id="296" r:id="rId25"/>
    <p:sldId id="297" r:id="rId26"/>
    <p:sldId id="272" r:id="rId27"/>
    <p:sldId id="298" r:id="rId28"/>
    <p:sldId id="273" r:id="rId29"/>
    <p:sldId id="299" r:id="rId30"/>
    <p:sldId id="300" r:id="rId31"/>
    <p:sldId id="274" r:id="rId32"/>
    <p:sldId id="301" r:id="rId33"/>
    <p:sldId id="275" r:id="rId34"/>
    <p:sldId id="30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E3885-063D-49E5-9219-D7C545702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591FC2-C303-4786-9378-FB43F99B0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E60CD-8493-4279-8742-397A7399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ED4F-3FEA-442D-AD1F-7C00F1EB2F06}" type="datetimeFigureOut">
              <a:rPr lang="ko-KR" altLang="en-US" smtClean="0"/>
              <a:pPr/>
              <a:t>2023. 5. 24.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FF667E-42CF-4636-ACE3-B571B372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0706F-AF59-4F2E-9068-4978EC47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D513-A1C6-48AE-9529-AB2ABE7B14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0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7D608-E9CC-4C17-A7BA-C057AE69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CD64A5-29F0-4598-BA8F-910394658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B781B-5F00-4300-9576-15C61BC2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ED4F-3FEA-442D-AD1F-7C00F1EB2F06}" type="datetimeFigureOut">
              <a:rPr lang="ko-KR" altLang="en-US" smtClean="0"/>
              <a:pPr/>
              <a:t>2023. 5. 24.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D8FE-D68E-4D4B-BBFD-0893AD7B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B39C94-1A5B-4F51-80F1-92B8375A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D513-A1C6-48AE-9529-AB2ABE7B14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235E7C-C6D7-43D3-A251-673311223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DC60FD-5053-434F-B838-C350BF2CB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32A90-1B2D-4D9D-B513-CE359889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ED4F-3FEA-442D-AD1F-7C00F1EB2F06}" type="datetimeFigureOut">
              <a:rPr lang="ko-KR" altLang="en-US" smtClean="0"/>
              <a:pPr/>
              <a:t>2023. 5. 24.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E4DD2-E6DC-441C-ACA7-D3FD6517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3734-9CBF-4FCC-BBEA-CF7D0BA6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D513-A1C6-48AE-9529-AB2ABE7B14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812B8-D86F-4A01-ABA8-E14EACE5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94555-5CA6-4057-95AF-5B05540EB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6108F-6A23-4FC3-96FC-55F99B74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ED4F-3FEA-442D-AD1F-7C00F1EB2F06}" type="datetimeFigureOut">
              <a:rPr lang="ko-KR" altLang="en-US" smtClean="0"/>
              <a:pPr/>
              <a:t>2023. 5. 24.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7F247-638C-466F-8168-4ADA1B40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DC40D-7ECE-401E-B832-8F5153C5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D513-A1C6-48AE-9529-AB2ABE7B14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90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6D848-0020-4F41-9C29-965AE2E9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BF118-6092-4CDB-AE9C-1C3F5F30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EC675-F98B-4DE0-AA59-BDAA1FD5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ED4F-3FEA-442D-AD1F-7C00F1EB2F06}" type="datetimeFigureOut">
              <a:rPr lang="ko-KR" altLang="en-US" smtClean="0"/>
              <a:pPr/>
              <a:t>2023. 5. 24.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03565-8F50-455C-86DD-592B94FC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34D99-4EFA-4E70-B749-124C1932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D513-A1C6-48AE-9529-AB2ABE7B14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48CC0-5018-4297-9170-0528723F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FD52C-41CD-45B2-A275-A7BA5E3D6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2565B6-5763-4876-B7F9-C070A30BE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91D6F7-F112-4F82-9579-6DF9F7F7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ED4F-3FEA-442D-AD1F-7C00F1EB2F06}" type="datetimeFigureOut">
              <a:rPr lang="ko-KR" altLang="en-US" smtClean="0"/>
              <a:pPr/>
              <a:t>2023. 5. 24.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4D981F-E4E3-46F1-B352-726B3C53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0E652-2CE5-4E89-B9DA-ED81A46A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D513-A1C6-48AE-9529-AB2ABE7B14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2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44B3C-F807-4113-9D2F-F323EC0B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13536-CB90-4DDD-ABFA-C874209D9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1D24FC-2A45-4038-8091-4680BD5CA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8749BF-CE77-4ECE-BE2B-F09041CE4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9ADE88-8BF7-40A2-97E5-96A89518D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94E6A3-DCF6-44C2-B1C8-A8E5616E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ED4F-3FEA-442D-AD1F-7C00F1EB2F06}" type="datetimeFigureOut">
              <a:rPr lang="ko-KR" altLang="en-US" smtClean="0"/>
              <a:pPr/>
              <a:t>2023. 5. 24.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61DF39-E5A8-4CFB-9CBF-65D3DE4E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FF980F-F312-458B-AAC7-6B666C42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D513-A1C6-48AE-9529-AB2ABE7B14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4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B29BE-2821-468A-92F5-3DAFA990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862776-53ED-4827-8FE6-9240CA49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ED4F-3FEA-442D-AD1F-7C00F1EB2F06}" type="datetimeFigureOut">
              <a:rPr lang="ko-KR" altLang="en-US" smtClean="0"/>
              <a:pPr/>
              <a:t>2023. 5. 24.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E60C28-D80F-47F0-97DF-1816F957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5BFD0-E001-474B-9EFE-FAC8272B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D513-A1C6-48AE-9529-AB2ABE7B14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13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3EF1F6-CD7E-4EA9-99B9-7AFC0E56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ED4F-3FEA-442D-AD1F-7C00F1EB2F06}" type="datetimeFigureOut">
              <a:rPr lang="ko-KR" altLang="en-US" smtClean="0"/>
              <a:pPr/>
              <a:t>2023. 5. 24.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72E3E6-8A06-489C-A769-B00F3303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96707-6037-4A49-9559-4B83062B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D513-A1C6-48AE-9529-AB2ABE7B14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38793-5BEB-45C2-9A39-589CDC90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A3BAC-EC00-4372-BD47-B3A940061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07FEE-35B8-4D2F-8D4F-C57649112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C0F725-F17C-446E-94AD-AB955014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ED4F-3FEA-442D-AD1F-7C00F1EB2F06}" type="datetimeFigureOut">
              <a:rPr lang="ko-KR" altLang="en-US" smtClean="0"/>
              <a:pPr/>
              <a:t>2023. 5. 24.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CEC33-1DB8-4220-8906-A935F63E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0D7B4-55DD-424A-84B1-F663320B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D513-A1C6-48AE-9529-AB2ABE7B14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4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80E90-7CA9-448E-90BD-E9B8ABF4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5C412B-D6DF-4C99-9ADC-E8758316A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FC6351-E107-45F3-85E8-FC2AEAA3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AD9D7-2275-467A-B3E1-00881A6C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ED4F-3FEA-442D-AD1F-7C00F1EB2F06}" type="datetimeFigureOut">
              <a:rPr lang="ko-KR" altLang="en-US" smtClean="0"/>
              <a:pPr/>
              <a:t>2023. 5. 24.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63248-3657-4649-B208-04F07B7D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11AA4B-8EA3-425D-ACF9-A199162A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D513-A1C6-48AE-9529-AB2ABE7B14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7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2C9CD1-BF7F-443F-B848-E69AD06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B87241-9A04-4811-BD79-98137CB6B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875FEF-396E-433A-ACAE-9D3F96BE3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AED4F-3FEA-442D-AD1F-7C00F1EB2F06}" type="datetimeFigureOut">
              <a:rPr lang="ko-KR" altLang="en-US" smtClean="0"/>
              <a:pPr/>
              <a:t>2023. 5. 24.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41E14-233F-41EA-9455-C329CDC2B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A7129-3398-4A4E-8949-787FBC66B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D513-A1C6-48AE-9529-AB2ABE7B14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38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0" y="230209"/>
            <a:ext cx="12192000" cy="6589154"/>
            <a:chOff x="0" y="320362"/>
            <a:chExt cx="12192000" cy="6589154"/>
          </a:xfrm>
        </p:grpSpPr>
        <p:grpSp>
          <p:nvGrpSpPr>
            <p:cNvPr id="13" name="그룹 12"/>
            <p:cNvGrpSpPr/>
            <p:nvPr/>
          </p:nvGrpSpPr>
          <p:grpSpPr>
            <a:xfrm>
              <a:off x="0" y="320362"/>
              <a:ext cx="12192000" cy="6286501"/>
              <a:chOff x="0" y="320362"/>
              <a:chExt cx="12192000" cy="6286501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0" y="320362"/>
                <a:ext cx="12192000" cy="6286501"/>
                <a:chOff x="0" y="320362"/>
                <a:chExt cx="12192000" cy="6286501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0" y="1880316"/>
                  <a:ext cx="12192000" cy="472654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1030" name="Picture 6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b="42202"/>
                <a:stretch>
                  <a:fillRect/>
                </a:stretch>
              </p:blipFill>
              <p:spPr bwMode="auto">
                <a:xfrm>
                  <a:off x="526424" y="320362"/>
                  <a:ext cx="5591041" cy="14826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1" name="TextBox 10"/>
              <p:cNvSpPr txBox="1"/>
              <p:nvPr/>
            </p:nvSpPr>
            <p:spPr>
              <a:xfrm>
                <a:off x="566671" y="2189411"/>
                <a:ext cx="611746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0" b="1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단체급식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559899" y="2189411"/>
                <a:ext cx="373487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CHAPTER 1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단체급식의 이해</a:t>
                </a:r>
                <a:endParaRPr lang="en-US" altLang="ko-KR" sz="24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ko-KR" altLang="en-US" sz="2000" b="1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단체급식의 개념</a:t>
                </a:r>
                <a:endParaRPr lang="en-US" altLang="ko-KR" sz="20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ko-KR" altLang="en-US" sz="2000" b="1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단체급식의 현황</a:t>
                </a:r>
                <a:endParaRPr lang="en-US" altLang="ko-KR" sz="20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ko-KR" altLang="en-US" sz="2000" b="1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단체급식 </a:t>
                </a:r>
                <a:r>
                  <a:rPr lang="ko-KR" altLang="en-US" sz="2000" b="1" dirty="0" err="1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대상별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 유형</a:t>
                </a:r>
                <a:endParaRPr lang="en-US" altLang="ko-KR" sz="20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ko-KR" altLang="en-US" sz="2000" b="1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단체급식 운영 형태</a:t>
                </a:r>
                <a:endParaRPr lang="en-US" altLang="ko-KR" sz="20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ko-KR" altLang="en-US" sz="2000" b="1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급식관리자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0255CA-A0E8-476A-BED4-789C5A8952B1}"/>
                </a:ext>
              </a:extLst>
            </p:cNvPr>
            <p:cNvSpPr txBox="1"/>
            <p:nvPr/>
          </p:nvSpPr>
          <p:spPr>
            <a:xfrm>
              <a:off x="0" y="6663295"/>
              <a:ext cx="1219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u="sng" dirty="0">
                  <a:solidFill>
                    <a:srgbClr val="0070C0"/>
                  </a:solidFill>
                  <a:latin typeface="+mj-ea"/>
                  <a:ea typeface="+mj-ea"/>
                </a:rPr>
                <a:t>이 강의 자료는 </a:t>
              </a:r>
              <a:r>
                <a:rPr lang="ko-KR" altLang="en-US" sz="1000" b="1" u="sng" dirty="0" err="1">
                  <a:solidFill>
                    <a:srgbClr val="0070C0"/>
                  </a:solidFill>
                  <a:latin typeface="+mj-ea"/>
                  <a:ea typeface="+mj-ea"/>
                </a:rPr>
                <a:t>교문사</a:t>
              </a:r>
              <a:r>
                <a:rPr lang="ko-KR" altLang="en-US" sz="1000" b="1" u="sng" dirty="0">
                  <a:solidFill>
                    <a:srgbClr val="0070C0"/>
                  </a:solidFill>
                  <a:latin typeface="+mj-ea"/>
                  <a:ea typeface="+mj-ea"/>
                </a:rPr>
                <a:t> 도서 </a:t>
              </a:r>
              <a:r>
                <a:rPr lang="en-US" altLang="ko-KR" sz="1000" b="1" u="sng" dirty="0">
                  <a:solidFill>
                    <a:srgbClr val="0070C0"/>
                  </a:solidFill>
                  <a:latin typeface="+mj-ea"/>
                  <a:ea typeface="+mj-ea"/>
                </a:rPr>
                <a:t>《</a:t>
              </a:r>
              <a:r>
                <a:rPr lang="ko-KR" altLang="en-US" sz="1000" b="1" u="sng" dirty="0">
                  <a:solidFill>
                    <a:srgbClr val="0070C0"/>
                  </a:solidFill>
                  <a:latin typeface="+mj-ea"/>
                  <a:ea typeface="+mj-ea"/>
                </a:rPr>
                <a:t>단체급식</a:t>
              </a:r>
              <a:r>
                <a:rPr lang="en-US" altLang="ko-KR" sz="1000" b="1" u="sng" dirty="0">
                  <a:solidFill>
                    <a:srgbClr val="0070C0"/>
                  </a:solidFill>
                  <a:latin typeface="+mj-ea"/>
                  <a:ea typeface="+mj-ea"/>
                </a:rPr>
                <a:t>》</a:t>
              </a:r>
              <a:r>
                <a:rPr lang="ko-KR" altLang="en-US" sz="1000" b="1" u="sng" dirty="0">
                  <a:solidFill>
                    <a:srgbClr val="0070C0"/>
                  </a:solidFill>
                  <a:latin typeface="+mj-ea"/>
                  <a:ea typeface="+mj-ea"/>
                </a:rPr>
                <a:t>의 </a:t>
              </a:r>
              <a:r>
                <a:rPr lang="en-US" altLang="ko-KR" sz="1000" b="1" u="sng" dirty="0">
                  <a:solidFill>
                    <a:srgbClr val="0070C0"/>
                  </a:solidFill>
                  <a:latin typeface="+mj-ea"/>
                  <a:ea typeface="+mj-ea"/>
                </a:rPr>
                <a:t>2</a:t>
              </a:r>
              <a:r>
                <a:rPr lang="ko-KR" altLang="en-US" sz="1000" b="1" u="sng" dirty="0">
                  <a:solidFill>
                    <a:srgbClr val="0070C0"/>
                  </a:solidFill>
                  <a:latin typeface="+mj-ea"/>
                  <a:ea typeface="+mj-ea"/>
                </a:rPr>
                <a:t>차적 저작물로 저작권법에 의해 보호받습니다</a:t>
              </a:r>
              <a:r>
                <a:rPr lang="en-US" altLang="ko-KR" sz="1000" b="1" u="sng" dirty="0">
                  <a:solidFill>
                    <a:srgbClr val="0070C0"/>
                  </a:solidFill>
                  <a:latin typeface="+mj-ea"/>
                  <a:ea typeface="+mj-ea"/>
                </a:rPr>
                <a:t>. </a:t>
              </a:r>
              <a:r>
                <a:rPr lang="ko-KR" altLang="en-US" sz="1000" b="1" u="sng" dirty="0">
                  <a:solidFill>
                    <a:srgbClr val="0070C0"/>
                  </a:solidFill>
                  <a:latin typeface="+mj-ea"/>
                  <a:ea typeface="+mj-ea"/>
                </a:rPr>
                <a:t>해당 자료를 강의 이외의 목적으로 사용하거나 무단으로 복제</a:t>
              </a:r>
              <a:r>
                <a:rPr lang="en-US" altLang="ko-KR" sz="1000" b="1" u="sng" dirty="0">
                  <a:solidFill>
                    <a:srgbClr val="0070C0"/>
                  </a:solidFill>
                  <a:latin typeface="+mj-ea"/>
                  <a:ea typeface="+mj-ea"/>
                </a:rPr>
                <a:t>·</a:t>
              </a:r>
              <a:r>
                <a:rPr lang="ko-KR" altLang="en-US" sz="1000" b="1" u="sng" dirty="0">
                  <a:solidFill>
                    <a:srgbClr val="0070C0"/>
                  </a:solidFill>
                  <a:latin typeface="+mj-ea"/>
                  <a:ea typeface="+mj-ea"/>
                </a:rPr>
                <a:t>배포할 경우 처벌받을 수 있습니다</a:t>
              </a:r>
              <a:r>
                <a:rPr lang="en-US" altLang="ko-KR" sz="1000" b="1" u="sng" dirty="0">
                  <a:solidFill>
                    <a:srgbClr val="0070C0"/>
                  </a:solidFill>
                  <a:latin typeface="+mj-ea"/>
                  <a:ea typeface="+mj-ea"/>
                </a:rPr>
                <a:t>.</a:t>
              </a:r>
              <a:endParaRPr lang="ko-KR" altLang="en-US" sz="1000" b="1" u="sng" dirty="0">
                <a:solidFill>
                  <a:srgbClr val="0070C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913" y="1249249"/>
            <a:ext cx="106121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학교 급식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성장기 아동에게 영양적인 식사를 제공하여 학생의 건강을 유지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증진시키고 올바른 식습관 형성과 식생활관리능력을 함양하여 평생건강의 기틀을 마련하는 교육의 일환으로 실시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국내학교급식은 교육부가 관장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2021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년 개정된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학교급식법에서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유아교육법에 따른 유치원도 학교급식의 대상에 추가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단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100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 미만의 사립 유치원 제외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국내 학교급식 실시율은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100%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로 학생들의 영양과 건강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식생활 지도에 매우 큰 비중을 차지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2011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년부터 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중학교 무상 급식이 시행되어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2020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월 기준 대부분의 지역에서 고등학교까지 전면 무상급식이 이루어지고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D2C64DD-F12C-2FCE-54E0-23884212676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195" y="0"/>
            <a:ext cx="4615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3F5D8-8E02-EA45-34E5-FC150538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75" y="1162801"/>
            <a:ext cx="8881450" cy="53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850" y="1562838"/>
            <a:ext cx="92583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913" y="1249249"/>
            <a:ext cx="11140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2)	</a:t>
            </a: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산업체 급식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노동 정도 및 작업환경에 적절한 영양이 함유된 급식을 제공함으로써 근로자 개인의 영양관리와 건강 유지를 목적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2013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월 산업체 급식에서 영양사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조리사 의무고용 관련 식품위생법 개정안이 통과되어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회 급식인원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100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명 이상인 산업체 급식의 영양사 의무고용제도가 부활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산업체급식은 위탁급식으로 운영되는 곳이 대부분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급식의 이미지를 높이고 품질을 개선하고자 고객만족경영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HACCP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도입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ISO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품질 인증 등 다양한 방안을 모색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713" y="1072301"/>
            <a:ext cx="84105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913" y="1249249"/>
            <a:ext cx="111402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3)	</a:t>
            </a: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병원 급식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병원에 근무하는 의료진 등을 위한 직원급식과 환자를 대상으로 한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일반식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치료식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등의 환자급식으로 분류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입원시설을 갖춘 종합병원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병원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치과병원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한방병원 또는 요양병원은 의료법 시행규칙 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39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조에 따라 환자의 식사를 위생적으로 관리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제공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2006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월부터 모든 병원에서 입원환자 식대 건강보험 급여화 실시되면서 식대 본인 부담률은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50%(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건강보험환자 기준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가 적용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2015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일반식과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치료식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수가가 인상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치료식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영양관리료를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신설하여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치료식을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제공받는 환자들을 대상으로 한 영양관리 서비스를 강화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2017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년부터는 매년 경제 상황의 변화에 따라 물가상승률을 적용하여 자동 조정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914" y="1249249"/>
            <a:ext cx="1059931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3)	</a:t>
            </a: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병원 급식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병원급식관리 업무는 급식 운영 및 생산관리 측면에서 다음과 같은 특징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일반식을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포함하여 연령대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환자 개인의 질병 종류와 상태를 고려한 다양한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치료식을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생산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제공해야 하므로 다른 급식 유형보다 생산성이 낮다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일요일 및 공휴일에도 급식이 이루어져야 하고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병실까지 음식을 직접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가져다주어야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하므로 인건비 부담이 크다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계속되는 입원과 퇴원으로 매식마다 식수 및 식사내용을 확인해야 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연중 무휴로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일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식을 생산해야 하므로 기기 및 작업관리에 세심한 주의가 필요하다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급식 대상자가 저항력이 약한 환자라는 것을 염두에 두고 위생적으로 안전한 식사를 제공해야 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25" y="994086"/>
            <a:ext cx="798195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914" y="1249249"/>
            <a:ext cx="10599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4)	</a:t>
            </a: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사회복지시설급식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사회복지사업법과 아동복지법에 따른 복지시설을 모두 포함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운영 형태에 따라 ‘생활시설’과 ‘이용시설’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구분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신체적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영양적으로 취약한 계층을 대상으로 하고 있으므로 대상자의 영양 필요량에 적합한 급식을 통해 그들의 신체적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정신적 건강상태를 증진시킬 수 있어야 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회 급식인원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명 이상 복지시설에 영양사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명을 두도록 개선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식품위생법을 준용하여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회 급식인원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명 이상인 경우 조리사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명도 배치하도록 의무화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913" y="1442434"/>
            <a:ext cx="109470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 급식의 개념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단체급식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(institutional/on-site foodservice)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이란 교육기관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산업체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의료기관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사회복지시설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정부기관 또는 기타 공공단체 등 특정한 단체에 소속된 사람들의 편익을 위해 식사를 제공하는 것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대상에 따라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생애주기별로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어린이집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유치원급식에서부터 학교급식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산업체급식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병원급식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사회복지시설급식 등 다양한 유형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비영리를 목적으로 특정 다수에게 지속적으로 식사를 제공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대중을 상대로 음식을 판매하여 이윤을 추구하는 외식업과는 설립 목적 및 운영방침에 차이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질이나 서비스가 외식업소보다 뒤떨어진다는 인식을 뒤엎고 쾌적한 환경에서 고품질의 식사를 제공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외식업에서도 건강을 중요시하는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트렌드에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맞추어 급식 부문 못지않게 영양 및 위생관리를 강화</a:t>
            </a: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914" y="1249249"/>
            <a:ext cx="105993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5)	</a:t>
            </a:r>
            <a:r>
              <a:rPr lang="ko-KR" altLang="en-US" b="1" dirty="0" err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어린이집급식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유아의 성장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발달을 고려하여 균형 잡힌 식사나 간식을 제공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소화능력과 기호를 고려하여 식단을 작성하고 유아들이 즐겨 먹을 수 있는 조리 방법 개발은 물론 즐거운 식사시간이 만들어지도록 식사환경을 조성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100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 이상의 어린이집에서는 영양사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명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5640" y="264733"/>
            <a:ext cx="6808630" cy="632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914" y="1249249"/>
            <a:ext cx="105993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6)	</a:t>
            </a: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군대급식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군인에게 적절한 급식을 제공함으로써 개인의 건강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체력 및 사기를 유지시키고 전투력을 최대한 발휘하게 하여 국민의 재산과 생명을 보호하는 동시에 전체적으로는 국민건강 향상에 기여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군부대 취사장에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민간조리원을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채용하여 음식 맛 향상을 위해 노력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2002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년부터 영양사를 군무원으로 채용하여 배치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914" y="1249249"/>
            <a:ext cx="1059931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7) </a:t>
            </a: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선수촌 및 운동선수 급식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건강 유지와 운동수행능력 증진을 위해서는 올바른 식사 제공이 중요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국제경기 개최기간에 운영되는 선수촌 내 급식시설은 공개 경쟁을 통해 전문업체가 위탁 운영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수익성보다 기업의 이미지 제고 및 마케팅효과를 염두에 두고 꽤 치열한 수주 경쟁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단기간에 참가국 특성에 맞게 서양식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동양식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이슬람식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등 다양한 메뉴를 개발하여 제공해야 하고 식품안전이 더욱 강조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914" y="4623513"/>
            <a:ext cx="105993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8)	</a:t>
            </a: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교정시설급식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교정급식의 질적 향상을 도모하기 위해 교정시설 수용기관에 영양사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식품위생직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를 배치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913" y="1004550"/>
            <a:ext cx="1124325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 운영 형태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직영</a:t>
            </a: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임대</a:t>
            </a: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위탁으로 분류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직영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학교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산업체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복지시설 등에서 소속 구성원을 위해 영양 및 복지 차원에서 급식소를 직접 운영하는 형태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일반적으로 수익성을 추구하지 않으므로 정해진 예산을 효과적으로 활용하고 고객의 필요와 요구를 만족시킴으로써 급식 운영의 합리화를 도모하는 것이 운영의 주된 목적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 startAt="2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임대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학교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산업체 등의 기관에서 요구하는 조건에 부합하는 경영을 원칙으로 하여 급식 관련 시설 일체를 임대업자에게 빌려주고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기관 또는 기업은 계약된 임대료를 받는 운영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급식 운영은 기업과 임대업자 간 계약 조건에 따라 이루어지며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손익은 임대업자의 운영 성과에 달려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급식보다는 외식업장의 운영방식에 더 적합</a:t>
            </a: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913" y="1313643"/>
            <a:ext cx="1124325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3)	</a:t>
            </a: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위탁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기업 또는 기관 내의 급식 운영 및 관리업무를 외부 위탁급식업체에 의뢰하는 운영 형태이다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재정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인적자원관리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급식 운영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감독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설비의 측면에서 표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1-8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과 같은 효과를 기대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위탁으로 인한 제약사항은 없는지 다음과 같은 점들도 살펴보아야 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전문성이 부족한 업체와 계약하면 급식 품질에 문제가 생기기 쉽다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일단 업무를 위탁한 후에는 계약기간 동안 급식 품질을 통제하기 어렵다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급식시설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설비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개보수가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필요할 경우 책임 소재로 분쟁이 발생할 수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신규 설비를 투자하는 조건으로 계약을 체결할 경우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투자금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회수의 문제로 급식 품질이 저하될 수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계약기간이 짧은 경우 안정적인 급식 경영이 어렵다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고객사와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위탁급식업체가 서로를 동반자로 생각하지 않고 일체감을 형성하지 못하면 반목하기 쉽다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4525" y="1148367"/>
            <a:ext cx="83629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913" y="1107581"/>
            <a:ext cx="1124325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급식 위탁 절차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위탁의뢰기관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즉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고객사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위탁사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에서 급식업체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수탁사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에 위탁 제안을 요청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급식소 현장 설명회 및 위탁의뢰기관 사전 조사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제안서 심의 및 서류심사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현장방문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사업제안 설명회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위탁업체 선정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계약 체결 및 개점 준비와 같은 순서로 진행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Both" startAt="2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위탁계약의 체결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위탁계약방식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식단가제와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관리비제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 err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식단가</a:t>
            </a: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계약제</a:t>
            </a: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식단가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주로 판매가격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를 기준으로 계약</a:t>
            </a:r>
            <a:br>
              <a:rPr lang="en-US" altLang="ko-KR" b="1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대규모 급식소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식수 변동이 적은 산업체급식에서 많이 채택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관리비 </a:t>
            </a:r>
            <a:r>
              <a:rPr lang="ko-KR" altLang="en-US" b="1" dirty="0" err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계약제</a:t>
            </a: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위탁급식업체가 일정 기간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보통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사용한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식재료비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인건비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기타 경비 등을 </a:t>
            </a:r>
            <a:br>
              <a:rPr lang="en-US" altLang="ko-KR" b="1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사용 내역에 따라 실비로 위탁의뢰기관에 청구하여 정산하는 방법</a:t>
            </a:r>
            <a:br>
              <a:rPr lang="en-US" altLang="ko-KR" b="1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중소 규모의 산업체나 기숙사 급식 등에서 많이 채택된다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위탁계약서 작성</a:t>
            </a: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b="44333"/>
          <a:stretch>
            <a:fillRect/>
          </a:stretch>
        </p:blipFill>
        <p:spPr bwMode="auto">
          <a:xfrm>
            <a:off x="0" y="1210612"/>
            <a:ext cx="6130166" cy="530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t="55667" b="-227"/>
          <a:stretch>
            <a:fillRect/>
          </a:stretch>
        </p:blipFill>
        <p:spPr bwMode="auto">
          <a:xfrm>
            <a:off x="6153569" y="2333236"/>
            <a:ext cx="6038431" cy="418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913" y="1107581"/>
            <a:ext cx="1124325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(3)	</a:t>
            </a: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인수인계 및 개점 준비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최소한의 인수기간은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30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일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보통은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60~90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일이 위탁의뢰기관과 위탁급식업체 모두에게 순조로운 인수기일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(4)	</a:t>
            </a: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위탁 재계약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계약기간이 만료되면 위탁의뢰기관은 현재의 위탁급식업체와 재계약을 할지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재입찰을 할지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br>
              <a:rPr lang="en-US" altLang="ko-KR" b="1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직접 운영으로 전환을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할지의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세 가지 방법 중 하나를 선택</a:t>
            </a: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426" y="978794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 급식의 개념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5730" y="3689812"/>
            <a:ext cx="8311166" cy="316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8612" y="99635"/>
            <a:ext cx="8233890" cy="338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913" y="1081823"/>
            <a:ext cx="1124325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5.	</a:t>
            </a: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급식관리자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급식소의 다양한 제반 업무를 계획하고 이를 실행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평가하여 결과에 대한 피드백을 다음 계획에 반영하는 순환과정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계획 → 실시 → 평가 → 계획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을 통해 급식 조직 발전에 이바지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급식업무관리의 범위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메뉴관리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영양계획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메뉴 개발과 작성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메뉴 평가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구매관리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구매계획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수요예측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발주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검수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저장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재고관리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생산관리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표준레시피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작성과 개발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대량조리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보관과 배식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위생관리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식재료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위생관리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조리인력 위생관리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시설 위생관리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HACCP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시스템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작업관리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급식생산성 증대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작업일정 계획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작업효율화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안전관리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시설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설비관리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시설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설비의 설계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급식설비관리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급식기기관리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집기 및 식기관리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원가 및 정보관리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원가분석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손익분석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손익분기분석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예산과 결산관리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사무관리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급식업무의 전산화</a:t>
            </a: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667" y="1552397"/>
            <a:ext cx="6662668" cy="43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913" y="1081823"/>
            <a:ext cx="112432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급식관리자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이외에도 급식경영과 관련된 인적자원관리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마케팅 및 고객관리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품질경영도 급식관리자가 수행하는 업무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2021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년 식품위생법 개정에 따라 집단급식에서 종사하는 영양사와 조리사의 교육주기를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년에서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년으로 단축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영양사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질병 예방과 건강 증진을 위해 급식관리 및 영양서비스를 수행하는 전문인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회 급식인원이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명 이상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산업체는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100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명 이상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에서 비영리 목적으로 특정 다수인에게 계속적으로 식사를 제공하는 경우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집단급식시설 설치신고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의무적으로 영양사를 고용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 startAt="2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조리사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식품위생법 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51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조 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항에는 조리사의 직무를 집단급식소에서의 식단에 따른 조리업무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식재료의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前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처리부터 조리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배식 등의 전 과정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구매식품의 검수 지원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급식설비 및 기구의 위생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안전 실무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 밖에 조리실무에 관한 사항으로 규정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 b="42670"/>
          <a:stretch>
            <a:fillRect/>
          </a:stretch>
        </p:blipFill>
        <p:spPr bwMode="auto">
          <a:xfrm>
            <a:off x="-1" y="1262815"/>
            <a:ext cx="6126051" cy="445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t="56179" b="1248"/>
          <a:stretch>
            <a:fillRect/>
          </a:stretch>
        </p:blipFill>
        <p:spPr bwMode="auto">
          <a:xfrm>
            <a:off x="6065949" y="2486071"/>
            <a:ext cx="6126051" cy="330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 cstate="print">
            <a:lum bright="30000" contrast="40000"/>
          </a:blip>
          <a:srcRect b="42202"/>
          <a:stretch>
            <a:fillRect/>
          </a:stretch>
        </p:blipFill>
        <p:spPr bwMode="auto">
          <a:xfrm>
            <a:off x="3037804" y="2458254"/>
            <a:ext cx="5591041" cy="148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/>
        </p:nvCxnSpPr>
        <p:spPr>
          <a:xfrm flipH="1">
            <a:off x="3168203" y="2574969"/>
            <a:ext cx="1094704" cy="124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7431110" y="2574969"/>
            <a:ext cx="1094704" cy="124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07301" y="2718693"/>
            <a:ext cx="2079415" cy="96180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질문 있으신가요</a:t>
            </a:r>
            <a:r>
              <a:rPr lang="en-US" altLang="ko-KR" sz="20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r>
              <a:rPr lang="en-US" altLang="ko-KR" sz="20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913" y="1493948"/>
            <a:ext cx="10947042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2.	</a:t>
            </a: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현황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4579" y="134213"/>
            <a:ext cx="6323527" cy="659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913" y="1133339"/>
            <a:ext cx="112432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현황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1988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서울캐터링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서비스 주식회사가 처음 위탁급식을 시작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대기업 계열 위탁 급식업체가 설립되어 계열사의 급식 운영을 기반으로 급속히 확장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2020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년 코로나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19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팬데믹을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기점으로 한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언택트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소비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트랜드에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따라 온라인 식품 시장이 급속히 성장하게 되면서 온라인 사업 강화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온라인 유통 플랫폼 통합 등을 통해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B2B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판매는 물론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B2C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식품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식재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유통 사업으로 확장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438" y="1873004"/>
            <a:ext cx="8389379" cy="2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1055733"/>
            <a:ext cx="76581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FEE1BB-8C51-C678-FA50-67DD042F9248}"/>
              </a:ext>
            </a:extLst>
          </p:cNvPr>
          <p:cNvGrpSpPr/>
          <p:nvPr/>
        </p:nvGrpSpPr>
        <p:grpSpPr>
          <a:xfrm>
            <a:off x="2224663" y="970111"/>
            <a:ext cx="7742673" cy="5604554"/>
            <a:chOff x="229717" y="0"/>
            <a:chExt cx="9225215" cy="667769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A5C1302-27A1-BDD8-50B8-BD78D3468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488" y="0"/>
              <a:ext cx="8136023" cy="47881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6038586-F4E7-47D0-27F3-23BE959FF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717" y="4779521"/>
              <a:ext cx="8107458" cy="189817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DC5D2FC-516C-A839-3F52-529E0016D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282" y="0"/>
              <a:ext cx="1009650" cy="962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913" y="1249249"/>
            <a:ext cx="11243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현황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단체급식 위탁시장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대기업 계열사들의 시장점유율이 매우 높은 특징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2020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년에는 코로나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19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여파에다 정부의 대기업 공공기관 단체급식 입찰 제한 등으로 인해 대기업 계열사들의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급식업장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수와 매출액이 예년보다 감소</a:t>
            </a:r>
          </a:p>
        </p:txBody>
      </p:sp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0" y="180304"/>
            <a:ext cx="12192000" cy="540913"/>
            <a:chOff x="0" y="180304"/>
            <a:chExt cx="12192000" cy="540913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0" y="180304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0" y="721217"/>
              <a:ext cx="121920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7426" y="283335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CHAPTER 1   </a:t>
            </a:r>
            <a:r>
              <a:rPr lang="ko-KR" altLang="en-US" sz="1600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단체급식의 이해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913" y="1249249"/>
            <a:ext cx="467503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3.	</a:t>
            </a: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단체급식 </a:t>
            </a:r>
            <a:r>
              <a:rPr lang="ko-KR" altLang="en-US" b="1" dirty="0" err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대상별</a:t>
            </a: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 유형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급식 대상에 따라 급식목적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행정 소관부처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관계법규 등이 다르기 때문에 급식관리자는 유형에 따른 특성을 파악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7866" y="69056"/>
            <a:ext cx="6944134" cy="662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010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802</Words>
  <Application>Microsoft Office PowerPoint</Application>
  <PresentationFormat>와이드스크린</PresentationFormat>
  <Paragraphs>187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우재현</cp:lastModifiedBy>
  <cp:revision>5</cp:revision>
  <dcterms:created xsi:type="dcterms:W3CDTF">2021-08-23T07:57:10Z</dcterms:created>
  <dcterms:modified xsi:type="dcterms:W3CDTF">2023-05-24T07:46:23Z</dcterms:modified>
</cp:coreProperties>
</file>