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6" r:id="rId12"/>
    <p:sldId id="256" r:id="rId13"/>
    <p:sldId id="268" r:id="rId14"/>
    <p:sldId id="285" r:id="rId15"/>
    <p:sldId id="286" r:id="rId16"/>
    <p:sldId id="283" r:id="rId17"/>
    <p:sldId id="287" r:id="rId18"/>
    <p:sldId id="270" r:id="rId19"/>
    <p:sldId id="281" r:id="rId20"/>
    <p:sldId id="290" r:id="rId21"/>
    <p:sldId id="324" r:id="rId22"/>
    <p:sldId id="311" r:id="rId23"/>
    <p:sldId id="288" r:id="rId24"/>
    <p:sldId id="289" r:id="rId25"/>
    <p:sldId id="291" r:id="rId26"/>
    <p:sldId id="338" r:id="rId27"/>
    <p:sldId id="293" r:id="rId28"/>
    <p:sldId id="294" r:id="rId29"/>
    <p:sldId id="295" r:id="rId30"/>
    <p:sldId id="325" r:id="rId31"/>
    <p:sldId id="301" r:id="rId32"/>
    <p:sldId id="298" r:id="rId33"/>
    <p:sldId id="300" r:id="rId34"/>
    <p:sldId id="312" r:id="rId35"/>
    <p:sldId id="296" r:id="rId36"/>
    <p:sldId id="284" r:id="rId37"/>
    <p:sldId id="297" r:id="rId38"/>
    <p:sldId id="278" r:id="rId39"/>
    <p:sldId id="27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091F-1C3D-4C50-9FE0-912C19CD0C1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6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091F-1C3D-4C50-9FE0-912C19CD0C1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5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091F-1C3D-4C50-9FE0-912C19CD0C1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091F-1C3D-4C50-9FE0-912C19CD0C1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7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091F-1C3D-4C50-9FE0-912C19CD0C1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8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091F-1C3D-4C50-9FE0-912C19CD0C1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091F-1C3D-4C50-9FE0-912C19CD0C1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8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091F-1C3D-4C50-9FE0-912C19CD0C1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091F-1C3D-4C50-9FE0-912C19CD0C1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091F-1C3D-4C50-9FE0-912C19CD0C1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091F-1C3D-4C50-9FE0-912C19CD0C1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1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2091F-1C3D-4C50-9FE0-912C19CD0C1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4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XSLT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8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xsl:template</a:t>
            </a:r>
            <a:r>
              <a:rPr lang="en-US" dirty="0"/>
              <a:t> match="</a:t>
            </a:r>
            <a:r>
              <a:rPr lang="en-US" dirty="0" err="1"/>
              <a:t>root_node</a:t>
            </a:r>
            <a:r>
              <a:rPr lang="en-US" dirty="0"/>
              <a:t>/student"&gt;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xsl:copy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xsl:apply-templates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	&lt;/</a:t>
            </a:r>
            <a:r>
              <a:rPr lang="en-US" dirty="0" err="1"/>
              <a:t>xsl:copy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xsl:template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Result:</a:t>
            </a:r>
          </a:p>
          <a:p>
            <a:pPr marL="0" indent="0">
              <a:buNone/>
            </a:pPr>
            <a:r>
              <a:rPr lang="en-US" dirty="0"/>
              <a:t>&lt;student&gt;Pragyac1jhjhhj&lt;/student&gt;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8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Display courses taught in 2010 with red background color and 2011 in blue background.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6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9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Expressions: XQuery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FLWOR – for , let , where , order by , return</a:t>
            </a:r>
          </a:p>
          <a:p>
            <a:r>
              <a:rPr lang="en-US" dirty="0" smtClean="0"/>
              <a:t>For – sets up an iteration through the document nodes</a:t>
            </a:r>
          </a:p>
          <a:p>
            <a:r>
              <a:rPr lang="en-US" dirty="0" smtClean="0"/>
              <a:t>Let – used to assign to variables</a:t>
            </a:r>
          </a:p>
          <a:p>
            <a:r>
              <a:rPr lang="en-US" dirty="0" smtClean="0"/>
              <a:t>Where – to specify condition for node selection</a:t>
            </a:r>
          </a:p>
          <a:p>
            <a:r>
              <a:rPr lang="en-US" dirty="0" smtClean="0"/>
              <a:t>Order by – sorting nodes</a:t>
            </a:r>
          </a:p>
          <a:p>
            <a:r>
              <a:rPr lang="en-US" dirty="0" smtClean="0"/>
              <a:t>Return – result of the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8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xml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355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500" dirty="0"/>
              <a:t>&lt;?xml version="1.0" encoding="UTF-8"?&gt;</a:t>
            </a:r>
          </a:p>
          <a:p>
            <a:pPr marL="0" indent="0">
              <a:buNone/>
            </a:pPr>
            <a:r>
              <a:rPr lang="en-US" sz="5500" dirty="0"/>
              <a:t>&lt;Transcripts&gt;</a:t>
            </a:r>
          </a:p>
          <a:p>
            <a:pPr marL="0" indent="0">
              <a:buNone/>
            </a:pPr>
            <a:endParaRPr lang="en-US" sz="5500" dirty="0"/>
          </a:p>
          <a:p>
            <a:pPr marL="0" indent="0">
              <a:buNone/>
            </a:pPr>
            <a:r>
              <a:rPr lang="en-US" sz="5500" dirty="0"/>
              <a:t>	&lt;Transcript&gt;</a:t>
            </a:r>
          </a:p>
          <a:p>
            <a:pPr marL="0" indent="0">
              <a:buNone/>
            </a:pPr>
            <a:r>
              <a:rPr lang="en-US" sz="5500" dirty="0"/>
              <a:t>		&lt;Student </a:t>
            </a:r>
            <a:r>
              <a:rPr lang="en-US" sz="5500" dirty="0" err="1"/>
              <a:t>StudId</a:t>
            </a:r>
            <a:r>
              <a:rPr lang="en-US" sz="5500" dirty="0"/>
              <a:t>="111111111" Name="John Doe" /&gt;</a:t>
            </a:r>
          </a:p>
          <a:p>
            <a:pPr marL="0" indent="0">
              <a:buNone/>
            </a:pPr>
            <a:r>
              <a:rPr lang="en-US" sz="5500" dirty="0"/>
              <a:t>		&lt;</a:t>
            </a:r>
            <a:r>
              <a:rPr lang="en-US" sz="5500" dirty="0" err="1"/>
              <a:t>CrsTaken</a:t>
            </a:r>
            <a:r>
              <a:rPr lang="en-US" sz="5500" dirty="0"/>
              <a:t>  </a:t>
            </a:r>
            <a:r>
              <a:rPr lang="en-US" sz="5500" dirty="0" err="1"/>
              <a:t>CrsCode</a:t>
            </a:r>
            <a:r>
              <a:rPr lang="en-US" sz="5500" dirty="0"/>
              <a:t>="CS308"  Semester="F1997"  Grade="B" /&gt;</a:t>
            </a:r>
          </a:p>
          <a:p>
            <a:pPr marL="0" indent="0">
              <a:buNone/>
            </a:pPr>
            <a:r>
              <a:rPr lang="en-US" sz="5500" dirty="0"/>
              <a:t>		&lt;</a:t>
            </a:r>
            <a:r>
              <a:rPr lang="en-US" sz="5500" dirty="0" err="1"/>
              <a:t>CrsTaken</a:t>
            </a:r>
            <a:r>
              <a:rPr lang="en-US" sz="5500" dirty="0"/>
              <a:t>  </a:t>
            </a:r>
            <a:r>
              <a:rPr lang="en-US" sz="5500" dirty="0" err="1"/>
              <a:t>CrsCode</a:t>
            </a:r>
            <a:r>
              <a:rPr lang="en-US" sz="5500" dirty="0"/>
              <a:t>="MAT123"  Semester="F1997"  Grade="B" /&gt;</a:t>
            </a:r>
          </a:p>
          <a:p>
            <a:pPr marL="0" indent="0">
              <a:buNone/>
            </a:pPr>
            <a:r>
              <a:rPr lang="en-US" sz="5500" dirty="0"/>
              <a:t>		&lt;</a:t>
            </a:r>
            <a:r>
              <a:rPr lang="en-US" sz="5500" dirty="0" err="1"/>
              <a:t>CrsTaken</a:t>
            </a:r>
            <a:r>
              <a:rPr lang="en-US" sz="5500" dirty="0"/>
              <a:t>  </a:t>
            </a:r>
            <a:r>
              <a:rPr lang="en-US" sz="5500" dirty="0" err="1"/>
              <a:t>CrsCode</a:t>
            </a:r>
            <a:r>
              <a:rPr lang="en-US" sz="5500" dirty="0"/>
              <a:t>="EE101"  Semester="F1997"  Grade="A" /&gt;</a:t>
            </a:r>
          </a:p>
          <a:p>
            <a:pPr marL="0" indent="0">
              <a:buNone/>
            </a:pPr>
            <a:r>
              <a:rPr lang="en-US" sz="5500" dirty="0"/>
              <a:t>		&lt;</a:t>
            </a:r>
            <a:r>
              <a:rPr lang="en-US" sz="5500" dirty="0" err="1"/>
              <a:t>CrsTaken</a:t>
            </a:r>
            <a:r>
              <a:rPr lang="en-US" sz="5500" dirty="0"/>
              <a:t>  </a:t>
            </a:r>
            <a:r>
              <a:rPr lang="en-US" sz="5500" dirty="0" err="1"/>
              <a:t>CrsCode</a:t>
            </a:r>
            <a:r>
              <a:rPr lang="en-US" sz="5500" dirty="0"/>
              <a:t>="CS305"  Semester="F1995"  Grade="A" /&gt;</a:t>
            </a:r>
          </a:p>
          <a:p>
            <a:pPr marL="0" indent="0">
              <a:buNone/>
            </a:pPr>
            <a:r>
              <a:rPr lang="en-US" sz="5500" dirty="0"/>
              <a:t>	&lt;/Transcript&gt;</a:t>
            </a:r>
          </a:p>
          <a:p>
            <a:pPr marL="0" indent="0">
              <a:buNone/>
            </a:pPr>
            <a:endParaRPr lang="en-US" sz="5500" dirty="0"/>
          </a:p>
          <a:p>
            <a:pPr marL="0" indent="0">
              <a:buNone/>
            </a:pPr>
            <a:r>
              <a:rPr lang="en-US" sz="5500" dirty="0"/>
              <a:t>	&lt;Transcript&gt;</a:t>
            </a:r>
          </a:p>
          <a:p>
            <a:pPr marL="0" indent="0">
              <a:buNone/>
            </a:pPr>
            <a:r>
              <a:rPr lang="en-US" sz="5500" dirty="0"/>
              <a:t>		&lt;Student </a:t>
            </a:r>
            <a:r>
              <a:rPr lang="en-US" sz="5500" dirty="0" err="1"/>
              <a:t>StudId</a:t>
            </a:r>
            <a:r>
              <a:rPr lang="en-US" sz="5500" dirty="0"/>
              <a:t>="987654321"  Name="Bart Simpson" /&gt;</a:t>
            </a:r>
          </a:p>
          <a:p>
            <a:pPr marL="0" indent="0">
              <a:buNone/>
            </a:pPr>
            <a:r>
              <a:rPr lang="en-US" sz="5500" dirty="0"/>
              <a:t>		&lt;</a:t>
            </a:r>
            <a:r>
              <a:rPr lang="en-US" sz="5500" dirty="0" err="1"/>
              <a:t>CrsTaken</a:t>
            </a:r>
            <a:r>
              <a:rPr lang="en-US" sz="5500" dirty="0"/>
              <a:t>  </a:t>
            </a:r>
            <a:r>
              <a:rPr lang="en-US" sz="5500" dirty="0" err="1"/>
              <a:t>CrsCode</a:t>
            </a:r>
            <a:r>
              <a:rPr lang="en-US" sz="5500" dirty="0"/>
              <a:t>="CS305"  Semester="F1995"  Grade="C" /&gt;</a:t>
            </a:r>
          </a:p>
          <a:p>
            <a:pPr marL="0" indent="0">
              <a:buNone/>
            </a:pPr>
            <a:r>
              <a:rPr lang="en-US" sz="5500" dirty="0"/>
              <a:t>		&lt;</a:t>
            </a:r>
            <a:r>
              <a:rPr lang="en-US" sz="5500" dirty="0" err="1"/>
              <a:t>CrsTaken</a:t>
            </a:r>
            <a:r>
              <a:rPr lang="en-US" sz="5500" dirty="0"/>
              <a:t>  </a:t>
            </a:r>
            <a:r>
              <a:rPr lang="en-US" sz="5500" dirty="0" err="1"/>
              <a:t>CrsCode</a:t>
            </a:r>
            <a:r>
              <a:rPr lang="en-US" sz="5500" dirty="0"/>
              <a:t>="CS308"  Semester="F1994"  Grade="B" /&gt;</a:t>
            </a:r>
          </a:p>
          <a:p>
            <a:pPr marL="0" indent="0">
              <a:buNone/>
            </a:pPr>
            <a:r>
              <a:rPr lang="en-US" sz="5500" dirty="0"/>
              <a:t>	&lt;/Transcript&gt;</a:t>
            </a:r>
          </a:p>
          <a:p>
            <a:pPr marL="0" indent="0">
              <a:buNone/>
            </a:pPr>
            <a:r>
              <a:rPr lang="en-US" sz="5500" dirty="0"/>
              <a:t>	</a:t>
            </a:r>
          </a:p>
          <a:p>
            <a:pPr marL="0" indent="0">
              <a:buNone/>
            </a:pPr>
            <a:r>
              <a:rPr lang="en-US" sz="5500" dirty="0" smtClean="0"/>
              <a:t>Continued…</a:t>
            </a:r>
            <a:endParaRPr lang="en-US" sz="5500" dirty="0"/>
          </a:p>
          <a:p>
            <a:endParaRPr lang="en-US" sz="3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	&lt;</a:t>
            </a:r>
            <a:r>
              <a:rPr lang="en-US" sz="1800" dirty="0"/>
              <a:t>Transcript&gt;</a:t>
            </a:r>
          </a:p>
          <a:p>
            <a:pPr marL="0" indent="0">
              <a:buNone/>
            </a:pPr>
            <a:r>
              <a:rPr lang="en-US" sz="1800" dirty="0"/>
              <a:t>		&lt;Student </a:t>
            </a:r>
            <a:r>
              <a:rPr lang="en-US" sz="1800" dirty="0" err="1"/>
              <a:t>StudId</a:t>
            </a:r>
            <a:r>
              <a:rPr lang="en-US" sz="1800" dirty="0"/>
              <a:t>="123454321"  Name="Joe Blow" /&gt;</a:t>
            </a:r>
          </a:p>
          <a:p>
            <a:pPr marL="0" indent="0">
              <a:buNone/>
            </a:pPr>
            <a:r>
              <a:rPr lang="en-US" sz="1800" dirty="0"/>
              <a:t>		&lt;</a:t>
            </a:r>
            <a:r>
              <a:rPr lang="en-US" sz="1800" dirty="0" err="1"/>
              <a:t>CrsTaken</a:t>
            </a:r>
            <a:r>
              <a:rPr lang="en-US" sz="1800" dirty="0"/>
              <a:t>  </a:t>
            </a:r>
            <a:r>
              <a:rPr lang="en-US" sz="1800" dirty="0" err="1"/>
              <a:t>CrsCode</a:t>
            </a:r>
            <a:r>
              <a:rPr lang="en-US" sz="1800" dirty="0"/>
              <a:t>="CS315"  Semester="S1997"  Grade="A" /&gt;</a:t>
            </a:r>
          </a:p>
          <a:p>
            <a:pPr marL="0" indent="0">
              <a:buNone/>
            </a:pPr>
            <a:r>
              <a:rPr lang="en-US" sz="1800" dirty="0"/>
              <a:t>		 &lt;</a:t>
            </a:r>
            <a:r>
              <a:rPr lang="en-US" sz="1800" dirty="0" err="1"/>
              <a:t>CrsTaken</a:t>
            </a:r>
            <a:r>
              <a:rPr lang="en-US" sz="1800" dirty="0"/>
              <a:t>  </a:t>
            </a:r>
            <a:r>
              <a:rPr lang="en-US" sz="1800" dirty="0" err="1"/>
              <a:t>CrsCode</a:t>
            </a:r>
            <a:r>
              <a:rPr lang="en-US" sz="1800" dirty="0"/>
              <a:t>="CS305"  Semester="S1996"  Grade="A" /&gt;</a:t>
            </a:r>
          </a:p>
          <a:p>
            <a:pPr marL="0" indent="0">
              <a:buNone/>
            </a:pPr>
            <a:r>
              <a:rPr lang="en-US" sz="1800" dirty="0"/>
              <a:t>		 &lt;</a:t>
            </a:r>
            <a:r>
              <a:rPr lang="en-US" sz="1800" dirty="0" err="1"/>
              <a:t>CrsTaken</a:t>
            </a:r>
            <a:r>
              <a:rPr lang="en-US" sz="1800" dirty="0"/>
              <a:t>  </a:t>
            </a:r>
            <a:r>
              <a:rPr lang="en-US" sz="1800" dirty="0" err="1"/>
              <a:t>CrsCode</a:t>
            </a:r>
            <a:r>
              <a:rPr lang="en-US" sz="1800" dirty="0"/>
              <a:t>="MAT123"  Semester="S1996"  Grade="C" /&gt;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&lt;/</a:t>
            </a:r>
            <a:r>
              <a:rPr lang="en-US" sz="1800" dirty="0"/>
              <a:t>Transcript&gt;</a:t>
            </a:r>
          </a:p>
          <a:p>
            <a:pPr marL="0" indent="0">
              <a:buNone/>
            </a:pPr>
            <a:r>
              <a:rPr lang="en-US" sz="1800" dirty="0"/>
              <a:t>	&lt;Transcript&gt;</a:t>
            </a:r>
          </a:p>
          <a:p>
            <a:pPr marL="0" indent="0">
              <a:buNone/>
            </a:pPr>
            <a:r>
              <a:rPr lang="en-US" sz="1800" dirty="0"/>
              <a:t>		&lt;Student </a:t>
            </a:r>
            <a:r>
              <a:rPr lang="en-US" sz="1800" dirty="0" err="1"/>
              <a:t>StudId</a:t>
            </a:r>
            <a:r>
              <a:rPr lang="en-US" sz="1800" dirty="0"/>
              <a:t>="023456789"  Name="Homer Simpson" /&gt;</a:t>
            </a:r>
          </a:p>
          <a:p>
            <a:pPr marL="0" indent="0">
              <a:buNone/>
            </a:pPr>
            <a:r>
              <a:rPr lang="en-US" sz="1800" dirty="0"/>
              <a:t>		&lt;</a:t>
            </a:r>
            <a:r>
              <a:rPr lang="en-US" sz="1800" dirty="0" err="1"/>
              <a:t>CrsTaken</a:t>
            </a:r>
            <a:r>
              <a:rPr lang="en-US" sz="1800" dirty="0"/>
              <a:t>  </a:t>
            </a:r>
            <a:r>
              <a:rPr lang="en-US" sz="1800" dirty="0" err="1"/>
              <a:t>CrsCode</a:t>
            </a:r>
            <a:r>
              <a:rPr lang="en-US" sz="1800" dirty="0"/>
              <a:t>="EE101"  Semester="F1995"  Grade="B" /&gt;</a:t>
            </a:r>
          </a:p>
          <a:p>
            <a:pPr marL="0" indent="0">
              <a:buNone/>
            </a:pPr>
            <a:r>
              <a:rPr lang="en-US" sz="1800" dirty="0"/>
              <a:t>		 &lt;</a:t>
            </a:r>
            <a:r>
              <a:rPr lang="en-US" sz="1800" dirty="0" err="1"/>
              <a:t>CrsTaken</a:t>
            </a:r>
            <a:r>
              <a:rPr lang="en-US" sz="1800" dirty="0"/>
              <a:t>  </a:t>
            </a:r>
            <a:r>
              <a:rPr lang="en-US" sz="1800" dirty="0" err="1"/>
              <a:t>CrsCode</a:t>
            </a:r>
            <a:r>
              <a:rPr lang="en-US" sz="1800" dirty="0"/>
              <a:t>="CS305"  Semester="S1996"  Grade="A" /&gt;</a:t>
            </a:r>
          </a:p>
          <a:p>
            <a:pPr marL="0" indent="0">
              <a:buNone/>
            </a:pPr>
            <a:r>
              <a:rPr lang="en-US" sz="1800" dirty="0"/>
              <a:t>	&lt;/Transcript</a:t>
            </a:r>
            <a:r>
              <a:rPr lang="en-US" sz="1800" dirty="0" smtClean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&lt;/Transcripts</a:t>
            </a:r>
            <a:r>
              <a:rPr lang="en-US" sz="1800" dirty="0" smtClean="0"/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00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XQuery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Starting with an example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 smtClean="0"/>
              <a:t>Eg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    (:  </a:t>
            </a:r>
            <a:r>
              <a:rPr lang="en-US" sz="2400" i="1" dirty="0"/>
              <a:t>students who took  </a:t>
            </a:r>
            <a:r>
              <a:rPr lang="en-US" sz="2400" dirty="0"/>
              <a:t>MAT123  :)</a:t>
            </a:r>
          </a:p>
          <a:p>
            <a:pPr marL="0" indent="0">
              <a:buNone/>
            </a:pPr>
            <a:r>
              <a:rPr lang="en-US" sz="2400" dirty="0" smtClean="0"/>
              <a:t>	for  </a:t>
            </a:r>
            <a:r>
              <a:rPr lang="en-US" sz="2400" dirty="0"/>
              <a:t>$t  in doc("Transcript.xml")//Transcript</a:t>
            </a:r>
          </a:p>
          <a:p>
            <a:pPr marL="0" indent="0">
              <a:buNone/>
            </a:pPr>
            <a:r>
              <a:rPr lang="en-US" sz="2400" dirty="0" smtClean="0"/>
              <a:t>	where    </a:t>
            </a:r>
            <a:r>
              <a:rPr lang="en-US" sz="2400" dirty="0"/>
              <a:t>$t/</a:t>
            </a:r>
            <a:r>
              <a:rPr lang="en-US" sz="2400" dirty="0" err="1"/>
              <a:t>CrsTaken</a:t>
            </a:r>
            <a:r>
              <a:rPr lang="en-US" sz="2400" dirty="0"/>
              <a:t>/@</a:t>
            </a:r>
            <a:r>
              <a:rPr lang="en-US" sz="2400" dirty="0" err="1"/>
              <a:t>CrsCode</a:t>
            </a:r>
            <a:r>
              <a:rPr lang="en-US" sz="2400" dirty="0"/>
              <a:t> = "MAT123"</a:t>
            </a:r>
          </a:p>
          <a:p>
            <a:pPr marL="0" indent="0">
              <a:buNone/>
            </a:pPr>
            <a:r>
              <a:rPr lang="en-US" sz="2400" dirty="0" smtClean="0"/>
              <a:t>	return  </a:t>
            </a:r>
            <a:r>
              <a:rPr lang="en-US" sz="2400" dirty="0"/>
              <a:t>$</a:t>
            </a:r>
            <a:r>
              <a:rPr lang="en-US" sz="2400" dirty="0" smtClean="0"/>
              <a:t>t/Student</a:t>
            </a:r>
          </a:p>
          <a:p>
            <a:r>
              <a:rPr lang="en-US" sz="2400" dirty="0" smtClean="0"/>
              <a:t>Result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	&lt;Student  </a:t>
            </a:r>
            <a:r>
              <a:rPr lang="en-US" sz="2400" dirty="0" err="1"/>
              <a:t>StudId</a:t>
            </a:r>
            <a:r>
              <a:rPr lang="en-US" sz="2400" dirty="0"/>
              <a:t>=“111111111”  Name=“John Doe” /&gt;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	&lt;Student  </a:t>
            </a:r>
            <a:r>
              <a:rPr lang="en-US" sz="2400" dirty="0" err="1"/>
              <a:t>StudId</a:t>
            </a:r>
            <a:r>
              <a:rPr lang="en-US" sz="2400" dirty="0"/>
              <a:t>=“123454321”  Name=“Joe Blow” </a:t>
            </a:r>
            <a:r>
              <a:rPr lang="en-US" sz="2400" dirty="0" smtClean="0"/>
              <a:t>/&gt;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93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Adding tags to XQuery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Can insert HTML or XSLT tags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C0000"/>
                </a:solidFill>
              </a:rPr>
              <a:t>&lt;</a:t>
            </a:r>
            <a:r>
              <a:rPr lang="en-US" sz="2400" dirty="0" err="1">
                <a:solidFill>
                  <a:srgbClr val="CC0000"/>
                </a:solidFill>
              </a:rPr>
              <a:t>StudentList</a:t>
            </a:r>
            <a:r>
              <a:rPr lang="en-US" sz="2400" dirty="0">
                <a:solidFill>
                  <a:srgbClr val="CC0000"/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CC0000"/>
                </a:solidFill>
              </a:rPr>
              <a:t>	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FOR  $t IN  doc(“transcript.xml”)//Transcript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WHERE  $t/</a:t>
            </a:r>
            <a:r>
              <a:rPr lang="en-US" dirty="0" err="1"/>
              <a:t>CrsTaken</a:t>
            </a:r>
            <a:r>
              <a:rPr lang="en-US" dirty="0"/>
              <a:t>/@</a:t>
            </a:r>
            <a:r>
              <a:rPr lang="en-US" dirty="0" err="1"/>
              <a:t>CrsCode</a:t>
            </a:r>
            <a:r>
              <a:rPr lang="en-US" dirty="0"/>
              <a:t> = “MAT123”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RETURN  $t/Student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dirty="0">
                <a:solidFill>
                  <a:srgbClr val="CC0000"/>
                </a:solidFill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CC0000"/>
                </a:solidFill>
              </a:rPr>
              <a:t>&lt;/</a:t>
            </a:r>
            <a:r>
              <a:rPr lang="en-US" sz="2400" dirty="0" err="1">
                <a:solidFill>
                  <a:srgbClr val="CC0000"/>
                </a:solidFill>
              </a:rPr>
              <a:t>StudentList</a:t>
            </a:r>
            <a:r>
              <a:rPr lang="en-US" sz="2400" dirty="0" smtClean="0">
                <a:solidFill>
                  <a:srgbClr val="CC0000"/>
                </a:solidFill>
              </a:rPr>
              <a:t>&gt;</a:t>
            </a:r>
            <a:endParaRPr lang="en-US" sz="2400" dirty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FOR  binds $t to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2400" dirty="0"/>
              <a:t> elements one by one, filters using WHERE, then places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r>
              <a:rPr lang="en-US" sz="2400" dirty="0"/>
              <a:t>-children as </a:t>
            </a:r>
            <a:r>
              <a:rPr lang="en-US" sz="2400" i="1" dirty="0"/>
              <a:t>e</a:t>
            </a:r>
            <a:r>
              <a:rPr lang="en-US" sz="2400" dirty="0"/>
              <a:t>-children of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StudentList</a:t>
            </a:r>
            <a:r>
              <a:rPr lang="en-US" sz="2400" dirty="0"/>
              <a:t> using RETURN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(&lt;</a:t>
            </a:r>
            <a:r>
              <a:rPr lang="en-US" dirty="0" err="1" smtClean="0"/>
              <a:t>expr</a:t>
            </a:r>
            <a:r>
              <a:rPr lang="en-US" dirty="0" smtClean="0"/>
              <a:t>&gt;) then &lt;</a:t>
            </a:r>
            <a:r>
              <a:rPr lang="en-US" dirty="0" err="1" smtClean="0"/>
              <a:t>expr</a:t>
            </a:r>
            <a:r>
              <a:rPr lang="en-US" dirty="0" smtClean="0"/>
              <a:t>&gt; else &lt;</a:t>
            </a:r>
            <a:r>
              <a:rPr lang="en-US" dirty="0" err="1" smtClean="0"/>
              <a:t>expr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sz="2400" dirty="0" smtClean="0"/>
              <a:t>for $transcript in (“Transcript.xml”)//Transcript</a:t>
            </a:r>
          </a:p>
          <a:p>
            <a:pPr marL="0" indent="0">
              <a:buNone/>
            </a:pPr>
            <a:r>
              <a:rPr lang="en-US" sz="2400" dirty="0" smtClean="0"/>
              <a:t>Return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if($transcript/Student/@Name= “John Doe” </a:t>
            </a:r>
            <a:r>
              <a:rPr lang="en-US" sz="2400" dirty="0"/>
              <a:t>or </a:t>
            </a:r>
            <a:r>
              <a:rPr lang="en-US" sz="2400" dirty="0" smtClean="0"/>
              <a:t>$transcript/Student</a:t>
            </a:r>
            <a:r>
              <a:rPr lang="en-US" sz="2400" dirty="0"/>
              <a:t>/@</a:t>
            </a:r>
            <a:r>
              <a:rPr lang="en-US" sz="2400" dirty="0" smtClean="0"/>
              <a:t>Name=“</a:t>
            </a:r>
            <a:r>
              <a:rPr lang="en-US" sz="2400" dirty="0"/>
              <a:t>Bart Simpson</a:t>
            </a:r>
            <a:r>
              <a:rPr lang="en-US" sz="2400" dirty="0" smtClean="0"/>
              <a:t>”)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then &lt;</a:t>
            </a:r>
            <a:r>
              <a:rPr lang="en-US" sz="2400" dirty="0" err="1" smtClean="0"/>
              <a:t>StudentDetails</a:t>
            </a:r>
            <a:r>
              <a:rPr lang="en-US" sz="2400" dirty="0" smtClean="0"/>
              <a:t>&gt;{$transcript/Student}&lt;/</a:t>
            </a:r>
            <a:r>
              <a:rPr lang="en-US" sz="2400" dirty="0" err="1" smtClean="0"/>
              <a:t>StudentDetails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              else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 err="1" smtClean="0"/>
              <a:t>CrsTakenDetails</a:t>
            </a:r>
            <a:r>
              <a:rPr lang="en-US" sz="2400" dirty="0" smtClean="0"/>
              <a:t>&gt;{$</a:t>
            </a:r>
            <a:r>
              <a:rPr lang="en-US" sz="2400" dirty="0"/>
              <a:t>transcript}&lt;/ </a:t>
            </a:r>
            <a:r>
              <a:rPr lang="en-US" sz="2400" dirty="0" err="1"/>
              <a:t>CrsTakenDetails</a:t>
            </a:r>
            <a:r>
              <a:rPr lang="en-US" sz="2400" dirty="0"/>
              <a:t> 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Note: Nested if’s are allowed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96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Available operators</a:t>
            </a:r>
          </a:p>
          <a:p>
            <a:pPr marL="0" indent="0">
              <a:buNone/>
            </a:pPr>
            <a:r>
              <a:rPr lang="en-US" dirty="0" smtClean="0"/>
              <a:t> =  </a:t>
            </a:r>
            <a:r>
              <a:rPr lang="en-US" dirty="0" smtClean="0">
                <a:sym typeface="Wingdings" pitchFamily="2" charset="2"/>
              </a:rPr>
              <a:t>  equal to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!=  not equal to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&lt;  less than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&lt;=  less than equal to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&gt;  greater than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&gt;=  greater than equal to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Eg</a:t>
            </a:r>
            <a:r>
              <a:rPr lang="en-US" dirty="0" smtClean="0">
                <a:sym typeface="Wingdings" pitchFamily="2" charset="2"/>
              </a:rPr>
              <a:t>: (2,5) &gt; (1,3)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Here each operand is considered a set.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This implies it returns true if any one of the following conditions is true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2 &gt; 3 || 5 &gt; 3 || 2 &gt; 1 || 2 &gt; 3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What happens when (2,5) &lt; (1,3)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XSLT stands for XSL Transformations</a:t>
            </a:r>
          </a:p>
          <a:p>
            <a:r>
              <a:rPr lang="en-US" dirty="0" smtClean="0"/>
              <a:t>XSLT </a:t>
            </a:r>
            <a:r>
              <a:rPr lang="en-US" dirty="0"/>
              <a:t>transforms an XML document into another XML </a:t>
            </a:r>
            <a:r>
              <a:rPr lang="en-US" dirty="0" smtClean="0"/>
              <a:t>document or HTML or text</a:t>
            </a:r>
            <a:endParaRPr lang="en-US" dirty="0"/>
          </a:p>
          <a:p>
            <a:r>
              <a:rPr lang="en-US" dirty="0"/>
              <a:t>XSLT uses </a:t>
            </a:r>
            <a:r>
              <a:rPr lang="en-US" dirty="0" err="1"/>
              <a:t>XPath</a:t>
            </a:r>
            <a:r>
              <a:rPr lang="en-US" dirty="0"/>
              <a:t> to navigate in XML </a:t>
            </a:r>
            <a:r>
              <a:rPr lang="en-US" dirty="0" smtClean="0"/>
              <a:t>documents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Stylesheet</a:t>
            </a:r>
            <a:r>
              <a:rPr lang="en-US" dirty="0" smtClean="0"/>
              <a:t> declaration</a:t>
            </a:r>
          </a:p>
          <a:p>
            <a:pPr marL="0" indent="0">
              <a:buNone/>
            </a:pPr>
            <a:r>
              <a:rPr lang="en-US" sz="2800" dirty="0" smtClean="0"/>
              <a:t>	&lt;</a:t>
            </a:r>
            <a:r>
              <a:rPr lang="en-US" sz="2800" dirty="0" err="1"/>
              <a:t>xsl:stylesheet</a:t>
            </a:r>
            <a:r>
              <a:rPr lang="en-US" sz="2800" dirty="0"/>
              <a:t> version="1.0"</a:t>
            </a:r>
            <a:br>
              <a:rPr lang="en-US" sz="2800" dirty="0"/>
            </a:br>
            <a:r>
              <a:rPr lang="en-US" sz="2800" dirty="0" err="1"/>
              <a:t>xmlns:xsl</a:t>
            </a:r>
            <a:r>
              <a:rPr lang="en-US" sz="2800" dirty="0"/>
              <a:t>="http://www.w3.org/1999/XSL/Transform"&gt;</a:t>
            </a:r>
          </a:p>
        </p:txBody>
      </p:sp>
    </p:spTree>
    <p:extLst>
      <p:ext uri="{BB962C8B-B14F-4D97-AF65-F5344CB8AC3E}">
        <p14:creationId xmlns:p14="http://schemas.microsoft.com/office/powerpoint/2010/main" val="112845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“and”, “or” and “not” available</a:t>
            </a:r>
          </a:p>
          <a:p>
            <a:r>
              <a:rPr lang="en-US" dirty="0" smtClean="0"/>
              <a:t>“and” has a higher precedence than “or” &amp; “not”</a:t>
            </a:r>
          </a:p>
          <a:p>
            <a:r>
              <a:rPr lang="en-US" dirty="0"/>
              <a:t>n</a:t>
            </a:r>
            <a:r>
              <a:rPr lang="en-US" dirty="0" smtClean="0"/>
              <a:t>ot() is a function that negates the value of </a:t>
            </a:r>
            <a:r>
              <a:rPr lang="en-US" dirty="0" err="1" smtClean="0"/>
              <a:t>expr</a:t>
            </a:r>
            <a:r>
              <a:rPr lang="en-US" dirty="0" smtClean="0"/>
              <a:t> passed to it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not(true())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false </a:t>
            </a:r>
          </a:p>
          <a:p>
            <a:pPr marL="0" indent="0">
              <a:buNone/>
            </a:pPr>
            <a:r>
              <a:rPr lang="en-US" dirty="0" smtClean="0"/>
              <a:t>not(doc(“Transcript.xml”)//Transcript) </a:t>
            </a:r>
            <a:r>
              <a:rPr lang="en-US" dirty="0" smtClean="0">
                <a:sym typeface="Wingdings" pitchFamily="2" charset="2"/>
              </a:rPr>
              <a:t> false if </a:t>
            </a:r>
            <a:r>
              <a:rPr lang="en-US" dirty="0" err="1" smtClean="0">
                <a:sym typeface="Wingdings" pitchFamily="2" charset="2"/>
              </a:rPr>
              <a:t>xpath</a:t>
            </a:r>
            <a:r>
              <a:rPr lang="en-US" dirty="0" smtClean="0">
                <a:sym typeface="Wingdings" pitchFamily="2" charset="2"/>
              </a:rPr>
              <a:t> returns a node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Xquery</a:t>
            </a:r>
            <a:r>
              <a:rPr lang="en-US" dirty="0" smtClean="0"/>
              <a:t> Namespaces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declare namespace nm = "http://namespace1";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&lt;html&gt;&lt;body&gt;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for $</a:t>
            </a:r>
            <a:r>
              <a:rPr lang="en-US" dirty="0" err="1"/>
              <a:t>xmlDoc</a:t>
            </a:r>
            <a:r>
              <a:rPr lang="en-US" dirty="0"/>
              <a:t> in doc("sampleXML.xml")/</a:t>
            </a:r>
            <a:r>
              <a:rPr lang="en-US" dirty="0" err="1"/>
              <a:t>nm:network_schema</a:t>
            </a:r>
            <a:r>
              <a:rPr lang="en-US" dirty="0"/>
              <a:t>/</a:t>
            </a:r>
            <a:r>
              <a:rPr lang="en-US" dirty="0" err="1"/>
              <a:t>nm:students</a:t>
            </a:r>
            <a:r>
              <a:rPr lang="en-US" dirty="0"/>
              <a:t>/</a:t>
            </a:r>
            <a:r>
              <a:rPr lang="en-US" dirty="0" err="1"/>
              <a:t>nm:root_student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let $username := "</a:t>
            </a:r>
            <a:r>
              <a:rPr lang="en-US" dirty="0" err="1"/>
              <a:t>Pragya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where $</a:t>
            </a:r>
            <a:r>
              <a:rPr lang="en-US" dirty="0" err="1"/>
              <a:t>xmlDoc</a:t>
            </a:r>
            <a:r>
              <a:rPr lang="en-US" dirty="0"/>
              <a:t>/</a:t>
            </a:r>
            <a:r>
              <a:rPr lang="en-US" dirty="0" err="1"/>
              <a:t>nm:sname</a:t>
            </a:r>
            <a:r>
              <a:rPr lang="en-US" dirty="0"/>
              <a:t> = $username</a:t>
            </a:r>
          </a:p>
          <a:p>
            <a:pPr marL="0" indent="0">
              <a:buNone/>
            </a:pPr>
            <a:r>
              <a:rPr lang="en-US" dirty="0"/>
              <a:t>return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 err="1" smtClean="0"/>
              <a:t>xmlDoc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&lt;/body&gt;&lt;/html&gt;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20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9"/>
          </a:xfrm>
          <a:ln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Demo of the application</a:t>
            </a:r>
          </a:p>
          <a:p>
            <a:pPr marL="0" indent="0">
              <a:buNone/>
            </a:pPr>
            <a:r>
              <a:rPr lang="en-US" dirty="0" smtClean="0"/>
              <a:t>Design: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8091" y="3581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3766066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0" y="3588327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Login.xqy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139045" y="3110345"/>
            <a:ext cx="990600" cy="64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49435" y="3881489"/>
            <a:ext cx="1143000" cy="509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92435" y="279500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myPage.xqy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9716875">
            <a:off x="4009814" y="2951491"/>
            <a:ext cx="110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Logged 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440228">
            <a:off x="4082115" y="4211311"/>
            <a:ext cx="110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fail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858000" y="2690913"/>
            <a:ext cx="0" cy="890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0" y="2690913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75318" y="3099622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51434" y="2433363"/>
            <a:ext cx="85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06849" y="2925679"/>
            <a:ext cx="85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query2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875318" y="3588327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16080" y="3463573"/>
            <a:ext cx="117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Additional queries</a:t>
            </a:r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304800" y="4953000"/>
            <a:ext cx="8229600" cy="10667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Explanation of forms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Intro to </a:t>
            </a:r>
            <a:r>
              <a:rPr lang="en-US" dirty="0" err="1" smtClean="0"/>
              <a:t>xdmp</a:t>
            </a:r>
            <a:r>
              <a:rPr lang="en-US" dirty="0" smtClean="0"/>
              <a:t> built-in functions required</a:t>
            </a:r>
          </a:p>
        </p:txBody>
      </p:sp>
    </p:spTree>
    <p:extLst>
      <p:ext uri="{BB962C8B-B14F-4D97-AF65-F5344CB8AC3E}">
        <p14:creationId xmlns:p14="http://schemas.microsoft.com/office/powerpoint/2010/main" val="177582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Nested for in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Return students who have taken a course.</a:t>
            </a:r>
          </a:p>
          <a:p>
            <a:pPr marL="0" indent="0">
              <a:buNone/>
            </a:pPr>
            <a:r>
              <a:rPr lang="en-US" sz="2000" dirty="0"/>
              <a:t>for  $c  in  distinct-values(doc("Transcript.xml")//</a:t>
            </a:r>
            <a:r>
              <a:rPr lang="en-US" sz="2000" dirty="0" err="1"/>
              <a:t>CrsTaken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return   </a:t>
            </a:r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/>
              <a:t>ClassRoster</a:t>
            </a:r>
            <a:r>
              <a:rPr lang="en-US" sz="2000" dirty="0"/>
              <a:t>   </a:t>
            </a:r>
            <a:r>
              <a:rPr lang="en-US" sz="2000" dirty="0" err="1"/>
              <a:t>CrsCode</a:t>
            </a:r>
            <a:r>
              <a:rPr lang="en-US" sz="2000" dirty="0" smtClean="0"/>
              <a:t>="{$c</a:t>
            </a:r>
            <a:r>
              <a:rPr lang="en-US" sz="2000" dirty="0"/>
              <a:t>/@</a:t>
            </a:r>
            <a:r>
              <a:rPr lang="en-US" sz="2000" dirty="0" err="1" smtClean="0"/>
              <a:t>CrsCode</a:t>
            </a:r>
            <a:r>
              <a:rPr lang="en-US" sz="2000" dirty="0" smtClean="0"/>
              <a:t>}"   </a:t>
            </a:r>
            <a:r>
              <a:rPr lang="en-US" sz="2000" dirty="0"/>
              <a:t>Semester</a:t>
            </a:r>
            <a:r>
              <a:rPr lang="en-US" sz="2000" dirty="0" smtClean="0"/>
              <a:t>="{$c</a:t>
            </a:r>
            <a:r>
              <a:rPr lang="en-US" sz="2000" dirty="0"/>
              <a:t>/@</a:t>
            </a:r>
            <a:r>
              <a:rPr lang="en-US" sz="2000" dirty="0" smtClean="0"/>
              <a:t>Semester}"&gt;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for  </a:t>
            </a:r>
            <a:r>
              <a:rPr lang="en-US" sz="2000" dirty="0"/>
              <a:t>$t  in  doc("Transcript.xml")//Transcript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where   </a:t>
            </a:r>
            <a:r>
              <a:rPr lang="en-US" sz="2000" dirty="0"/>
              <a:t>$t/</a:t>
            </a:r>
            <a:r>
              <a:rPr lang="en-US" sz="2000" dirty="0" err="1"/>
              <a:t>CrsTaken</a:t>
            </a:r>
            <a:r>
              <a:rPr lang="en-US" sz="2000" dirty="0"/>
              <a:t>[@</a:t>
            </a:r>
            <a:r>
              <a:rPr lang="en-US" sz="2000" dirty="0" err="1"/>
              <a:t>CrsCode</a:t>
            </a:r>
            <a:r>
              <a:rPr lang="en-US" sz="2000" dirty="0"/>
              <a:t> = $c/@</a:t>
            </a:r>
            <a:r>
              <a:rPr lang="en-US" sz="2000" dirty="0" err="1"/>
              <a:t>CrsCode</a:t>
            </a:r>
            <a:r>
              <a:rPr lang="en-US" sz="2000" dirty="0"/>
              <a:t> and @Semester = $c/@Semester]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order </a:t>
            </a:r>
            <a:r>
              <a:rPr lang="en-US" sz="2000" dirty="0"/>
              <a:t>by  $t/Student/@</a:t>
            </a:r>
            <a:r>
              <a:rPr lang="en-US" sz="2000" dirty="0" err="1"/>
              <a:t>StudId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return   </a:t>
            </a:r>
            <a:r>
              <a:rPr lang="en-US" sz="2000" dirty="0"/>
              <a:t>$t/Student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	&lt;/</a:t>
            </a:r>
            <a:r>
              <a:rPr lang="en-US" sz="2000" dirty="0" err="1"/>
              <a:t>ClassRoster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Note: Can help perform a join query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595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Output elements have the form: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dirty="0"/>
              <a:t>&lt;</a:t>
            </a:r>
            <a:r>
              <a:rPr lang="en-US" sz="2000" dirty="0" err="1"/>
              <a:t>ClassRoster</a:t>
            </a:r>
            <a:r>
              <a:rPr lang="en-US" sz="2000" dirty="0"/>
              <a:t>  </a:t>
            </a:r>
            <a:r>
              <a:rPr lang="en-US" sz="2000" dirty="0" err="1"/>
              <a:t>CrsCode</a:t>
            </a:r>
            <a:r>
              <a:rPr lang="en-US" sz="2000" dirty="0"/>
              <a:t>=“CS305”  Semester=“F1995” &gt;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dirty="0"/>
              <a:t>	&lt;Student  </a:t>
            </a:r>
            <a:r>
              <a:rPr lang="en-US" sz="2000" dirty="0" err="1"/>
              <a:t>StudId</a:t>
            </a:r>
            <a:r>
              <a:rPr lang="en-US" sz="2000" dirty="0"/>
              <a:t>=“111111111”  Name=“John Doe” /&gt;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dirty="0"/>
              <a:t>	&lt;Student  </a:t>
            </a:r>
            <a:r>
              <a:rPr lang="en-US" sz="2000" dirty="0" err="1"/>
              <a:t>StudId</a:t>
            </a:r>
            <a:r>
              <a:rPr lang="en-US" sz="2000" dirty="0"/>
              <a:t>=“987654321”  Name=“Bart Simpson” /&gt;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dirty="0"/>
              <a:t>&lt;/</a:t>
            </a:r>
            <a:r>
              <a:rPr lang="en-US" sz="2000" dirty="0" err="1"/>
              <a:t>ClassRoster</a:t>
            </a:r>
            <a:r>
              <a:rPr lang="en-US" sz="2000" dirty="0"/>
              <a:t>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Problem:  the above element </a:t>
            </a:r>
            <a:r>
              <a:rPr lang="en-US" sz="2000" u="sng" dirty="0"/>
              <a:t>will be output twice</a:t>
            </a:r>
            <a:r>
              <a:rPr lang="en-US" sz="2000" dirty="0"/>
              <a:t> –   once when $c  is bound to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dirty="0"/>
              <a:t>&lt;</a:t>
            </a:r>
            <a:r>
              <a:rPr lang="en-US" sz="2000" dirty="0" err="1"/>
              <a:t>CrsTaken</a:t>
            </a:r>
            <a:r>
              <a:rPr lang="en-US" sz="2000" dirty="0"/>
              <a:t>  </a:t>
            </a:r>
            <a:r>
              <a:rPr lang="en-US" sz="2000" dirty="0" err="1"/>
              <a:t>CrsCode</a:t>
            </a:r>
            <a:r>
              <a:rPr lang="en-US" sz="2000" dirty="0"/>
              <a:t>=“CS305”  Semester=“F1995”  Grade=“</a:t>
            </a:r>
            <a:r>
              <a:rPr lang="en-US" sz="2000" dirty="0">
                <a:solidFill>
                  <a:srgbClr val="CC0000"/>
                </a:solidFill>
              </a:rPr>
              <a:t>A</a:t>
            </a:r>
            <a:r>
              <a:rPr lang="en-US" sz="2000" dirty="0"/>
              <a:t>” /&gt;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and once when it is bound to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dirty="0"/>
              <a:t>&lt;</a:t>
            </a:r>
            <a:r>
              <a:rPr lang="en-US" sz="2000" dirty="0" err="1"/>
              <a:t>CrsTaken</a:t>
            </a:r>
            <a:r>
              <a:rPr lang="en-US" sz="2000" dirty="0"/>
              <a:t>  </a:t>
            </a:r>
            <a:r>
              <a:rPr lang="en-US" sz="2000" dirty="0" err="1"/>
              <a:t>CrsCode</a:t>
            </a:r>
            <a:r>
              <a:rPr lang="en-US" sz="2000" dirty="0"/>
              <a:t>=“CS305”  Semester=“F1995”  Grade=“</a:t>
            </a:r>
            <a:r>
              <a:rPr lang="en-US" sz="2000" dirty="0">
                <a:solidFill>
                  <a:srgbClr val="CC0000"/>
                </a:solidFill>
              </a:rPr>
              <a:t>C</a:t>
            </a:r>
            <a:r>
              <a:rPr lang="en-US" sz="2000" dirty="0"/>
              <a:t>” /&gt;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Note:  grades are different – distinct-values( ) won’t eliminate transcript records that refer to same class!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00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Quantification in XQuery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XQuery supports explicit quantification:  </a:t>
            </a:r>
            <a:r>
              <a:rPr lang="en-US" sz="2800" dirty="0"/>
              <a:t>SOME</a:t>
            </a:r>
            <a:r>
              <a:rPr lang="en-US" dirty="0"/>
              <a:t>  (</a:t>
            </a:r>
            <a:r>
              <a:rPr lang="en-US" dirty="0">
                <a:sym typeface="Symbol" pitchFamily="18" charset="2"/>
              </a:rPr>
              <a:t>)  and </a:t>
            </a:r>
            <a:r>
              <a:rPr lang="en-US" sz="2800" dirty="0">
                <a:sym typeface="Symbol" pitchFamily="18" charset="2"/>
              </a:rPr>
              <a:t>EVERY</a:t>
            </a:r>
            <a:r>
              <a:rPr lang="en-US" dirty="0">
                <a:sym typeface="Symbol" pitchFamily="18" charset="2"/>
              </a:rPr>
              <a:t>  (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i="1" dirty="0" err="1" smtClean="0">
                <a:sym typeface="Symbol" pitchFamily="18" charset="2"/>
              </a:rPr>
              <a:t>Eg</a:t>
            </a:r>
            <a:r>
              <a:rPr lang="en-US" dirty="0" smtClean="0">
                <a:sym typeface="Symbol" pitchFamily="18" charset="2"/>
              </a:rPr>
              <a:t>:	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/>
              <a:t>for $t  </a:t>
            </a:r>
            <a:r>
              <a:rPr lang="en-US" sz="3200" dirty="0"/>
              <a:t>IN  </a:t>
            </a:r>
            <a:r>
              <a:rPr lang="en-US" sz="3200" dirty="0" smtClean="0"/>
              <a:t>doc(“Transcript.xml</a:t>
            </a:r>
            <a:r>
              <a:rPr lang="en-US" sz="3200" dirty="0"/>
              <a:t>”)//</a:t>
            </a:r>
            <a:r>
              <a:rPr lang="en-US" sz="3200" dirty="0" smtClean="0"/>
              <a:t>Transcript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/>
              <a:t>where SOME/EVERY  </a:t>
            </a:r>
            <a:r>
              <a:rPr lang="en-US" sz="3200" dirty="0"/>
              <a:t>$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ct</a:t>
            </a:r>
            <a:r>
              <a:rPr lang="en-US" sz="3200" dirty="0"/>
              <a:t> 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lang="en-US" sz="3200" dirty="0"/>
              <a:t>  $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t/</a:t>
            </a:r>
            <a:r>
              <a:rPr lang="en-US" sz="32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CrsTaken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smtClean="0"/>
              <a:t>SATISFIES  $</a:t>
            </a:r>
            <a:r>
              <a:rPr lang="en-US" sz="3200" dirty="0" err="1" smtClean="0"/>
              <a:t>ct</a:t>
            </a:r>
            <a:r>
              <a:rPr lang="en-US" sz="3200" dirty="0" smtClean="0"/>
              <a:t>/@</a:t>
            </a:r>
            <a:r>
              <a:rPr lang="en-US" sz="3200" dirty="0" err="1" smtClean="0"/>
              <a:t>CrsCode</a:t>
            </a:r>
            <a:r>
              <a:rPr lang="en-US" sz="3200" dirty="0" smtClean="0"/>
              <a:t> = “MAT123”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return $t/Student</a:t>
            </a:r>
          </a:p>
        </p:txBody>
      </p:sp>
    </p:spTree>
    <p:extLst>
      <p:ext uri="{BB962C8B-B14F-4D97-AF65-F5344CB8AC3E}">
        <p14:creationId xmlns:p14="http://schemas.microsoft.com/office/powerpoint/2010/main" val="19328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each student list the posts that the student likes which were posted someone other than the</a:t>
            </a:r>
            <a:br>
              <a:rPr lang="en-US" dirty="0"/>
            </a:br>
            <a:r>
              <a:rPr lang="en-US" dirty="0"/>
              <a:t>student’s friends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$stud in doc("sampleXML.xml")//</a:t>
            </a:r>
            <a:r>
              <a:rPr lang="en-US" dirty="0" err="1" smtClean="0"/>
              <a:t>root_student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return &lt;li&gt;{$stud/</a:t>
            </a:r>
            <a:r>
              <a:rPr lang="en-US" dirty="0" err="1" smtClean="0"/>
              <a:t>sname</a:t>
            </a:r>
            <a:r>
              <a:rPr lang="en-US" dirty="0" smtClean="0"/>
              <a:t>/text()}&lt;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for $posts in $stud/</a:t>
            </a:r>
            <a:r>
              <a:rPr lang="en-US" dirty="0" err="1" smtClean="0"/>
              <a:t>posts_liked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let $</a:t>
            </a:r>
            <a:r>
              <a:rPr lang="en-US" dirty="0" err="1" smtClean="0"/>
              <a:t>all_posts</a:t>
            </a:r>
            <a:r>
              <a:rPr lang="en-US" dirty="0" smtClean="0"/>
              <a:t> := doc("sampleXML.xml")//</a:t>
            </a:r>
            <a:r>
              <a:rPr lang="en-US" dirty="0" err="1" smtClean="0"/>
              <a:t>root_posts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where  every $friend in $stud/friend satisfies $friend/text() != $</a:t>
            </a:r>
            <a:r>
              <a:rPr lang="en-US" dirty="0" err="1" smtClean="0"/>
              <a:t>all_posts</a:t>
            </a:r>
            <a:r>
              <a:rPr lang="en-US" dirty="0" smtClean="0"/>
              <a:t>/creator/text() and $</a:t>
            </a:r>
            <a:r>
              <a:rPr lang="en-US" dirty="0" err="1" smtClean="0"/>
              <a:t>all_posts</a:t>
            </a:r>
            <a:r>
              <a:rPr lang="en-US" dirty="0" smtClean="0"/>
              <a:t>/</a:t>
            </a:r>
            <a:r>
              <a:rPr lang="en-US" dirty="0" err="1" smtClean="0"/>
              <a:t>post_id</a:t>
            </a:r>
            <a:r>
              <a:rPr lang="en-US" dirty="0" smtClean="0"/>
              <a:t>/text() = $posts/text()</a:t>
            </a:r>
            <a:br>
              <a:rPr lang="en-US" dirty="0" smtClean="0"/>
            </a:br>
            <a:r>
              <a:rPr lang="en-US" dirty="0" smtClean="0"/>
              <a:t>	return</a:t>
            </a:r>
            <a:br>
              <a:rPr lang="en-US" dirty="0" smtClean="0"/>
            </a:br>
            <a:r>
              <a:rPr lang="en-US" dirty="0" smtClean="0"/>
              <a:t>	&lt;li&gt;{$posts/text()}&lt;/li&gt;</a:t>
            </a:r>
            <a:br>
              <a:rPr lang="en-US" dirty="0" smtClean="0"/>
            </a:br>
            <a:r>
              <a:rPr lang="en-US" dirty="0" smtClean="0"/>
              <a:t>}&lt;/</a:t>
            </a:r>
            <a:r>
              <a:rPr lang="en-US" dirty="0" err="1" smtClean="0"/>
              <a:t>ul</a:t>
            </a:r>
            <a:r>
              <a:rPr lang="en-US" dirty="0" smtClean="0"/>
              <a:t>&gt;&lt;/li&gt;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1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XQuery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Covering only user defined functions as there is a lot of material for built-in functions on </a:t>
            </a:r>
            <a:r>
              <a:rPr lang="en-US" dirty="0" err="1" smtClean="0"/>
              <a:t>google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/>
              <a:t>xquery</a:t>
            </a:r>
            <a:r>
              <a:rPr lang="en-US" dirty="0"/>
              <a:t> version "1.0" encoding "UTF-8";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module namespace </a:t>
            </a:r>
            <a:r>
              <a:rPr lang="en-US" dirty="0" err="1"/>
              <a:t>pragya</a:t>
            </a:r>
            <a:r>
              <a:rPr lang="en-US" dirty="0"/>
              <a:t>="http://mynamespace1";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declare function </a:t>
            </a:r>
            <a:r>
              <a:rPr lang="en-US" dirty="0" err="1"/>
              <a:t>pragya:retrieveStudents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nl-NL" dirty="0"/>
              <a:t>	for $k in doc("sampleXML.xml")//root_student</a:t>
            </a:r>
          </a:p>
          <a:p>
            <a:pPr marL="0" indent="0">
              <a:buNone/>
            </a:pPr>
            <a:r>
              <a:rPr lang="en-US" dirty="0"/>
              <a:t>	return $k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6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xquery</a:t>
            </a:r>
            <a:r>
              <a:rPr lang="en-US" dirty="0" smtClean="0"/>
              <a:t>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Might be a good idea for large scale applications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/>
              <a:t>xquery</a:t>
            </a:r>
            <a:r>
              <a:rPr lang="en-US" dirty="0"/>
              <a:t> version "1.0";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module namespace </a:t>
            </a:r>
            <a:r>
              <a:rPr lang="en-US" dirty="0" err="1"/>
              <a:t>pragya</a:t>
            </a:r>
            <a:r>
              <a:rPr lang="en-US" dirty="0"/>
              <a:t>="http://mynamespace1";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declare function </a:t>
            </a:r>
            <a:r>
              <a:rPr lang="en-US" dirty="0" err="1"/>
              <a:t>pragya:retrieveStudents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nl-NL" dirty="0"/>
              <a:t>	for $k in doc("sampleXML.xml")//root_student</a:t>
            </a:r>
          </a:p>
          <a:p>
            <a:pPr marL="0" indent="0">
              <a:buNone/>
            </a:pPr>
            <a:r>
              <a:rPr lang="en-US" dirty="0"/>
              <a:t>	return $k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declare function </a:t>
            </a:r>
            <a:r>
              <a:rPr lang="en-US" dirty="0" err="1"/>
              <a:t>pragya:retieveCourses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for $k in doc("sampleXML.xml")//</a:t>
            </a:r>
            <a:r>
              <a:rPr lang="en-US" dirty="0" err="1"/>
              <a:t>root_course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$k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the user defined library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xquery</a:t>
            </a:r>
            <a:r>
              <a:rPr lang="en-US" dirty="0" smtClean="0"/>
              <a:t> </a:t>
            </a:r>
            <a:r>
              <a:rPr lang="en-US" dirty="0"/>
              <a:t>version "1.0" encoding "UTF-8";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declare default element namespace "http://mynamespace2";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module namespace </a:t>
            </a:r>
            <a:r>
              <a:rPr lang="en-US" dirty="0" err="1"/>
              <a:t>pragya</a:t>
            </a:r>
            <a:r>
              <a:rPr lang="en-US" dirty="0"/>
              <a:t>="http://mynamespace1" at "</a:t>
            </a:r>
            <a:r>
              <a:rPr lang="en-US" dirty="0" err="1"/>
              <a:t>functionExample.xq</a:t>
            </a:r>
            <a:r>
              <a:rPr lang="en-US" dirty="0"/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&lt;Courses&gt;{</a:t>
            </a:r>
            <a:r>
              <a:rPr lang="en-US" dirty="0" err="1"/>
              <a:t>pragya:retieveCourses</a:t>
            </a:r>
            <a:r>
              <a:rPr lang="en-US" dirty="0"/>
              <a:t>()}&lt;/Courses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Overriding functions is allowed.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4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XSL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&lt;</a:t>
            </a:r>
            <a:r>
              <a:rPr lang="en-US" sz="2800" dirty="0" err="1" smtClean="0"/>
              <a:t>xsl:template</a:t>
            </a:r>
            <a:r>
              <a:rPr lang="en-US" sz="2800" dirty="0" smtClean="0"/>
              <a:t> match=“</a:t>
            </a:r>
            <a:r>
              <a:rPr lang="en-US" sz="2800" dirty="0" err="1" smtClean="0"/>
              <a:t>xpath</a:t>
            </a:r>
            <a:r>
              <a:rPr lang="en-US" sz="2800" dirty="0" smtClean="0"/>
              <a:t> to node”/&gt;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rules to apply when the specified node is matched.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/ - root of the document tree</a:t>
            </a:r>
          </a:p>
          <a:p>
            <a:r>
              <a:rPr lang="en-US" sz="2800" dirty="0" smtClean="0"/>
              <a:t>&lt;</a:t>
            </a:r>
            <a:r>
              <a:rPr lang="en-US" sz="2800" dirty="0" err="1" smtClean="0"/>
              <a:t>xsl:value-of</a:t>
            </a:r>
            <a:r>
              <a:rPr lang="en-US" sz="2800" dirty="0" smtClean="0"/>
              <a:t> select=“node”/&gt;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extracts the value of “node” which is </a:t>
            </a:r>
            <a:r>
              <a:rPr lang="en-US" sz="2800" dirty="0" err="1" smtClean="0"/>
              <a:t>xpath</a:t>
            </a:r>
            <a:r>
              <a:rPr lang="en-US" sz="2800" dirty="0" smtClean="0"/>
              <a:t> to a node.</a:t>
            </a:r>
          </a:p>
          <a:p>
            <a:r>
              <a:rPr lang="en-US" sz="2800" dirty="0" smtClean="0"/>
              <a:t>&lt;</a:t>
            </a:r>
            <a:r>
              <a:rPr lang="en-US" sz="2800" dirty="0" err="1" smtClean="0"/>
              <a:t>xsl:for-each</a:t>
            </a:r>
            <a:r>
              <a:rPr lang="en-US" sz="2800" dirty="0" smtClean="0"/>
              <a:t> select=“node </a:t>
            </a:r>
            <a:r>
              <a:rPr lang="en-US" sz="2800" dirty="0" err="1" smtClean="0"/>
              <a:t>xpath</a:t>
            </a:r>
            <a:r>
              <a:rPr lang="en-US" sz="2800" dirty="0" smtClean="0"/>
              <a:t>”/&gt;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loop though each of the nodes satisfying the </a:t>
            </a:r>
            <a:r>
              <a:rPr lang="en-US" sz="2800" dirty="0" err="1" smtClean="0"/>
              <a:t>xpath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&lt;</a:t>
            </a:r>
            <a:r>
              <a:rPr lang="en-US" sz="2800" dirty="0" err="1" smtClean="0"/>
              <a:t>xsl:sort</a:t>
            </a:r>
            <a:r>
              <a:rPr lang="en-US" sz="2800" dirty="0" smtClean="0"/>
              <a:t>  select=“sort element”/&gt;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sort the result according to “sort element”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74954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Xquery</a:t>
            </a:r>
            <a:r>
              <a:rPr lang="en-US" dirty="0" smtClean="0"/>
              <a:t>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</a:t>
            </a:r>
            <a:r>
              <a:rPr lang="en-US" dirty="0" err="1" smtClean="0"/>
              <a:t>myPage.xqy</a:t>
            </a:r>
            <a:r>
              <a:rPr lang="en-US" dirty="0" smtClean="0"/>
              <a:t> and additional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30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Efficiency of </a:t>
            </a:r>
            <a:r>
              <a:rPr lang="en-US" dirty="0" err="1"/>
              <a:t>Xquery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MarkLogic</a:t>
            </a:r>
            <a:r>
              <a:rPr lang="en-US" dirty="0"/>
              <a:t> specific)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should we be working on this?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Statements like doc()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What happens internally when you use doc()</a:t>
            </a:r>
          </a:p>
        </p:txBody>
      </p:sp>
    </p:spTree>
    <p:extLst>
      <p:ext uri="{BB962C8B-B14F-4D97-AF65-F5344CB8AC3E}">
        <p14:creationId xmlns:p14="http://schemas.microsoft.com/office/powerpoint/2010/main" val="1478811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Flatten your query - This means push your where clause into the </a:t>
            </a:r>
            <a:r>
              <a:rPr lang="en-US" dirty="0" err="1"/>
              <a:t>xpath</a:t>
            </a:r>
            <a:r>
              <a:rPr lang="en-US" dirty="0"/>
              <a:t> at the beginning of your FLOWR statement, limiting the amount of work you have to do once you're inside the for statement</a:t>
            </a:r>
            <a:r>
              <a:rPr lang="en-US" dirty="0" smtClean="0"/>
              <a:t>.</a:t>
            </a:r>
          </a:p>
          <a:p>
            <a:r>
              <a:rPr lang="en-US" dirty="0"/>
              <a:t>Limit your data set - </a:t>
            </a:r>
            <a:r>
              <a:rPr lang="en-US" dirty="0" smtClean="0"/>
              <a:t>Get </a:t>
            </a:r>
            <a:r>
              <a:rPr lang="en-US" dirty="0"/>
              <a:t>to the smallest set of data possible in the most direct way. </a:t>
            </a:r>
            <a:r>
              <a:rPr lang="en-US" dirty="0" smtClean="0"/>
              <a:t>This means put </a:t>
            </a:r>
            <a:r>
              <a:rPr lang="en-US" dirty="0"/>
              <a:t>the most specific predicate first or keeping active datasets in a collection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for a student you want advisor =“</a:t>
            </a:r>
            <a:r>
              <a:rPr lang="en-US" dirty="0" err="1" smtClean="0"/>
              <a:t>abc</a:t>
            </a:r>
            <a:r>
              <a:rPr lang="en-US" dirty="0" smtClean="0"/>
              <a:t>” and </a:t>
            </a:r>
            <a:r>
              <a:rPr lang="en-US" dirty="0" err="1" smtClean="0"/>
              <a:t>courseTaken</a:t>
            </a:r>
            <a:r>
              <a:rPr lang="en-US" dirty="0" smtClean="0"/>
              <a:t> = “xyz”. Advisor is a smaller set.</a:t>
            </a:r>
          </a:p>
          <a:p>
            <a:r>
              <a:rPr lang="en-US" dirty="0"/>
              <a:t>Query once, reference later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40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Beware calculations - "select count (id)" might work snappy quick in </a:t>
            </a:r>
            <a:r>
              <a:rPr lang="en-US" dirty="0" err="1"/>
              <a:t>sql</a:t>
            </a:r>
            <a:r>
              <a:rPr lang="en-US" dirty="0"/>
              <a:t>, but </a:t>
            </a:r>
            <a:r>
              <a:rPr lang="en-US" dirty="0" smtClean="0"/>
              <a:t>doing </a:t>
            </a:r>
            <a:r>
              <a:rPr lang="en-US" dirty="0"/>
              <a:t>the same thing in </a:t>
            </a:r>
            <a:r>
              <a:rPr lang="en-US" dirty="0" err="1"/>
              <a:t>xquery</a:t>
            </a:r>
            <a:r>
              <a:rPr lang="en-US" dirty="0"/>
              <a:t>, </a:t>
            </a:r>
            <a:r>
              <a:rPr lang="en-US" dirty="0" smtClean="0"/>
              <a:t>might need to read in the complete document into memory.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Could be better to place id in a separate 	document and query from there</a:t>
            </a:r>
          </a:p>
          <a:p>
            <a:r>
              <a:rPr lang="en-US" dirty="0"/>
              <a:t>Know your </a:t>
            </a:r>
            <a:r>
              <a:rPr lang="en-US" dirty="0" smtClean="0"/>
              <a:t>indexes - Range </a:t>
            </a:r>
            <a:r>
              <a:rPr lang="en-US" dirty="0"/>
              <a:t>indexes will significantly increase the performance of your order by clauses that use those indexed </a:t>
            </a:r>
            <a:r>
              <a:rPr lang="en-US" dirty="0" smtClean="0"/>
              <a:t>elements/attributes</a:t>
            </a:r>
          </a:p>
          <a:p>
            <a:r>
              <a:rPr lang="en-US" dirty="0"/>
              <a:t>Limit </a:t>
            </a:r>
            <a:r>
              <a:rPr lang="en-US" dirty="0" smtClean="0"/>
              <a:t>logging – File I/O’s are expensive</a:t>
            </a:r>
          </a:p>
          <a:p>
            <a:r>
              <a:rPr lang="en-US" dirty="0" smtClean="0"/>
              <a:t>Beware of </a:t>
            </a:r>
            <a:r>
              <a:rPr lang="en-US" dirty="0"/>
              <a:t>the double slash</a:t>
            </a:r>
          </a:p>
        </p:txBody>
      </p:sp>
    </p:spTree>
    <p:extLst>
      <p:ext uri="{BB962C8B-B14F-4D97-AF65-F5344CB8AC3E}">
        <p14:creationId xmlns:p14="http://schemas.microsoft.com/office/powerpoint/2010/main" val="5812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8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Lab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your own API with following functions</a:t>
            </a:r>
          </a:p>
          <a:p>
            <a:pPr marL="0" indent="0">
              <a:buNone/>
            </a:pPr>
            <a:r>
              <a:rPr lang="en-US" dirty="0" smtClean="0"/>
              <a:t>a) Retrieve all professor id’s with names.</a:t>
            </a:r>
          </a:p>
          <a:p>
            <a:pPr marL="0" indent="0">
              <a:buNone/>
            </a:pPr>
            <a:r>
              <a:rPr lang="en-US" dirty="0" smtClean="0"/>
              <a:t>b) Retrieve all student id’s  with student names.</a:t>
            </a:r>
          </a:p>
          <a:p>
            <a:pPr marL="0" indent="0">
              <a:buNone/>
            </a:pPr>
            <a:r>
              <a:rPr lang="en-US" dirty="0" smtClean="0"/>
              <a:t>c) Retrieve all course id’s with course names.</a:t>
            </a:r>
          </a:p>
          <a:p>
            <a:pPr marL="0" indent="0">
              <a:buNone/>
            </a:pPr>
            <a:r>
              <a:rPr lang="en-US" dirty="0" smtClean="0"/>
              <a:t>d) </a:t>
            </a:r>
            <a:r>
              <a:rPr lang="en-US" dirty="0"/>
              <a:t>Retrieve all </a:t>
            </a:r>
            <a:r>
              <a:rPr lang="en-US" dirty="0" smtClean="0"/>
              <a:t>post id’s with post content.</a:t>
            </a:r>
          </a:p>
          <a:p>
            <a:pPr marL="0" indent="0">
              <a:buNone/>
            </a:pPr>
            <a:r>
              <a:rPr lang="en-US" dirty="0" smtClean="0"/>
              <a:t>e) </a:t>
            </a:r>
            <a:r>
              <a:rPr lang="en-US" dirty="0"/>
              <a:t>Retrieve all </a:t>
            </a:r>
            <a:r>
              <a:rPr lang="en-US" dirty="0" smtClean="0"/>
              <a:t>research areas with field names.</a:t>
            </a:r>
          </a:p>
          <a:p>
            <a:pPr marL="0" indent="0">
              <a:buNone/>
            </a:pPr>
            <a:r>
              <a:rPr lang="en-US" dirty="0" smtClean="0"/>
              <a:t>f) Call any one of these functions from any other .</a:t>
            </a:r>
            <a:r>
              <a:rPr lang="en-US" dirty="0" err="1" smtClean="0"/>
              <a:t>xq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r>
              <a:rPr lang="en-US" dirty="0" smtClean="0"/>
              <a:t>g) Write an overloaded function to retrieve course with the name “Database” ( Observe the </a:t>
            </a:r>
            <a:r>
              <a:rPr lang="en-US" dirty="0" err="1" smtClean="0"/>
              <a:t>namespacing</a:t>
            </a:r>
            <a:r>
              <a:rPr lang="en-US" dirty="0" smtClean="0"/>
              <a:t> of the output)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9669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Xquery</a:t>
            </a:r>
            <a:r>
              <a:rPr lang="en-US" dirty="0" smtClean="0"/>
              <a:t> extra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Query 3</a:t>
            </a:r>
          </a:p>
          <a:p>
            <a:pPr marL="0" indent="0">
              <a:buNone/>
            </a:pPr>
            <a:r>
              <a:rPr lang="en-US" dirty="0"/>
              <a:t>For each student list the posts that the student likes which were posted someone other than </a:t>
            </a:r>
            <a:r>
              <a:rPr lang="en-US" dirty="0" smtClean="0"/>
              <a:t>the student’s </a:t>
            </a:r>
            <a:r>
              <a:rPr lang="en-US" dirty="0"/>
              <a:t>friends</a:t>
            </a:r>
            <a:r>
              <a:rPr lang="en-US" dirty="0" smtClean="0"/>
              <a:t>. The output should be as follows in the browser:</a:t>
            </a:r>
          </a:p>
          <a:p>
            <a:pPr marL="514350" indent="-514350">
              <a:buAutoNum type="arabicPeriod"/>
            </a:pPr>
            <a:r>
              <a:rPr lang="en-US" dirty="0" smtClean="0"/>
              <a:t>Student Name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smtClean="0"/>
              <a:t>Post Id1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smtClean="0"/>
              <a:t>Post Id2</a:t>
            </a:r>
          </a:p>
          <a:p>
            <a:pPr marL="400050" lvl="1" indent="0">
              <a:buNone/>
            </a:pPr>
            <a:r>
              <a:rPr lang="en-US" dirty="0" smtClean="0"/>
              <a:t>What is different about this query?</a:t>
            </a:r>
          </a:p>
        </p:txBody>
      </p:sp>
    </p:spTree>
    <p:extLst>
      <p:ext uri="{BB962C8B-B14F-4D97-AF65-F5344CB8AC3E}">
        <p14:creationId xmlns:p14="http://schemas.microsoft.com/office/powerpoint/2010/main" val="37577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XQuery extra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Write the following queries</a:t>
            </a:r>
          </a:p>
          <a:p>
            <a:pPr marL="514350" indent="-514350">
              <a:buAutoNum type="alphaLcParenR"/>
            </a:pPr>
            <a:r>
              <a:rPr lang="en-US" dirty="0" smtClean="0"/>
              <a:t>Retrieve research Interest details for each student (observe this is a kind of join operation)</a:t>
            </a:r>
          </a:p>
          <a:p>
            <a:pPr marL="514350" indent="-514350">
              <a:buAutoNum type="alphaLcParenR"/>
            </a:pPr>
            <a:r>
              <a:rPr lang="en-US" dirty="0" smtClean="0"/>
              <a:t>Retrieve the students and the courses taught by there advisors.</a:t>
            </a:r>
          </a:p>
        </p:txBody>
      </p:sp>
    </p:spTree>
    <p:extLst>
      <p:ext uri="{BB962C8B-B14F-4D97-AF65-F5344CB8AC3E}">
        <p14:creationId xmlns:p14="http://schemas.microsoft.com/office/powerpoint/2010/main" val="3280582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Xquery</a:t>
            </a:r>
            <a:r>
              <a:rPr lang="en-US" dirty="0" smtClean="0"/>
              <a:t> extra lab…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Query 1</a:t>
            </a:r>
          </a:p>
          <a:p>
            <a:pPr marL="0" indent="0">
              <a:buNone/>
            </a:pPr>
            <a:r>
              <a:rPr lang="en-US" dirty="0"/>
              <a:t>For each student list the posts s/he liked and the other students who also liked that post. </a:t>
            </a:r>
            <a:r>
              <a:rPr lang="en-US" dirty="0" smtClean="0"/>
              <a:t>Insert tags to display information in the form of an html. The browser output for the html should be as below.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 John Doe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post 2</a:t>
            </a:r>
          </a:p>
          <a:p>
            <a:pPr marL="0" indent="0">
              <a:buNone/>
            </a:pPr>
            <a:r>
              <a:rPr lang="en-US" dirty="0" smtClean="0"/>
              <a:t>		: </a:t>
            </a:r>
            <a:r>
              <a:rPr lang="en-US" dirty="0"/>
              <a:t>Mary Doe</a:t>
            </a:r>
          </a:p>
          <a:p>
            <a:pPr marL="0" indent="0">
              <a:buNone/>
            </a:pPr>
            <a:r>
              <a:rPr lang="en-US" dirty="0" smtClean="0"/>
              <a:t>		: </a:t>
            </a:r>
            <a:r>
              <a:rPr lang="en-US" dirty="0"/>
              <a:t>Joe Public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post 7</a:t>
            </a:r>
          </a:p>
          <a:p>
            <a:pPr marL="0" indent="0">
              <a:buNone/>
            </a:pPr>
            <a:r>
              <a:rPr lang="en-US" dirty="0" smtClean="0"/>
              <a:t>		: </a:t>
            </a:r>
            <a:r>
              <a:rPr lang="en-US" dirty="0"/>
              <a:t>Joe </a:t>
            </a:r>
            <a:r>
              <a:rPr lang="en-US" dirty="0" smtClean="0"/>
              <a:t>Public</a:t>
            </a:r>
          </a:p>
          <a:p>
            <a:pPr marL="400050" lvl="1" indent="0">
              <a:buNone/>
            </a:pPr>
            <a:r>
              <a:rPr lang="en-US" dirty="0"/>
              <a:t>Approach? (Discuss after 10 </a:t>
            </a:r>
            <a:r>
              <a:rPr lang="en-US" dirty="0" err="1"/>
              <a:t>mins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A word of Caution: XML processor is not meant to process buggy code.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561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lab </a:t>
            </a:r>
            <a:r>
              <a:rPr lang="en-US" dirty="0" err="1" smtClean="0"/>
              <a:t>xquery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2</a:t>
            </a:r>
          </a:p>
          <a:p>
            <a:pPr marL="0" indent="0">
              <a:buNone/>
            </a:pPr>
            <a:r>
              <a:rPr lang="en-US" dirty="0"/>
              <a:t>For each student list the courses taught by the student’s advisor but not taken by the student.</a:t>
            </a:r>
          </a:p>
          <a:p>
            <a:pPr marL="0" indent="0">
              <a:buNone/>
            </a:pPr>
            <a:r>
              <a:rPr lang="en-US" dirty="0" smtClean="0"/>
              <a:t>The output should be as follows in the browser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John </a:t>
            </a:r>
            <a:r>
              <a:rPr lang="en-US" dirty="0"/>
              <a:t>Doe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Class 2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Class 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034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XSLT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xsl:template</a:t>
            </a:r>
            <a:r>
              <a:rPr lang="en-US" dirty="0"/>
              <a:t> match="text</a:t>
            </a:r>
            <a:r>
              <a:rPr lang="en-US" dirty="0" smtClean="0"/>
              <a:t>()|@*"&gt;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xsl:value-of</a:t>
            </a:r>
            <a:r>
              <a:rPr lang="en-US" dirty="0"/>
              <a:t> select</a:t>
            </a:r>
            <a:r>
              <a:rPr lang="en-US" dirty="0" smtClean="0"/>
              <a:t>="."/&gt;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/>
              <a:t>xsl:template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not overridden , all text node values are sent to output stream.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1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XSLT basics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/>
              <a:t>xsl:output</a:t>
            </a:r>
            <a:r>
              <a:rPr lang="en-US" sz="2000" dirty="0"/>
              <a:t> method="html" version="1.0</a:t>
            </a:r>
            <a:r>
              <a:rPr lang="en-US" sz="2000" dirty="0" smtClean="0"/>
              <a:t>"/&gt;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/>
              <a:t>xsl:template</a:t>
            </a:r>
            <a:r>
              <a:rPr lang="en-US" sz="2000" dirty="0"/>
              <a:t> match="/</a:t>
            </a:r>
            <a:r>
              <a:rPr lang="en-US" sz="2000" dirty="0" err="1"/>
              <a:t>network_schema</a:t>
            </a:r>
            <a:r>
              <a:rPr lang="en-US" sz="2000" dirty="0"/>
              <a:t>/students"&gt;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&lt;</a:t>
            </a:r>
            <a:r>
              <a:rPr lang="en-US" sz="2000" dirty="0"/>
              <a:t>html&gt;&lt;body&gt;&lt;table border="1"&gt;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smtClean="0"/>
              <a:t>&lt;</a:t>
            </a:r>
            <a:r>
              <a:rPr lang="en-US" sz="2000" dirty="0" err="1"/>
              <a:t>xsl:for-each</a:t>
            </a:r>
            <a:r>
              <a:rPr lang="en-US" sz="2000" dirty="0"/>
              <a:t> select="</a:t>
            </a:r>
            <a:r>
              <a:rPr lang="en-US" sz="2000" dirty="0" err="1"/>
              <a:t>root_student</a:t>
            </a:r>
            <a:r>
              <a:rPr lang="en-US" sz="2000" dirty="0" smtClean="0"/>
              <a:t>"&gt;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/>
              <a:t>&lt;</a:t>
            </a:r>
            <a:r>
              <a:rPr lang="en-US" sz="2000" dirty="0" err="1"/>
              <a:t>xsl:sort</a:t>
            </a:r>
            <a:r>
              <a:rPr lang="en-US" sz="2000" dirty="0"/>
              <a:t> select="</a:t>
            </a:r>
            <a:r>
              <a:rPr lang="en-US" sz="2000" dirty="0" err="1"/>
              <a:t>sname</a:t>
            </a:r>
            <a:r>
              <a:rPr lang="en-US" sz="2000" dirty="0"/>
              <a:t>"/&gt;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smtClean="0"/>
              <a:t>&lt;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	 </a:t>
            </a:r>
            <a:r>
              <a:rPr lang="en-US" sz="2000" dirty="0" smtClean="0"/>
              <a:t>       &lt;</a:t>
            </a:r>
            <a:r>
              <a:rPr lang="en-US" sz="2000" dirty="0"/>
              <a:t>td&gt;&lt;</a:t>
            </a:r>
            <a:r>
              <a:rPr lang="en-US" sz="2000" dirty="0" err="1"/>
              <a:t>xsl:value-of</a:t>
            </a:r>
            <a:r>
              <a:rPr lang="en-US" sz="2000" dirty="0"/>
              <a:t> select="</a:t>
            </a:r>
            <a:r>
              <a:rPr lang="en-US" sz="2000" dirty="0" err="1"/>
              <a:t>sname</a:t>
            </a:r>
            <a:r>
              <a:rPr lang="en-US" sz="2000" dirty="0" smtClean="0"/>
              <a:t>"/&gt;&lt;/td&gt;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smtClean="0"/>
              <a:t>        &lt;</a:t>
            </a:r>
            <a:r>
              <a:rPr lang="en-US" sz="2000" dirty="0"/>
              <a:t>td&gt;&lt;</a:t>
            </a:r>
            <a:r>
              <a:rPr lang="en-US" sz="2000" dirty="0" err="1"/>
              <a:t>xsl:value-of</a:t>
            </a:r>
            <a:r>
              <a:rPr lang="en-US" sz="2000" dirty="0"/>
              <a:t> select="advisor"/&gt;&lt;/td&gt;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smtClean="0"/>
              <a:t>&lt;/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smtClean="0"/>
              <a:t>&lt;/</a:t>
            </a:r>
            <a:r>
              <a:rPr lang="en-US" sz="2000" dirty="0" err="1"/>
              <a:t>xsl:for-each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&lt;/</a:t>
            </a:r>
            <a:r>
              <a:rPr lang="en-US" sz="2000" dirty="0"/>
              <a:t>table&gt;&lt;/body&gt;&lt;/html&gt;</a:t>
            </a:r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 err="1"/>
              <a:t>xsl:template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/>
              <a:t>xsl:template</a:t>
            </a:r>
            <a:r>
              <a:rPr lang="en-US" sz="2000" dirty="0"/>
              <a:t> match="text() | </a:t>
            </a:r>
            <a:r>
              <a:rPr lang="en-US" sz="2000" dirty="0" smtClean="0"/>
              <a:t>@*"/&gt;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164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</a:t>
            </a:r>
            <a:r>
              <a:rPr lang="en-US" dirty="0" err="1" smtClean="0"/>
              <a:t>xslt</a:t>
            </a:r>
            <a:r>
              <a:rPr lang="en-US" dirty="0" smtClean="0"/>
              <a:t> to display course information in an html table and sort by course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7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XSL tags 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xsl:if</a:t>
            </a:r>
            <a:r>
              <a:rPr lang="en-US" dirty="0" smtClean="0"/>
              <a:t> test=“condition”/&gt;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to put a conditional test against an xml.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 condition: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test="price &amp;</a:t>
            </a:r>
            <a:r>
              <a:rPr lang="en-US" dirty="0" err="1"/>
              <a:t>gt</a:t>
            </a:r>
            <a:r>
              <a:rPr lang="en-US" dirty="0"/>
              <a:t>; </a:t>
            </a:r>
            <a:r>
              <a:rPr lang="en-US" dirty="0" smtClean="0"/>
              <a:t>10“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xsl:choose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xsl:when</a:t>
            </a:r>
            <a:r>
              <a:rPr lang="en-US" dirty="0" smtClean="0"/>
              <a:t> test=“condition1”/&gt;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xsl:when</a:t>
            </a:r>
            <a:r>
              <a:rPr lang="en-US" dirty="0" smtClean="0"/>
              <a:t> test=“condition2”/&gt;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xsl:otherwise</a:t>
            </a:r>
            <a:r>
              <a:rPr lang="en-US" dirty="0" smtClean="0"/>
              <a:t> /&gt;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/>
              <a:t>xsl:choose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used </a:t>
            </a:r>
            <a:r>
              <a:rPr lang="en-US" dirty="0" smtClean="0"/>
              <a:t>to </a:t>
            </a:r>
            <a:r>
              <a:rPr lang="en-US" dirty="0"/>
              <a:t>express multiple conditional tests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8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xsl:apply-templates</a:t>
            </a:r>
            <a:r>
              <a:rPr lang="en-US" dirty="0" smtClean="0"/>
              <a:t>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finds and applies matching templates to current node and its children.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xsl:copy-of</a:t>
            </a:r>
            <a:r>
              <a:rPr lang="en-US" dirty="0" smtClean="0"/>
              <a:t> select=“”/&gt;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copies node in select path along with all the children and attributes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xsl:copy</a:t>
            </a:r>
            <a:r>
              <a:rPr lang="en-US" dirty="0" smtClean="0"/>
              <a:t>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copies the current node and all the text children text nodes excluding the attributes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5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copy-of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xsl:template</a:t>
            </a:r>
            <a:r>
              <a:rPr lang="en-US" dirty="0" smtClean="0"/>
              <a:t> match="</a:t>
            </a:r>
            <a:r>
              <a:rPr lang="en-US" dirty="0" err="1" smtClean="0"/>
              <a:t>root_node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xsl:copy-of</a:t>
            </a:r>
            <a:r>
              <a:rPr lang="en-US" dirty="0" smtClean="0"/>
              <a:t> select="student"&gt;</a:t>
            </a:r>
          </a:p>
          <a:p>
            <a:pPr marL="0" indent="0"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xsl:copy-of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xsl:template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Result:</a:t>
            </a:r>
          </a:p>
          <a:p>
            <a:pPr marL="0" indent="0">
              <a:buNone/>
            </a:pPr>
            <a:r>
              <a:rPr lang="en-US" dirty="0"/>
              <a:t>&lt;student id="</a:t>
            </a:r>
            <a:r>
              <a:rPr lang="en-US" dirty="0" err="1"/>
              <a:t>abc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	&lt;name&gt;</a:t>
            </a:r>
            <a:r>
              <a:rPr lang="en-US" dirty="0" err="1"/>
              <a:t>Pragya</a:t>
            </a:r>
            <a:r>
              <a:rPr lang="en-US" dirty="0"/>
              <a:t>&lt;/name&gt;</a:t>
            </a:r>
          </a:p>
          <a:p>
            <a:pPr marL="0" indent="0">
              <a:buNone/>
            </a:pPr>
            <a:r>
              <a:rPr lang="en-US" dirty="0"/>
              <a:t>	&lt;course&gt;c1&lt;/course&gt;</a:t>
            </a:r>
          </a:p>
          <a:p>
            <a:pPr marL="0" indent="0">
              <a:buNone/>
            </a:pPr>
            <a:r>
              <a:rPr lang="en-US" dirty="0"/>
              <a:t>	&lt;address&gt;</a:t>
            </a:r>
            <a:r>
              <a:rPr lang="en-US" dirty="0" err="1"/>
              <a:t>jhjhhj</a:t>
            </a:r>
            <a:r>
              <a:rPr lang="en-US" dirty="0"/>
              <a:t>&lt;/address&gt;</a:t>
            </a:r>
          </a:p>
          <a:p>
            <a:pPr marL="0" indent="0">
              <a:buNone/>
            </a:pPr>
            <a:r>
              <a:rPr lang="en-US" dirty="0"/>
              <a:t>&lt;/student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335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7786</TotalTime>
  <Words>1149</Words>
  <Application>Microsoft Office PowerPoint</Application>
  <PresentationFormat>On-screen Show (4:3)</PresentationFormat>
  <Paragraphs>325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XSLT</vt:lpstr>
      <vt:lpstr>XSLT basics</vt:lpstr>
      <vt:lpstr>XSL tags</vt:lpstr>
      <vt:lpstr>Default XSLT templates</vt:lpstr>
      <vt:lpstr>XSLT basics (example)</vt:lpstr>
      <vt:lpstr>Hands-on</vt:lpstr>
      <vt:lpstr>XSL tags continue…</vt:lpstr>
      <vt:lpstr>Continued…</vt:lpstr>
      <vt:lpstr>Eg: copy-of</vt:lpstr>
      <vt:lpstr>Eg: copy</vt:lpstr>
      <vt:lpstr>Hands-on</vt:lpstr>
      <vt:lpstr>XQuery</vt:lpstr>
      <vt:lpstr>Expressions: XQuery Building Blocks</vt:lpstr>
      <vt:lpstr>Sample xml used</vt:lpstr>
      <vt:lpstr>Continued…</vt:lpstr>
      <vt:lpstr>XQuery Basics</vt:lpstr>
      <vt:lpstr>Adding tags to XQuery output</vt:lpstr>
      <vt:lpstr>Conditional Expressions</vt:lpstr>
      <vt:lpstr>Comparison operators</vt:lpstr>
      <vt:lpstr>Logical Operators</vt:lpstr>
      <vt:lpstr>Xquery Namespaces example</vt:lpstr>
      <vt:lpstr>Lab</vt:lpstr>
      <vt:lpstr>Nested for in Queries</vt:lpstr>
      <vt:lpstr>Continued…</vt:lpstr>
      <vt:lpstr>Quantification in XQuery</vt:lpstr>
      <vt:lpstr>Quantification example</vt:lpstr>
      <vt:lpstr>XQuery Functions</vt:lpstr>
      <vt:lpstr>Creating xquery Libraries</vt:lpstr>
      <vt:lpstr>Using the user defined library functions</vt:lpstr>
      <vt:lpstr>Xquery Lab</vt:lpstr>
      <vt:lpstr>Efficiency of Xquery (MarkLogic specific)</vt:lpstr>
      <vt:lpstr>Continue…</vt:lpstr>
      <vt:lpstr>Continued…</vt:lpstr>
      <vt:lpstr>PowerPoint Presentation</vt:lpstr>
      <vt:lpstr>Lab functions</vt:lpstr>
      <vt:lpstr>Xquery extra lab</vt:lpstr>
      <vt:lpstr>XQuery extra Lab</vt:lpstr>
      <vt:lpstr>Xquery extra lab…</vt:lpstr>
      <vt:lpstr>Extra lab xquery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XQuery</dc:title>
  <dc:creator>Pragya</dc:creator>
  <cp:lastModifiedBy>ZHLOCAL</cp:lastModifiedBy>
  <cp:revision>183</cp:revision>
  <dcterms:created xsi:type="dcterms:W3CDTF">2012-07-11T20:39:09Z</dcterms:created>
  <dcterms:modified xsi:type="dcterms:W3CDTF">2012-08-01T00:03:28Z</dcterms:modified>
</cp:coreProperties>
</file>