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6" r:id="rId2"/>
    <p:sldId id="272" r:id="rId3"/>
    <p:sldId id="273" r:id="rId4"/>
    <p:sldId id="257" r:id="rId5"/>
    <p:sldId id="258" r:id="rId6"/>
    <p:sldId id="275" r:id="rId7"/>
    <p:sldId id="260" r:id="rId8"/>
    <p:sldId id="261" r:id="rId9"/>
    <p:sldId id="276" r:id="rId10"/>
    <p:sldId id="277" r:id="rId11"/>
    <p:sldId id="262" r:id="rId12"/>
    <p:sldId id="278" r:id="rId13"/>
    <p:sldId id="279" r:id="rId14"/>
    <p:sldId id="280" r:id="rId15"/>
    <p:sldId id="281" r:id="rId16"/>
    <p:sldId id="298" r:id="rId17"/>
    <p:sldId id="291" r:id="rId18"/>
    <p:sldId id="263" r:id="rId19"/>
    <p:sldId id="282" r:id="rId20"/>
    <p:sldId id="284" r:id="rId21"/>
    <p:sldId id="296" r:id="rId22"/>
    <p:sldId id="285" r:id="rId23"/>
    <p:sldId id="286" r:id="rId24"/>
    <p:sldId id="301" r:id="rId25"/>
    <p:sldId id="299" r:id="rId26"/>
    <p:sldId id="297" r:id="rId27"/>
    <p:sldId id="287" r:id="rId28"/>
    <p:sldId id="300" r:id="rId29"/>
    <p:sldId id="289" r:id="rId30"/>
    <p:sldId id="290" r:id="rId31"/>
    <p:sldId id="294" r:id="rId32"/>
    <p:sldId id="292" r:id="rId33"/>
    <p:sldId id="295" r:id="rId34"/>
    <p:sldId id="288" r:id="rId35"/>
    <p:sldId id="266" r:id="rId36"/>
    <p:sldId id="268" r:id="rId37"/>
    <p:sldId id="270" r:id="rId38"/>
    <p:sldId id="302" r:id="rId39"/>
    <p:sldId id="303" r:id="rId40"/>
    <p:sldId id="304" r:id="rId41"/>
    <p:sldId id="305" r:id="rId42"/>
    <p:sldId id="306" r:id="rId43"/>
    <p:sldId id="269" r:id="rId44"/>
    <p:sldId id="30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0449" autoAdjust="0"/>
    <p:restoredTop sz="86323" autoAdjust="0"/>
  </p:normalViewPr>
  <p:slideViewPr>
    <p:cSldViewPr>
      <p:cViewPr>
        <p:scale>
          <a:sx n="66" d="100"/>
          <a:sy n="66" d="100"/>
        </p:scale>
        <p:origin x="-1272" y="-270"/>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notesViewPr>
    <p:cSldViewPr>
      <p:cViewPr varScale="1">
        <p:scale>
          <a:sx n="101" d="100"/>
          <a:sy n="101" d="100"/>
        </p:scale>
        <p:origin x="-35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459B82-4B2C-4DB9-86CA-C059AED32828}" type="datetimeFigureOut">
              <a:rPr lang="en-US" smtClean="0"/>
              <a:t>7/29/2012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3BE96E-155E-41FD-A1F3-3849AC679CDF}" type="slidenum">
              <a:rPr lang="en-US" smtClean="0"/>
              <a:t>‹#›</a:t>
            </a:fld>
            <a:endParaRPr lang="en-US"/>
          </a:p>
        </p:txBody>
      </p:sp>
    </p:spTree>
    <p:extLst>
      <p:ext uri="{BB962C8B-B14F-4D97-AF65-F5344CB8AC3E}">
        <p14:creationId xmlns:p14="http://schemas.microsoft.com/office/powerpoint/2010/main" val="31737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15729-031A-41AF-87CE-98876FA95522}" type="datetimeFigureOut">
              <a:rPr lang="en-US" smtClean="0"/>
              <a:pPr/>
              <a:t>7/29/2012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B9A449-B3AA-45EE-97EE-E60E4ED3E978}" type="slidenum">
              <a:rPr lang="en-US" smtClean="0"/>
              <a:pPr/>
              <a:t>‹#›</a:t>
            </a:fld>
            <a:endParaRPr lang="en-US"/>
          </a:p>
        </p:txBody>
      </p:sp>
    </p:spTree>
    <p:extLst>
      <p:ext uri="{BB962C8B-B14F-4D97-AF65-F5344CB8AC3E}">
        <p14:creationId xmlns:p14="http://schemas.microsoft.com/office/powerpoint/2010/main" val="256302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20</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29</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30</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31</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32</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33</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34</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35</a:t>
            </a:fld>
            <a:endParaRPr lang="en-US"/>
          </a:p>
        </p:txBody>
      </p:sp>
    </p:spTree>
    <p:extLst>
      <p:ext uri="{BB962C8B-B14F-4D97-AF65-F5344CB8AC3E}">
        <p14:creationId xmlns:p14="http://schemas.microsoft.com/office/powerpoint/2010/main" val="195164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21</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22</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23</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24</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25</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26</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27</a:t>
            </a:fld>
            <a:endParaRPr lang="en-US"/>
          </a:p>
        </p:txBody>
      </p:sp>
    </p:spTree>
    <p:extLst>
      <p:ext uri="{BB962C8B-B14F-4D97-AF65-F5344CB8AC3E}">
        <p14:creationId xmlns:p14="http://schemas.microsoft.com/office/powerpoint/2010/main" val="358182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 of Unit Testing :</a:t>
            </a:r>
          </a:p>
          <a:p>
            <a:pPr lvl="1"/>
            <a:r>
              <a:rPr lang="en-US" dirty="0" smtClean="0"/>
              <a:t>Extract an interface to allow replacing underlying implementation.</a:t>
            </a:r>
          </a:p>
          <a:p>
            <a:pPr lvl="1"/>
            <a:r>
              <a:rPr lang="en-US" dirty="0" smtClean="0"/>
              <a:t>	This</a:t>
            </a:r>
            <a:r>
              <a:rPr lang="en-US" baseline="0" dirty="0" smtClean="0"/>
              <a:t> is the layer of indirection – so that you can call a different manager in your tests, rather than a different…database.</a:t>
            </a:r>
            <a:endParaRPr lang="en-US" dirty="0" smtClean="0"/>
          </a:p>
          <a:p>
            <a:pPr lvl="1"/>
            <a:endParaRPr lang="en-US" dirty="0" smtClean="0"/>
          </a:p>
          <a:p>
            <a:pPr lvl="1"/>
            <a:r>
              <a:rPr lang="en-US" dirty="0" smtClean="0"/>
              <a:t>Inject stub implementation into a class under test.</a:t>
            </a:r>
          </a:p>
          <a:p>
            <a:pPr lvl="1"/>
            <a:r>
              <a:rPr lang="en-US" dirty="0" smtClean="0"/>
              <a:t>	Create your stub</a:t>
            </a:r>
            <a:r>
              <a:rPr lang="en-US" baseline="0" dirty="0" smtClean="0"/>
              <a:t> class, for example, to always return true. What that part returns should not affect your test on the calling function.</a:t>
            </a:r>
          </a:p>
          <a:p>
            <a:pPr lvl="1"/>
            <a:endParaRPr lang="en-US" dirty="0" smtClean="0"/>
          </a:p>
          <a:p>
            <a:pPr lvl="1"/>
            <a:r>
              <a:rPr lang="en-US" dirty="0" smtClean="0"/>
              <a:t>Receive an interface at the constructor level.</a:t>
            </a:r>
          </a:p>
          <a:p>
            <a:pPr lvl="1"/>
            <a:r>
              <a:rPr lang="en-US" dirty="0" smtClean="0"/>
              <a:t>	Make 2 constructors – the default one that the production</a:t>
            </a:r>
            <a:r>
              <a:rPr lang="en-US" baseline="0" dirty="0" smtClean="0"/>
              <a:t> code uses that assumes the normal interface, and a second one which takes a 	testing interface as a parameter. This way, you can have the interface be a property of the class, set upon the creation of an instance.</a:t>
            </a:r>
          </a:p>
          <a:p>
            <a:pPr lvl="1"/>
            <a:endParaRPr lang="en-US" baseline="0" dirty="0" smtClean="0"/>
          </a:p>
          <a:p>
            <a:pPr lvl="1"/>
            <a:r>
              <a:rPr lang="en-US" baseline="0" dirty="0" smtClean="0"/>
              <a:t>	If you have multiple stubs necessary, this can get messy. You can sometimes employ parameter object refactoring in this case – such that you 	can pass in a class instead of individual parameters…. This can get messy. See section 3.4.3</a:t>
            </a:r>
          </a:p>
          <a:p>
            <a:pPr lvl="1"/>
            <a:r>
              <a:rPr lang="en-US" baseline="0" dirty="0" smtClean="0"/>
              <a:t>	Also, Factory something </a:t>
            </a:r>
            <a:r>
              <a:rPr lang="en-US" baseline="0" dirty="0" err="1" smtClean="0"/>
              <a:t>something</a:t>
            </a:r>
            <a:r>
              <a:rPr lang="en-US" baseline="0" dirty="0" smtClean="0"/>
              <a:t>. Also, apparently this will all be moot if I keep reading. I keep doing this. Poop.</a:t>
            </a:r>
          </a:p>
          <a:p>
            <a:pPr lvl="1"/>
            <a:endParaRPr lang="en-US" dirty="0" smtClean="0"/>
          </a:p>
          <a:p>
            <a:pPr lvl="1"/>
            <a:r>
              <a:rPr lang="en-US" dirty="0" smtClean="0"/>
              <a:t>Receive an interface as a property get or set.</a:t>
            </a:r>
            <a:endParaRPr lang="en-US" baseline="0" dirty="0" smtClean="0"/>
          </a:p>
          <a:p>
            <a:pPr lvl="1"/>
            <a:r>
              <a:rPr lang="en-US" baseline="0" dirty="0" smtClean="0"/>
              <a:t>	The other option is to use property injection, in which you create a class that can get and set the manager…</a:t>
            </a:r>
          </a:p>
          <a:p>
            <a:pPr lvl="1"/>
            <a:r>
              <a:rPr lang="en-US" baseline="0" dirty="0" smtClean="0"/>
              <a:t>	“</a:t>
            </a:r>
            <a:r>
              <a:rPr lang="en-US" sz="1200" b="0" i="0" kern="1200" dirty="0" smtClean="0">
                <a:solidFill>
                  <a:schemeClr val="tx1"/>
                </a:solidFill>
                <a:effectLst/>
                <a:latin typeface="+mn-lt"/>
                <a:ea typeface="+mn-ea"/>
                <a:cs typeface="+mn-cs"/>
              </a:rPr>
              <a:t>Use this technique when you want to signify that a dependency of the class under test is optional, or if the dependency has a default instance 	created that doesn’t create any problems during the test.”</a:t>
            </a:r>
            <a:endParaRPr lang="en-US" baseline="0" dirty="0" smtClean="0"/>
          </a:p>
          <a:p>
            <a:pPr lvl="1"/>
            <a:endParaRPr lang="en-US" dirty="0" smtClean="0"/>
          </a:p>
          <a:p>
            <a:pPr lvl="1"/>
            <a:endParaRPr lang="en-US" dirty="0" smtClean="0"/>
          </a:p>
          <a:p>
            <a:pPr lvl="1"/>
            <a:r>
              <a:rPr lang="en-US" dirty="0" smtClean="0"/>
              <a:t>Get a stub just before a method call.</a:t>
            </a:r>
          </a:p>
          <a:p>
            <a:r>
              <a:rPr lang="en-US" dirty="0" smtClean="0"/>
              <a:t>	In</a:t>
            </a:r>
            <a:r>
              <a:rPr lang="en-US" baseline="0" dirty="0" smtClean="0"/>
              <a:t> context of the book, this was the File Extension Manager, section 3.4. Make a “factory” class with a 	seam to return the right type of manager.</a:t>
            </a:r>
          </a:p>
          <a:p>
            <a:endParaRPr lang="en-US" baseline="0" dirty="0" smtClean="0"/>
          </a:p>
          <a:p>
            <a:r>
              <a:rPr lang="en-US" baseline="0" dirty="0" smtClean="0"/>
              <a:t>	You can also have a virtual factory method in your code, and then have your test code inherit it and change it to return the fake manager which uses your stub.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5B9A449-B3AA-45EE-97EE-E60E4ED3E978}" type="slidenum">
              <a:rPr lang="en-US" smtClean="0"/>
              <a:pPr/>
              <a:t>28</a:t>
            </a:fld>
            <a:endParaRPr lang="en-US"/>
          </a:p>
        </p:txBody>
      </p:sp>
    </p:spTree>
    <p:extLst>
      <p:ext uri="{BB962C8B-B14F-4D97-AF65-F5344CB8AC3E}">
        <p14:creationId xmlns:p14="http://schemas.microsoft.com/office/powerpoint/2010/main" val="358182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grpSp>
        <p:nvGrpSpPr>
          <p:cNvPr id="4" name="Group 5"/>
          <p:cNvGrpSpPr/>
          <p:nvPr/>
        </p:nvGrpSpPr>
        <p:grpSpPr bwMode="invGray">
          <a:xfrm>
            <a:off x="0" y="4514850"/>
            <a:ext cx="9144000" cy="2343150"/>
            <a:chOff x="0" y="4514850"/>
            <a:chExt cx="9144000" cy="2343150"/>
          </a:xfrm>
        </p:grpSpPr>
        <p:pic>
          <p:nvPicPr>
            <p:cNvPr id="7" name="Picture 2" descr="C:\Users\james.DUARTE\Desktop\images\zynx_title_bottomBlue.jpg"/>
            <p:cNvPicPr>
              <a:picLocks noChangeAspect="1" noChangeArrowheads="1"/>
            </p:cNvPicPr>
            <p:nvPr/>
          </p:nvPicPr>
          <p:blipFill>
            <a:blip r:embed="rId2" cstate="print"/>
            <a:srcRect/>
            <a:stretch>
              <a:fillRect/>
            </a:stretch>
          </p:blipFill>
          <p:spPr bwMode="invGray">
            <a:xfrm>
              <a:off x="0" y="4514850"/>
              <a:ext cx="9144000" cy="2343150"/>
            </a:xfrm>
            <a:prstGeom prst="rect">
              <a:avLst/>
            </a:prstGeom>
            <a:noFill/>
          </p:spPr>
        </p:pic>
        <p:pic>
          <p:nvPicPr>
            <p:cNvPr id="9" name="Picture 8" descr="C:\Users\james.DUARTE\Desktop\images\zynx_splash-wPhotos_bar_02.jpg"/>
            <p:cNvPicPr>
              <a:picLocks noChangeAspect="1" noChangeArrowheads="1"/>
            </p:cNvPicPr>
            <p:nvPr/>
          </p:nvPicPr>
          <p:blipFill>
            <a:blip r:embed="rId3" cstate="print"/>
            <a:srcRect t="91724"/>
            <a:stretch>
              <a:fillRect/>
            </a:stretch>
          </p:blipFill>
          <p:spPr bwMode="invGray">
            <a:xfrm>
              <a:off x="0" y="4514850"/>
              <a:ext cx="9144000" cy="201016"/>
            </a:xfrm>
            <a:prstGeom prst="rect">
              <a:avLst/>
            </a:prstGeom>
            <a:noFill/>
          </p:spPr>
        </p:pic>
      </p:grpSp>
      <p:sp>
        <p:nvSpPr>
          <p:cNvPr id="2" name="Title 1"/>
          <p:cNvSpPr>
            <a:spLocks noGrp="1"/>
          </p:cNvSpPr>
          <p:nvPr>
            <p:ph type="ctrTitle"/>
          </p:nvPr>
        </p:nvSpPr>
        <p:spPr>
          <a:xfrm>
            <a:off x="438912" y="495301"/>
            <a:ext cx="7772400" cy="2400300"/>
          </a:xfrm>
        </p:spPr>
        <p:txBody>
          <a:bodyPr anchor="b"/>
          <a:lstStyle>
            <a:lvl1pPr>
              <a:defRPr sz="3400"/>
            </a:lvl1pPr>
          </a:lstStyle>
          <a:p>
            <a:r>
              <a:rPr lang="en-US" smtClean="0"/>
              <a:t>Click to edit Master title style</a:t>
            </a:r>
            <a:endParaRPr lang="en-US" dirty="0"/>
          </a:p>
        </p:txBody>
      </p:sp>
      <p:sp>
        <p:nvSpPr>
          <p:cNvPr id="3" name="Subtitle 2"/>
          <p:cNvSpPr>
            <a:spLocks noGrp="1"/>
          </p:cNvSpPr>
          <p:nvPr>
            <p:ph type="subTitle" idx="1"/>
          </p:nvPr>
        </p:nvSpPr>
        <p:spPr>
          <a:xfrm>
            <a:off x="438912" y="3267076"/>
            <a:ext cx="7772400" cy="1152524"/>
          </a:xfrm>
        </p:spPr>
        <p:txBody>
          <a:bodyPr/>
          <a:lstStyle>
            <a:lvl1pPr marL="0" indent="0" algn="l">
              <a:buNone/>
              <a:defRPr>
                <a:solidFill>
                  <a:srgbClr val="80808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27878" y="6412709"/>
            <a:ext cx="1512090" cy="3024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hart Placeholder 6"/>
          <p:cNvSpPr>
            <a:spLocks noGrp="1"/>
          </p:cNvSpPr>
          <p:nvPr>
            <p:ph type="chart" sz="quarter" idx="12" hasCustomPrompt="1"/>
          </p:nvPr>
        </p:nvSpPr>
        <p:spPr>
          <a:xfrm>
            <a:off x="441325" y="1532467"/>
            <a:ext cx="8224838" cy="4580996"/>
          </a:xfrm>
          <a:noFill/>
          <a:ln w="9525">
            <a:noFill/>
            <a:miter lim="800000"/>
            <a:headEnd/>
            <a:tailEnd/>
          </a:ln>
          <a:effectLst/>
        </p:spPr>
        <p:txBody>
          <a:bodyPr vert="horz" wrap="square" lIns="91435" tIns="45718" rIns="91435" bIns="45718" numCol="1" anchor="ctr" anchorCtr="0" compatLnSpc="1">
            <a:prstTxWarp prst="textNoShape">
              <a:avLst/>
            </a:prstTxWarp>
          </a:bodyPr>
          <a:lstStyle>
            <a:lvl1pPr marL="228600" indent="-228600" algn="ctr" rtl="0" eaLnBrk="0" fontAlgn="base" hangingPunct="0">
              <a:lnSpc>
                <a:spcPct val="90000"/>
              </a:lnSpc>
              <a:spcBef>
                <a:spcPts val="1200"/>
              </a:spcBef>
              <a:spcAft>
                <a:spcPct val="0"/>
              </a:spcAft>
              <a:buClr>
                <a:srgbClr val="002664"/>
              </a:buClr>
              <a:buSzPct val="110000"/>
              <a:buFontTx/>
              <a:buNone/>
              <a:defRPr lang="en-US" sz="2400" baseline="0" dirty="0" smtClean="0">
                <a:solidFill>
                  <a:srgbClr val="333333"/>
                </a:solidFill>
                <a:latin typeface="+mn-lt"/>
                <a:ea typeface="+mn-ea"/>
                <a:cs typeface="+mn-cs"/>
              </a:defRPr>
            </a:lvl1pPr>
          </a:lstStyle>
          <a:p>
            <a:r>
              <a:rPr lang="en-US" dirty="0" smtClean="0"/>
              <a:t>Insert Chart</a:t>
            </a:r>
            <a:endParaRPr lang="en-US" dirty="0"/>
          </a:p>
        </p:txBody>
      </p:sp>
      <p:sp>
        <p:nvSpPr>
          <p:cNvPr id="8" name="Content Placeholder 6"/>
          <p:cNvSpPr>
            <a:spLocks noGrp="1"/>
          </p:cNvSpPr>
          <p:nvPr>
            <p:ph sz="quarter" idx="13"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Picture Placeholder 8"/>
          <p:cNvSpPr>
            <a:spLocks noGrp="1"/>
          </p:cNvSpPr>
          <p:nvPr>
            <p:ph type="pic" sz="quarter" idx="12" hasCustomPrompt="1"/>
          </p:nvPr>
        </p:nvSpPr>
        <p:spPr>
          <a:xfrm>
            <a:off x="1331913" y="1446213"/>
            <a:ext cx="6480175" cy="4319587"/>
          </a:xfrm>
          <a:solidFill>
            <a:schemeClr val="bg2"/>
          </a:solidFill>
          <a:effectLst>
            <a:outerShdw blurRad="127000" dist="38100" dir="5400000" algn="t" rotWithShape="0">
              <a:prstClr val="black">
                <a:alpha val="60000"/>
              </a:prstClr>
            </a:outerShdw>
          </a:effectLst>
        </p:spPr>
        <p:txBody>
          <a:bodyPr anchor="ctr"/>
          <a:lstStyle>
            <a:lvl1pPr algn="ctr">
              <a:buFontTx/>
              <a:buNone/>
              <a:defRPr baseline="0"/>
            </a:lvl1pPr>
          </a:lstStyle>
          <a:p>
            <a:r>
              <a:rPr lang="en-US" dirty="0" smtClean="0"/>
              <a:t>Insert Photo</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tical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Picture Placeholder 8"/>
          <p:cNvSpPr>
            <a:spLocks noGrp="1"/>
          </p:cNvSpPr>
          <p:nvPr>
            <p:ph type="pic" sz="quarter" idx="12" hasCustomPrompt="1"/>
          </p:nvPr>
        </p:nvSpPr>
        <p:spPr>
          <a:xfrm>
            <a:off x="2904070" y="1174803"/>
            <a:ext cx="3335864" cy="4999460"/>
          </a:xfrm>
          <a:solidFill>
            <a:schemeClr val="bg2"/>
          </a:solidFill>
          <a:effectLst>
            <a:outerShdw blurRad="127000" dist="38100" dir="5400000" algn="t" rotWithShape="0">
              <a:prstClr val="black">
                <a:alpha val="60000"/>
              </a:prstClr>
            </a:outerShdw>
          </a:effectLst>
        </p:spPr>
        <p:txBody>
          <a:bodyPr anchor="ctr"/>
          <a:lstStyle>
            <a:lvl1pPr algn="ctr">
              <a:buFontTx/>
              <a:buNone/>
              <a:defRPr baseline="0"/>
            </a:lvl1pPr>
          </a:lstStyle>
          <a:p>
            <a:r>
              <a:rPr lang="en-US" dirty="0" smtClean="0"/>
              <a:t>Insert Photo</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grpSp>
        <p:nvGrpSpPr>
          <p:cNvPr id="2" name="Group 10"/>
          <p:cNvGrpSpPr/>
          <p:nvPr/>
        </p:nvGrpSpPr>
        <p:grpSpPr>
          <a:xfrm>
            <a:off x="0" y="0"/>
            <a:ext cx="9144000" cy="6858000"/>
            <a:chOff x="0" y="0"/>
            <a:chExt cx="9144000" cy="6858000"/>
          </a:xfrm>
        </p:grpSpPr>
        <p:pic>
          <p:nvPicPr>
            <p:cNvPr id="6" name="Picture 2" descr="C:\Users\james.DUARTE\Desktop\images\zynx_close.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7" name="Picture 3" descr="C:\Users\james.DUARTE\Desktop\images\zynx_logo_med_blue.png"/>
            <p:cNvPicPr>
              <a:picLocks noChangeAspect="1" noChangeArrowheads="1"/>
            </p:cNvPicPr>
            <p:nvPr/>
          </p:nvPicPr>
          <p:blipFill>
            <a:blip r:embed="rId3" cstate="print"/>
            <a:srcRect/>
            <a:stretch>
              <a:fillRect/>
            </a:stretch>
          </p:blipFill>
          <p:spPr bwMode="auto">
            <a:xfrm>
              <a:off x="454026" y="1549924"/>
              <a:ext cx="2731134" cy="509271"/>
            </a:xfrm>
            <a:prstGeom prst="rect">
              <a:avLst/>
            </a:prstGeom>
            <a:noFill/>
          </p:spPr>
        </p:pic>
        <p:pic>
          <p:nvPicPr>
            <p:cNvPr id="8" name="Picture 2" descr="C:\Users\james.DUARTE\Desktop\images\zynx_title_bottomBlue.jpg"/>
            <p:cNvPicPr>
              <a:picLocks noChangeAspect="1" noChangeArrowheads="1"/>
            </p:cNvPicPr>
            <p:nvPr/>
          </p:nvPicPr>
          <p:blipFill>
            <a:blip r:embed="rId4" cstate="print"/>
            <a:srcRect/>
            <a:stretch>
              <a:fillRect/>
            </a:stretch>
          </p:blipFill>
          <p:spPr bwMode="invGray">
            <a:xfrm>
              <a:off x="0" y="4514850"/>
              <a:ext cx="9144000" cy="2343150"/>
            </a:xfrm>
            <a:prstGeom prst="rect">
              <a:avLst/>
            </a:prstGeom>
            <a:noFill/>
          </p:spPr>
        </p:pic>
        <p:pic>
          <p:nvPicPr>
            <p:cNvPr id="9" name="Picture 5" descr="C:\Users\james.DUARTE\Desktop\images\zynx_splash_bar_02.jpg"/>
            <p:cNvPicPr>
              <a:picLocks noChangeAspect="1" noChangeArrowheads="1"/>
            </p:cNvPicPr>
            <p:nvPr/>
          </p:nvPicPr>
          <p:blipFill>
            <a:blip r:embed="rId5" cstate="print"/>
            <a:srcRect t="91724"/>
            <a:stretch>
              <a:fillRect/>
            </a:stretch>
          </p:blipFill>
          <p:spPr bwMode="invGray">
            <a:xfrm>
              <a:off x="0" y="4514850"/>
              <a:ext cx="9144000" cy="201016"/>
            </a:xfrm>
            <a:prstGeom prst="rect">
              <a:avLst/>
            </a:prstGeom>
            <a:noFill/>
          </p:spPr>
        </p:pic>
      </p:grpSp>
      <p:sp>
        <p:nvSpPr>
          <p:cNvPr id="10" name="Title 9"/>
          <p:cNvSpPr>
            <a:spLocks noGrp="1"/>
          </p:cNvSpPr>
          <p:nvPr>
            <p:ph type="title"/>
          </p:nvPr>
        </p:nvSpPr>
        <p:spPr>
          <a:xfrm>
            <a:off x="654273" y="5353955"/>
            <a:ext cx="7938184" cy="533400"/>
          </a:xfrm>
        </p:spPr>
        <p:txBody>
          <a:bodyPr/>
          <a:lstStyle>
            <a:lvl1pPr>
              <a:defRPr sz="4000">
                <a:solidFill>
                  <a:schemeClr val="bg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Splash With Photos">
    <p:spTree>
      <p:nvGrpSpPr>
        <p:cNvPr id="1" name=""/>
        <p:cNvGrpSpPr/>
        <p:nvPr/>
      </p:nvGrpSpPr>
      <p:grpSpPr>
        <a:xfrm>
          <a:off x="0" y="0"/>
          <a:ext cx="0" cy="0"/>
          <a:chOff x="0" y="0"/>
          <a:chExt cx="0" cy="0"/>
        </a:xfrm>
      </p:grpSpPr>
      <p:pic>
        <p:nvPicPr>
          <p:cNvPr id="3" name="Picture 2" descr="C:\Users\james.DUARTE\Desktop\images\zynx_splash-Bkgd-Blue.jpg"/>
          <p:cNvPicPr>
            <a:picLocks noChangeAspect="1" noChangeArrowheads="1"/>
          </p:cNvPicPr>
          <p:nvPr/>
        </p:nvPicPr>
        <p:blipFill>
          <a:blip r:embed="rId2" cstate="print"/>
          <a:srcRect/>
          <a:stretch>
            <a:fillRect/>
          </a:stretch>
        </p:blipFill>
        <p:spPr bwMode="invGray">
          <a:xfrm>
            <a:off x="0" y="0"/>
            <a:ext cx="9144000" cy="6858000"/>
          </a:xfrm>
          <a:prstGeom prst="rect">
            <a:avLst/>
          </a:prstGeom>
          <a:noFill/>
        </p:spPr>
      </p:pic>
      <p:pic>
        <p:nvPicPr>
          <p:cNvPr id="4" name="Picture 6" descr="C:\Users\james.DUARTE\Desktop\images\zynx_splash-wPhotos_bar_02.jpg"/>
          <p:cNvPicPr>
            <a:picLocks noChangeAspect="1" noChangeArrowheads="1"/>
          </p:cNvPicPr>
          <p:nvPr/>
        </p:nvPicPr>
        <p:blipFill>
          <a:blip r:embed="rId3" cstate="print"/>
          <a:srcRect/>
          <a:stretch>
            <a:fillRect/>
          </a:stretch>
        </p:blipFill>
        <p:spPr bwMode="invGray">
          <a:xfrm>
            <a:off x="0" y="2286991"/>
            <a:ext cx="9144000" cy="2428875"/>
          </a:xfrm>
          <a:prstGeom prst="rect">
            <a:avLst/>
          </a:prstGeom>
          <a:noFill/>
        </p:spPr>
      </p:pic>
      <p:pic>
        <p:nvPicPr>
          <p:cNvPr id="6" name="Picture 8" descr="C:\Users\james.DUARTE\Desktop\images\zynx_splash_nursePink.png"/>
          <p:cNvPicPr>
            <a:picLocks noChangeAspect="1" noChangeArrowheads="1"/>
          </p:cNvPicPr>
          <p:nvPr/>
        </p:nvPicPr>
        <p:blipFill>
          <a:blip r:embed="rId4" cstate="print"/>
          <a:srcRect/>
          <a:stretch>
            <a:fillRect/>
          </a:stretch>
        </p:blipFill>
        <p:spPr bwMode="auto">
          <a:xfrm>
            <a:off x="6565743" y="4169074"/>
            <a:ext cx="2114550" cy="2105025"/>
          </a:xfrm>
          <a:prstGeom prst="rect">
            <a:avLst/>
          </a:prstGeom>
          <a:noFill/>
        </p:spPr>
      </p:pic>
      <p:pic>
        <p:nvPicPr>
          <p:cNvPr id="7" name="Picture 9" descr="C:\Users\james.DUARTE\Desktop\images\zynx_splash_patientPink.png"/>
          <p:cNvPicPr>
            <a:picLocks noChangeAspect="1" noChangeArrowheads="1"/>
          </p:cNvPicPr>
          <p:nvPr/>
        </p:nvPicPr>
        <p:blipFill>
          <a:blip r:embed="rId5" cstate="print"/>
          <a:srcRect/>
          <a:stretch>
            <a:fillRect/>
          </a:stretch>
        </p:blipFill>
        <p:spPr bwMode="auto">
          <a:xfrm>
            <a:off x="6360720" y="473704"/>
            <a:ext cx="1619250" cy="1619250"/>
          </a:xfrm>
          <a:prstGeom prst="rect">
            <a:avLst/>
          </a:prstGeom>
          <a:noFill/>
        </p:spPr>
      </p:pic>
      <p:pic>
        <p:nvPicPr>
          <p:cNvPr id="8" name="Picture 10" descr="C:\Users\james.DUARTE\Desktop\images\zynx_splash_nurseOrange.png"/>
          <p:cNvPicPr>
            <a:picLocks noChangeAspect="1" noChangeArrowheads="1"/>
          </p:cNvPicPr>
          <p:nvPr/>
        </p:nvPicPr>
        <p:blipFill>
          <a:blip r:embed="rId6" cstate="print"/>
          <a:srcRect/>
          <a:stretch>
            <a:fillRect/>
          </a:stretch>
        </p:blipFill>
        <p:spPr bwMode="auto">
          <a:xfrm>
            <a:off x="5144631" y="4599160"/>
            <a:ext cx="1371600" cy="1371600"/>
          </a:xfrm>
          <a:prstGeom prst="rect">
            <a:avLst/>
          </a:prstGeom>
          <a:noFill/>
        </p:spPr>
      </p:pic>
      <p:pic>
        <p:nvPicPr>
          <p:cNvPr id="9" name="Picture 11" descr="C:\Users\james.DUARTE\Desktop\images\zynx_splash_doctor_female.png"/>
          <p:cNvPicPr>
            <a:picLocks noChangeAspect="1" noChangeArrowheads="1"/>
          </p:cNvPicPr>
          <p:nvPr/>
        </p:nvPicPr>
        <p:blipFill>
          <a:blip r:embed="rId7" cstate="print"/>
          <a:srcRect/>
          <a:stretch>
            <a:fillRect/>
          </a:stretch>
        </p:blipFill>
        <p:spPr bwMode="auto">
          <a:xfrm>
            <a:off x="6979979" y="2146583"/>
            <a:ext cx="1943100" cy="1943100"/>
          </a:xfrm>
          <a:prstGeom prst="rect">
            <a:avLst/>
          </a:prstGeom>
          <a:noFill/>
        </p:spPr>
      </p:pic>
      <p:pic>
        <p:nvPicPr>
          <p:cNvPr id="10" name="Picture 7" descr="C:\Users\james.DUARTE\Desktop\images\zynx_splash_doctor.png"/>
          <p:cNvPicPr>
            <a:picLocks noChangeAspect="1" noChangeArrowheads="1"/>
          </p:cNvPicPr>
          <p:nvPr/>
        </p:nvPicPr>
        <p:blipFill>
          <a:blip r:embed="rId8" cstate="print"/>
          <a:srcRect/>
          <a:stretch>
            <a:fillRect/>
          </a:stretch>
        </p:blipFill>
        <p:spPr bwMode="auto">
          <a:xfrm>
            <a:off x="3923392" y="1553256"/>
            <a:ext cx="3038475" cy="3038475"/>
          </a:xfrm>
          <a:prstGeom prst="rect">
            <a:avLst/>
          </a:prstGeom>
          <a:noFill/>
        </p:spPr>
      </p:pic>
      <p:pic>
        <p:nvPicPr>
          <p:cNvPr id="12" name="Picture 2" descr="\\MV-FS\Projects\Zynx Health\03_Brand Assets\Brand Assets\Logo TM_4-12-2012\zynxhealth-TM_transparent_wh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3372" y="3062288"/>
            <a:ext cx="3290897" cy="658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700" fill="hold"/>
                                        <p:tgtEl>
                                          <p:spTgt spid="7"/>
                                        </p:tgtEl>
                                        <p:attrNameLst>
                                          <p:attrName>ppt_x</p:attrName>
                                        </p:attrNameLst>
                                      </p:cBhvr>
                                      <p:tavLst>
                                        <p:tav tm="0">
                                          <p:val>
                                            <p:strVal val="0-#ppt_w/2"/>
                                          </p:val>
                                        </p:tav>
                                        <p:tav tm="100000">
                                          <p:val>
                                            <p:strVal val="#ppt_x"/>
                                          </p:val>
                                        </p:tav>
                                      </p:tavLst>
                                    </p:anim>
                                    <p:anim calcmode="lin" valueType="num">
                                      <p:cBhvr additive="base">
                                        <p:cTn id="8" dur="17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700" fill="hold"/>
                                        <p:tgtEl>
                                          <p:spTgt spid="10"/>
                                        </p:tgtEl>
                                        <p:attrNameLst>
                                          <p:attrName>ppt_x</p:attrName>
                                        </p:attrNameLst>
                                      </p:cBhvr>
                                      <p:tavLst>
                                        <p:tav tm="0">
                                          <p:val>
                                            <p:strVal val="0-#ppt_w/2"/>
                                          </p:val>
                                        </p:tav>
                                        <p:tav tm="100000">
                                          <p:val>
                                            <p:strVal val="#ppt_x"/>
                                          </p:val>
                                        </p:tav>
                                      </p:tavLst>
                                    </p:anim>
                                    <p:anim calcmode="lin" valueType="num">
                                      <p:cBhvr additive="base">
                                        <p:cTn id="12" dur="17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700" fill="hold"/>
                                        <p:tgtEl>
                                          <p:spTgt spid="8"/>
                                        </p:tgtEl>
                                        <p:attrNameLst>
                                          <p:attrName>ppt_x</p:attrName>
                                        </p:attrNameLst>
                                      </p:cBhvr>
                                      <p:tavLst>
                                        <p:tav tm="0">
                                          <p:val>
                                            <p:strVal val="0-#ppt_w/2"/>
                                          </p:val>
                                        </p:tav>
                                        <p:tav tm="100000">
                                          <p:val>
                                            <p:strVal val="#ppt_x"/>
                                          </p:val>
                                        </p:tav>
                                      </p:tavLst>
                                    </p:anim>
                                    <p:anim calcmode="lin" valueType="num">
                                      <p:cBhvr additive="base">
                                        <p:cTn id="16" dur="17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5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700" fill="hold"/>
                                        <p:tgtEl>
                                          <p:spTgt spid="6"/>
                                        </p:tgtEl>
                                        <p:attrNameLst>
                                          <p:attrName>ppt_x</p:attrName>
                                        </p:attrNameLst>
                                      </p:cBhvr>
                                      <p:tavLst>
                                        <p:tav tm="0">
                                          <p:val>
                                            <p:strVal val="0-#ppt_w/2"/>
                                          </p:val>
                                        </p:tav>
                                        <p:tav tm="100000">
                                          <p:val>
                                            <p:strVal val="#ppt_x"/>
                                          </p:val>
                                        </p:tav>
                                      </p:tavLst>
                                    </p:anim>
                                    <p:anim calcmode="lin" valueType="num">
                                      <p:cBhvr additive="base">
                                        <p:cTn id="20" dur="17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5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700" fill="hold"/>
                                        <p:tgtEl>
                                          <p:spTgt spid="9"/>
                                        </p:tgtEl>
                                        <p:attrNameLst>
                                          <p:attrName>ppt_x</p:attrName>
                                        </p:attrNameLst>
                                      </p:cBhvr>
                                      <p:tavLst>
                                        <p:tav tm="0">
                                          <p:val>
                                            <p:strVal val="0-#ppt_w/2"/>
                                          </p:val>
                                        </p:tav>
                                        <p:tav tm="100000">
                                          <p:val>
                                            <p:strVal val="#ppt_x"/>
                                          </p:val>
                                        </p:tav>
                                      </p:tavLst>
                                    </p:anim>
                                    <p:anim calcmode="lin" valueType="num">
                                      <p:cBhvr additive="base">
                                        <p:cTn id="24" dur="1700" fill="hold"/>
                                        <p:tgtEl>
                                          <p:spTgt spid="9"/>
                                        </p:tgtEl>
                                        <p:attrNameLst>
                                          <p:attrName>ppt_y</p:attrName>
                                        </p:attrNameLst>
                                      </p:cBhvr>
                                      <p:tavLst>
                                        <p:tav tm="0">
                                          <p:val>
                                            <p:strVal val="#ppt_y"/>
                                          </p:val>
                                        </p:tav>
                                        <p:tav tm="100000">
                                          <p:val>
                                            <p:strVal val="#ppt_y"/>
                                          </p:val>
                                        </p:tav>
                                      </p:tavLst>
                                    </p:anim>
                                  </p:childTnLst>
                                </p:cTn>
                              </p:par>
                              <p:par>
                                <p:cTn id="25" presetID="10" presetClass="entr" presetSubtype="0" fill="hold" nodeType="withEffect">
                                  <p:stCondLst>
                                    <p:cond delay="3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500"/>
                                        <p:tgtEl>
                                          <p:spTgt spid="4"/>
                                        </p:tgtEl>
                                      </p:cBhvr>
                                    </p:animEffect>
                                  </p:childTnLst>
                                </p:cTn>
                              </p:par>
                              <p:par>
                                <p:cTn id="28" presetID="10" presetClass="entr" presetSubtype="0" fill="hold" nodeType="withEffect">
                                  <p:stCondLst>
                                    <p:cond delay="10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plash Logo Only">
    <p:spTree>
      <p:nvGrpSpPr>
        <p:cNvPr id="1" name=""/>
        <p:cNvGrpSpPr/>
        <p:nvPr/>
      </p:nvGrpSpPr>
      <p:grpSpPr>
        <a:xfrm>
          <a:off x="0" y="0"/>
          <a:ext cx="0" cy="0"/>
          <a:chOff x="0" y="0"/>
          <a:chExt cx="0" cy="0"/>
        </a:xfrm>
      </p:grpSpPr>
      <p:pic>
        <p:nvPicPr>
          <p:cNvPr id="11" name="Picture 10" descr="C:\Users\james.DUARTE\Desktop\images\zynx_splash-Bkgd-Blue.jpg"/>
          <p:cNvPicPr>
            <a:picLocks noChangeAspect="1" noChangeArrowheads="1"/>
          </p:cNvPicPr>
          <p:nvPr/>
        </p:nvPicPr>
        <p:blipFill>
          <a:blip r:embed="rId2" cstate="print"/>
          <a:srcRect/>
          <a:stretch>
            <a:fillRect/>
          </a:stretch>
        </p:blipFill>
        <p:spPr bwMode="invGray">
          <a:xfrm>
            <a:off x="0" y="0"/>
            <a:ext cx="9144000" cy="6858000"/>
          </a:xfrm>
          <a:prstGeom prst="rect">
            <a:avLst/>
          </a:prstGeom>
          <a:noFill/>
        </p:spPr>
      </p:pic>
      <p:pic>
        <p:nvPicPr>
          <p:cNvPr id="12" name="Picture 5" descr="C:\Users\james.DUARTE\Desktop\images\zynx_splash_bar_02.jpg"/>
          <p:cNvPicPr>
            <a:picLocks noChangeAspect="1" noChangeArrowheads="1"/>
          </p:cNvPicPr>
          <p:nvPr/>
        </p:nvPicPr>
        <p:blipFill>
          <a:blip r:embed="rId3" cstate="print"/>
          <a:srcRect/>
          <a:stretch>
            <a:fillRect/>
          </a:stretch>
        </p:blipFill>
        <p:spPr bwMode="invGray">
          <a:xfrm>
            <a:off x="0" y="2286991"/>
            <a:ext cx="9144000" cy="2428875"/>
          </a:xfrm>
          <a:prstGeom prst="rect">
            <a:avLst/>
          </a:prstGeom>
          <a:noFill/>
        </p:spPr>
      </p:pic>
      <p:pic>
        <p:nvPicPr>
          <p:cNvPr id="6" name="Picture 2" descr="\\MV-FS\Projects\Zynx Health\03_Brand Assets\Brand Assets\Logo TM_4-12-2012\zynxhealth-TM_transparent_w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4" y="2873218"/>
            <a:ext cx="6260319" cy="1252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childTnLst>
                                </p:cTn>
                              </p:par>
                              <p:par>
                                <p:cTn id="8" presetID="10" presetClass="entr" presetSubtype="0" fill="hold" nodeType="withEffect">
                                  <p:stCondLst>
                                    <p:cond delay="13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Segue">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grpSp>
          <p:nvGrpSpPr>
            <p:cNvPr id="3" name="Group 10"/>
            <p:cNvGrpSpPr/>
            <p:nvPr userDrawn="1"/>
          </p:nvGrpSpPr>
          <p:grpSpPr>
            <a:xfrm>
              <a:off x="0" y="0"/>
              <a:ext cx="9144000" cy="6858000"/>
              <a:chOff x="0" y="0"/>
              <a:chExt cx="9144000" cy="6858000"/>
            </a:xfrm>
          </p:grpSpPr>
          <p:pic>
            <p:nvPicPr>
              <p:cNvPr id="6" name="Picture 2" descr="C:\Users\james.DUARTE\Desktop\images\zynx_close.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8" name="Picture 2" descr="C:\Users\james.DUARTE\Desktop\images\zynx_title_bottomBlue.jpg"/>
              <p:cNvPicPr>
                <a:picLocks noChangeAspect="1" noChangeArrowheads="1"/>
              </p:cNvPicPr>
              <p:nvPr/>
            </p:nvPicPr>
            <p:blipFill>
              <a:blip r:embed="rId3" cstate="print"/>
              <a:srcRect/>
              <a:stretch>
                <a:fillRect/>
              </a:stretch>
            </p:blipFill>
            <p:spPr bwMode="invGray">
              <a:xfrm>
                <a:off x="0" y="4514850"/>
                <a:ext cx="9144000" cy="2343150"/>
              </a:xfrm>
              <a:prstGeom prst="rect">
                <a:avLst/>
              </a:prstGeom>
              <a:noFill/>
            </p:spPr>
          </p:pic>
          <p:pic>
            <p:nvPicPr>
              <p:cNvPr id="9" name="Picture 5" descr="C:\Users\james.DUARTE\Desktop\images\zynx_splash_bar_02.jpg"/>
              <p:cNvPicPr>
                <a:picLocks noChangeAspect="1" noChangeArrowheads="1"/>
              </p:cNvPicPr>
              <p:nvPr/>
            </p:nvPicPr>
            <p:blipFill>
              <a:blip r:embed="rId4" cstate="print"/>
              <a:srcRect t="91724"/>
              <a:stretch>
                <a:fillRect/>
              </a:stretch>
            </p:blipFill>
            <p:spPr bwMode="invGray">
              <a:xfrm>
                <a:off x="0" y="4514850"/>
                <a:ext cx="9144000" cy="201016"/>
              </a:xfrm>
              <a:prstGeom prst="rect">
                <a:avLst/>
              </a:prstGeom>
              <a:noFill/>
            </p:spPr>
          </p:pic>
        </p:grpSp>
        <p:pic>
          <p:nvPicPr>
            <p:cNvPr id="12" name="Picture 2" descr="\\MV-FS\Projects\Zynx Health\03_Brand Assets\Brand Assets\Logo TM_4-12-2012\zynxhealth-TM_transpar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96019" y="1500187"/>
              <a:ext cx="3024191" cy="604838"/>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9"/>
          <p:cNvSpPr>
            <a:spLocks noGrp="1"/>
          </p:cNvSpPr>
          <p:nvPr>
            <p:ph type="title"/>
          </p:nvPr>
        </p:nvSpPr>
        <p:spPr>
          <a:xfrm>
            <a:off x="654273" y="5353955"/>
            <a:ext cx="7938184" cy="533400"/>
          </a:xfrm>
        </p:spPr>
        <p:txBody>
          <a:bodyPr/>
          <a:lstStyle>
            <a:lvl1pPr>
              <a:defRPr sz="4000">
                <a:solidFill>
                  <a:schemeClr val="bg1"/>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nd Secondary Logo">
    <p:spTree>
      <p:nvGrpSpPr>
        <p:cNvPr id="1" name=""/>
        <p:cNvGrpSpPr/>
        <p:nvPr/>
      </p:nvGrpSpPr>
      <p:grpSpPr>
        <a:xfrm>
          <a:off x="0" y="0"/>
          <a:ext cx="0" cy="0"/>
          <a:chOff x="0" y="0"/>
          <a:chExt cx="0" cy="0"/>
        </a:xfrm>
      </p:grpSpPr>
      <p:grpSp>
        <p:nvGrpSpPr>
          <p:cNvPr id="4" name="Group 13"/>
          <p:cNvGrpSpPr/>
          <p:nvPr/>
        </p:nvGrpSpPr>
        <p:grpSpPr bwMode="invGray">
          <a:xfrm>
            <a:off x="0" y="5343528"/>
            <a:ext cx="9144000" cy="1514472"/>
            <a:chOff x="0" y="5343528"/>
            <a:chExt cx="9144000" cy="1514472"/>
          </a:xfrm>
        </p:grpSpPr>
        <p:pic>
          <p:nvPicPr>
            <p:cNvPr id="15" name="Picture 2" descr="C:\Users\james.DUARTE\Desktop\images\zynx_title_bottomBlue.jpg"/>
            <p:cNvPicPr>
              <a:picLocks noChangeAspect="1" noChangeArrowheads="1"/>
            </p:cNvPicPr>
            <p:nvPr/>
          </p:nvPicPr>
          <p:blipFill>
            <a:blip r:embed="rId2" cstate="print"/>
            <a:srcRect t="35367"/>
            <a:stretch>
              <a:fillRect/>
            </a:stretch>
          </p:blipFill>
          <p:spPr bwMode="invGray">
            <a:xfrm>
              <a:off x="0" y="5343528"/>
              <a:ext cx="9144000" cy="1514472"/>
            </a:xfrm>
            <a:prstGeom prst="rect">
              <a:avLst/>
            </a:prstGeom>
            <a:noFill/>
          </p:spPr>
        </p:pic>
        <p:pic>
          <p:nvPicPr>
            <p:cNvPr id="17" name="Picture 16" descr="C:\Users\james.DUARTE\Desktop\images\zynx_splash-wPhotos_bar_02.jpg"/>
            <p:cNvPicPr>
              <a:picLocks noChangeAspect="1" noChangeArrowheads="1"/>
            </p:cNvPicPr>
            <p:nvPr/>
          </p:nvPicPr>
          <p:blipFill>
            <a:blip r:embed="rId3" cstate="print"/>
            <a:srcRect t="91724"/>
            <a:stretch>
              <a:fillRect/>
            </a:stretch>
          </p:blipFill>
          <p:spPr bwMode="invGray">
            <a:xfrm>
              <a:off x="0" y="5343528"/>
              <a:ext cx="9144000" cy="201016"/>
            </a:xfrm>
            <a:prstGeom prst="rect">
              <a:avLst/>
            </a:prstGeom>
            <a:noFill/>
          </p:spPr>
        </p:pic>
      </p:grpSp>
      <p:sp>
        <p:nvSpPr>
          <p:cNvPr id="2" name="Title 1"/>
          <p:cNvSpPr>
            <a:spLocks noGrp="1"/>
          </p:cNvSpPr>
          <p:nvPr>
            <p:ph type="ctrTitle"/>
          </p:nvPr>
        </p:nvSpPr>
        <p:spPr>
          <a:xfrm>
            <a:off x="438912" y="1352554"/>
            <a:ext cx="7772400" cy="2400300"/>
          </a:xfrm>
        </p:spPr>
        <p:txBody>
          <a:bodyPr anchor="b"/>
          <a:lstStyle>
            <a:lvl1pPr>
              <a:defRPr sz="3400"/>
            </a:lvl1pPr>
          </a:lstStyle>
          <a:p>
            <a:r>
              <a:rPr lang="en-US" smtClean="0"/>
              <a:t>Click to edit Master title style</a:t>
            </a:r>
            <a:endParaRPr lang="en-US" dirty="0"/>
          </a:p>
        </p:txBody>
      </p:sp>
      <p:sp>
        <p:nvSpPr>
          <p:cNvPr id="3" name="Subtitle 2"/>
          <p:cNvSpPr>
            <a:spLocks noGrp="1"/>
          </p:cNvSpPr>
          <p:nvPr>
            <p:ph type="subTitle" idx="1"/>
          </p:nvPr>
        </p:nvSpPr>
        <p:spPr>
          <a:xfrm>
            <a:off x="438912" y="4124329"/>
            <a:ext cx="7772400" cy="1152524"/>
          </a:xfrm>
        </p:spPr>
        <p:txBody>
          <a:bodyPr/>
          <a:lstStyle>
            <a:lvl1pPr marL="0" indent="0" algn="l">
              <a:buNone/>
              <a:defRPr>
                <a:solidFill>
                  <a:srgbClr val="80808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27878" y="6412709"/>
            <a:ext cx="1512090" cy="3024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5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titl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36563" y="1691640"/>
            <a:ext cx="8229600" cy="3803650"/>
          </a:xfrm>
        </p:spPr>
        <p:txBody>
          <a:bodyPr/>
          <a:lstStyle>
            <a:lvl1pPr>
              <a:spcBef>
                <a:spcPts val="15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6"/>
          <p:cNvSpPr>
            <a:spLocks noGrp="1"/>
          </p:cNvSpPr>
          <p:nvPr>
            <p:ph sz="quarter" idx="11" hasCustomPrompt="1"/>
          </p:nvPr>
        </p:nvSpPr>
        <p:spPr>
          <a:xfrm>
            <a:off x="447675" y="946150"/>
            <a:ext cx="8218488" cy="424728"/>
          </a:xfrm>
          <a:noFill/>
        </p:spPr>
        <p:txBody>
          <a:bodyPr wrap="square" rtlCol="0">
            <a:spAutoFit/>
          </a:bodyPr>
          <a:lstStyle>
            <a:lvl1pPr algn="l" rtl="0" fontAlgn="base">
              <a:spcBef>
                <a:spcPct val="0"/>
              </a:spcBef>
              <a:spcAft>
                <a:spcPct val="0"/>
              </a:spcAft>
              <a:buNone/>
              <a:defRPr lang="en-US" sz="2400" kern="1200" smtClean="0">
                <a:solidFill>
                  <a:srgbClr val="002664"/>
                </a:solidFill>
                <a:latin typeface="Arial" charset="0"/>
                <a:ea typeface="+mn-ea"/>
                <a:cs typeface="+mn-cs"/>
              </a:defRPr>
            </a:lvl1pPr>
            <a:lvl2pPr algn="l" rtl="0" fontAlgn="base">
              <a:spcBef>
                <a:spcPct val="0"/>
              </a:spcBef>
              <a:spcAft>
                <a:spcPct val="0"/>
              </a:spcAft>
              <a:defRPr lang="en-US" sz="2400" kern="1200" smtClean="0">
                <a:solidFill>
                  <a:srgbClr val="002664"/>
                </a:solidFill>
                <a:latin typeface="Arial" charset="0"/>
                <a:ea typeface="+mn-ea"/>
                <a:cs typeface="+mn-cs"/>
              </a:defRPr>
            </a:lvl2pPr>
            <a:lvl3pPr algn="l" rtl="0" fontAlgn="base">
              <a:spcBef>
                <a:spcPct val="0"/>
              </a:spcBef>
              <a:spcAft>
                <a:spcPct val="0"/>
              </a:spcAft>
              <a:defRPr lang="en-US" sz="2400" kern="1200" smtClean="0">
                <a:solidFill>
                  <a:srgbClr val="002664"/>
                </a:solidFill>
                <a:latin typeface="Arial" charset="0"/>
                <a:ea typeface="+mn-ea"/>
                <a:cs typeface="+mn-cs"/>
              </a:defRPr>
            </a:lvl3pPr>
            <a:lvl4pPr algn="l" rtl="0" fontAlgn="base">
              <a:spcBef>
                <a:spcPct val="0"/>
              </a:spcBef>
              <a:spcAft>
                <a:spcPct val="0"/>
              </a:spcAft>
              <a:defRPr lang="en-US" sz="2400" kern="1200" smtClean="0">
                <a:solidFill>
                  <a:srgbClr val="002664"/>
                </a:solidFill>
                <a:latin typeface="Arial" charset="0"/>
                <a:ea typeface="+mn-ea"/>
                <a:cs typeface="+mn-cs"/>
              </a:defRPr>
            </a:lvl4pPr>
            <a:lvl5pPr algn="l" rtl="0" fontAlgn="base">
              <a:spcBef>
                <a:spcPct val="0"/>
              </a:spcBef>
              <a:spcAft>
                <a:spcPct val="0"/>
              </a:spcAft>
              <a:defRPr lang="en-US" sz="2400" kern="1200" dirty="0" smtClean="0">
                <a:solidFill>
                  <a:srgbClr val="002664"/>
                </a:solidFill>
                <a:latin typeface="Arial" charset="0"/>
                <a:ea typeface="+mn-ea"/>
                <a:cs typeface="+mn-cs"/>
              </a:defRPr>
            </a:lvl5pPr>
          </a:lstStyle>
          <a:p>
            <a:pPr lvl="0"/>
            <a:r>
              <a:rPr lang="en-US" dirty="0" smtClean="0"/>
              <a:t>Click to add subtitle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8100"/>
            <a:ext cx="4038600" cy="5029200"/>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08100"/>
            <a:ext cx="4038600" cy="5029200"/>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74874"/>
            <a:ext cx="4038600" cy="4162425"/>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74874"/>
            <a:ext cx="4038600" cy="4162425"/>
          </a:xfrm>
          <a:noFill/>
          <a:ln w="9525">
            <a:noFill/>
            <a:miter lim="800000"/>
            <a:headEnd/>
            <a:tailEnd/>
          </a:ln>
        </p:spPr>
        <p:txBody>
          <a:bodyPr vert="horz" wrap="square" lIns="91435" tIns="45718" rIns="91435" bIns="45718" numCol="1" anchor="t" anchorCtr="0" compatLnSpc="1">
            <a:prstTxWarp prst="textNoShape">
              <a:avLst/>
            </a:prstTxWarp>
          </a:bodyPr>
          <a:lstStyle>
            <a:lvl1pPr algn="l" rtl="0" eaLnBrk="0" fontAlgn="base" hangingPunct="0">
              <a:lnSpc>
                <a:spcPct val="90000"/>
              </a:lnSpc>
              <a:spcAft>
                <a:spcPct val="0"/>
              </a:spcAft>
              <a:defRPr lang="en-US" sz="2000" baseline="0" dirty="0" smtClean="0">
                <a:solidFill>
                  <a:srgbClr val="333333"/>
                </a:solidFill>
                <a:latin typeface="+mn-lt"/>
                <a:ea typeface="+mn-ea"/>
                <a:cs typeface="+mn-cs"/>
              </a:defRPr>
            </a:lvl1pPr>
            <a:lvl2pPr algn="l" rtl="0" eaLnBrk="0" fontAlgn="base" hangingPunct="0">
              <a:lnSpc>
                <a:spcPct val="90000"/>
              </a:lnSpc>
              <a:spcAft>
                <a:spcPct val="0"/>
              </a:spcAft>
              <a:defRPr lang="en-US" sz="1800" baseline="0" dirty="0" smtClean="0">
                <a:solidFill>
                  <a:srgbClr val="333333"/>
                </a:solidFill>
                <a:latin typeface="+mn-lt"/>
                <a:ea typeface="+mn-ea"/>
                <a:cs typeface="+mn-cs"/>
              </a:defRPr>
            </a:lvl2pPr>
            <a:lvl3pPr algn="l" rtl="0" eaLnBrk="0" fontAlgn="base" hangingPunct="0">
              <a:lnSpc>
                <a:spcPct val="90000"/>
              </a:lnSpc>
              <a:spcAft>
                <a:spcPct val="0"/>
              </a:spcAft>
              <a:defRPr lang="en-US" sz="1600" baseline="0" dirty="0" smtClean="0">
                <a:solidFill>
                  <a:srgbClr val="333333"/>
                </a:solidFill>
                <a:latin typeface="+mn-lt"/>
                <a:ea typeface="+mn-ea"/>
                <a:cs typeface="+mn-cs"/>
              </a:defRPr>
            </a:lvl3pPr>
            <a:lvl4pPr algn="l" rtl="0" eaLnBrk="0" fontAlgn="base" hangingPunct="0">
              <a:lnSpc>
                <a:spcPct val="90000"/>
              </a:lnSpc>
              <a:spcAft>
                <a:spcPct val="0"/>
              </a:spcAft>
              <a:defRPr lang="en-US" sz="1400" baseline="0" dirty="0" smtClean="0">
                <a:solidFill>
                  <a:srgbClr val="333333"/>
                </a:solidFill>
                <a:latin typeface="+mn-lt"/>
                <a:ea typeface="+mn-ea"/>
                <a:cs typeface="+mn-cs"/>
              </a:defRPr>
            </a:lvl4pPr>
            <a:lvl5pPr algn="l" rtl="0" eaLnBrk="0" fontAlgn="base" hangingPunct="0">
              <a:lnSpc>
                <a:spcPct val="90000"/>
              </a:lnSpc>
              <a:spcAft>
                <a:spcPct val="0"/>
              </a:spcAft>
              <a:defRPr lang="en-US" sz="1200" baseline="0" dirty="0">
                <a:solidFill>
                  <a:srgbClr val="333333"/>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idx="10"/>
          </p:nvPr>
        </p:nvSpPr>
        <p:spPr>
          <a:xfrm>
            <a:off x="457200" y="1193800"/>
            <a:ext cx="4040188" cy="942975"/>
          </a:xfrm>
        </p:spPr>
        <p:txBody>
          <a:bodyPr anchor="b"/>
          <a:lstStyle>
            <a:lvl1pPr marL="0" indent="0">
              <a:buNone/>
              <a:defRPr sz="2400" b="1">
                <a:solidFill>
                  <a:srgbClr val="00266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11"/>
          </p:nvPr>
        </p:nvSpPr>
        <p:spPr>
          <a:xfrm>
            <a:off x="4645025" y="1193800"/>
            <a:ext cx="4041775" cy="942975"/>
          </a:xfrm>
        </p:spPr>
        <p:txBody>
          <a:bodyPr anchor="b"/>
          <a:lstStyle>
            <a:lvl1pPr marL="0" indent="0">
              <a:buNone/>
              <a:defRPr sz="2400" b="1">
                <a:solidFill>
                  <a:srgbClr val="00266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194607" name="Rectangle 47"/>
            <p:cNvSpPr>
              <a:spLocks noChangeArrowheads="1"/>
            </p:cNvSpPr>
            <p:nvPr userDrawn="1"/>
          </p:nvSpPr>
          <p:spPr bwMode="ltGray">
            <a:xfrm>
              <a:off x="0" y="0"/>
              <a:ext cx="9144000" cy="6858000"/>
            </a:xfrm>
            <a:prstGeom prst="rect">
              <a:avLst/>
            </a:prstGeom>
            <a:solidFill>
              <a:schemeClr val="bg1"/>
            </a:solidFill>
            <a:ln w="9525">
              <a:noFill/>
              <a:miter lim="800000"/>
              <a:headEnd/>
              <a:tailEnd/>
            </a:ln>
          </p:spPr>
          <p:txBody>
            <a:bodyPr wrap="none" anchor="ctr"/>
            <a:lstStyle/>
            <a:p>
              <a:pPr>
                <a:lnSpc>
                  <a:spcPct val="85000"/>
                </a:lnSpc>
                <a:defRPr/>
              </a:pPr>
              <a:endParaRPr lang="en-US" sz="1400" dirty="0">
                <a:solidFill>
                  <a:srgbClr val="990000"/>
                </a:solidFill>
              </a:endParaRPr>
            </a:p>
          </p:txBody>
        </p:sp>
        <p:pic>
          <p:nvPicPr>
            <p:cNvPr id="12" name="Picture 2" descr="\\MV-FS\Projects\Zynx Health\03_Brand Assets\Brand Assets\Logo TM_4-12-2012\zynxhealth-TM_transparent.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527878" y="6412709"/>
              <a:ext cx="1512090" cy="302418"/>
            </a:xfrm>
            <a:prstGeom prst="rect">
              <a:avLst/>
            </a:prstGeom>
            <a:noFill/>
            <a:extLst>
              <a:ext uri="{909E8E84-426E-40DD-AFC4-6F175D3DCCD1}">
                <a14:hiddenFill xmlns:a14="http://schemas.microsoft.com/office/drawing/2010/main">
                  <a:solidFill>
                    <a:srgbClr val="FFFFFF"/>
                  </a:solidFill>
                </a14:hiddenFill>
              </a:ext>
            </a:extLst>
          </p:spPr>
        </p:pic>
      </p:grpSp>
      <p:sp>
        <p:nvSpPr>
          <p:cNvPr id="88067" name="Rectangle 3"/>
          <p:cNvSpPr>
            <a:spLocks noGrp="1" noChangeArrowheads="1"/>
          </p:cNvSpPr>
          <p:nvPr>
            <p:ph type="title"/>
          </p:nvPr>
        </p:nvSpPr>
        <p:spPr bwMode="auto">
          <a:xfrm>
            <a:off x="436563" y="450850"/>
            <a:ext cx="8229600" cy="533400"/>
          </a:xfrm>
          <a:prstGeom prst="rect">
            <a:avLst/>
          </a:prstGeom>
          <a:noFill/>
          <a:ln w="9525">
            <a:noFill/>
            <a:miter lim="800000"/>
            <a:headEnd/>
            <a:tailEnd/>
          </a:ln>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88068" name="Rectangle 4"/>
          <p:cNvSpPr>
            <a:spLocks noGrp="1" noChangeArrowheads="1"/>
          </p:cNvSpPr>
          <p:nvPr>
            <p:ph type="body" idx="1"/>
          </p:nvPr>
        </p:nvSpPr>
        <p:spPr bwMode="auto">
          <a:xfrm>
            <a:off x="436563" y="1234440"/>
            <a:ext cx="8229600" cy="3803650"/>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Footer Placeholder 46"/>
          <p:cNvSpPr>
            <a:spLocks noGrp="1"/>
          </p:cNvSpPr>
          <p:nvPr/>
        </p:nvSpPr>
        <p:spPr>
          <a:xfrm>
            <a:off x="454026" y="6327648"/>
            <a:ext cx="7013574"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lang="en-US" sz="900" kern="1200" smtClean="0">
                <a:solidFill>
                  <a:srgbClr val="808080"/>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900" kern="1200" dirty="0" smtClean="0">
                <a:solidFill>
                  <a:srgbClr val="808080"/>
                </a:solidFill>
                <a:latin typeface="Arial" charset="0"/>
                <a:ea typeface="+mn-ea"/>
                <a:cs typeface="+mn-cs"/>
              </a:rPr>
              <a:t>© 2012  Zynx Health Incorporated  |  The information contained herein is confidential and proprietary to Zynx Health Incorporated and is intended for its authorized recipient. Unauthorized review, use, disclosure or distribution is strictly prohibited. All rights reserved.</a:t>
            </a:r>
          </a:p>
        </p:txBody>
      </p:sp>
      <p:sp>
        <p:nvSpPr>
          <p:cNvPr id="13" name="Rectangle 12"/>
          <p:cNvSpPr>
            <a:spLocks noGrp="1" noChangeArrowheads="1"/>
          </p:cNvSpPr>
          <p:nvPr/>
        </p:nvSpPr>
        <p:spPr bwMode="auto">
          <a:xfrm>
            <a:off x="0" y="6403975"/>
            <a:ext cx="44132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rtl="0" fontAlgn="base">
              <a:spcBef>
                <a:spcPct val="0"/>
              </a:spcBef>
              <a:spcAft>
                <a:spcPct val="0"/>
              </a:spcAft>
            </a:pPr>
            <a:fld id="{294C7A0B-5FD5-4B14-8475-BE2DAED7CDAE}" type="slidenum">
              <a:rPr lang="en-US" sz="900" kern="1200" smtClean="0">
                <a:solidFill>
                  <a:srgbClr val="808080"/>
                </a:solidFill>
                <a:latin typeface="Arial" charset="0"/>
                <a:ea typeface="+mn-ea"/>
                <a:cs typeface="+mn-cs"/>
              </a:rPr>
              <a:pPr algn="r" rtl="0" fontAlgn="base">
                <a:spcBef>
                  <a:spcPct val="0"/>
                </a:spcBef>
                <a:spcAft>
                  <a:spcPct val="0"/>
                </a:spcAft>
              </a:pPr>
              <a:t>‹#›</a:t>
            </a:fld>
            <a:endParaRPr lang="en-US" sz="900" kern="1200" dirty="0">
              <a:solidFill>
                <a:srgbClr val="808080"/>
              </a:solidFill>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a:solidFill>
            <a:srgbClr val="124EB0"/>
          </a:solidFill>
          <a:latin typeface="+mj-lt"/>
          <a:ea typeface="+mj-ea"/>
          <a:cs typeface="+mj-cs"/>
        </a:defRPr>
      </a:lvl1pPr>
      <a:lvl2pPr algn="l" rtl="0" eaLnBrk="1" fontAlgn="base" hangingPunct="1">
        <a:lnSpc>
          <a:spcPct val="90000"/>
        </a:lnSpc>
        <a:spcBef>
          <a:spcPct val="0"/>
        </a:spcBef>
        <a:spcAft>
          <a:spcPct val="0"/>
        </a:spcAft>
        <a:defRPr sz="2800">
          <a:solidFill>
            <a:schemeClr val="tx1"/>
          </a:solidFill>
          <a:latin typeface="Arial" charset="0"/>
          <a:cs typeface="Arial" charset="0"/>
        </a:defRPr>
      </a:lvl2pPr>
      <a:lvl3pPr algn="l" rtl="0" eaLnBrk="1" fontAlgn="base" hangingPunct="1">
        <a:lnSpc>
          <a:spcPct val="90000"/>
        </a:lnSpc>
        <a:spcBef>
          <a:spcPct val="0"/>
        </a:spcBef>
        <a:spcAft>
          <a:spcPct val="0"/>
        </a:spcAft>
        <a:defRPr sz="2800">
          <a:solidFill>
            <a:schemeClr val="tx1"/>
          </a:solidFill>
          <a:latin typeface="Arial" charset="0"/>
          <a:cs typeface="Arial" charset="0"/>
        </a:defRPr>
      </a:lvl3pPr>
      <a:lvl4pPr algn="l" rtl="0" eaLnBrk="1" fontAlgn="base" hangingPunct="1">
        <a:lnSpc>
          <a:spcPct val="90000"/>
        </a:lnSpc>
        <a:spcBef>
          <a:spcPct val="0"/>
        </a:spcBef>
        <a:spcAft>
          <a:spcPct val="0"/>
        </a:spcAft>
        <a:defRPr sz="2800">
          <a:solidFill>
            <a:schemeClr val="tx1"/>
          </a:solidFill>
          <a:latin typeface="Arial" charset="0"/>
          <a:cs typeface="Arial" charset="0"/>
        </a:defRPr>
      </a:lvl4pPr>
      <a:lvl5pPr algn="l" rtl="0" eaLnBrk="1" fontAlgn="base" hangingPunct="1">
        <a:lnSpc>
          <a:spcPct val="90000"/>
        </a:lnSpc>
        <a:spcBef>
          <a:spcPct val="0"/>
        </a:spcBef>
        <a:spcAft>
          <a:spcPct val="0"/>
        </a:spcAft>
        <a:defRPr sz="2800">
          <a:solidFill>
            <a:schemeClr val="tx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tx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tx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tx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tx1"/>
          </a:solidFill>
          <a:latin typeface="Arial" charset="0"/>
          <a:cs typeface="Arial" charset="0"/>
        </a:defRPr>
      </a:lvl9pPr>
    </p:titleStyle>
    <p:bodyStyle>
      <a:lvl1pPr marL="228600" indent="-228600" algn="l" rtl="0" eaLnBrk="1" fontAlgn="base" hangingPunct="1">
        <a:lnSpc>
          <a:spcPct val="90000"/>
        </a:lnSpc>
        <a:spcBef>
          <a:spcPts val="1200"/>
        </a:spcBef>
        <a:spcAft>
          <a:spcPct val="0"/>
        </a:spcAft>
        <a:buClr>
          <a:srgbClr val="002664"/>
        </a:buClr>
        <a:buSzPct val="110000"/>
        <a:buFont typeface="Arial" pitchFamily="34" charset="0"/>
        <a:buChar char="•"/>
        <a:defRPr sz="2400" baseline="0">
          <a:solidFill>
            <a:srgbClr val="333333"/>
          </a:solidFill>
          <a:latin typeface="+mn-lt"/>
          <a:ea typeface="+mn-ea"/>
          <a:cs typeface="+mn-cs"/>
        </a:defRPr>
      </a:lvl1pPr>
      <a:lvl2pPr marL="685800" indent="-228600" algn="l" rtl="0" eaLnBrk="1" fontAlgn="base" hangingPunct="1">
        <a:lnSpc>
          <a:spcPct val="90000"/>
        </a:lnSpc>
        <a:spcBef>
          <a:spcPts val="400"/>
        </a:spcBef>
        <a:spcAft>
          <a:spcPct val="0"/>
        </a:spcAft>
        <a:buClr>
          <a:srgbClr val="808080"/>
        </a:buClr>
        <a:buFont typeface="Arial" charset="0"/>
        <a:buChar char="–"/>
        <a:defRPr sz="2200">
          <a:solidFill>
            <a:srgbClr val="333333"/>
          </a:solidFill>
          <a:latin typeface="+mn-lt"/>
          <a:cs typeface="+mn-cs"/>
        </a:defRPr>
      </a:lvl2pPr>
      <a:lvl3pPr marL="1084263" indent="-169863" algn="l" rtl="0" eaLnBrk="1" fontAlgn="base" hangingPunct="1">
        <a:lnSpc>
          <a:spcPct val="90000"/>
        </a:lnSpc>
        <a:spcBef>
          <a:spcPts val="400"/>
        </a:spcBef>
        <a:spcAft>
          <a:spcPct val="0"/>
        </a:spcAft>
        <a:buClr>
          <a:srgbClr val="808080"/>
        </a:buClr>
        <a:buFont typeface="Arial" charset="0"/>
        <a:buChar char="–"/>
        <a:defRPr sz="2000">
          <a:solidFill>
            <a:srgbClr val="333333"/>
          </a:solidFill>
          <a:latin typeface="+mn-lt"/>
          <a:cs typeface="+mn-cs"/>
        </a:defRPr>
      </a:lvl3pPr>
      <a:lvl4pPr marL="1541463" indent="-169863" algn="l" rtl="0" eaLnBrk="1" fontAlgn="base" hangingPunct="1">
        <a:lnSpc>
          <a:spcPct val="90000"/>
        </a:lnSpc>
        <a:spcBef>
          <a:spcPts val="400"/>
        </a:spcBef>
        <a:spcAft>
          <a:spcPct val="0"/>
        </a:spcAft>
        <a:buClr>
          <a:srgbClr val="808080"/>
        </a:buClr>
        <a:buFont typeface="Arial" charset="0"/>
        <a:buChar char="–"/>
        <a:defRPr sz="1800">
          <a:solidFill>
            <a:srgbClr val="333333"/>
          </a:solidFill>
          <a:latin typeface="+mn-lt"/>
          <a:cs typeface="+mn-cs"/>
        </a:defRPr>
      </a:lvl4pPr>
      <a:lvl5pPr marL="1998663" indent="-169863" algn="l" rtl="0" eaLnBrk="1" fontAlgn="base" hangingPunct="1">
        <a:lnSpc>
          <a:spcPct val="90000"/>
        </a:lnSpc>
        <a:spcBef>
          <a:spcPts val="400"/>
        </a:spcBef>
        <a:spcAft>
          <a:spcPct val="0"/>
        </a:spcAft>
        <a:buClr>
          <a:srgbClr val="808080"/>
        </a:buClr>
        <a:buFont typeface="Arial" charset="0"/>
        <a:buChar char="–"/>
        <a:defRPr sz="1600">
          <a:solidFill>
            <a:srgbClr val="333333"/>
          </a:solidFill>
          <a:latin typeface="+mn-lt"/>
          <a:cs typeface="+mn-cs"/>
        </a:defRPr>
      </a:lvl5pPr>
      <a:lvl6pPr marL="24558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6pPr>
      <a:lvl7pPr marL="29130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7pPr>
      <a:lvl8pPr marL="33702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8pPr>
      <a:lvl9pPr marL="38274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500" dirty="0" smtClean="0"/>
              <a:t>Testing</a:t>
            </a:r>
            <a:endParaRPr lang="en-US" sz="4500" dirty="0"/>
          </a:p>
        </p:txBody>
      </p:sp>
      <p:sp>
        <p:nvSpPr>
          <p:cNvPr id="3" name="Subtitle 2"/>
          <p:cNvSpPr>
            <a:spLocks noGrp="1"/>
          </p:cNvSpPr>
          <p:nvPr>
            <p:ph type="subTitle" idx="1"/>
          </p:nvPr>
        </p:nvSpPr>
        <p:spPr/>
        <p:txBody>
          <a:bodyPr/>
          <a:lstStyle/>
          <a:p>
            <a:r>
              <a:rPr lang="en-US" dirty="0" smtClean="0"/>
              <a:t>By Ella Mathews and Kyle Morton</a:t>
            </a:r>
            <a:endParaRPr lang="en-US" dirty="0"/>
          </a:p>
        </p:txBody>
      </p:sp>
    </p:spTree>
    <p:extLst>
      <p:ext uri="{BB962C8B-B14F-4D97-AF65-F5344CB8AC3E}">
        <p14:creationId xmlns:p14="http://schemas.microsoft.com/office/powerpoint/2010/main" val="79364884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Principles</a:t>
            </a:r>
            <a:endParaRPr lang="en-US" dirty="0"/>
          </a:p>
        </p:txBody>
      </p:sp>
      <p:sp>
        <p:nvSpPr>
          <p:cNvPr id="3" name="Content Placeholder 2"/>
          <p:cNvSpPr>
            <a:spLocks noGrp="1"/>
          </p:cNvSpPr>
          <p:nvPr>
            <p:ph idx="1"/>
          </p:nvPr>
        </p:nvSpPr>
        <p:spPr>
          <a:xfrm>
            <a:off x="457200" y="1219200"/>
            <a:ext cx="8229600" cy="3803650"/>
          </a:xfrm>
        </p:spPr>
        <p:txBody>
          <a:bodyPr/>
          <a:lstStyle/>
          <a:p>
            <a:r>
              <a:rPr lang="en-US" dirty="0" smtClean="0"/>
              <a:t>Implementation should be </a:t>
            </a:r>
            <a:r>
              <a:rPr lang="en-US" b="1" dirty="0" smtClean="0">
                <a:solidFill>
                  <a:srgbClr val="F85408"/>
                </a:solidFill>
              </a:rPr>
              <a:t>driven</a:t>
            </a:r>
            <a:r>
              <a:rPr lang="en-US" dirty="0" smtClean="0"/>
              <a:t> </a:t>
            </a:r>
            <a:r>
              <a:rPr lang="en-US" b="1" dirty="0" smtClean="0">
                <a:solidFill>
                  <a:srgbClr val="F85408"/>
                </a:solidFill>
              </a:rPr>
              <a:t>by</a:t>
            </a:r>
            <a:r>
              <a:rPr lang="en-US" dirty="0" smtClean="0"/>
              <a:t> </a:t>
            </a:r>
            <a:r>
              <a:rPr lang="en-US" b="1" dirty="0" smtClean="0">
                <a:solidFill>
                  <a:srgbClr val="F85408"/>
                </a:solidFill>
              </a:rPr>
              <a:t>tests</a:t>
            </a:r>
          </a:p>
          <a:p>
            <a:pPr lvl="1"/>
            <a:r>
              <a:rPr lang="en-US" dirty="0" smtClean="0"/>
              <a:t>Use the </a:t>
            </a:r>
            <a:r>
              <a:rPr lang="en-US" sz="2400" b="1" dirty="0" smtClean="0">
                <a:solidFill>
                  <a:srgbClr val="F85408"/>
                </a:solidFill>
                <a:ea typeface="+mn-ea"/>
              </a:rPr>
              <a:t>simplest</a:t>
            </a:r>
            <a:r>
              <a:rPr lang="en-US" dirty="0" smtClean="0"/>
              <a:t> </a:t>
            </a:r>
            <a:r>
              <a:rPr lang="en-US" sz="2400" b="1" dirty="0" smtClean="0">
                <a:solidFill>
                  <a:srgbClr val="F85408"/>
                </a:solidFill>
                <a:ea typeface="+mn-ea"/>
              </a:rPr>
              <a:t>implementation</a:t>
            </a:r>
            <a:r>
              <a:rPr lang="en-US" dirty="0" smtClean="0"/>
              <a:t> possible</a:t>
            </a:r>
          </a:p>
          <a:p>
            <a:pPr lvl="1"/>
            <a:r>
              <a:rPr lang="en-US" sz="2400" b="1" dirty="0" smtClean="0">
                <a:solidFill>
                  <a:srgbClr val="F85408"/>
                </a:solidFill>
                <a:ea typeface="+mn-ea"/>
              </a:rPr>
              <a:t>Don’t</a:t>
            </a:r>
            <a:r>
              <a:rPr lang="en-US" dirty="0" smtClean="0"/>
              <a:t> </a:t>
            </a:r>
            <a:r>
              <a:rPr lang="en-US" sz="2400" b="1" dirty="0" smtClean="0">
                <a:solidFill>
                  <a:srgbClr val="F85408"/>
                </a:solidFill>
                <a:ea typeface="+mn-ea"/>
              </a:rPr>
              <a:t>“look</a:t>
            </a:r>
            <a:r>
              <a:rPr lang="en-US" dirty="0" smtClean="0"/>
              <a:t> </a:t>
            </a:r>
            <a:r>
              <a:rPr lang="en-US" sz="2400" b="1" dirty="0" smtClean="0">
                <a:solidFill>
                  <a:srgbClr val="F85408"/>
                </a:solidFill>
                <a:ea typeface="+mn-ea"/>
              </a:rPr>
              <a:t>ahead”</a:t>
            </a:r>
          </a:p>
          <a:p>
            <a:r>
              <a:rPr lang="en-US" dirty="0" smtClean="0"/>
              <a:t>Code should be </a:t>
            </a:r>
            <a:r>
              <a:rPr lang="en-US" b="1" dirty="0" smtClean="0">
                <a:solidFill>
                  <a:srgbClr val="F85408"/>
                </a:solidFill>
              </a:rPr>
              <a:t>periodically</a:t>
            </a:r>
            <a:r>
              <a:rPr lang="en-US" dirty="0" smtClean="0"/>
              <a:t> </a:t>
            </a:r>
            <a:r>
              <a:rPr lang="en-US" b="1" dirty="0" err="1" smtClean="0">
                <a:solidFill>
                  <a:srgbClr val="F85408"/>
                </a:solidFill>
              </a:rPr>
              <a:t>refactored</a:t>
            </a:r>
            <a:r>
              <a:rPr lang="en-US" dirty="0" smtClean="0"/>
              <a:t> to maintain quality</a:t>
            </a:r>
          </a:p>
          <a:p>
            <a:pPr lvl="1"/>
            <a:r>
              <a:rPr lang="en-US" dirty="0" smtClean="0"/>
              <a:t>Refactor </a:t>
            </a:r>
            <a:r>
              <a:rPr lang="en-US" sz="2400" b="1" dirty="0" smtClean="0">
                <a:solidFill>
                  <a:srgbClr val="F85408"/>
                </a:solidFill>
                <a:ea typeface="+mn-ea"/>
              </a:rPr>
              <a:t>after</a:t>
            </a:r>
            <a:r>
              <a:rPr lang="en-US" dirty="0" smtClean="0"/>
              <a:t> </a:t>
            </a:r>
            <a:r>
              <a:rPr lang="en-US" sz="2400" b="1" dirty="0" smtClean="0">
                <a:solidFill>
                  <a:srgbClr val="F85408"/>
                </a:solidFill>
                <a:ea typeface="+mn-ea"/>
              </a:rPr>
              <a:t>test</a:t>
            </a:r>
            <a:r>
              <a:rPr lang="en-US" dirty="0" smtClean="0"/>
              <a:t> </a:t>
            </a:r>
            <a:r>
              <a:rPr lang="en-US" sz="2400" b="1" dirty="0" smtClean="0">
                <a:solidFill>
                  <a:srgbClr val="F85408"/>
                </a:solidFill>
                <a:ea typeface="+mn-ea"/>
              </a:rPr>
              <a:t>goes</a:t>
            </a:r>
            <a:r>
              <a:rPr lang="en-US" dirty="0" smtClean="0"/>
              <a:t> </a:t>
            </a:r>
            <a:r>
              <a:rPr lang="en-US" sz="2400" b="1" dirty="0" smtClean="0">
                <a:solidFill>
                  <a:srgbClr val="F85408"/>
                </a:solidFill>
                <a:ea typeface="+mn-ea"/>
              </a:rPr>
              <a:t>green</a:t>
            </a:r>
            <a:r>
              <a:rPr lang="en-US" dirty="0" smtClean="0"/>
              <a:t>, not before</a:t>
            </a:r>
          </a:p>
          <a:p>
            <a:r>
              <a:rPr lang="en-US" b="1" dirty="0">
                <a:solidFill>
                  <a:srgbClr val="F85408"/>
                </a:solidFill>
              </a:rPr>
              <a:t>All</a:t>
            </a:r>
            <a:r>
              <a:rPr lang="en-US" dirty="0" smtClean="0"/>
              <a:t> pieces of functionality should first have a </a:t>
            </a:r>
            <a:r>
              <a:rPr lang="en-US" b="1" dirty="0">
                <a:solidFill>
                  <a:srgbClr val="F85408"/>
                </a:solidFill>
              </a:rPr>
              <a:t>test written</a:t>
            </a:r>
            <a:r>
              <a:rPr lang="en-US" dirty="0" smtClean="0"/>
              <a:t> for them, </a:t>
            </a:r>
            <a:r>
              <a:rPr lang="en-US" b="1" dirty="0">
                <a:solidFill>
                  <a:srgbClr val="F85408"/>
                </a:solidFill>
              </a:rPr>
              <a:t>no exceptions</a:t>
            </a:r>
            <a:r>
              <a:rPr lang="en-US" dirty="0" smtClean="0"/>
              <a:t>!</a:t>
            </a:r>
          </a:p>
          <a:p>
            <a:pPr lvl="1"/>
            <a:r>
              <a:rPr lang="en-US" dirty="0" smtClean="0"/>
              <a:t>In pair programming, typically </a:t>
            </a:r>
            <a:r>
              <a:rPr lang="en-US" b="1" dirty="0" smtClean="0">
                <a:solidFill>
                  <a:srgbClr val="F85408"/>
                </a:solidFill>
              </a:rPr>
              <a:t>one partner will write </a:t>
            </a:r>
            <a:r>
              <a:rPr lang="en-US" dirty="0" smtClean="0"/>
              <a:t>the test and the </a:t>
            </a:r>
            <a:r>
              <a:rPr lang="en-US" b="1" dirty="0" smtClean="0">
                <a:solidFill>
                  <a:srgbClr val="F85408"/>
                </a:solidFill>
              </a:rPr>
              <a:t>other will implement </a:t>
            </a:r>
            <a:r>
              <a:rPr lang="en-US" dirty="0" smtClean="0"/>
              <a:t>the</a:t>
            </a:r>
            <a:r>
              <a:rPr lang="en-US" b="1" dirty="0" smtClean="0">
                <a:solidFill>
                  <a:srgbClr val="F85408"/>
                </a:solidFill>
              </a:rPr>
              <a:t> </a:t>
            </a:r>
            <a:r>
              <a:rPr lang="en-US" dirty="0" smtClean="0"/>
              <a:t>functionality</a:t>
            </a:r>
          </a:p>
          <a:p>
            <a:pPr lvl="1"/>
            <a:r>
              <a:rPr lang="en-US" dirty="0" smtClean="0"/>
              <a:t>Reduces the temptation to cut corners</a:t>
            </a:r>
          </a:p>
        </p:txBody>
      </p:sp>
    </p:spTree>
    <p:extLst>
      <p:ext uri="{BB962C8B-B14F-4D97-AF65-F5344CB8AC3E}">
        <p14:creationId xmlns:p14="http://schemas.microsoft.com/office/powerpoint/2010/main" val="19634927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a:xfrm>
            <a:off x="436563" y="1234440"/>
            <a:ext cx="8229600" cy="4556760"/>
          </a:xfrm>
        </p:spPr>
        <p:txBody>
          <a:bodyPr/>
          <a:lstStyle/>
          <a:p>
            <a:r>
              <a:rPr lang="en-US" dirty="0" smtClean="0"/>
              <a:t>What do Unit Testing Frameworks do?</a:t>
            </a:r>
          </a:p>
          <a:p>
            <a:pPr lvl="1"/>
            <a:r>
              <a:rPr lang="en-US" dirty="0" smtClean="0"/>
              <a:t>Provide tools for </a:t>
            </a:r>
            <a:r>
              <a:rPr lang="en-US" sz="2400" b="1" dirty="0" smtClean="0">
                <a:solidFill>
                  <a:srgbClr val="F85408"/>
                </a:solidFill>
                <a:ea typeface="+mn-ea"/>
              </a:rPr>
              <a:t>easy</a:t>
            </a:r>
            <a:r>
              <a:rPr lang="en-US" b="1" dirty="0" smtClean="0"/>
              <a:t> </a:t>
            </a:r>
            <a:r>
              <a:rPr lang="en-US" sz="2400" b="1" dirty="0" smtClean="0">
                <a:solidFill>
                  <a:srgbClr val="F85408"/>
                </a:solidFill>
                <a:ea typeface="+mn-ea"/>
              </a:rPr>
              <a:t>creation</a:t>
            </a:r>
            <a:r>
              <a:rPr lang="en-US" b="1" dirty="0" smtClean="0"/>
              <a:t> </a:t>
            </a:r>
            <a:r>
              <a:rPr lang="en-US" sz="2400" b="1" dirty="0" smtClean="0">
                <a:solidFill>
                  <a:srgbClr val="F85408"/>
                </a:solidFill>
                <a:ea typeface="+mn-ea"/>
              </a:rPr>
              <a:t>of</a:t>
            </a:r>
            <a:r>
              <a:rPr lang="en-US" b="1" dirty="0" smtClean="0"/>
              <a:t> </a:t>
            </a:r>
            <a:r>
              <a:rPr lang="en-US" sz="2400" b="1" dirty="0" smtClean="0">
                <a:solidFill>
                  <a:srgbClr val="F85408"/>
                </a:solidFill>
                <a:ea typeface="+mn-ea"/>
              </a:rPr>
              <a:t>tests</a:t>
            </a:r>
          </a:p>
          <a:p>
            <a:pPr lvl="1"/>
            <a:r>
              <a:rPr lang="en-US" dirty="0" smtClean="0"/>
              <a:t>Allow for (all) tests to be </a:t>
            </a:r>
            <a:r>
              <a:rPr lang="en-US" sz="2400" b="1" dirty="0" smtClean="0">
                <a:solidFill>
                  <a:srgbClr val="F85408"/>
                </a:solidFill>
                <a:ea typeface="+mn-ea"/>
              </a:rPr>
              <a:t>easily run </a:t>
            </a:r>
            <a:r>
              <a:rPr lang="en-US" dirty="0" smtClean="0"/>
              <a:t>at the push of a button</a:t>
            </a:r>
          </a:p>
          <a:p>
            <a:pPr lvl="1"/>
            <a:r>
              <a:rPr lang="en-US" dirty="0" smtClean="0"/>
              <a:t>Provide </a:t>
            </a:r>
            <a:r>
              <a:rPr lang="en-US" sz="2400" b="1" dirty="0" smtClean="0">
                <a:solidFill>
                  <a:srgbClr val="F85408"/>
                </a:solidFill>
                <a:ea typeface="+mn-ea"/>
              </a:rPr>
              <a:t>instant and detailed feedback </a:t>
            </a:r>
            <a:r>
              <a:rPr lang="en-US" dirty="0" smtClean="0"/>
              <a:t>on failure</a:t>
            </a:r>
          </a:p>
        </p:txBody>
      </p:sp>
    </p:spTree>
    <p:extLst>
      <p:ext uri="{BB962C8B-B14F-4D97-AF65-F5344CB8AC3E}">
        <p14:creationId xmlns:p14="http://schemas.microsoft.com/office/powerpoint/2010/main" val="27565253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 (cont.)</a:t>
            </a:r>
            <a:endParaRPr lang="en-US" dirty="0"/>
          </a:p>
        </p:txBody>
      </p:sp>
      <p:sp>
        <p:nvSpPr>
          <p:cNvPr id="3" name="Content Placeholder 2"/>
          <p:cNvSpPr>
            <a:spLocks noGrp="1"/>
          </p:cNvSpPr>
          <p:nvPr>
            <p:ph idx="1"/>
          </p:nvPr>
        </p:nvSpPr>
        <p:spPr>
          <a:xfrm>
            <a:off x="436563" y="1234440"/>
            <a:ext cx="8229600" cy="4785360"/>
          </a:xfrm>
        </p:spPr>
        <p:txBody>
          <a:bodyPr>
            <a:normAutofit/>
          </a:bodyPr>
          <a:lstStyle/>
          <a:p>
            <a:r>
              <a:rPr lang="en-US" dirty="0" smtClean="0"/>
              <a:t>Typically provide a number of features to enable testing</a:t>
            </a:r>
          </a:p>
          <a:p>
            <a:pPr lvl="1"/>
            <a:r>
              <a:rPr lang="en-US" dirty="0" smtClean="0"/>
              <a:t>Setup/Teardown methods that run before/after each test</a:t>
            </a:r>
          </a:p>
          <a:p>
            <a:pPr lvl="1"/>
            <a:r>
              <a:rPr lang="en-US" dirty="0" smtClean="0"/>
              <a:t>Global Setup/Teardown that happen before/after all tests run</a:t>
            </a:r>
          </a:p>
          <a:p>
            <a:pPr lvl="1"/>
            <a:r>
              <a:rPr lang="en-US" dirty="0" smtClean="0"/>
              <a:t>Exception catching/handling</a:t>
            </a:r>
          </a:p>
          <a:p>
            <a:pPr lvl="1"/>
            <a:r>
              <a:rPr lang="en-US" dirty="0" smtClean="0"/>
              <a:t>Etc.</a:t>
            </a:r>
          </a:p>
          <a:p>
            <a:r>
              <a:rPr lang="en-US" dirty="0" smtClean="0"/>
              <a:t>Variety exist for different languages</a:t>
            </a:r>
          </a:p>
          <a:p>
            <a:pPr lvl="1"/>
            <a:r>
              <a:rPr lang="en-US" sz="2400" b="1" dirty="0" err="1" smtClean="0">
                <a:solidFill>
                  <a:srgbClr val="F85408"/>
                </a:solidFill>
                <a:ea typeface="+mn-ea"/>
              </a:rPr>
              <a:t>JUnit</a:t>
            </a:r>
            <a:r>
              <a:rPr lang="en-US" dirty="0" smtClean="0"/>
              <a:t> (JVM based), </a:t>
            </a:r>
            <a:r>
              <a:rPr lang="en-US" sz="2400" b="1" dirty="0" err="1" smtClean="0">
                <a:solidFill>
                  <a:srgbClr val="F85408"/>
                </a:solidFill>
                <a:ea typeface="+mn-ea"/>
              </a:rPr>
              <a:t>XUnit</a:t>
            </a:r>
            <a:r>
              <a:rPr lang="en-US" dirty="0" smtClean="0"/>
              <a:t> (XML based), </a:t>
            </a:r>
            <a:r>
              <a:rPr lang="en-US" sz="2400" b="1" dirty="0" err="1" smtClean="0">
                <a:solidFill>
                  <a:srgbClr val="F85408"/>
                </a:solidFill>
                <a:ea typeface="+mn-ea"/>
              </a:rPr>
              <a:t>CppUnit</a:t>
            </a:r>
            <a:r>
              <a:rPr lang="en-US" dirty="0" smtClean="0"/>
              <a:t> (C++), </a:t>
            </a:r>
            <a:r>
              <a:rPr lang="en-US" sz="2400" b="1" dirty="0" err="1" smtClean="0">
                <a:solidFill>
                  <a:srgbClr val="F85408"/>
                </a:solidFill>
                <a:ea typeface="+mn-ea"/>
              </a:rPr>
              <a:t>NUnit</a:t>
            </a:r>
            <a:r>
              <a:rPr lang="en-US" dirty="0" smtClean="0"/>
              <a:t> (.NET), </a:t>
            </a:r>
            <a:r>
              <a:rPr lang="en-US" sz="2400" b="1" dirty="0" err="1" smtClean="0">
                <a:solidFill>
                  <a:srgbClr val="F85408"/>
                </a:solidFill>
                <a:ea typeface="+mn-ea"/>
              </a:rPr>
              <a:t>PyUnit</a:t>
            </a:r>
            <a:r>
              <a:rPr lang="en-US" dirty="0" smtClean="0"/>
              <a:t> (Python), </a:t>
            </a:r>
            <a:r>
              <a:rPr lang="en-US" sz="2400" b="1" dirty="0" err="1" smtClean="0">
                <a:solidFill>
                  <a:srgbClr val="F85408"/>
                </a:solidFill>
                <a:ea typeface="+mn-ea"/>
              </a:rPr>
              <a:t>SUnit</a:t>
            </a:r>
            <a:r>
              <a:rPr lang="en-US" dirty="0" smtClean="0"/>
              <a:t> (Smalltalk), etc.</a:t>
            </a:r>
          </a:p>
          <a:p>
            <a:r>
              <a:rPr lang="en-US" dirty="0" smtClean="0"/>
              <a:t>We will focus on </a:t>
            </a:r>
            <a:r>
              <a:rPr lang="en-US" b="1" dirty="0" err="1" smtClean="0">
                <a:solidFill>
                  <a:srgbClr val="F85408"/>
                </a:solidFill>
              </a:rPr>
              <a:t>JUnit</a:t>
            </a:r>
            <a:endParaRPr lang="en-US" b="1" dirty="0" smtClean="0">
              <a:solidFill>
                <a:srgbClr val="F85408"/>
              </a:solidFill>
            </a:endParaRPr>
          </a:p>
        </p:txBody>
      </p:sp>
    </p:spTree>
    <p:extLst>
      <p:ext uri="{BB962C8B-B14F-4D97-AF65-F5344CB8AC3E}">
        <p14:creationId xmlns:p14="http://schemas.microsoft.com/office/powerpoint/2010/main" val="27565253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Example</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pPr>
              <a:lnSpc>
                <a:spcPct val="110000"/>
              </a:lnSpc>
              <a:spcBef>
                <a:spcPts val="0"/>
              </a:spcBef>
              <a:buNone/>
            </a:pPr>
            <a:r>
              <a:rPr lang="en-US" dirty="0" smtClean="0">
                <a:latin typeface="Lucida Bright" pitchFamily="18" charset="0"/>
              </a:rPr>
              <a:t>import </a:t>
            </a:r>
            <a:r>
              <a:rPr lang="en-US" dirty="0" err="1" smtClean="0">
                <a:latin typeface="Lucida Bright" pitchFamily="18" charset="0"/>
              </a:rPr>
              <a:t>org.junit.Test</a:t>
            </a:r>
            <a:r>
              <a:rPr lang="en-US" dirty="0" smtClean="0">
                <a:latin typeface="Lucida Bright" pitchFamily="18" charset="0"/>
              </a:rPr>
              <a:t> </a:t>
            </a:r>
          </a:p>
          <a:p>
            <a:pPr>
              <a:lnSpc>
                <a:spcPct val="110000"/>
              </a:lnSpc>
              <a:spcBef>
                <a:spcPts val="0"/>
              </a:spcBef>
              <a:buNone/>
            </a:pPr>
            <a:r>
              <a:rPr lang="en-US" dirty="0" smtClean="0">
                <a:latin typeface="Lucida Bright" pitchFamily="18" charset="0"/>
              </a:rPr>
              <a:t>import static </a:t>
            </a:r>
            <a:r>
              <a:rPr lang="en-US" dirty="0" err="1" smtClean="0">
                <a:latin typeface="Lucida Bright" pitchFamily="18" charset="0"/>
              </a:rPr>
              <a:t>org.junit.Assert</a:t>
            </a:r>
            <a:r>
              <a:rPr lang="en-US" dirty="0" smtClean="0">
                <a:latin typeface="Lucida Bright" pitchFamily="18" charset="0"/>
              </a:rPr>
              <a:t>.*</a:t>
            </a:r>
          </a:p>
          <a:p>
            <a:pPr>
              <a:lnSpc>
                <a:spcPct val="110000"/>
              </a:lnSpc>
              <a:spcBef>
                <a:spcPts val="0"/>
              </a:spcBef>
              <a:buNone/>
            </a:pPr>
            <a:r>
              <a:rPr lang="en-US" dirty="0" smtClean="0">
                <a:latin typeface="Lucida Bright" pitchFamily="18" charset="0"/>
              </a:rPr>
              <a:t>class </a:t>
            </a:r>
            <a:r>
              <a:rPr lang="en-US" dirty="0" err="1" smtClean="0">
                <a:latin typeface="Lucida Bright" pitchFamily="18" charset="0"/>
              </a:rPr>
              <a:t>ExampleClassTest</a:t>
            </a:r>
            <a:r>
              <a:rPr lang="en-US" dirty="0" smtClean="0">
                <a:latin typeface="Lucida Bright" pitchFamily="18" charset="0"/>
              </a:rPr>
              <a:t> {</a:t>
            </a:r>
          </a:p>
          <a:p>
            <a:pPr>
              <a:lnSpc>
                <a:spcPct val="110000"/>
              </a:lnSpc>
              <a:spcBef>
                <a:spcPts val="0"/>
              </a:spcBef>
              <a:buNone/>
            </a:pPr>
            <a:r>
              <a:rPr lang="en-US" dirty="0" smtClean="0">
                <a:latin typeface="Lucida Bright" pitchFamily="18" charset="0"/>
              </a:rPr>
              <a:t>		@Test</a:t>
            </a:r>
          </a:p>
          <a:p>
            <a:pPr>
              <a:lnSpc>
                <a:spcPct val="110000"/>
              </a:lnSpc>
              <a:spcBef>
                <a:spcPts val="0"/>
              </a:spcBef>
              <a:buNone/>
            </a:pPr>
            <a:r>
              <a:rPr lang="en-US" dirty="0" smtClean="0">
                <a:latin typeface="Lucida Bright" pitchFamily="18" charset="0"/>
              </a:rPr>
              <a:t>		void </a:t>
            </a:r>
            <a:r>
              <a:rPr lang="en-US" dirty="0" err="1" smtClean="0">
                <a:latin typeface="Lucida Bright" pitchFamily="18" charset="0"/>
              </a:rPr>
              <a:t>AdditionShouldWork</a:t>
            </a:r>
            <a:r>
              <a:rPr lang="en-US" dirty="0" smtClean="0">
                <a:latin typeface="Lucida Bright" pitchFamily="18" charset="0"/>
              </a:rPr>
              <a:t>()</a:t>
            </a:r>
          </a:p>
          <a:p>
            <a:pPr>
              <a:lnSpc>
                <a:spcPct val="110000"/>
              </a:lnSpc>
              <a:spcBef>
                <a:spcPts val="0"/>
              </a:spcBef>
              <a:buNone/>
            </a:pPr>
            <a:r>
              <a:rPr lang="en-US" dirty="0" smtClean="0">
                <a:latin typeface="Lucida Bright" pitchFamily="18" charset="0"/>
              </a:rPr>
              <a:t>		{</a:t>
            </a:r>
          </a:p>
          <a:p>
            <a:pPr>
              <a:lnSpc>
                <a:spcPct val="110000"/>
              </a:lnSpc>
              <a:spcBef>
                <a:spcPts val="0"/>
              </a:spcBef>
              <a:buNone/>
            </a:pPr>
            <a:r>
              <a:rPr lang="en-US" dirty="0" smtClean="0">
                <a:latin typeface="Lucida Bright" pitchFamily="18" charset="0"/>
              </a:rPr>
              <a:t>			</a:t>
            </a:r>
            <a:r>
              <a:rPr lang="en-US" dirty="0" err="1" smtClean="0">
                <a:latin typeface="Lucida Bright" pitchFamily="18" charset="0"/>
              </a:rPr>
              <a:t>assertEquals</a:t>
            </a:r>
            <a:r>
              <a:rPr lang="en-US" dirty="0" smtClean="0">
                <a:latin typeface="Lucida Bright" pitchFamily="18" charset="0"/>
              </a:rPr>
              <a:t>(1+1, 2)</a:t>
            </a:r>
          </a:p>
          <a:p>
            <a:pPr>
              <a:lnSpc>
                <a:spcPct val="110000"/>
              </a:lnSpc>
              <a:spcBef>
                <a:spcPts val="0"/>
              </a:spcBef>
              <a:buNone/>
            </a:pPr>
            <a:r>
              <a:rPr lang="en-US" dirty="0" smtClean="0">
                <a:latin typeface="Lucida Bright" pitchFamily="18" charset="0"/>
              </a:rPr>
              <a:t>		}</a:t>
            </a:r>
          </a:p>
          <a:p>
            <a:pPr>
              <a:lnSpc>
                <a:spcPct val="110000"/>
              </a:lnSpc>
              <a:spcBef>
                <a:spcPts val="0"/>
              </a:spcBef>
              <a:buNone/>
            </a:pPr>
            <a:r>
              <a:rPr lang="en-US" dirty="0" smtClean="0">
                <a:latin typeface="Lucida Bright" pitchFamily="18" charset="0"/>
              </a:rPr>
              <a:t>}</a:t>
            </a:r>
          </a:p>
          <a:p>
            <a:pPr>
              <a:buNone/>
            </a:pPr>
            <a:endParaRPr lang="en-US" dirty="0" smtClean="0"/>
          </a:p>
        </p:txBody>
      </p:sp>
    </p:spTree>
    <p:extLst>
      <p:ext uri="{BB962C8B-B14F-4D97-AF65-F5344CB8AC3E}">
        <p14:creationId xmlns:p14="http://schemas.microsoft.com/office/powerpoint/2010/main" val="27565253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Basics</a:t>
            </a:r>
            <a:endParaRPr lang="en-US" dirty="0"/>
          </a:p>
        </p:txBody>
      </p:sp>
      <p:sp>
        <p:nvSpPr>
          <p:cNvPr id="3" name="Content Placeholder 2"/>
          <p:cNvSpPr>
            <a:spLocks noGrp="1"/>
          </p:cNvSpPr>
          <p:nvPr>
            <p:ph idx="1"/>
          </p:nvPr>
        </p:nvSpPr>
        <p:spPr>
          <a:xfrm>
            <a:off x="436563" y="1301750"/>
            <a:ext cx="8229600" cy="4413250"/>
          </a:xfrm>
        </p:spPr>
        <p:txBody>
          <a:bodyPr/>
          <a:lstStyle/>
          <a:p>
            <a:r>
              <a:rPr lang="en-US" b="1" dirty="0" smtClean="0">
                <a:solidFill>
                  <a:srgbClr val="F85408"/>
                </a:solidFill>
              </a:rPr>
              <a:t>Tests</a:t>
            </a:r>
            <a:r>
              <a:rPr lang="en-US" dirty="0" smtClean="0"/>
              <a:t> are denoted with the tag </a:t>
            </a:r>
            <a:r>
              <a:rPr lang="en-US" i="1" dirty="0" smtClean="0"/>
              <a:t>@Test</a:t>
            </a:r>
          </a:p>
          <a:p>
            <a:r>
              <a:rPr lang="en-US" b="1" dirty="0" smtClean="0">
                <a:solidFill>
                  <a:srgbClr val="F85408"/>
                </a:solidFill>
              </a:rPr>
              <a:t>Setup</a:t>
            </a:r>
            <a:r>
              <a:rPr lang="en-US" b="1" dirty="0" smtClean="0"/>
              <a:t> </a:t>
            </a:r>
            <a:r>
              <a:rPr lang="en-US" b="1" dirty="0" smtClean="0">
                <a:solidFill>
                  <a:srgbClr val="F85408"/>
                </a:solidFill>
              </a:rPr>
              <a:t>and</a:t>
            </a:r>
            <a:r>
              <a:rPr lang="en-US" b="1" dirty="0" smtClean="0"/>
              <a:t> </a:t>
            </a:r>
            <a:r>
              <a:rPr lang="en-US" b="1" dirty="0" smtClean="0">
                <a:solidFill>
                  <a:srgbClr val="F85408"/>
                </a:solidFill>
              </a:rPr>
              <a:t>Teardown</a:t>
            </a:r>
            <a:r>
              <a:rPr lang="en-US" dirty="0" smtClean="0"/>
              <a:t> methods (ran before and after </a:t>
            </a:r>
            <a:r>
              <a:rPr lang="en-US" b="1" dirty="0" smtClean="0">
                <a:solidFill>
                  <a:srgbClr val="F85408"/>
                </a:solidFill>
              </a:rPr>
              <a:t>each</a:t>
            </a:r>
            <a:r>
              <a:rPr lang="en-US" b="1" dirty="0" smtClean="0"/>
              <a:t> </a:t>
            </a:r>
            <a:r>
              <a:rPr lang="en-US" b="1" dirty="0" smtClean="0">
                <a:solidFill>
                  <a:srgbClr val="F85408"/>
                </a:solidFill>
              </a:rPr>
              <a:t>test</a:t>
            </a:r>
            <a:r>
              <a:rPr lang="en-US" dirty="0" smtClean="0"/>
              <a:t>) are declared using </a:t>
            </a:r>
            <a:r>
              <a:rPr lang="en-US" i="1" dirty="0" smtClean="0"/>
              <a:t>@Before </a:t>
            </a:r>
            <a:r>
              <a:rPr lang="en-US" dirty="0" smtClean="0"/>
              <a:t>and </a:t>
            </a:r>
            <a:r>
              <a:rPr lang="en-US" i="1" dirty="0" smtClean="0"/>
              <a:t>@After</a:t>
            </a:r>
          </a:p>
          <a:p>
            <a:r>
              <a:rPr lang="en-US" b="1" dirty="0" smtClean="0">
                <a:solidFill>
                  <a:srgbClr val="F85408"/>
                </a:solidFill>
              </a:rPr>
              <a:t>Global</a:t>
            </a:r>
            <a:r>
              <a:rPr lang="en-US" b="1" dirty="0" smtClean="0"/>
              <a:t> </a:t>
            </a:r>
            <a:r>
              <a:rPr lang="en-US" b="1" dirty="0" smtClean="0">
                <a:solidFill>
                  <a:srgbClr val="F85408"/>
                </a:solidFill>
              </a:rPr>
              <a:t>Setup</a:t>
            </a:r>
            <a:r>
              <a:rPr lang="en-US" b="1" dirty="0" smtClean="0"/>
              <a:t> </a:t>
            </a:r>
            <a:r>
              <a:rPr lang="en-US" b="1" dirty="0" smtClean="0">
                <a:solidFill>
                  <a:srgbClr val="F85408"/>
                </a:solidFill>
              </a:rPr>
              <a:t>and</a:t>
            </a:r>
            <a:r>
              <a:rPr lang="en-US" b="1" dirty="0" smtClean="0"/>
              <a:t> </a:t>
            </a:r>
            <a:r>
              <a:rPr lang="en-US" b="1" dirty="0" smtClean="0">
                <a:solidFill>
                  <a:srgbClr val="F85408"/>
                </a:solidFill>
              </a:rPr>
              <a:t>Teardown</a:t>
            </a:r>
            <a:r>
              <a:rPr lang="en-US" dirty="0" smtClean="0"/>
              <a:t> methods (ran before and after </a:t>
            </a:r>
            <a:r>
              <a:rPr lang="en-US" b="1" dirty="0" smtClean="0">
                <a:solidFill>
                  <a:srgbClr val="F85408"/>
                </a:solidFill>
              </a:rPr>
              <a:t>all</a:t>
            </a:r>
            <a:r>
              <a:rPr lang="en-US" b="1" dirty="0" smtClean="0"/>
              <a:t> </a:t>
            </a:r>
            <a:r>
              <a:rPr lang="en-US" b="1" dirty="0" smtClean="0">
                <a:solidFill>
                  <a:srgbClr val="F85408"/>
                </a:solidFill>
              </a:rPr>
              <a:t>the</a:t>
            </a:r>
            <a:r>
              <a:rPr lang="en-US" b="1" dirty="0" smtClean="0"/>
              <a:t> </a:t>
            </a:r>
            <a:r>
              <a:rPr lang="en-US" b="1" dirty="0" smtClean="0">
                <a:solidFill>
                  <a:srgbClr val="F85408"/>
                </a:solidFill>
              </a:rPr>
              <a:t>tests</a:t>
            </a:r>
            <a:r>
              <a:rPr lang="en-US" dirty="0" smtClean="0"/>
              <a:t> in a class) are declared with </a:t>
            </a:r>
            <a:r>
              <a:rPr lang="en-US" i="1" dirty="0" smtClean="0"/>
              <a:t>@</a:t>
            </a:r>
            <a:r>
              <a:rPr lang="en-US" i="1" dirty="0" err="1" smtClean="0"/>
              <a:t>BeforeClass</a:t>
            </a:r>
            <a:r>
              <a:rPr lang="en-US" i="1" dirty="0" smtClean="0"/>
              <a:t> </a:t>
            </a:r>
            <a:r>
              <a:rPr lang="en-US" dirty="0" smtClean="0"/>
              <a:t>and </a:t>
            </a:r>
            <a:r>
              <a:rPr lang="en-US" i="1" dirty="0" smtClean="0"/>
              <a:t>@</a:t>
            </a:r>
            <a:r>
              <a:rPr lang="en-US" i="1" dirty="0" err="1" smtClean="0"/>
              <a:t>AfterClass</a:t>
            </a:r>
            <a:endParaRPr lang="en-US" i="1" dirty="0" smtClean="0"/>
          </a:p>
          <a:p>
            <a:r>
              <a:rPr lang="en-US" dirty="0" smtClean="0"/>
              <a:t>Tags are placed </a:t>
            </a:r>
            <a:r>
              <a:rPr lang="en-US" b="1" dirty="0">
                <a:solidFill>
                  <a:srgbClr val="F85408"/>
                </a:solidFill>
              </a:rPr>
              <a:t>above</a:t>
            </a:r>
            <a:r>
              <a:rPr lang="en-US" dirty="0" smtClean="0"/>
              <a:t> the </a:t>
            </a:r>
            <a:r>
              <a:rPr lang="en-US" b="1" dirty="0">
                <a:solidFill>
                  <a:srgbClr val="F85408"/>
                </a:solidFill>
              </a:rPr>
              <a:t>method</a:t>
            </a:r>
            <a:r>
              <a:rPr lang="en-US" dirty="0" smtClean="0"/>
              <a:t> </a:t>
            </a:r>
            <a:r>
              <a:rPr lang="en-US" b="1" dirty="0">
                <a:solidFill>
                  <a:srgbClr val="F85408"/>
                </a:solidFill>
              </a:rPr>
              <a:t>declaration</a:t>
            </a:r>
            <a:r>
              <a:rPr lang="en-US" dirty="0" smtClean="0"/>
              <a:t> and </a:t>
            </a:r>
            <a:r>
              <a:rPr lang="en-US" b="1" dirty="0" smtClean="0">
                <a:solidFill>
                  <a:srgbClr val="F85408"/>
                </a:solidFill>
              </a:rPr>
              <a:t>inside</a:t>
            </a:r>
            <a:r>
              <a:rPr lang="en-US" dirty="0" smtClean="0"/>
              <a:t> the </a:t>
            </a:r>
            <a:r>
              <a:rPr lang="en-US" b="1" dirty="0">
                <a:solidFill>
                  <a:srgbClr val="F85408"/>
                </a:solidFill>
              </a:rPr>
              <a:t>test</a:t>
            </a:r>
            <a:r>
              <a:rPr lang="en-US" dirty="0" smtClean="0"/>
              <a:t> </a:t>
            </a:r>
            <a:r>
              <a:rPr lang="en-US" b="1" dirty="0">
                <a:solidFill>
                  <a:srgbClr val="F85408"/>
                </a:solidFill>
              </a:rPr>
              <a:t>class</a:t>
            </a:r>
          </a:p>
          <a:p>
            <a:pPr lvl="1"/>
            <a:r>
              <a:rPr lang="en-US" dirty="0" smtClean="0"/>
              <a:t>Test methods, setup, and teardown </a:t>
            </a:r>
            <a:r>
              <a:rPr lang="en-US" sz="2400" b="1" dirty="0">
                <a:solidFill>
                  <a:srgbClr val="F85408"/>
                </a:solidFill>
                <a:ea typeface="+mn-ea"/>
              </a:rPr>
              <a:t>methods can have any name </a:t>
            </a:r>
            <a:r>
              <a:rPr lang="en-US" dirty="0" smtClean="0"/>
              <a:t>as long as the proper tag is used</a:t>
            </a:r>
          </a:p>
          <a:p>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Basics (cont.)</a:t>
            </a:r>
            <a:endParaRPr lang="en-US" dirty="0"/>
          </a:p>
        </p:txBody>
      </p:sp>
      <p:sp>
        <p:nvSpPr>
          <p:cNvPr id="3" name="Content Placeholder 2"/>
          <p:cNvSpPr>
            <a:spLocks noGrp="1"/>
          </p:cNvSpPr>
          <p:nvPr>
            <p:ph idx="1"/>
          </p:nvPr>
        </p:nvSpPr>
        <p:spPr/>
        <p:txBody>
          <a:bodyPr/>
          <a:lstStyle/>
          <a:p>
            <a:r>
              <a:rPr lang="en-US" dirty="0" smtClean="0"/>
              <a:t>Typical </a:t>
            </a:r>
            <a:r>
              <a:rPr lang="en-US" dirty="0" err="1" smtClean="0"/>
              <a:t>JUnit</a:t>
            </a:r>
            <a:r>
              <a:rPr lang="en-US" dirty="0" smtClean="0"/>
              <a:t> </a:t>
            </a:r>
            <a:r>
              <a:rPr lang="en-US" b="1" dirty="0">
                <a:solidFill>
                  <a:srgbClr val="F85408"/>
                </a:solidFill>
              </a:rPr>
              <a:t>test</a:t>
            </a:r>
            <a:r>
              <a:rPr lang="en-US" dirty="0" smtClean="0"/>
              <a:t> </a:t>
            </a:r>
            <a:r>
              <a:rPr lang="en-US" b="1" dirty="0">
                <a:solidFill>
                  <a:srgbClr val="F85408"/>
                </a:solidFill>
              </a:rPr>
              <a:t>flow</a:t>
            </a:r>
            <a:r>
              <a:rPr lang="en-US" dirty="0" smtClean="0"/>
              <a:t> AAA</a:t>
            </a:r>
          </a:p>
          <a:p>
            <a:pPr lvl="1"/>
            <a:r>
              <a:rPr lang="en-US" sz="2400" b="1" dirty="0">
                <a:solidFill>
                  <a:srgbClr val="F85408"/>
                </a:solidFill>
                <a:ea typeface="+mn-ea"/>
              </a:rPr>
              <a:t>A</a:t>
            </a:r>
            <a:r>
              <a:rPr lang="en-US" dirty="0" smtClean="0"/>
              <a:t>rrange</a:t>
            </a:r>
          </a:p>
          <a:p>
            <a:pPr lvl="1"/>
            <a:r>
              <a:rPr lang="en-US" sz="2400" b="1" dirty="0">
                <a:solidFill>
                  <a:srgbClr val="F85408"/>
                </a:solidFill>
                <a:ea typeface="+mn-ea"/>
              </a:rPr>
              <a:t>A</a:t>
            </a:r>
            <a:r>
              <a:rPr lang="en-US" dirty="0" smtClean="0"/>
              <a:t>ct</a:t>
            </a:r>
          </a:p>
          <a:p>
            <a:pPr lvl="1"/>
            <a:r>
              <a:rPr lang="en-US" sz="2400" b="1" dirty="0">
                <a:solidFill>
                  <a:srgbClr val="F85408"/>
                </a:solidFill>
                <a:ea typeface="+mn-ea"/>
              </a:rPr>
              <a:t>A</a:t>
            </a:r>
            <a:r>
              <a:rPr lang="en-US" dirty="0" smtClean="0"/>
              <a:t>ssert</a:t>
            </a:r>
            <a:endParaRPr lang="en-US" dirty="0"/>
          </a:p>
          <a:p>
            <a:r>
              <a:rPr lang="en-US" dirty="0" smtClean="0"/>
              <a:t>Number of assertions are available through org.junit.Assert.*</a:t>
            </a:r>
          </a:p>
          <a:p>
            <a:pPr lvl="1"/>
            <a:r>
              <a:rPr lang="en-US" dirty="0" err="1" smtClean="0"/>
              <a:t>assertEquals</a:t>
            </a:r>
            <a:r>
              <a:rPr lang="en-US" dirty="0" smtClean="0"/>
              <a:t>, </a:t>
            </a:r>
            <a:r>
              <a:rPr lang="en-US" dirty="0" err="1" smtClean="0"/>
              <a:t>assertNull</a:t>
            </a:r>
            <a:r>
              <a:rPr lang="en-US" dirty="0" smtClean="0"/>
              <a:t>/</a:t>
            </a:r>
            <a:r>
              <a:rPr lang="en-US" dirty="0" err="1" smtClean="0"/>
              <a:t>assertNotNull</a:t>
            </a:r>
            <a:r>
              <a:rPr lang="en-US" dirty="0" smtClean="0"/>
              <a:t>, </a:t>
            </a:r>
            <a:r>
              <a:rPr lang="en-US" dirty="0" err="1" smtClean="0"/>
              <a:t>assertTrue</a:t>
            </a:r>
            <a:r>
              <a:rPr lang="en-US" dirty="0" smtClean="0"/>
              <a:t>/</a:t>
            </a:r>
            <a:r>
              <a:rPr lang="en-US" dirty="0" err="1" smtClean="0"/>
              <a:t>assertFalse</a:t>
            </a:r>
            <a:r>
              <a:rPr lang="en-US" dirty="0" smtClean="0"/>
              <a:t>, </a:t>
            </a:r>
            <a:r>
              <a:rPr lang="en-US" dirty="0" err="1" smtClean="0"/>
              <a:t>assertArrayEquals</a:t>
            </a:r>
            <a:r>
              <a:rPr lang="en-US" dirty="0" smtClean="0"/>
              <a:t>, etc</a:t>
            </a:r>
          </a:p>
          <a:p>
            <a:r>
              <a:rPr lang="en-US" dirty="0" smtClean="0"/>
              <a:t>Can check for an </a:t>
            </a:r>
            <a:r>
              <a:rPr lang="en-US" b="1" dirty="0">
                <a:solidFill>
                  <a:srgbClr val="F85408"/>
                </a:solidFill>
              </a:rPr>
              <a:t>exception</a:t>
            </a:r>
            <a:r>
              <a:rPr lang="en-US" dirty="0" smtClean="0"/>
              <a:t> using </a:t>
            </a:r>
            <a:r>
              <a:rPr lang="en-US" i="1" dirty="0" smtClean="0"/>
              <a:t>@Test(expected=EXCEPTION_NAME)</a:t>
            </a:r>
            <a:endParaRPr lang="en-US" dirty="0" smtClean="0"/>
          </a:p>
          <a:p>
            <a:r>
              <a:rPr lang="en-US" dirty="0" smtClean="0"/>
              <a:t>Many more advanced features</a:t>
            </a:r>
          </a:p>
          <a:p>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Basics (cont.)</a:t>
            </a:r>
            <a:endParaRPr lang="en-US" dirty="0"/>
          </a:p>
        </p:txBody>
      </p:sp>
      <p:sp>
        <p:nvSpPr>
          <p:cNvPr id="3" name="Content Placeholder 2"/>
          <p:cNvSpPr>
            <a:spLocks noGrp="1"/>
          </p:cNvSpPr>
          <p:nvPr>
            <p:ph idx="1"/>
          </p:nvPr>
        </p:nvSpPr>
        <p:spPr/>
        <p:txBody>
          <a:bodyPr/>
          <a:lstStyle/>
          <a:p>
            <a:r>
              <a:rPr lang="en-US" dirty="0" smtClean="0"/>
              <a:t>Show advanced </a:t>
            </a:r>
            <a:r>
              <a:rPr lang="en-US" dirty="0" err="1" smtClean="0"/>
              <a:t>JUnit</a:t>
            </a:r>
            <a:r>
              <a:rPr lang="en-US" dirty="0" smtClean="0"/>
              <a:t> test example in IDEA</a:t>
            </a:r>
            <a:endParaRPr lang="en-US" dirty="0"/>
          </a:p>
        </p:txBody>
      </p:sp>
    </p:spTree>
    <p:extLst>
      <p:ext uri="{BB962C8B-B14F-4D97-AF65-F5344CB8AC3E}">
        <p14:creationId xmlns:p14="http://schemas.microsoft.com/office/powerpoint/2010/main" val="161563160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Best Practices</a:t>
            </a:r>
            <a:endParaRPr lang="en-US" dirty="0"/>
          </a:p>
        </p:txBody>
      </p:sp>
      <p:sp>
        <p:nvSpPr>
          <p:cNvPr id="3" name="Content Placeholder 2"/>
          <p:cNvSpPr>
            <a:spLocks noGrp="1"/>
          </p:cNvSpPr>
          <p:nvPr>
            <p:ph idx="1"/>
          </p:nvPr>
        </p:nvSpPr>
        <p:spPr>
          <a:xfrm>
            <a:off x="381000" y="1219200"/>
            <a:ext cx="8229600" cy="4632960"/>
          </a:xfrm>
        </p:spPr>
        <p:txBody>
          <a:bodyPr/>
          <a:lstStyle/>
          <a:p>
            <a:r>
              <a:rPr lang="en-US" dirty="0" smtClean="0"/>
              <a:t>Follow </a:t>
            </a:r>
            <a:r>
              <a:rPr lang="en-US" b="1" dirty="0" smtClean="0">
                <a:solidFill>
                  <a:srgbClr val="F85408"/>
                </a:solidFill>
              </a:rPr>
              <a:t>proper</a:t>
            </a:r>
            <a:r>
              <a:rPr lang="en-US" dirty="0" smtClean="0"/>
              <a:t> </a:t>
            </a:r>
            <a:r>
              <a:rPr lang="en-US" b="1" dirty="0" smtClean="0">
                <a:solidFill>
                  <a:srgbClr val="F85408"/>
                </a:solidFill>
              </a:rPr>
              <a:t>naming</a:t>
            </a:r>
            <a:r>
              <a:rPr lang="en-US" dirty="0" smtClean="0"/>
              <a:t> </a:t>
            </a:r>
            <a:r>
              <a:rPr lang="en-US" b="1" dirty="0" smtClean="0">
                <a:solidFill>
                  <a:srgbClr val="F85408"/>
                </a:solidFill>
              </a:rPr>
              <a:t>conventions</a:t>
            </a:r>
            <a:r>
              <a:rPr lang="en-US" dirty="0" smtClean="0"/>
              <a:t> for test classes/tests</a:t>
            </a:r>
          </a:p>
          <a:p>
            <a:pPr lvl="1"/>
            <a:r>
              <a:rPr lang="en-US" dirty="0" err="1" smtClean="0"/>
              <a:t>MyClassBeingTestedTest</a:t>
            </a:r>
            <a:endParaRPr lang="en-US" dirty="0" smtClean="0"/>
          </a:p>
          <a:p>
            <a:pPr lvl="2"/>
            <a:r>
              <a:rPr lang="en-US" dirty="0" smtClean="0"/>
              <a:t>E.g. </a:t>
            </a:r>
            <a:r>
              <a:rPr lang="en-US" dirty="0" err="1" smtClean="0"/>
              <a:t>QueryRunnerTest</a:t>
            </a:r>
            <a:endParaRPr lang="en-US" dirty="0" smtClean="0"/>
          </a:p>
          <a:p>
            <a:pPr lvl="1"/>
            <a:r>
              <a:rPr lang="en-US" dirty="0" err="1" smtClean="0"/>
              <a:t>ObjectBeingTestedShouldDoSomethingWithInput</a:t>
            </a:r>
            <a:endParaRPr lang="en-US" dirty="0" smtClean="0"/>
          </a:p>
          <a:p>
            <a:pPr lvl="2"/>
            <a:r>
              <a:rPr lang="en-US" dirty="0" smtClean="0"/>
              <a:t>E.g. </a:t>
            </a:r>
            <a:r>
              <a:rPr lang="en-US" dirty="0" err="1" smtClean="0"/>
              <a:t>QueryRunnerShouldExecuteFindByNameQuery</a:t>
            </a:r>
            <a:endParaRPr lang="en-US" dirty="0" smtClean="0"/>
          </a:p>
          <a:p>
            <a:r>
              <a:rPr lang="en-US" dirty="0" smtClean="0"/>
              <a:t>Tests should be </a:t>
            </a:r>
            <a:r>
              <a:rPr lang="en-US" dirty="0" err="1" smtClean="0"/>
              <a:t>runnable</a:t>
            </a:r>
            <a:r>
              <a:rPr lang="en-US" dirty="0" smtClean="0"/>
              <a:t> </a:t>
            </a:r>
            <a:r>
              <a:rPr lang="en-US" b="1" dirty="0" smtClean="0">
                <a:solidFill>
                  <a:srgbClr val="F85408"/>
                </a:solidFill>
              </a:rPr>
              <a:t>independent</a:t>
            </a:r>
            <a:r>
              <a:rPr lang="en-US" dirty="0" smtClean="0"/>
              <a:t> </a:t>
            </a:r>
            <a:r>
              <a:rPr lang="en-US" b="1" dirty="0" smtClean="0">
                <a:solidFill>
                  <a:srgbClr val="F85408"/>
                </a:solidFill>
              </a:rPr>
              <a:t>of</a:t>
            </a:r>
            <a:r>
              <a:rPr lang="en-US" dirty="0" smtClean="0"/>
              <a:t> </a:t>
            </a:r>
            <a:r>
              <a:rPr lang="en-US" b="1" dirty="0" smtClean="0">
                <a:solidFill>
                  <a:srgbClr val="F85408"/>
                </a:solidFill>
              </a:rPr>
              <a:t>each</a:t>
            </a:r>
            <a:r>
              <a:rPr lang="en-US" dirty="0" smtClean="0"/>
              <a:t> </a:t>
            </a:r>
            <a:r>
              <a:rPr lang="en-US" b="1" dirty="0" smtClean="0">
                <a:solidFill>
                  <a:srgbClr val="F85408"/>
                </a:solidFill>
              </a:rPr>
              <a:t>other</a:t>
            </a:r>
          </a:p>
          <a:p>
            <a:pPr lvl="1"/>
            <a:r>
              <a:rPr lang="en-US" sz="2400" b="1" dirty="0" smtClean="0">
                <a:solidFill>
                  <a:srgbClr val="F85408"/>
                </a:solidFill>
                <a:ea typeface="+mn-ea"/>
              </a:rPr>
              <a:t>No</a:t>
            </a:r>
            <a:r>
              <a:rPr lang="en-US" dirty="0" smtClean="0"/>
              <a:t> </a:t>
            </a:r>
            <a:r>
              <a:rPr lang="en-US" sz="2400" b="1" dirty="0" smtClean="0">
                <a:solidFill>
                  <a:srgbClr val="F85408"/>
                </a:solidFill>
                <a:ea typeface="+mn-ea"/>
              </a:rPr>
              <a:t>implicit</a:t>
            </a:r>
            <a:r>
              <a:rPr lang="en-US" dirty="0" smtClean="0"/>
              <a:t> </a:t>
            </a:r>
            <a:r>
              <a:rPr lang="en-US" sz="2400" b="1" dirty="0" smtClean="0">
                <a:solidFill>
                  <a:srgbClr val="F85408"/>
                </a:solidFill>
                <a:ea typeface="+mn-ea"/>
              </a:rPr>
              <a:t>ordering</a:t>
            </a:r>
            <a:r>
              <a:rPr lang="en-US" dirty="0" smtClean="0"/>
              <a:t> of tests</a:t>
            </a:r>
          </a:p>
          <a:p>
            <a:r>
              <a:rPr lang="en-US" dirty="0" smtClean="0"/>
              <a:t>Tests should leave the </a:t>
            </a:r>
            <a:r>
              <a:rPr lang="en-US" b="1" dirty="0" smtClean="0">
                <a:solidFill>
                  <a:srgbClr val="F85408"/>
                </a:solidFill>
              </a:rPr>
              <a:t>environment</a:t>
            </a:r>
            <a:r>
              <a:rPr lang="en-US" dirty="0" smtClean="0"/>
              <a:t> </a:t>
            </a:r>
            <a:r>
              <a:rPr lang="en-US" b="1" dirty="0" smtClean="0">
                <a:solidFill>
                  <a:srgbClr val="F85408"/>
                </a:solidFill>
              </a:rPr>
              <a:t>unaltered</a:t>
            </a:r>
          </a:p>
          <a:p>
            <a:pPr lvl="1"/>
            <a:r>
              <a:rPr lang="en-US" dirty="0" smtClean="0"/>
              <a:t>Use setup/teardown methods to prep/clean the environment if necessary</a:t>
            </a:r>
          </a:p>
          <a:p>
            <a:r>
              <a:rPr lang="en-US" b="1" dirty="0" smtClean="0">
                <a:solidFill>
                  <a:srgbClr val="F85408"/>
                </a:solidFill>
              </a:rPr>
              <a:t>Use</a:t>
            </a:r>
            <a:r>
              <a:rPr lang="en-US" dirty="0" smtClean="0"/>
              <a:t> </a:t>
            </a:r>
            <a:r>
              <a:rPr lang="en-US" b="1" dirty="0" smtClean="0">
                <a:solidFill>
                  <a:srgbClr val="F85408"/>
                </a:solidFill>
              </a:rPr>
              <a:t>built-in</a:t>
            </a:r>
            <a:r>
              <a:rPr lang="en-US" dirty="0" smtClean="0"/>
              <a:t> </a:t>
            </a:r>
            <a:r>
              <a:rPr lang="en-US" b="1" dirty="0" smtClean="0">
                <a:solidFill>
                  <a:srgbClr val="F85408"/>
                </a:solidFill>
              </a:rPr>
              <a:t>error</a:t>
            </a:r>
            <a:r>
              <a:rPr lang="en-US" dirty="0" smtClean="0"/>
              <a:t> </a:t>
            </a:r>
            <a:r>
              <a:rPr lang="en-US" b="1" dirty="0" smtClean="0">
                <a:solidFill>
                  <a:srgbClr val="F85408"/>
                </a:solidFill>
              </a:rPr>
              <a:t>handling</a:t>
            </a:r>
            <a:r>
              <a:rPr lang="en-US" dirty="0" smtClean="0"/>
              <a:t> features</a:t>
            </a:r>
          </a:p>
          <a:p>
            <a:pPr lvl="1"/>
            <a:r>
              <a:rPr lang="en-US" dirty="0" smtClean="0"/>
              <a:t>Don’t use try/catch, let the test throw the actual exception</a:t>
            </a:r>
          </a:p>
          <a:p>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 TDD with </a:t>
            </a:r>
            <a:r>
              <a:rPr lang="en-US" dirty="0" err="1" smtClean="0"/>
              <a:t>JUnit</a:t>
            </a:r>
            <a:r>
              <a:rPr lang="en-US" dirty="0" smtClean="0"/>
              <a:t> (PLACEHOLDER)</a:t>
            </a:r>
            <a:endParaRPr lang="en-US" dirty="0"/>
          </a:p>
        </p:txBody>
      </p:sp>
      <p:sp>
        <p:nvSpPr>
          <p:cNvPr id="3" name="Content Placeholder 2"/>
          <p:cNvSpPr>
            <a:spLocks noGrp="1"/>
          </p:cNvSpPr>
          <p:nvPr>
            <p:ph idx="1"/>
          </p:nvPr>
        </p:nvSpPr>
        <p:spPr/>
        <p:txBody>
          <a:bodyPr>
            <a:normAutofit/>
          </a:bodyPr>
          <a:lstStyle/>
          <a:p>
            <a:r>
              <a:rPr lang="en-US" dirty="0" smtClean="0"/>
              <a:t>You are a developer for a popular </a:t>
            </a:r>
            <a:r>
              <a:rPr lang="en-US" b="1" dirty="0" smtClean="0"/>
              <a:t>airline</a:t>
            </a:r>
            <a:r>
              <a:rPr lang="en-US" dirty="0" smtClean="0"/>
              <a:t> tasked with creating their </a:t>
            </a:r>
            <a:r>
              <a:rPr lang="en-US" b="1" dirty="0" smtClean="0"/>
              <a:t>online</a:t>
            </a:r>
            <a:r>
              <a:rPr lang="en-US" dirty="0" smtClean="0"/>
              <a:t> </a:t>
            </a:r>
            <a:r>
              <a:rPr lang="en-US" b="1" dirty="0" smtClean="0"/>
              <a:t>booking</a:t>
            </a:r>
            <a:r>
              <a:rPr lang="en-US" dirty="0" smtClean="0"/>
              <a:t> </a:t>
            </a:r>
            <a:r>
              <a:rPr lang="en-US" b="1" dirty="0" smtClean="0"/>
              <a:t>website</a:t>
            </a:r>
            <a:r>
              <a:rPr lang="en-US" dirty="0" smtClean="0"/>
              <a:t>.</a:t>
            </a:r>
          </a:p>
          <a:p>
            <a:r>
              <a:rPr lang="en-US" dirty="0" smtClean="0"/>
              <a:t>Recently, sites which allow users to create detailed travel plans (lists of destinations) have become popular</a:t>
            </a:r>
          </a:p>
          <a:p>
            <a:r>
              <a:rPr lang="en-US" dirty="0" smtClean="0"/>
              <a:t>You’re tasked with modifying the site to allow these travel plans to be converted to concrete Itineraries of real flights to encourage users to book the trips.</a:t>
            </a:r>
          </a:p>
        </p:txBody>
      </p:sp>
    </p:spTree>
    <p:extLst>
      <p:ext uri="{BB962C8B-B14F-4D97-AF65-F5344CB8AC3E}">
        <p14:creationId xmlns:p14="http://schemas.microsoft.com/office/powerpoint/2010/main" val="9963408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Specification (PLACEHOLDER)</a:t>
            </a:r>
            <a:endParaRPr lang="en-US" dirty="0"/>
          </a:p>
        </p:txBody>
      </p:sp>
      <p:sp>
        <p:nvSpPr>
          <p:cNvPr id="3" name="Content Placeholder 2"/>
          <p:cNvSpPr>
            <a:spLocks noGrp="1"/>
          </p:cNvSpPr>
          <p:nvPr>
            <p:ph idx="1"/>
          </p:nvPr>
        </p:nvSpPr>
        <p:spPr/>
        <p:txBody>
          <a:bodyPr/>
          <a:lstStyle/>
          <a:p>
            <a:r>
              <a:rPr lang="en-US" dirty="0" smtClean="0"/>
              <a:t>Need to create a class, </a:t>
            </a:r>
            <a:r>
              <a:rPr lang="en-US" i="1" dirty="0" err="1" smtClean="0"/>
              <a:t>TravelPlan</a:t>
            </a:r>
            <a:r>
              <a:rPr lang="en-US" dirty="0" smtClean="0"/>
              <a:t>, which accepts one of these travel plans as a list of string-string dictionaries</a:t>
            </a:r>
          </a:p>
          <a:p>
            <a:pPr lvl="1"/>
            <a:r>
              <a:rPr lang="en-US" dirty="0" smtClean="0"/>
              <a:t>Each dictionary represents one leg of the trip (a.k.a. traveling from Paris to Rome)</a:t>
            </a:r>
          </a:p>
          <a:p>
            <a:r>
              <a:rPr lang="en-US" dirty="0" smtClean="0"/>
              <a:t>The </a:t>
            </a:r>
            <a:r>
              <a:rPr lang="en-US" i="1" dirty="0" err="1" smtClean="0"/>
              <a:t>TravelPlan</a:t>
            </a:r>
            <a:r>
              <a:rPr lang="en-US" i="1" dirty="0" smtClean="0"/>
              <a:t> </a:t>
            </a:r>
            <a:r>
              <a:rPr lang="en-US" dirty="0" smtClean="0"/>
              <a:t>class should store the trip information as a list of </a:t>
            </a:r>
            <a:r>
              <a:rPr lang="en-US" i="1" dirty="0" err="1" smtClean="0"/>
              <a:t>TravelStep</a:t>
            </a:r>
            <a:r>
              <a:rPr lang="en-US" dirty="0" smtClean="0"/>
              <a:t> objects, a class which you also must create</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smtClean="0"/>
              <a:t>Agenda</a:t>
            </a:r>
            <a:endParaRPr lang="en-US" sz="5000" dirty="0"/>
          </a:p>
        </p:txBody>
      </p:sp>
      <p:sp>
        <p:nvSpPr>
          <p:cNvPr id="3" name="Content Placeholder 2"/>
          <p:cNvSpPr>
            <a:spLocks noGrp="1"/>
          </p:cNvSpPr>
          <p:nvPr>
            <p:ph idx="1"/>
          </p:nvPr>
        </p:nvSpPr>
        <p:spPr>
          <a:xfrm>
            <a:off x="381000" y="1524000"/>
            <a:ext cx="8229600" cy="4525963"/>
          </a:xfrm>
        </p:spPr>
        <p:txBody>
          <a:bodyPr>
            <a:normAutofit/>
          </a:bodyPr>
          <a:lstStyle/>
          <a:p>
            <a:r>
              <a:rPr lang="en-US" sz="3400" dirty="0" smtClean="0"/>
              <a:t>Introduction</a:t>
            </a:r>
          </a:p>
          <a:p>
            <a:r>
              <a:rPr lang="en-US" sz="3400" dirty="0" smtClean="0"/>
              <a:t>Unit Testing </a:t>
            </a:r>
            <a:r>
              <a:rPr lang="en-US" sz="3400" b="1" dirty="0" smtClean="0">
                <a:solidFill>
                  <a:srgbClr val="F85408"/>
                </a:solidFill>
              </a:rPr>
              <a:t>basics</a:t>
            </a:r>
          </a:p>
          <a:p>
            <a:r>
              <a:rPr lang="en-US" sz="3400" b="1" dirty="0" smtClean="0">
                <a:solidFill>
                  <a:srgbClr val="F85408"/>
                </a:solidFill>
              </a:rPr>
              <a:t>Test-Driven</a:t>
            </a:r>
            <a:r>
              <a:rPr lang="en-US" sz="3400" dirty="0" smtClean="0"/>
              <a:t> Development</a:t>
            </a:r>
          </a:p>
          <a:p>
            <a:r>
              <a:rPr lang="en-US" sz="3400" dirty="0" smtClean="0"/>
              <a:t>Unit Testing </a:t>
            </a:r>
            <a:r>
              <a:rPr lang="en-US" sz="3400" b="1" dirty="0" smtClean="0">
                <a:solidFill>
                  <a:srgbClr val="F85408"/>
                </a:solidFill>
              </a:rPr>
              <a:t>Frameworks</a:t>
            </a:r>
          </a:p>
          <a:p>
            <a:r>
              <a:rPr lang="en-US" sz="3400" dirty="0" smtClean="0"/>
              <a:t>Lab 1: Unit Testing with </a:t>
            </a:r>
            <a:r>
              <a:rPr lang="en-US" sz="3400" b="1" dirty="0" err="1" smtClean="0">
                <a:solidFill>
                  <a:srgbClr val="F85408"/>
                </a:solidFill>
              </a:rPr>
              <a:t>JUnit</a:t>
            </a:r>
            <a:endParaRPr lang="en-US" sz="3400" b="1" dirty="0" smtClean="0">
              <a:solidFill>
                <a:srgbClr val="F85408"/>
              </a:solidFill>
            </a:endParaRPr>
          </a:p>
          <a:p>
            <a:endParaRPr lang="en-US" sz="3400" dirty="0"/>
          </a:p>
        </p:txBody>
      </p:sp>
    </p:spTree>
    <p:extLst>
      <p:ext uri="{BB962C8B-B14F-4D97-AF65-F5344CB8AC3E}">
        <p14:creationId xmlns:p14="http://schemas.microsoft.com/office/powerpoint/2010/main" val="304700715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Dependency Removal</a:t>
            </a:r>
            <a:endParaRPr lang="en-US" dirty="0"/>
          </a:p>
        </p:txBody>
      </p:sp>
      <p:sp>
        <p:nvSpPr>
          <p:cNvPr id="3" name="Content Placeholder 2"/>
          <p:cNvSpPr>
            <a:spLocks noGrp="1"/>
          </p:cNvSpPr>
          <p:nvPr>
            <p:ph idx="1"/>
          </p:nvPr>
        </p:nvSpPr>
        <p:spPr/>
        <p:txBody>
          <a:bodyPr>
            <a:normAutofit/>
          </a:bodyPr>
          <a:lstStyle/>
          <a:p>
            <a:r>
              <a:rPr lang="en-US" b="1" dirty="0" smtClean="0">
                <a:solidFill>
                  <a:srgbClr val="F85408"/>
                </a:solidFill>
              </a:rPr>
              <a:t>Isolating</a:t>
            </a:r>
            <a:r>
              <a:rPr lang="en-US" dirty="0" smtClean="0"/>
              <a:t> </a:t>
            </a:r>
            <a:r>
              <a:rPr lang="en-US" b="1" dirty="0" smtClean="0">
                <a:solidFill>
                  <a:srgbClr val="F85408"/>
                </a:solidFill>
              </a:rPr>
              <a:t>single</a:t>
            </a:r>
            <a:r>
              <a:rPr lang="en-US" dirty="0" smtClean="0"/>
              <a:t> </a:t>
            </a:r>
            <a:r>
              <a:rPr lang="en-US" b="1" dirty="0" smtClean="0">
                <a:solidFill>
                  <a:srgbClr val="F85408"/>
                </a:solidFill>
              </a:rPr>
              <a:t>methods</a:t>
            </a:r>
            <a:r>
              <a:rPr lang="en-US" dirty="0" smtClean="0"/>
              <a:t> is often </a:t>
            </a:r>
            <a:r>
              <a:rPr lang="en-US" b="1" dirty="0" smtClean="0">
                <a:solidFill>
                  <a:srgbClr val="F85408"/>
                </a:solidFill>
              </a:rPr>
              <a:t>difficult</a:t>
            </a:r>
            <a:r>
              <a:rPr lang="en-US" dirty="0" smtClean="0"/>
              <a:t> in complex code</a:t>
            </a:r>
          </a:p>
          <a:p>
            <a:pPr lvl="1"/>
            <a:r>
              <a:rPr lang="en-US" sz="2400" b="1" dirty="0" smtClean="0">
                <a:solidFill>
                  <a:srgbClr val="F85408"/>
                </a:solidFill>
                <a:ea typeface="+mn-ea"/>
              </a:rPr>
              <a:t>Function</a:t>
            </a:r>
            <a:r>
              <a:rPr lang="en-US" dirty="0" smtClean="0"/>
              <a:t> </a:t>
            </a:r>
            <a:r>
              <a:rPr lang="en-US" sz="2400" b="1" dirty="0" smtClean="0">
                <a:solidFill>
                  <a:srgbClr val="F85408"/>
                </a:solidFill>
                <a:ea typeface="+mn-ea"/>
              </a:rPr>
              <a:t>calls</a:t>
            </a:r>
            <a:r>
              <a:rPr lang="en-US" dirty="0" smtClean="0"/>
              <a:t> to other methods/classes</a:t>
            </a:r>
          </a:p>
          <a:p>
            <a:pPr lvl="1"/>
            <a:r>
              <a:rPr lang="en-US" dirty="0" smtClean="0"/>
              <a:t>Dependencies on </a:t>
            </a:r>
            <a:r>
              <a:rPr lang="en-US" sz="2400" b="1" dirty="0" smtClean="0">
                <a:solidFill>
                  <a:srgbClr val="F85408"/>
                </a:solidFill>
                <a:ea typeface="+mn-ea"/>
              </a:rPr>
              <a:t>external</a:t>
            </a:r>
            <a:r>
              <a:rPr lang="en-US" dirty="0" smtClean="0"/>
              <a:t> </a:t>
            </a:r>
            <a:r>
              <a:rPr lang="en-US" sz="2400" b="1" dirty="0" smtClean="0">
                <a:solidFill>
                  <a:srgbClr val="F85408"/>
                </a:solidFill>
                <a:ea typeface="+mn-ea"/>
              </a:rPr>
              <a:t>resources</a:t>
            </a:r>
            <a:r>
              <a:rPr lang="en-US" dirty="0" smtClean="0"/>
              <a:t> (databases, web services, etc.)</a:t>
            </a:r>
          </a:p>
          <a:p>
            <a:r>
              <a:rPr lang="en-US" dirty="0" smtClean="0"/>
              <a:t>Tools exist to allow us to </a:t>
            </a:r>
            <a:r>
              <a:rPr lang="en-US" b="1" dirty="0" smtClean="0">
                <a:solidFill>
                  <a:srgbClr val="F85408"/>
                </a:solidFill>
              </a:rPr>
              <a:t>remove</a:t>
            </a:r>
            <a:r>
              <a:rPr lang="en-US" dirty="0" smtClean="0"/>
              <a:t> </a:t>
            </a:r>
            <a:r>
              <a:rPr lang="en-US" b="1" dirty="0" smtClean="0">
                <a:solidFill>
                  <a:srgbClr val="F85408"/>
                </a:solidFill>
              </a:rPr>
              <a:t>dependencies</a:t>
            </a:r>
            <a:r>
              <a:rPr lang="en-US" dirty="0" smtClean="0"/>
              <a:t> by “faking” other functionality</a:t>
            </a:r>
          </a:p>
          <a:p>
            <a:pPr lvl="1"/>
            <a:r>
              <a:rPr lang="en-US" sz="2400" b="1" dirty="0" smtClean="0">
                <a:solidFill>
                  <a:srgbClr val="F85408"/>
                </a:solidFill>
                <a:ea typeface="+mn-ea"/>
              </a:rPr>
              <a:t>Stubs</a:t>
            </a:r>
            <a:r>
              <a:rPr lang="en-US" dirty="0" smtClean="0"/>
              <a:t>, </a:t>
            </a:r>
            <a:r>
              <a:rPr lang="en-US" sz="2400" b="1" dirty="0" smtClean="0">
                <a:solidFill>
                  <a:srgbClr val="F85408"/>
                </a:solidFill>
                <a:ea typeface="+mn-ea"/>
              </a:rPr>
              <a:t>Mocks</a:t>
            </a:r>
            <a:r>
              <a:rPr lang="en-US" dirty="0" smtClean="0"/>
              <a:t> etc.</a:t>
            </a:r>
          </a:p>
          <a:p>
            <a:endParaRPr lang="en-US" dirty="0"/>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Dependency Removal Example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a:p>
        </p:txBody>
      </p:sp>
      <p:sp>
        <p:nvSpPr>
          <p:cNvPr id="4" name="Content Placeholder 2"/>
          <p:cNvSpPr txBox="1">
            <a:spLocks/>
          </p:cNvSpPr>
          <p:nvPr/>
        </p:nvSpPr>
        <p:spPr bwMode="auto">
          <a:xfrm>
            <a:off x="588963" y="1386840"/>
            <a:ext cx="8229600" cy="3803650"/>
          </a:xfrm>
          <a:prstGeom prst="rect">
            <a:avLst/>
          </a:prstGeom>
          <a:noFill/>
          <a:ln w="9525">
            <a:noFill/>
            <a:miter lim="800000"/>
            <a:headEnd/>
            <a:tailEnd/>
          </a:ln>
        </p:spPr>
        <p:txBody>
          <a:bodyPr vert="horz" wrap="square" lIns="91435" tIns="45718" rIns="91435" bIns="45718" numCol="1" anchor="t" anchorCtr="0" compatLnSpc="1">
            <a:prstTxWarp prst="textNoShape">
              <a:avLst/>
            </a:prstTxWarp>
            <a:noAutofit/>
          </a:bodyPr>
          <a:lstStyle>
            <a:lvl1pPr marL="228600" indent="-228600" algn="l" rtl="0" eaLnBrk="1" fontAlgn="base" hangingPunct="1">
              <a:lnSpc>
                <a:spcPct val="90000"/>
              </a:lnSpc>
              <a:spcBef>
                <a:spcPts val="1500"/>
              </a:spcBef>
              <a:spcAft>
                <a:spcPct val="0"/>
              </a:spcAft>
              <a:buClr>
                <a:srgbClr val="002664"/>
              </a:buClr>
              <a:buSzPct val="110000"/>
              <a:buFont typeface="Arial" pitchFamily="34" charset="0"/>
              <a:buChar char="•"/>
              <a:defRPr sz="2400" baseline="0">
                <a:solidFill>
                  <a:srgbClr val="333333"/>
                </a:solidFill>
                <a:latin typeface="+mn-lt"/>
                <a:ea typeface="+mn-ea"/>
                <a:cs typeface="+mn-cs"/>
              </a:defRPr>
            </a:lvl1pPr>
            <a:lvl2pPr marL="685800" indent="-228600" algn="l" rtl="0" eaLnBrk="1" fontAlgn="base" hangingPunct="1">
              <a:lnSpc>
                <a:spcPct val="90000"/>
              </a:lnSpc>
              <a:spcBef>
                <a:spcPts val="400"/>
              </a:spcBef>
              <a:spcAft>
                <a:spcPct val="0"/>
              </a:spcAft>
              <a:buClr>
                <a:srgbClr val="808080"/>
              </a:buClr>
              <a:buFont typeface="Arial" charset="0"/>
              <a:buChar char="–"/>
              <a:defRPr sz="2200">
                <a:solidFill>
                  <a:srgbClr val="333333"/>
                </a:solidFill>
                <a:latin typeface="+mn-lt"/>
                <a:cs typeface="+mn-cs"/>
              </a:defRPr>
            </a:lvl2pPr>
            <a:lvl3pPr marL="1084263" indent="-169863" algn="l" rtl="0" eaLnBrk="1" fontAlgn="base" hangingPunct="1">
              <a:lnSpc>
                <a:spcPct val="90000"/>
              </a:lnSpc>
              <a:spcBef>
                <a:spcPts val="400"/>
              </a:spcBef>
              <a:spcAft>
                <a:spcPct val="0"/>
              </a:spcAft>
              <a:buClr>
                <a:srgbClr val="808080"/>
              </a:buClr>
              <a:buFont typeface="Arial" charset="0"/>
              <a:buChar char="–"/>
              <a:defRPr sz="2000">
                <a:solidFill>
                  <a:srgbClr val="333333"/>
                </a:solidFill>
                <a:latin typeface="+mn-lt"/>
                <a:cs typeface="+mn-cs"/>
              </a:defRPr>
            </a:lvl3pPr>
            <a:lvl4pPr marL="1541463" indent="-169863" algn="l" rtl="0" eaLnBrk="1" fontAlgn="base" hangingPunct="1">
              <a:lnSpc>
                <a:spcPct val="90000"/>
              </a:lnSpc>
              <a:spcBef>
                <a:spcPts val="400"/>
              </a:spcBef>
              <a:spcAft>
                <a:spcPct val="0"/>
              </a:spcAft>
              <a:buClr>
                <a:srgbClr val="808080"/>
              </a:buClr>
              <a:buFont typeface="Arial" charset="0"/>
              <a:buChar char="–"/>
              <a:defRPr sz="1800">
                <a:solidFill>
                  <a:srgbClr val="333333"/>
                </a:solidFill>
                <a:latin typeface="+mn-lt"/>
                <a:cs typeface="+mn-cs"/>
              </a:defRPr>
            </a:lvl4pPr>
            <a:lvl5pPr marL="1998663" indent="-169863" algn="l" rtl="0" eaLnBrk="1" fontAlgn="base" hangingPunct="1">
              <a:lnSpc>
                <a:spcPct val="90000"/>
              </a:lnSpc>
              <a:spcBef>
                <a:spcPts val="400"/>
              </a:spcBef>
              <a:spcAft>
                <a:spcPct val="0"/>
              </a:spcAft>
              <a:buClr>
                <a:srgbClr val="808080"/>
              </a:buClr>
              <a:buFont typeface="Arial" charset="0"/>
              <a:buChar char="–"/>
              <a:defRPr sz="1600">
                <a:solidFill>
                  <a:srgbClr val="333333"/>
                </a:solidFill>
                <a:latin typeface="+mn-lt"/>
                <a:cs typeface="+mn-cs"/>
              </a:defRPr>
            </a:lvl5pPr>
            <a:lvl6pPr marL="24558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6pPr>
            <a:lvl7pPr marL="29130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7pPr>
            <a:lvl8pPr marL="33702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8pPr>
            <a:lvl9pPr marL="3827463" indent="-169863" algn="l" rtl="0" eaLnBrk="1" fontAlgn="base" hangingPunct="1">
              <a:lnSpc>
                <a:spcPct val="90000"/>
              </a:lnSpc>
              <a:spcBef>
                <a:spcPct val="25000"/>
              </a:spcBef>
              <a:spcAft>
                <a:spcPct val="0"/>
              </a:spcAft>
              <a:buClr>
                <a:schemeClr val="accent1"/>
              </a:buClr>
              <a:buFont typeface="Arial" charset="0"/>
              <a:buChar char="–"/>
              <a:defRPr sz="1400">
                <a:solidFill>
                  <a:schemeClr val="tx1"/>
                </a:solidFill>
                <a:latin typeface="+mn-lt"/>
                <a:cs typeface="+mn-cs"/>
              </a:defRPr>
            </a:lvl9pPr>
          </a:lstStyle>
          <a:p>
            <a:pPr>
              <a:lnSpc>
                <a:spcPct val="130000"/>
              </a:lnSpc>
              <a:spcBef>
                <a:spcPts val="0"/>
              </a:spcBef>
              <a:buNone/>
            </a:pPr>
            <a:r>
              <a:rPr lang="en-US" sz="1600" dirty="0">
                <a:latin typeface="Lucida Bright" pitchFamily="18" charset="0"/>
              </a:rPr>
              <a:t>string </a:t>
            </a:r>
            <a:r>
              <a:rPr lang="en-US" sz="1600" dirty="0" err="1">
                <a:latin typeface="Lucida Bright" pitchFamily="18" charset="0"/>
              </a:rPr>
              <a:t>findFlight</a:t>
            </a:r>
            <a:r>
              <a:rPr lang="en-US" sz="1600" dirty="0">
                <a:latin typeface="Lucida Bright" pitchFamily="18" charset="0"/>
              </a:rPr>
              <a:t>(</a:t>
            </a:r>
            <a:r>
              <a:rPr lang="en-US" sz="1600" dirty="0" err="1">
                <a:latin typeface="Lucida Bright" pitchFamily="18" charset="0"/>
              </a:rPr>
              <a:t>FlightRepository</a:t>
            </a:r>
            <a:r>
              <a:rPr lang="en-US" sz="1600" dirty="0">
                <a:latin typeface="Lucida Bright" pitchFamily="18" charset="0"/>
              </a:rPr>
              <a:t> </a:t>
            </a:r>
            <a:r>
              <a:rPr lang="en-US" sz="1600" dirty="0" err="1">
                <a:latin typeface="Lucida Bright" pitchFamily="18" charset="0"/>
              </a:rPr>
              <a:t>flightDb</a:t>
            </a:r>
            <a:r>
              <a:rPr lang="en-US" sz="1600" dirty="0" smtClean="0">
                <a:latin typeface="Lucida Bright" pitchFamily="18" charset="0"/>
              </a:rPr>
              <a:t>) {</a:t>
            </a:r>
            <a:endParaRPr lang="en-US" sz="1600" dirty="0">
              <a:latin typeface="Lucida Bright" pitchFamily="18" charset="0"/>
            </a:endParaRPr>
          </a:p>
          <a:p>
            <a:pPr>
              <a:lnSpc>
                <a:spcPct val="130000"/>
              </a:lnSpc>
              <a:spcBef>
                <a:spcPts val="0"/>
              </a:spcBef>
              <a:buNone/>
            </a:pPr>
            <a:r>
              <a:rPr lang="en-US" sz="1600" dirty="0">
                <a:latin typeface="Lucida Bright" pitchFamily="18" charset="0"/>
              </a:rPr>
              <a:t>	</a:t>
            </a:r>
            <a:r>
              <a:rPr lang="en-US" sz="1600" dirty="0" err="1">
                <a:latin typeface="Lucida Bright" pitchFamily="18" charset="0"/>
              </a:rPr>
              <a:t>def</a:t>
            </a:r>
            <a:r>
              <a:rPr lang="en-US" sz="1600" dirty="0">
                <a:latin typeface="Lucida Bright" pitchFamily="18" charset="0"/>
              </a:rPr>
              <a:t> </a:t>
            </a:r>
            <a:r>
              <a:rPr lang="en-US" sz="1600" dirty="0" err="1" smtClean="0">
                <a:latin typeface="Lucida Bright" pitchFamily="18" charset="0"/>
              </a:rPr>
              <a:t>flightNumber</a:t>
            </a:r>
            <a:endParaRPr lang="en-US" sz="1600" dirty="0" smtClean="0">
              <a:latin typeface="Lucida Bright" pitchFamily="18" charset="0"/>
            </a:endParaRPr>
          </a:p>
          <a:p>
            <a:pPr>
              <a:lnSpc>
                <a:spcPct val="130000"/>
              </a:lnSpc>
              <a:spcBef>
                <a:spcPts val="0"/>
              </a:spcBef>
              <a:buNone/>
            </a:pPr>
            <a:endParaRPr lang="en-US" sz="1600" dirty="0">
              <a:latin typeface="Lucida Bright" pitchFamily="18" charset="0"/>
            </a:endParaRPr>
          </a:p>
          <a:p>
            <a:pPr>
              <a:lnSpc>
                <a:spcPct val="130000"/>
              </a:lnSpc>
              <a:spcBef>
                <a:spcPts val="0"/>
              </a:spcBef>
              <a:buNone/>
            </a:pPr>
            <a:r>
              <a:rPr lang="en-US" sz="1600" dirty="0">
                <a:latin typeface="Lucida Bright" pitchFamily="18" charset="0"/>
              </a:rPr>
              <a:t>	</a:t>
            </a:r>
            <a:r>
              <a:rPr lang="en-US" sz="1600" dirty="0" err="1">
                <a:latin typeface="Lucida Bright" pitchFamily="18" charset="0"/>
              </a:rPr>
              <a:t>UserPrompt</a:t>
            </a:r>
            <a:r>
              <a:rPr lang="en-US" sz="1600" dirty="0">
                <a:latin typeface="Lucida Bright" pitchFamily="18" charset="0"/>
              </a:rPr>
              <a:t> </a:t>
            </a:r>
            <a:r>
              <a:rPr lang="en-US" sz="1600" dirty="0" err="1">
                <a:latin typeface="Lucida Bright" pitchFamily="18" charset="0"/>
              </a:rPr>
              <a:t>flightNumPrompt</a:t>
            </a:r>
            <a:r>
              <a:rPr lang="en-US" sz="1600" dirty="0">
                <a:latin typeface="Lucida Bright" pitchFamily="18" charset="0"/>
              </a:rPr>
              <a:t> = new </a:t>
            </a:r>
            <a:r>
              <a:rPr lang="en-US" sz="1600" dirty="0" err="1">
                <a:latin typeface="Lucida Bright" pitchFamily="18" charset="0"/>
              </a:rPr>
              <a:t>UserPrompt</a:t>
            </a:r>
            <a:r>
              <a:rPr lang="en-US" sz="1600" dirty="0">
                <a:latin typeface="Lucida Bright" pitchFamily="18" charset="0"/>
              </a:rPr>
              <a:t>()</a:t>
            </a:r>
          </a:p>
          <a:p>
            <a:pPr>
              <a:lnSpc>
                <a:spcPct val="130000"/>
              </a:lnSpc>
              <a:spcBef>
                <a:spcPts val="0"/>
              </a:spcBef>
              <a:buNone/>
            </a:pPr>
            <a:r>
              <a:rPr lang="en-US" sz="1600" dirty="0">
                <a:latin typeface="Lucida Bright" pitchFamily="18" charset="0"/>
              </a:rPr>
              <a:t>	</a:t>
            </a:r>
            <a:r>
              <a:rPr lang="en-US" sz="1600" dirty="0" err="1">
                <a:latin typeface="Lucida Bright" pitchFamily="18" charset="0"/>
              </a:rPr>
              <a:t>flightNumPrompt.show</a:t>
            </a:r>
            <a:r>
              <a:rPr lang="en-US" sz="1600" dirty="0">
                <a:latin typeface="Lucida Bright" pitchFamily="18" charset="0"/>
              </a:rPr>
              <a:t>("Please enter a flight number")</a:t>
            </a:r>
          </a:p>
          <a:p>
            <a:pPr>
              <a:lnSpc>
                <a:spcPct val="130000"/>
              </a:lnSpc>
              <a:spcBef>
                <a:spcPts val="0"/>
              </a:spcBef>
              <a:buNone/>
            </a:pPr>
            <a:r>
              <a:rPr lang="en-US" sz="1600" dirty="0">
                <a:latin typeface="Lucida Bright" pitchFamily="18" charset="0"/>
              </a:rPr>
              <a:t>	</a:t>
            </a:r>
          </a:p>
          <a:p>
            <a:pPr>
              <a:lnSpc>
                <a:spcPct val="130000"/>
              </a:lnSpc>
              <a:spcBef>
                <a:spcPts val="0"/>
              </a:spcBef>
              <a:buNone/>
            </a:pPr>
            <a:r>
              <a:rPr lang="en-US" sz="1600" dirty="0">
                <a:latin typeface="Lucida Bright" pitchFamily="18" charset="0"/>
              </a:rPr>
              <a:t>	</a:t>
            </a:r>
            <a:r>
              <a:rPr lang="en-US" sz="1600" dirty="0" err="1">
                <a:latin typeface="Lucida Bright" pitchFamily="18" charset="0"/>
              </a:rPr>
              <a:t>flightNumPompt.waitForResponse</a:t>
            </a:r>
            <a:r>
              <a:rPr lang="en-US" sz="1600" dirty="0">
                <a:latin typeface="Lucida Bright" pitchFamily="18" charset="0"/>
              </a:rPr>
              <a:t>(</a:t>
            </a:r>
            <a:r>
              <a:rPr lang="en-US" sz="1600" dirty="0" err="1">
                <a:latin typeface="Lucida Bright" pitchFamily="18" charset="0"/>
              </a:rPr>
              <a:t>flightNumber</a:t>
            </a:r>
            <a:r>
              <a:rPr lang="en-US" sz="1600" dirty="0">
                <a:latin typeface="Lucida Bright" pitchFamily="18" charset="0"/>
              </a:rPr>
              <a:t>)</a:t>
            </a:r>
          </a:p>
          <a:p>
            <a:pPr>
              <a:lnSpc>
                <a:spcPct val="130000"/>
              </a:lnSpc>
              <a:spcBef>
                <a:spcPts val="0"/>
              </a:spcBef>
              <a:buNone/>
            </a:pPr>
            <a:endParaRPr lang="en-US" sz="1600" dirty="0">
              <a:latin typeface="Lucida Bright" pitchFamily="18" charset="0"/>
            </a:endParaRPr>
          </a:p>
          <a:p>
            <a:pPr>
              <a:lnSpc>
                <a:spcPct val="130000"/>
              </a:lnSpc>
              <a:spcBef>
                <a:spcPts val="0"/>
              </a:spcBef>
              <a:buNone/>
            </a:pPr>
            <a:r>
              <a:rPr lang="en-US" sz="1600" dirty="0">
                <a:latin typeface="Lucida Bright" pitchFamily="18" charset="0"/>
              </a:rPr>
              <a:t>	if (</a:t>
            </a:r>
            <a:r>
              <a:rPr lang="en-US" sz="1600" dirty="0" err="1">
                <a:latin typeface="Lucida Bright" pitchFamily="18" charset="0"/>
              </a:rPr>
              <a:t>flightNumber</a:t>
            </a:r>
            <a:r>
              <a:rPr lang="en-US" sz="1600" dirty="0">
                <a:latin typeface="Lucida Bright" pitchFamily="18" charset="0"/>
              </a:rPr>
              <a:t> == </a:t>
            </a:r>
            <a:r>
              <a:rPr lang="en-US" sz="1600" dirty="0" smtClean="0">
                <a:latin typeface="Lucida Bright" pitchFamily="18" charset="0"/>
              </a:rPr>
              <a:t>null) return </a:t>
            </a:r>
            <a:r>
              <a:rPr lang="en-US" sz="1600" dirty="0">
                <a:latin typeface="Lucida Bright" pitchFamily="18" charset="0"/>
              </a:rPr>
              <a:t>"Error, no flight number given"</a:t>
            </a:r>
          </a:p>
          <a:p>
            <a:pPr>
              <a:lnSpc>
                <a:spcPct val="130000"/>
              </a:lnSpc>
              <a:spcBef>
                <a:spcPts val="0"/>
              </a:spcBef>
              <a:buNone/>
            </a:pPr>
            <a:endParaRPr lang="en-US" sz="1600" dirty="0">
              <a:latin typeface="Lucida Bright" pitchFamily="18" charset="0"/>
            </a:endParaRPr>
          </a:p>
          <a:p>
            <a:pPr>
              <a:lnSpc>
                <a:spcPct val="130000"/>
              </a:lnSpc>
              <a:spcBef>
                <a:spcPts val="0"/>
              </a:spcBef>
              <a:buNone/>
            </a:pPr>
            <a:r>
              <a:rPr lang="en-US" sz="1600" dirty="0">
                <a:latin typeface="Lucida Bright" pitchFamily="18" charset="0"/>
              </a:rPr>
              <a:t>	Flight res = </a:t>
            </a:r>
            <a:r>
              <a:rPr lang="en-US" sz="1600" dirty="0" err="1">
                <a:latin typeface="Lucida Bright" pitchFamily="18" charset="0"/>
              </a:rPr>
              <a:t>flightDb.findById</a:t>
            </a:r>
            <a:r>
              <a:rPr lang="en-US" sz="1600" dirty="0">
                <a:latin typeface="Lucida Bright" pitchFamily="18" charset="0"/>
              </a:rPr>
              <a:t>(</a:t>
            </a:r>
            <a:r>
              <a:rPr lang="en-US" sz="1600" dirty="0" err="1">
                <a:latin typeface="Lucida Bright" pitchFamily="18" charset="0"/>
              </a:rPr>
              <a:t>flightNumber</a:t>
            </a:r>
            <a:r>
              <a:rPr lang="en-US" sz="1600" dirty="0">
                <a:latin typeface="Lucida Bright" pitchFamily="18" charset="0"/>
              </a:rPr>
              <a:t>)</a:t>
            </a:r>
          </a:p>
          <a:p>
            <a:pPr>
              <a:lnSpc>
                <a:spcPct val="130000"/>
              </a:lnSpc>
              <a:spcBef>
                <a:spcPts val="0"/>
              </a:spcBef>
              <a:buNone/>
            </a:pPr>
            <a:r>
              <a:rPr lang="en-US" sz="1600" dirty="0">
                <a:latin typeface="Lucida Bright" pitchFamily="18" charset="0"/>
              </a:rPr>
              <a:t>	if (res == </a:t>
            </a:r>
            <a:r>
              <a:rPr lang="en-US" sz="1600" dirty="0" smtClean="0">
                <a:latin typeface="Lucida Bright" pitchFamily="18" charset="0"/>
              </a:rPr>
              <a:t>null) return </a:t>
            </a:r>
            <a:r>
              <a:rPr lang="en-US" sz="1600" dirty="0">
                <a:latin typeface="Lucida Bright" pitchFamily="18" charset="0"/>
              </a:rPr>
              <a:t>"Flight not found"</a:t>
            </a:r>
          </a:p>
          <a:p>
            <a:pPr>
              <a:lnSpc>
                <a:spcPct val="130000"/>
              </a:lnSpc>
              <a:spcBef>
                <a:spcPts val="0"/>
              </a:spcBef>
              <a:buNone/>
            </a:pPr>
            <a:endParaRPr lang="en-US" sz="1600" dirty="0">
              <a:latin typeface="Lucida Bright" pitchFamily="18" charset="0"/>
            </a:endParaRPr>
          </a:p>
          <a:p>
            <a:pPr>
              <a:lnSpc>
                <a:spcPct val="130000"/>
              </a:lnSpc>
              <a:spcBef>
                <a:spcPts val="0"/>
              </a:spcBef>
              <a:buNone/>
            </a:pPr>
            <a:r>
              <a:rPr lang="en-US" sz="1600" dirty="0">
                <a:latin typeface="Lucida Bright" pitchFamily="18" charset="0"/>
              </a:rPr>
              <a:t>	return </a:t>
            </a:r>
            <a:r>
              <a:rPr lang="en-US" sz="1600" dirty="0" err="1">
                <a:latin typeface="Lucida Bright" pitchFamily="18" charset="0"/>
              </a:rPr>
              <a:t>res.toString</a:t>
            </a:r>
            <a:r>
              <a:rPr lang="en-US" sz="1600" dirty="0">
                <a:latin typeface="Lucida Bright" pitchFamily="18" charset="0"/>
              </a:rPr>
              <a:t>()</a:t>
            </a:r>
          </a:p>
          <a:p>
            <a:pPr>
              <a:lnSpc>
                <a:spcPct val="130000"/>
              </a:lnSpc>
              <a:spcBef>
                <a:spcPts val="0"/>
              </a:spcBef>
              <a:buNone/>
            </a:pPr>
            <a:r>
              <a:rPr lang="en-US" sz="1600" dirty="0">
                <a:latin typeface="Lucida Bright" pitchFamily="18" charset="0"/>
              </a:rPr>
              <a:t>}</a:t>
            </a:r>
          </a:p>
        </p:txBody>
      </p:sp>
    </p:spTree>
    <p:extLst>
      <p:ext uri="{BB962C8B-B14F-4D97-AF65-F5344CB8AC3E}">
        <p14:creationId xmlns:p14="http://schemas.microsoft.com/office/powerpoint/2010/main" val="9680318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Stubs</a:t>
            </a:r>
            <a:endParaRPr lang="en-US" dirty="0"/>
          </a:p>
        </p:txBody>
      </p:sp>
      <p:sp>
        <p:nvSpPr>
          <p:cNvPr id="3" name="Content Placeholder 2"/>
          <p:cNvSpPr>
            <a:spLocks noGrp="1"/>
          </p:cNvSpPr>
          <p:nvPr>
            <p:ph idx="1"/>
          </p:nvPr>
        </p:nvSpPr>
        <p:spPr>
          <a:xfrm>
            <a:off x="436563" y="1234440"/>
            <a:ext cx="8229600" cy="4785360"/>
          </a:xfrm>
        </p:spPr>
        <p:txBody>
          <a:bodyPr>
            <a:normAutofit/>
          </a:bodyPr>
          <a:lstStyle/>
          <a:p>
            <a:r>
              <a:rPr lang="en-US" dirty="0" smtClean="0"/>
              <a:t>What are </a:t>
            </a:r>
            <a:r>
              <a:rPr lang="en-US" b="1" dirty="0" smtClean="0">
                <a:solidFill>
                  <a:srgbClr val="F85408"/>
                </a:solidFill>
              </a:rPr>
              <a:t>stubs</a:t>
            </a:r>
            <a:r>
              <a:rPr lang="en-US" dirty="0" smtClean="0"/>
              <a:t>?</a:t>
            </a:r>
          </a:p>
          <a:p>
            <a:pPr lvl="1"/>
            <a:r>
              <a:rPr lang="en-US" dirty="0" smtClean="0"/>
              <a:t>A </a:t>
            </a:r>
            <a:r>
              <a:rPr lang="en-US" sz="2400" b="1" dirty="0" smtClean="0">
                <a:solidFill>
                  <a:srgbClr val="F85408"/>
                </a:solidFill>
                <a:ea typeface="+mn-ea"/>
              </a:rPr>
              <a:t>controllable</a:t>
            </a:r>
            <a:r>
              <a:rPr lang="en-US" dirty="0" smtClean="0"/>
              <a:t> </a:t>
            </a:r>
            <a:r>
              <a:rPr lang="en-US" sz="2400" b="1" dirty="0" smtClean="0">
                <a:solidFill>
                  <a:srgbClr val="F85408"/>
                </a:solidFill>
                <a:ea typeface="+mn-ea"/>
              </a:rPr>
              <a:t>replacement</a:t>
            </a:r>
            <a:r>
              <a:rPr lang="en-US" dirty="0" smtClean="0"/>
              <a:t> for an existing dependency in the system </a:t>
            </a:r>
          </a:p>
          <a:p>
            <a:r>
              <a:rPr lang="en-US" dirty="0" smtClean="0"/>
              <a:t>How do they work?</a:t>
            </a:r>
          </a:p>
          <a:p>
            <a:pPr lvl="1"/>
            <a:r>
              <a:rPr lang="en-US" dirty="0" smtClean="0"/>
              <a:t>Have </a:t>
            </a:r>
            <a:r>
              <a:rPr lang="en-US" sz="2400" b="1" dirty="0" smtClean="0">
                <a:solidFill>
                  <a:srgbClr val="F85408"/>
                </a:solidFill>
                <a:ea typeface="+mn-ea"/>
              </a:rPr>
              <a:t>identical</a:t>
            </a:r>
            <a:r>
              <a:rPr lang="en-US" dirty="0" smtClean="0"/>
              <a:t> </a:t>
            </a:r>
            <a:r>
              <a:rPr lang="en-US" sz="2400" b="1" dirty="0" smtClean="0">
                <a:solidFill>
                  <a:srgbClr val="F85408"/>
                </a:solidFill>
                <a:ea typeface="+mn-ea"/>
              </a:rPr>
              <a:t>interfaces</a:t>
            </a:r>
            <a:r>
              <a:rPr lang="en-US" dirty="0" smtClean="0"/>
              <a:t> to the dependencies they replace</a:t>
            </a:r>
          </a:p>
          <a:p>
            <a:pPr lvl="1"/>
            <a:r>
              <a:rPr lang="en-US" dirty="0" smtClean="0"/>
              <a:t>Don’t actually do anything, just return </a:t>
            </a:r>
            <a:r>
              <a:rPr lang="en-US" sz="2400" b="1" dirty="0" smtClean="0">
                <a:solidFill>
                  <a:srgbClr val="F85408"/>
                </a:solidFill>
                <a:ea typeface="+mn-ea"/>
              </a:rPr>
              <a:t>fake</a:t>
            </a:r>
            <a:r>
              <a:rPr lang="en-US" dirty="0" smtClean="0"/>
              <a:t> </a:t>
            </a:r>
            <a:r>
              <a:rPr lang="en-US" sz="2400" b="1" dirty="0" smtClean="0">
                <a:solidFill>
                  <a:srgbClr val="F85408"/>
                </a:solidFill>
                <a:ea typeface="+mn-ea"/>
              </a:rPr>
              <a:t>data</a:t>
            </a:r>
            <a:r>
              <a:rPr lang="en-US" dirty="0" smtClean="0"/>
              <a:t> when necessary</a:t>
            </a:r>
          </a:p>
          <a:p>
            <a:pPr marL="0" indent="0">
              <a:buNone/>
            </a:pPr>
            <a:endParaRPr lang="en-US" dirty="0" smtClean="0"/>
          </a:p>
        </p:txBody>
      </p:sp>
      <p:sp>
        <p:nvSpPr>
          <p:cNvPr id="4" name="Rounded Rectangle 3"/>
          <p:cNvSpPr/>
          <p:nvPr/>
        </p:nvSpPr>
        <p:spPr>
          <a:xfrm>
            <a:off x="533400" y="4229100"/>
            <a:ext cx="13716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findFlight</a:t>
            </a:r>
            <a:r>
              <a:rPr lang="en-US" dirty="0" smtClean="0"/>
              <a:t>()</a:t>
            </a:r>
            <a:endParaRPr lang="en-US" dirty="0"/>
          </a:p>
        </p:txBody>
      </p:sp>
      <p:sp>
        <p:nvSpPr>
          <p:cNvPr id="5" name="Rounded Rectangle 4"/>
          <p:cNvSpPr/>
          <p:nvPr/>
        </p:nvSpPr>
        <p:spPr>
          <a:xfrm>
            <a:off x="2209800" y="4800600"/>
            <a:ext cx="19812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FlightRepository</a:t>
            </a:r>
            <a:endParaRPr lang="en-US" dirty="0"/>
          </a:p>
        </p:txBody>
      </p:sp>
      <p:sp>
        <p:nvSpPr>
          <p:cNvPr id="6" name="Rounded Rectangle 5"/>
          <p:cNvSpPr/>
          <p:nvPr/>
        </p:nvSpPr>
        <p:spPr>
          <a:xfrm>
            <a:off x="533400" y="5504078"/>
            <a:ext cx="1295400" cy="591922"/>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7" name="Right Arrow 6"/>
          <p:cNvSpPr/>
          <p:nvPr/>
        </p:nvSpPr>
        <p:spPr>
          <a:xfrm rot="2082227">
            <a:off x="1895229" y="4870422"/>
            <a:ext cx="304800"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8562953">
            <a:off x="1855918" y="5408827"/>
            <a:ext cx="304800"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095629" y="4542739"/>
            <a:ext cx="13716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findFlight</a:t>
            </a:r>
            <a:r>
              <a:rPr lang="en-US" dirty="0" smtClean="0"/>
              <a:t>()</a:t>
            </a:r>
            <a:endParaRPr lang="en-US" dirty="0"/>
          </a:p>
        </p:txBody>
      </p:sp>
      <p:sp>
        <p:nvSpPr>
          <p:cNvPr id="10" name="Rounded Rectangle 9"/>
          <p:cNvSpPr/>
          <p:nvPr/>
        </p:nvSpPr>
        <p:spPr>
          <a:xfrm>
            <a:off x="6772029" y="5114239"/>
            <a:ext cx="19812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FlightRepository</a:t>
            </a:r>
            <a:r>
              <a:rPr lang="en-US" dirty="0" smtClean="0"/>
              <a:t> Stub</a:t>
            </a:r>
            <a:endParaRPr lang="en-US" dirty="0"/>
          </a:p>
        </p:txBody>
      </p:sp>
      <p:sp>
        <p:nvSpPr>
          <p:cNvPr id="12" name="Right Arrow 11"/>
          <p:cNvSpPr/>
          <p:nvPr/>
        </p:nvSpPr>
        <p:spPr>
          <a:xfrm rot="2082227">
            <a:off x="6457458" y="5184061"/>
            <a:ext cx="304800"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89377" y="4319341"/>
            <a:ext cx="2133601" cy="646331"/>
          </a:xfrm>
          <a:prstGeom prst="rect">
            <a:avLst/>
          </a:prstGeom>
          <a:noFill/>
        </p:spPr>
        <p:txBody>
          <a:bodyPr wrap="square" rtlCol="0">
            <a:spAutoFit/>
          </a:bodyPr>
          <a:lstStyle/>
          <a:p>
            <a:r>
              <a:rPr lang="en-US" dirty="0" smtClean="0"/>
              <a:t>Desired Test </a:t>
            </a:r>
            <a:r>
              <a:rPr lang="en-US" dirty="0"/>
              <a:t>I</a:t>
            </a:r>
            <a:r>
              <a:rPr lang="en-US" dirty="0" smtClean="0"/>
              <a:t>nteraction</a:t>
            </a:r>
            <a:endParaRPr lang="en-US" dirty="0"/>
          </a:p>
        </p:txBody>
      </p:sp>
      <p:sp>
        <p:nvSpPr>
          <p:cNvPr id="15" name="TextBox 14"/>
          <p:cNvSpPr txBox="1"/>
          <p:nvPr/>
        </p:nvSpPr>
        <p:spPr>
          <a:xfrm>
            <a:off x="2590800" y="4214761"/>
            <a:ext cx="2133601" cy="369332"/>
          </a:xfrm>
          <a:prstGeom prst="rect">
            <a:avLst/>
          </a:prstGeom>
          <a:noFill/>
        </p:spPr>
        <p:txBody>
          <a:bodyPr wrap="square" rtlCol="0">
            <a:spAutoFit/>
          </a:bodyPr>
          <a:lstStyle/>
          <a:p>
            <a:r>
              <a:rPr lang="en-US" dirty="0" smtClean="0"/>
              <a:t>Actual Interaction</a:t>
            </a:r>
            <a:endParaRPr lang="en-US" dirty="0"/>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Stubs (cont.)</a:t>
            </a:r>
            <a:endParaRPr lang="en-US" dirty="0"/>
          </a:p>
        </p:txBody>
      </p:sp>
      <p:sp>
        <p:nvSpPr>
          <p:cNvPr id="3" name="Content Placeholder 2"/>
          <p:cNvSpPr>
            <a:spLocks noGrp="1"/>
          </p:cNvSpPr>
          <p:nvPr>
            <p:ph idx="1"/>
          </p:nvPr>
        </p:nvSpPr>
        <p:spPr/>
        <p:txBody>
          <a:bodyPr>
            <a:normAutofit/>
          </a:bodyPr>
          <a:lstStyle/>
          <a:p>
            <a:r>
              <a:rPr lang="en-US" dirty="0" smtClean="0"/>
              <a:t>How are they </a:t>
            </a:r>
            <a:r>
              <a:rPr lang="en-US" b="1" dirty="0" smtClean="0">
                <a:solidFill>
                  <a:srgbClr val="F85408"/>
                </a:solidFill>
              </a:rPr>
              <a:t>implemented</a:t>
            </a:r>
            <a:r>
              <a:rPr lang="en-US" dirty="0" smtClean="0"/>
              <a:t>?</a:t>
            </a:r>
          </a:p>
          <a:p>
            <a:pPr lvl="1"/>
            <a:r>
              <a:rPr lang="en-US" dirty="0" smtClean="0"/>
              <a:t>Swapped out for the real thing at </a:t>
            </a:r>
            <a:r>
              <a:rPr lang="en-US" sz="2400" b="1" dirty="0" smtClean="0">
                <a:solidFill>
                  <a:srgbClr val="F85408"/>
                </a:solidFill>
                <a:ea typeface="+mn-ea"/>
              </a:rPr>
              <a:t>seams</a:t>
            </a:r>
            <a:r>
              <a:rPr lang="en-US" dirty="0" smtClean="0"/>
              <a:t>, purposefully </a:t>
            </a:r>
            <a:r>
              <a:rPr lang="en-US" sz="2400" b="1" dirty="0" smtClean="0">
                <a:solidFill>
                  <a:srgbClr val="F85408"/>
                </a:solidFill>
                <a:ea typeface="+mn-ea"/>
              </a:rPr>
              <a:t>pluggable</a:t>
            </a:r>
            <a:r>
              <a:rPr lang="en-US" dirty="0" smtClean="0"/>
              <a:t> </a:t>
            </a:r>
            <a:r>
              <a:rPr lang="en-US" sz="2400" b="1" dirty="0" smtClean="0">
                <a:solidFill>
                  <a:srgbClr val="F85408"/>
                </a:solidFill>
                <a:ea typeface="+mn-ea"/>
              </a:rPr>
              <a:t>places</a:t>
            </a:r>
            <a:r>
              <a:rPr lang="en-US" dirty="0" smtClean="0"/>
              <a:t> in the code where dependencies are provided</a:t>
            </a:r>
          </a:p>
          <a:p>
            <a:pPr lvl="1"/>
            <a:r>
              <a:rPr lang="en-US" dirty="0" smtClean="0"/>
              <a:t>Often implemented with </a:t>
            </a:r>
            <a:r>
              <a:rPr lang="en-US" sz="2600" b="1" dirty="0" smtClean="0">
                <a:solidFill>
                  <a:srgbClr val="F85408"/>
                </a:solidFill>
                <a:ea typeface="+mn-ea"/>
              </a:rPr>
              <a:t>interfaces</a:t>
            </a:r>
            <a:endParaRPr lang="en-US" dirty="0">
              <a:ea typeface="+mn-ea"/>
            </a:endParaRPr>
          </a:p>
        </p:txBody>
      </p:sp>
      <p:sp>
        <p:nvSpPr>
          <p:cNvPr id="4" name="Rounded Rectangle 3"/>
          <p:cNvSpPr/>
          <p:nvPr/>
        </p:nvSpPr>
        <p:spPr>
          <a:xfrm>
            <a:off x="3733800" y="3398408"/>
            <a:ext cx="13716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findFlight</a:t>
            </a:r>
            <a:r>
              <a:rPr lang="en-US" dirty="0" smtClean="0"/>
              <a:t>()</a:t>
            </a:r>
            <a:endParaRPr lang="en-US" dirty="0"/>
          </a:p>
        </p:txBody>
      </p:sp>
      <p:sp>
        <p:nvSpPr>
          <p:cNvPr id="5" name="Rounded Rectangle 4"/>
          <p:cNvSpPr/>
          <p:nvPr/>
        </p:nvSpPr>
        <p:spPr>
          <a:xfrm>
            <a:off x="6553200" y="4876800"/>
            <a:ext cx="19812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FlightRepository</a:t>
            </a:r>
            <a:endParaRPr lang="en-US" dirty="0"/>
          </a:p>
        </p:txBody>
      </p:sp>
      <p:sp>
        <p:nvSpPr>
          <p:cNvPr id="6" name="Rounded Rectangle 5"/>
          <p:cNvSpPr/>
          <p:nvPr/>
        </p:nvSpPr>
        <p:spPr>
          <a:xfrm>
            <a:off x="4876800" y="5580278"/>
            <a:ext cx="1295400" cy="591922"/>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7" name="Right Arrow 6"/>
          <p:cNvSpPr/>
          <p:nvPr/>
        </p:nvSpPr>
        <p:spPr>
          <a:xfrm rot="1743669">
            <a:off x="5657451" y="4922773"/>
            <a:ext cx="878606"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8562953">
            <a:off x="6199318" y="5485027"/>
            <a:ext cx="304800"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676400" y="5237377"/>
            <a:ext cx="1981200" cy="6858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FlightRepositoryStub</a:t>
            </a:r>
            <a:endParaRPr lang="en-US" dirty="0"/>
          </a:p>
        </p:txBody>
      </p:sp>
      <p:sp>
        <p:nvSpPr>
          <p:cNvPr id="10" name="Rounded Rectangle 9"/>
          <p:cNvSpPr/>
          <p:nvPr/>
        </p:nvSpPr>
        <p:spPr>
          <a:xfrm>
            <a:off x="3086100" y="4391429"/>
            <a:ext cx="2667000" cy="3429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IFlightRepository</a:t>
            </a:r>
            <a:endParaRPr lang="en-US" dirty="0"/>
          </a:p>
        </p:txBody>
      </p:sp>
      <p:sp>
        <p:nvSpPr>
          <p:cNvPr id="11" name="Right Arrow 10"/>
          <p:cNvSpPr/>
          <p:nvPr/>
        </p:nvSpPr>
        <p:spPr>
          <a:xfrm rot="8809316">
            <a:off x="2681126" y="4899559"/>
            <a:ext cx="660615"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6200000">
            <a:off x="4343761" y="4128308"/>
            <a:ext cx="198008" cy="1905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Stubs (cont.)</a:t>
            </a:r>
            <a:endParaRPr lang="en-US" dirty="0"/>
          </a:p>
        </p:txBody>
      </p:sp>
      <p:sp>
        <p:nvSpPr>
          <p:cNvPr id="3" name="Content Placeholder 2"/>
          <p:cNvSpPr>
            <a:spLocks noGrp="1"/>
          </p:cNvSpPr>
          <p:nvPr>
            <p:ph idx="1"/>
          </p:nvPr>
        </p:nvSpPr>
        <p:spPr/>
        <p:txBody>
          <a:bodyPr>
            <a:normAutofit/>
          </a:bodyPr>
          <a:lstStyle/>
          <a:p>
            <a:r>
              <a:rPr lang="en-US" dirty="0" smtClean="0">
                <a:ea typeface="+mn-ea"/>
              </a:rPr>
              <a:t>Show Stub Example Code in IDEA</a:t>
            </a:r>
            <a:endParaRPr lang="en-US" dirty="0">
              <a:ea typeface="+mn-ea"/>
            </a:endParaRPr>
          </a:p>
        </p:txBody>
      </p:sp>
    </p:spTree>
    <p:extLst>
      <p:ext uri="{BB962C8B-B14F-4D97-AF65-F5344CB8AC3E}">
        <p14:creationId xmlns:p14="http://schemas.microsoft.com/office/powerpoint/2010/main" val="37373783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Seams</a:t>
            </a:r>
            <a:endParaRPr lang="en-US" dirty="0"/>
          </a:p>
        </p:txBody>
      </p:sp>
      <p:sp>
        <p:nvSpPr>
          <p:cNvPr id="3" name="Content Placeholder 2"/>
          <p:cNvSpPr>
            <a:spLocks noGrp="1"/>
          </p:cNvSpPr>
          <p:nvPr>
            <p:ph idx="1"/>
          </p:nvPr>
        </p:nvSpPr>
        <p:spPr>
          <a:xfrm>
            <a:off x="436563" y="1234440"/>
            <a:ext cx="8229600" cy="4709160"/>
          </a:xfrm>
        </p:spPr>
        <p:txBody>
          <a:bodyPr>
            <a:normAutofit lnSpcReduction="10000"/>
          </a:bodyPr>
          <a:lstStyle/>
          <a:p>
            <a:r>
              <a:rPr lang="en-US" dirty="0" smtClean="0"/>
              <a:t>Part of testable design practices</a:t>
            </a:r>
          </a:p>
          <a:p>
            <a:r>
              <a:rPr lang="en-US" dirty="0" smtClean="0"/>
              <a:t>Usually accomplished by </a:t>
            </a:r>
            <a:r>
              <a:rPr lang="en-US" b="1" dirty="0">
                <a:solidFill>
                  <a:srgbClr val="F85408"/>
                </a:solidFill>
              </a:rPr>
              <a:t>exposing</a:t>
            </a:r>
            <a:r>
              <a:rPr lang="en-US" dirty="0" smtClean="0"/>
              <a:t> </a:t>
            </a:r>
            <a:r>
              <a:rPr lang="en-US" b="1" dirty="0">
                <a:solidFill>
                  <a:srgbClr val="F85408"/>
                </a:solidFill>
              </a:rPr>
              <a:t>dependencies</a:t>
            </a:r>
            <a:r>
              <a:rPr lang="en-US" dirty="0" smtClean="0"/>
              <a:t> through </a:t>
            </a:r>
            <a:r>
              <a:rPr lang="en-US" b="1" dirty="0">
                <a:solidFill>
                  <a:srgbClr val="F85408"/>
                </a:solidFill>
              </a:rPr>
              <a:t>interfaces</a:t>
            </a:r>
          </a:p>
          <a:p>
            <a:pPr lvl="1"/>
            <a:r>
              <a:rPr lang="en-US" dirty="0" smtClean="0"/>
              <a:t>Allows </a:t>
            </a:r>
            <a:r>
              <a:rPr lang="en-US" sz="2400" b="1" dirty="0">
                <a:solidFill>
                  <a:srgbClr val="F85408"/>
                </a:solidFill>
                <a:ea typeface="+mn-ea"/>
              </a:rPr>
              <a:t>any</a:t>
            </a:r>
            <a:r>
              <a:rPr lang="en-US" dirty="0" smtClean="0"/>
              <a:t> </a:t>
            </a:r>
            <a:r>
              <a:rPr lang="en-US" sz="2400" b="1" dirty="0">
                <a:solidFill>
                  <a:srgbClr val="F85408"/>
                </a:solidFill>
                <a:ea typeface="+mn-ea"/>
              </a:rPr>
              <a:t>object</a:t>
            </a:r>
            <a:r>
              <a:rPr lang="en-US" dirty="0" smtClean="0"/>
              <a:t> which </a:t>
            </a:r>
            <a:r>
              <a:rPr lang="en-US" sz="2400" b="1" dirty="0">
                <a:solidFill>
                  <a:srgbClr val="F85408"/>
                </a:solidFill>
                <a:ea typeface="+mn-ea"/>
              </a:rPr>
              <a:t>satisfies</a:t>
            </a:r>
            <a:r>
              <a:rPr lang="en-US" dirty="0" smtClean="0"/>
              <a:t> </a:t>
            </a:r>
            <a:r>
              <a:rPr lang="en-US" sz="2400" b="1" dirty="0">
                <a:solidFill>
                  <a:srgbClr val="F85408"/>
                </a:solidFill>
                <a:ea typeface="+mn-ea"/>
              </a:rPr>
              <a:t>that</a:t>
            </a:r>
            <a:r>
              <a:rPr lang="en-US" dirty="0" smtClean="0"/>
              <a:t> </a:t>
            </a:r>
            <a:r>
              <a:rPr lang="en-US" sz="2400" b="1" dirty="0">
                <a:solidFill>
                  <a:srgbClr val="F85408"/>
                </a:solidFill>
                <a:ea typeface="+mn-ea"/>
              </a:rPr>
              <a:t>interface</a:t>
            </a:r>
            <a:r>
              <a:rPr lang="en-US" dirty="0" smtClean="0"/>
              <a:t> to be provided (including faked objects like stubs)</a:t>
            </a:r>
          </a:p>
          <a:p>
            <a:pPr lvl="1"/>
            <a:r>
              <a:rPr lang="en-US" dirty="0" smtClean="0"/>
              <a:t>Generally good design to </a:t>
            </a:r>
            <a:r>
              <a:rPr lang="en-US" sz="2400" b="1" dirty="0">
                <a:solidFill>
                  <a:srgbClr val="F85408"/>
                </a:solidFill>
                <a:ea typeface="+mn-ea"/>
              </a:rPr>
              <a:t>use</a:t>
            </a:r>
            <a:r>
              <a:rPr lang="en-US" dirty="0" smtClean="0"/>
              <a:t> </a:t>
            </a:r>
            <a:r>
              <a:rPr lang="en-US" sz="2400" b="1" dirty="0">
                <a:solidFill>
                  <a:srgbClr val="F85408"/>
                </a:solidFill>
                <a:ea typeface="+mn-ea"/>
              </a:rPr>
              <a:t>interfaces</a:t>
            </a:r>
            <a:r>
              <a:rPr lang="en-US" dirty="0" smtClean="0"/>
              <a:t> </a:t>
            </a:r>
            <a:r>
              <a:rPr lang="en-US" sz="2400" b="1" dirty="0">
                <a:solidFill>
                  <a:srgbClr val="F85408"/>
                </a:solidFill>
                <a:ea typeface="+mn-ea"/>
              </a:rPr>
              <a:t>where</a:t>
            </a:r>
            <a:r>
              <a:rPr lang="en-US" dirty="0" smtClean="0"/>
              <a:t> </a:t>
            </a:r>
            <a:r>
              <a:rPr lang="en-US" sz="2400" b="1" dirty="0">
                <a:solidFill>
                  <a:srgbClr val="F85408"/>
                </a:solidFill>
                <a:ea typeface="+mn-ea"/>
              </a:rPr>
              <a:t>possible</a:t>
            </a:r>
          </a:p>
          <a:p>
            <a:r>
              <a:rPr lang="en-US" b="1" dirty="0">
                <a:solidFill>
                  <a:srgbClr val="F85408"/>
                </a:solidFill>
              </a:rPr>
              <a:t>Dependencies</a:t>
            </a:r>
            <a:r>
              <a:rPr lang="en-US" dirty="0" smtClean="0"/>
              <a:t> abstracted through interfaces can be </a:t>
            </a:r>
            <a:r>
              <a:rPr lang="en-US" b="1" dirty="0">
                <a:solidFill>
                  <a:srgbClr val="F85408"/>
                </a:solidFill>
              </a:rPr>
              <a:t>exposed</a:t>
            </a:r>
            <a:r>
              <a:rPr lang="en-US" dirty="0" smtClean="0"/>
              <a:t> a number of ways</a:t>
            </a:r>
          </a:p>
          <a:p>
            <a:pPr lvl="1"/>
            <a:r>
              <a:rPr lang="en-US" dirty="0" smtClean="0"/>
              <a:t>Can be set in the </a:t>
            </a:r>
            <a:r>
              <a:rPr lang="en-US" sz="2400" b="1" dirty="0">
                <a:solidFill>
                  <a:srgbClr val="F85408"/>
                </a:solidFill>
                <a:ea typeface="+mn-ea"/>
              </a:rPr>
              <a:t>constructor</a:t>
            </a:r>
          </a:p>
          <a:p>
            <a:pPr lvl="1"/>
            <a:r>
              <a:rPr lang="en-US" dirty="0" smtClean="0"/>
              <a:t>Can be </a:t>
            </a:r>
            <a:r>
              <a:rPr lang="en-US" sz="2400" b="1" dirty="0">
                <a:solidFill>
                  <a:srgbClr val="F85408"/>
                </a:solidFill>
                <a:ea typeface="+mn-ea"/>
              </a:rPr>
              <a:t>set</a:t>
            </a:r>
            <a:r>
              <a:rPr lang="en-US" dirty="0" smtClean="0"/>
              <a:t> using an additional class method</a:t>
            </a:r>
          </a:p>
          <a:p>
            <a:pPr lvl="1"/>
            <a:r>
              <a:rPr lang="en-US" dirty="0" smtClean="0"/>
              <a:t>Can be provided </a:t>
            </a:r>
            <a:r>
              <a:rPr lang="en-US" sz="2400" b="1" dirty="0">
                <a:solidFill>
                  <a:srgbClr val="F85408"/>
                </a:solidFill>
                <a:ea typeface="+mn-ea"/>
              </a:rPr>
              <a:t>as</a:t>
            </a:r>
            <a:r>
              <a:rPr lang="en-US" dirty="0" smtClean="0"/>
              <a:t> </a:t>
            </a:r>
            <a:r>
              <a:rPr lang="en-US" sz="2400" b="1" dirty="0">
                <a:solidFill>
                  <a:srgbClr val="F85408"/>
                </a:solidFill>
                <a:ea typeface="+mn-ea"/>
              </a:rPr>
              <a:t>an</a:t>
            </a:r>
            <a:r>
              <a:rPr lang="en-US" dirty="0" smtClean="0"/>
              <a:t> </a:t>
            </a:r>
            <a:r>
              <a:rPr lang="en-US" sz="2400" b="1" dirty="0">
                <a:solidFill>
                  <a:srgbClr val="F85408"/>
                </a:solidFill>
                <a:ea typeface="+mn-ea"/>
              </a:rPr>
              <a:t>argument</a:t>
            </a:r>
            <a:r>
              <a:rPr lang="en-US" dirty="0" smtClean="0"/>
              <a:t> to the method being tested</a:t>
            </a:r>
          </a:p>
          <a:p>
            <a:endParaRPr lang="en-US" dirty="0" smtClean="0"/>
          </a:p>
        </p:txBody>
      </p:sp>
    </p:spTree>
    <p:extLst>
      <p:ext uri="{BB962C8B-B14F-4D97-AF65-F5344CB8AC3E}">
        <p14:creationId xmlns:p14="http://schemas.microsoft.com/office/powerpoint/2010/main" val="385918817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IOC/Dependency Injection</a:t>
            </a:r>
            <a:endParaRPr lang="en-US" dirty="0"/>
          </a:p>
        </p:txBody>
      </p:sp>
      <p:sp>
        <p:nvSpPr>
          <p:cNvPr id="3" name="Content Placeholder 2"/>
          <p:cNvSpPr>
            <a:spLocks noGrp="1"/>
          </p:cNvSpPr>
          <p:nvPr>
            <p:ph idx="1"/>
          </p:nvPr>
        </p:nvSpPr>
        <p:spPr>
          <a:xfrm>
            <a:off x="436563" y="1234440"/>
            <a:ext cx="8229600" cy="4785360"/>
          </a:xfrm>
        </p:spPr>
        <p:txBody>
          <a:bodyPr>
            <a:normAutofit lnSpcReduction="10000"/>
          </a:bodyPr>
          <a:lstStyle/>
          <a:p>
            <a:r>
              <a:rPr lang="en-US" dirty="0"/>
              <a:t>Seams represent a type of </a:t>
            </a:r>
            <a:r>
              <a:rPr lang="en-US" b="1" dirty="0">
                <a:solidFill>
                  <a:srgbClr val="F85408"/>
                </a:solidFill>
              </a:rPr>
              <a:t>Inversion</a:t>
            </a:r>
            <a:r>
              <a:rPr lang="en-US" dirty="0"/>
              <a:t> </a:t>
            </a:r>
            <a:r>
              <a:rPr lang="en-US" b="1" dirty="0">
                <a:solidFill>
                  <a:srgbClr val="F85408"/>
                </a:solidFill>
              </a:rPr>
              <a:t>of</a:t>
            </a:r>
            <a:r>
              <a:rPr lang="en-US" dirty="0"/>
              <a:t> </a:t>
            </a:r>
            <a:r>
              <a:rPr lang="en-US" b="1" dirty="0">
                <a:solidFill>
                  <a:srgbClr val="F85408"/>
                </a:solidFill>
              </a:rPr>
              <a:t>Control</a:t>
            </a:r>
            <a:r>
              <a:rPr lang="en-US" dirty="0"/>
              <a:t> (IOC)</a:t>
            </a:r>
          </a:p>
          <a:p>
            <a:r>
              <a:rPr lang="en-US" dirty="0"/>
              <a:t>IOC, or </a:t>
            </a:r>
            <a:r>
              <a:rPr lang="en-US" b="1" dirty="0">
                <a:solidFill>
                  <a:srgbClr val="F85408"/>
                </a:solidFill>
              </a:rPr>
              <a:t>Dependency</a:t>
            </a:r>
            <a:r>
              <a:rPr lang="en-US" dirty="0"/>
              <a:t> </a:t>
            </a:r>
            <a:r>
              <a:rPr lang="en-US" b="1" dirty="0">
                <a:solidFill>
                  <a:srgbClr val="F85408"/>
                </a:solidFill>
              </a:rPr>
              <a:t>Injection</a:t>
            </a:r>
            <a:r>
              <a:rPr lang="en-US" dirty="0"/>
              <a:t>, is a design practice which allows </a:t>
            </a:r>
            <a:r>
              <a:rPr lang="en-US" b="1" dirty="0">
                <a:solidFill>
                  <a:srgbClr val="F85408"/>
                </a:solidFill>
              </a:rPr>
              <a:t>dependencies</a:t>
            </a:r>
            <a:r>
              <a:rPr lang="en-US" dirty="0"/>
              <a:t> to be </a:t>
            </a:r>
            <a:r>
              <a:rPr lang="en-US" b="1" dirty="0">
                <a:solidFill>
                  <a:srgbClr val="F85408"/>
                </a:solidFill>
              </a:rPr>
              <a:t>inserted</a:t>
            </a:r>
            <a:r>
              <a:rPr lang="en-US" dirty="0"/>
              <a:t> into code </a:t>
            </a:r>
            <a:r>
              <a:rPr lang="en-US" b="1" dirty="0">
                <a:solidFill>
                  <a:srgbClr val="F85408"/>
                </a:solidFill>
              </a:rPr>
              <a:t>at </a:t>
            </a:r>
            <a:r>
              <a:rPr lang="en-US" b="1" dirty="0" smtClean="0">
                <a:solidFill>
                  <a:srgbClr val="F85408"/>
                </a:solidFill>
              </a:rPr>
              <a:t>runtime</a:t>
            </a:r>
          </a:p>
          <a:p>
            <a:pPr lvl="1"/>
            <a:r>
              <a:rPr lang="en-US" sz="2000" dirty="0"/>
              <a:t>Interface Injection, Setter Injection and Construct </a:t>
            </a:r>
            <a:r>
              <a:rPr lang="en-US" sz="2000" dirty="0" smtClean="0"/>
              <a:t>Injection</a:t>
            </a:r>
            <a:endParaRPr lang="en-US" b="1" dirty="0">
              <a:solidFill>
                <a:srgbClr val="F85408"/>
              </a:solidFill>
            </a:endParaRPr>
          </a:p>
          <a:p>
            <a:r>
              <a:rPr lang="en-US" b="1" dirty="0">
                <a:solidFill>
                  <a:srgbClr val="F85408"/>
                </a:solidFill>
              </a:rPr>
              <a:t>Implementation</a:t>
            </a:r>
            <a:r>
              <a:rPr lang="en-US" dirty="0" smtClean="0"/>
              <a:t> can be done </a:t>
            </a:r>
            <a:r>
              <a:rPr lang="en-US" b="1" dirty="0">
                <a:solidFill>
                  <a:srgbClr val="F85408"/>
                </a:solidFill>
              </a:rPr>
              <a:t>by</a:t>
            </a:r>
            <a:r>
              <a:rPr lang="en-US" dirty="0" smtClean="0"/>
              <a:t> </a:t>
            </a:r>
            <a:r>
              <a:rPr lang="en-US" b="1" dirty="0">
                <a:solidFill>
                  <a:srgbClr val="F85408"/>
                </a:solidFill>
              </a:rPr>
              <a:t>hand</a:t>
            </a:r>
            <a:r>
              <a:rPr lang="en-US" dirty="0" smtClean="0"/>
              <a:t>, or using an </a:t>
            </a:r>
            <a:r>
              <a:rPr lang="en-US" b="1" dirty="0">
                <a:solidFill>
                  <a:srgbClr val="F85408"/>
                </a:solidFill>
              </a:rPr>
              <a:t>automated</a:t>
            </a:r>
            <a:r>
              <a:rPr lang="en-US" dirty="0" smtClean="0"/>
              <a:t> </a:t>
            </a:r>
            <a:r>
              <a:rPr lang="en-US" b="1" dirty="0">
                <a:solidFill>
                  <a:srgbClr val="F85408"/>
                </a:solidFill>
              </a:rPr>
              <a:t>framework</a:t>
            </a:r>
          </a:p>
          <a:p>
            <a:pPr lvl="1"/>
            <a:r>
              <a:rPr lang="en-US" sz="2400" b="1" dirty="0">
                <a:solidFill>
                  <a:srgbClr val="F85408"/>
                </a:solidFill>
                <a:ea typeface="+mn-ea"/>
              </a:rPr>
              <a:t>Google</a:t>
            </a:r>
            <a:r>
              <a:rPr lang="en-US" dirty="0" smtClean="0"/>
              <a:t> </a:t>
            </a:r>
            <a:r>
              <a:rPr lang="en-US" sz="2400" b="1" dirty="0" err="1">
                <a:solidFill>
                  <a:srgbClr val="F85408"/>
                </a:solidFill>
                <a:ea typeface="+mn-ea"/>
              </a:rPr>
              <a:t>Guice</a:t>
            </a:r>
            <a:r>
              <a:rPr lang="en-US" dirty="0" smtClean="0"/>
              <a:t> (“Juice”), </a:t>
            </a:r>
            <a:r>
              <a:rPr lang="en-US" sz="2400" b="1" dirty="0">
                <a:solidFill>
                  <a:srgbClr val="F85408"/>
                </a:solidFill>
                <a:ea typeface="+mn-ea"/>
              </a:rPr>
              <a:t>Spring</a:t>
            </a:r>
            <a:r>
              <a:rPr lang="en-US" dirty="0" smtClean="0"/>
              <a:t> etc.</a:t>
            </a:r>
          </a:p>
          <a:p>
            <a:pPr lvl="1"/>
            <a:r>
              <a:rPr lang="en-US" dirty="0" smtClean="0"/>
              <a:t>Usually use a </a:t>
            </a:r>
            <a:r>
              <a:rPr lang="en-US" sz="2400" b="1" dirty="0">
                <a:solidFill>
                  <a:srgbClr val="F85408"/>
                </a:solidFill>
                <a:ea typeface="+mn-ea"/>
              </a:rPr>
              <a:t>configuration</a:t>
            </a:r>
            <a:r>
              <a:rPr lang="en-US" dirty="0" smtClean="0"/>
              <a:t> </a:t>
            </a:r>
            <a:r>
              <a:rPr lang="en-US" sz="2400" b="1" dirty="0" smtClean="0">
                <a:solidFill>
                  <a:srgbClr val="F85408"/>
                </a:solidFill>
                <a:ea typeface="+mn-ea"/>
              </a:rPr>
              <a:t>file/settings</a:t>
            </a:r>
            <a:r>
              <a:rPr lang="en-US" dirty="0" smtClean="0"/>
              <a:t> to </a:t>
            </a:r>
            <a:r>
              <a:rPr lang="en-US" sz="2400" b="1" dirty="0">
                <a:solidFill>
                  <a:srgbClr val="F85408"/>
                </a:solidFill>
                <a:ea typeface="+mn-ea"/>
              </a:rPr>
              <a:t>resolve</a:t>
            </a:r>
            <a:r>
              <a:rPr lang="en-US" dirty="0" smtClean="0"/>
              <a:t> </a:t>
            </a:r>
            <a:r>
              <a:rPr lang="en-US" sz="2400" b="1" dirty="0">
                <a:solidFill>
                  <a:srgbClr val="F85408"/>
                </a:solidFill>
                <a:ea typeface="+mn-ea"/>
              </a:rPr>
              <a:t>interfaces</a:t>
            </a:r>
            <a:r>
              <a:rPr lang="en-US" dirty="0" smtClean="0"/>
              <a:t> to the correct dependency</a:t>
            </a:r>
          </a:p>
          <a:p>
            <a:pPr lvl="1"/>
            <a:r>
              <a:rPr lang="en-US" dirty="0" smtClean="0"/>
              <a:t>Dependency given </a:t>
            </a:r>
            <a:r>
              <a:rPr lang="en-US" sz="2400" b="1" dirty="0">
                <a:solidFill>
                  <a:srgbClr val="F85408"/>
                </a:solidFill>
                <a:ea typeface="+mn-ea"/>
              </a:rPr>
              <a:t>changes</a:t>
            </a:r>
            <a:r>
              <a:rPr lang="en-US" dirty="0" smtClean="0"/>
              <a:t> when run </a:t>
            </a:r>
            <a:r>
              <a:rPr lang="en-US" sz="2400" b="1" dirty="0">
                <a:solidFill>
                  <a:srgbClr val="F85408"/>
                </a:solidFill>
                <a:ea typeface="+mn-ea"/>
              </a:rPr>
              <a:t>in</a:t>
            </a:r>
            <a:r>
              <a:rPr lang="en-US" dirty="0" smtClean="0"/>
              <a:t> </a:t>
            </a:r>
            <a:r>
              <a:rPr lang="en-US" sz="2400" b="1" dirty="0">
                <a:solidFill>
                  <a:srgbClr val="F85408"/>
                </a:solidFill>
                <a:ea typeface="+mn-ea"/>
              </a:rPr>
              <a:t>different</a:t>
            </a:r>
            <a:r>
              <a:rPr lang="en-US" dirty="0" smtClean="0"/>
              <a:t> </a:t>
            </a:r>
            <a:r>
              <a:rPr lang="en-US" sz="2400" b="1" dirty="0" smtClean="0">
                <a:solidFill>
                  <a:srgbClr val="F85408"/>
                </a:solidFill>
                <a:ea typeface="+mn-ea"/>
              </a:rPr>
              <a:t>contexts</a:t>
            </a:r>
          </a:p>
          <a:p>
            <a:pPr lvl="1"/>
            <a:r>
              <a:rPr lang="en-US" dirty="0"/>
              <a:t>Resolved dependency</a:t>
            </a:r>
            <a:r>
              <a:rPr lang="en-US" sz="2400" b="1" dirty="0" smtClean="0">
                <a:solidFill>
                  <a:srgbClr val="F85408"/>
                </a:solidFill>
                <a:ea typeface="+mn-ea"/>
              </a:rPr>
              <a:t> provided at runtime</a:t>
            </a:r>
            <a:endParaRPr lang="en-US" sz="2400" b="1" dirty="0">
              <a:solidFill>
                <a:srgbClr val="F85408"/>
              </a:solidFill>
              <a:ea typeface="+mn-ea"/>
            </a:endParaRPr>
          </a:p>
        </p:txBody>
      </p:sp>
    </p:spTree>
    <p:extLst>
      <p:ext uri="{BB962C8B-B14F-4D97-AF65-F5344CB8AC3E}">
        <p14:creationId xmlns:p14="http://schemas.microsoft.com/office/powerpoint/2010/main" val="249962569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Mocks</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What are </a:t>
            </a:r>
            <a:r>
              <a:rPr lang="en-US" b="1" dirty="0" smtClean="0">
                <a:solidFill>
                  <a:srgbClr val="F85408"/>
                </a:solidFill>
              </a:rPr>
              <a:t>mocks</a:t>
            </a:r>
            <a:r>
              <a:rPr lang="en-US" dirty="0" smtClean="0"/>
              <a:t>?</a:t>
            </a:r>
          </a:p>
          <a:p>
            <a:pPr lvl="1"/>
            <a:r>
              <a:rPr lang="en-US" sz="2400" b="1" dirty="0">
                <a:solidFill>
                  <a:srgbClr val="F85408"/>
                </a:solidFill>
                <a:ea typeface="+mn-ea"/>
              </a:rPr>
              <a:t>Fake</a:t>
            </a:r>
            <a:r>
              <a:rPr lang="en-US" dirty="0" smtClean="0"/>
              <a:t> </a:t>
            </a:r>
            <a:r>
              <a:rPr lang="en-US" sz="2400" b="1" dirty="0">
                <a:solidFill>
                  <a:srgbClr val="F85408"/>
                </a:solidFill>
                <a:ea typeface="+mn-ea"/>
              </a:rPr>
              <a:t>objects</a:t>
            </a:r>
            <a:r>
              <a:rPr lang="en-US" dirty="0" smtClean="0"/>
              <a:t> used to check for expected behavior</a:t>
            </a:r>
          </a:p>
          <a:p>
            <a:pPr lvl="1"/>
            <a:r>
              <a:rPr lang="en-US" dirty="0" smtClean="0"/>
              <a:t>E.g. a save to a database</a:t>
            </a:r>
          </a:p>
          <a:p>
            <a:r>
              <a:rPr lang="en-US" dirty="0" smtClean="0"/>
              <a:t>How do they </a:t>
            </a:r>
            <a:r>
              <a:rPr lang="en-US" b="1" dirty="0">
                <a:solidFill>
                  <a:srgbClr val="F85408"/>
                </a:solidFill>
              </a:rPr>
              <a:t>work</a:t>
            </a:r>
            <a:r>
              <a:rPr lang="en-US" dirty="0" smtClean="0"/>
              <a:t>?</a:t>
            </a:r>
          </a:p>
          <a:p>
            <a:pPr lvl="1"/>
            <a:r>
              <a:rPr lang="en-US" dirty="0" smtClean="0"/>
              <a:t>Similar to stubs</a:t>
            </a:r>
          </a:p>
          <a:p>
            <a:pPr lvl="1"/>
            <a:r>
              <a:rPr lang="en-US" sz="2400" b="1" dirty="0">
                <a:solidFill>
                  <a:srgbClr val="F85408"/>
                </a:solidFill>
                <a:ea typeface="+mn-ea"/>
              </a:rPr>
              <a:t>Replace</a:t>
            </a:r>
            <a:r>
              <a:rPr lang="en-US" dirty="0" smtClean="0"/>
              <a:t> </a:t>
            </a:r>
            <a:r>
              <a:rPr lang="en-US" sz="2400" b="1" dirty="0">
                <a:solidFill>
                  <a:srgbClr val="F85408"/>
                </a:solidFill>
                <a:ea typeface="+mn-ea"/>
              </a:rPr>
              <a:t>external</a:t>
            </a:r>
            <a:r>
              <a:rPr lang="en-US" dirty="0" smtClean="0"/>
              <a:t> </a:t>
            </a:r>
            <a:r>
              <a:rPr lang="en-US" sz="2400" b="1" dirty="0">
                <a:solidFill>
                  <a:srgbClr val="F85408"/>
                </a:solidFill>
                <a:ea typeface="+mn-ea"/>
              </a:rPr>
              <a:t>dependencies</a:t>
            </a:r>
            <a:r>
              <a:rPr lang="en-US" dirty="0" smtClean="0"/>
              <a:t> at seams</a:t>
            </a:r>
          </a:p>
          <a:p>
            <a:pPr lvl="1"/>
            <a:r>
              <a:rPr lang="en-US" dirty="0" smtClean="0"/>
              <a:t>Typically take the form of </a:t>
            </a:r>
            <a:r>
              <a:rPr lang="en-US" sz="2400" b="1" dirty="0">
                <a:solidFill>
                  <a:srgbClr val="F85408"/>
                </a:solidFill>
                <a:ea typeface="+mn-ea"/>
              </a:rPr>
              <a:t>classes</a:t>
            </a:r>
          </a:p>
          <a:p>
            <a:pPr lvl="1"/>
            <a:r>
              <a:rPr lang="en-US" dirty="0" smtClean="0"/>
              <a:t>Can later be </a:t>
            </a:r>
            <a:r>
              <a:rPr lang="en-US" sz="2400" b="1" dirty="0">
                <a:solidFill>
                  <a:srgbClr val="F85408"/>
                </a:solidFill>
                <a:ea typeface="+mn-ea"/>
              </a:rPr>
              <a:t>checked</a:t>
            </a:r>
            <a:r>
              <a:rPr lang="en-US" dirty="0" smtClean="0"/>
              <a:t> to see </a:t>
            </a:r>
            <a:r>
              <a:rPr lang="en-US" sz="2400" b="1" dirty="0">
                <a:solidFill>
                  <a:srgbClr val="F85408"/>
                </a:solidFill>
                <a:ea typeface="+mn-ea"/>
              </a:rPr>
              <a:t>what</a:t>
            </a:r>
            <a:r>
              <a:rPr lang="en-US" dirty="0" smtClean="0"/>
              <a:t> </a:t>
            </a:r>
            <a:r>
              <a:rPr lang="en-US" sz="2400" b="1" dirty="0">
                <a:solidFill>
                  <a:srgbClr val="F85408"/>
                </a:solidFill>
                <a:ea typeface="+mn-ea"/>
              </a:rPr>
              <a:t>methods</a:t>
            </a:r>
            <a:r>
              <a:rPr lang="en-US" dirty="0" smtClean="0"/>
              <a:t> called and with </a:t>
            </a:r>
            <a:r>
              <a:rPr lang="en-US" sz="2400" b="1" dirty="0">
                <a:solidFill>
                  <a:srgbClr val="F85408"/>
                </a:solidFill>
                <a:ea typeface="+mn-ea"/>
              </a:rPr>
              <a:t>what</a:t>
            </a:r>
            <a:r>
              <a:rPr lang="en-US" dirty="0" smtClean="0"/>
              <a:t> </a:t>
            </a:r>
            <a:r>
              <a:rPr lang="en-US" sz="2400" b="1" dirty="0">
                <a:solidFill>
                  <a:srgbClr val="F85408"/>
                </a:solidFill>
                <a:ea typeface="+mn-ea"/>
              </a:rPr>
              <a:t>inputs</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Mocks</a:t>
            </a:r>
            <a:endParaRPr lang="en-US" dirty="0"/>
          </a:p>
        </p:txBody>
      </p:sp>
      <p:sp>
        <p:nvSpPr>
          <p:cNvPr id="14" name="Rounded Rectangle 13"/>
          <p:cNvSpPr/>
          <p:nvPr/>
        </p:nvSpPr>
        <p:spPr>
          <a:xfrm>
            <a:off x="1828800" y="1816154"/>
            <a:ext cx="2286000" cy="9906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Method</a:t>
            </a:r>
            <a:endParaRPr lang="en-US" dirty="0"/>
          </a:p>
        </p:txBody>
      </p:sp>
      <p:sp>
        <p:nvSpPr>
          <p:cNvPr id="15" name="Rounded Rectangle 14"/>
          <p:cNvSpPr/>
          <p:nvPr/>
        </p:nvSpPr>
        <p:spPr>
          <a:xfrm>
            <a:off x="6172200" y="2654354"/>
            <a:ext cx="2286000" cy="9906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t>
            </a:r>
            <a:endParaRPr lang="en-US" dirty="0"/>
          </a:p>
        </p:txBody>
      </p:sp>
      <p:sp>
        <p:nvSpPr>
          <p:cNvPr id="16" name="Rounded Rectangle 15"/>
          <p:cNvSpPr/>
          <p:nvPr/>
        </p:nvSpPr>
        <p:spPr>
          <a:xfrm>
            <a:off x="2362200" y="4254554"/>
            <a:ext cx="2286000" cy="9906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Mock</a:t>
            </a:r>
            <a:endParaRPr lang="en-US" dirty="0"/>
          </a:p>
        </p:txBody>
      </p:sp>
      <p:sp>
        <p:nvSpPr>
          <p:cNvPr id="17" name="Right Arrow 16"/>
          <p:cNvSpPr/>
          <p:nvPr/>
        </p:nvSpPr>
        <p:spPr>
          <a:xfrm rot="1037876">
            <a:off x="4278301" y="2659562"/>
            <a:ext cx="1763370" cy="3429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8701424">
            <a:off x="4587240" y="4119403"/>
            <a:ext cx="1763370" cy="3429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4727805">
            <a:off x="2481761" y="3308704"/>
            <a:ext cx="1255592" cy="3429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664659" y="1511354"/>
            <a:ext cx="1828800" cy="1015663"/>
          </a:xfrm>
          <a:prstGeom prst="rect">
            <a:avLst/>
          </a:prstGeom>
          <a:noFill/>
        </p:spPr>
        <p:txBody>
          <a:bodyPr wrap="square" rtlCol="0">
            <a:spAutoFit/>
          </a:bodyPr>
          <a:lstStyle/>
          <a:p>
            <a:r>
              <a:rPr lang="en-US" sz="2000" dirty="0" smtClean="0"/>
              <a:t>Step 1:</a:t>
            </a:r>
          </a:p>
          <a:p>
            <a:r>
              <a:rPr lang="en-US" sz="2000" dirty="0" smtClean="0"/>
              <a:t>Call function being tested</a:t>
            </a:r>
            <a:endParaRPr lang="en-US" sz="2000" dirty="0"/>
          </a:p>
        </p:txBody>
      </p:sp>
      <p:sp>
        <p:nvSpPr>
          <p:cNvPr id="21" name="TextBox 20"/>
          <p:cNvSpPr txBox="1"/>
          <p:nvPr/>
        </p:nvSpPr>
        <p:spPr>
          <a:xfrm>
            <a:off x="5468925" y="4321333"/>
            <a:ext cx="1828800" cy="1323439"/>
          </a:xfrm>
          <a:prstGeom prst="rect">
            <a:avLst/>
          </a:prstGeom>
          <a:noFill/>
        </p:spPr>
        <p:txBody>
          <a:bodyPr wrap="square" rtlCol="0">
            <a:spAutoFit/>
          </a:bodyPr>
          <a:lstStyle/>
          <a:p>
            <a:r>
              <a:rPr lang="en-US" sz="2000" dirty="0" smtClean="0"/>
              <a:t>Step 2:</a:t>
            </a:r>
          </a:p>
          <a:p>
            <a:r>
              <a:rPr lang="en-US" sz="2000" dirty="0" smtClean="0"/>
              <a:t>Function being tested calls Mock</a:t>
            </a:r>
            <a:endParaRPr lang="en-US" sz="2000" dirty="0"/>
          </a:p>
        </p:txBody>
      </p:sp>
      <p:sp>
        <p:nvSpPr>
          <p:cNvPr id="22" name="TextBox 21"/>
          <p:cNvSpPr txBox="1"/>
          <p:nvPr/>
        </p:nvSpPr>
        <p:spPr>
          <a:xfrm>
            <a:off x="533400" y="3044060"/>
            <a:ext cx="1828800" cy="1938992"/>
          </a:xfrm>
          <a:prstGeom prst="rect">
            <a:avLst/>
          </a:prstGeom>
          <a:noFill/>
        </p:spPr>
        <p:txBody>
          <a:bodyPr wrap="square" rtlCol="0">
            <a:spAutoFit/>
          </a:bodyPr>
          <a:lstStyle/>
          <a:p>
            <a:r>
              <a:rPr lang="en-US" sz="2000" dirty="0" smtClean="0"/>
              <a:t>Step 3:</a:t>
            </a:r>
          </a:p>
          <a:p>
            <a:r>
              <a:rPr lang="en-US" sz="2000" dirty="0" smtClean="0"/>
              <a:t>Test Method calls Mock to verify the function called it correctly </a:t>
            </a:r>
            <a:endParaRPr lang="en-US" sz="2000" dirty="0"/>
          </a:p>
        </p:txBody>
      </p:sp>
    </p:spTree>
    <p:extLst>
      <p:ext uri="{BB962C8B-B14F-4D97-AF65-F5344CB8AC3E}">
        <p14:creationId xmlns:p14="http://schemas.microsoft.com/office/powerpoint/2010/main" val="388611868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Mocks</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How are they implemented?</a:t>
            </a:r>
          </a:p>
          <a:p>
            <a:r>
              <a:rPr lang="en-US" dirty="0" smtClean="0"/>
              <a:t>Mocks can be </a:t>
            </a:r>
            <a:r>
              <a:rPr lang="en-US" b="1" dirty="0">
                <a:solidFill>
                  <a:srgbClr val="F85408"/>
                </a:solidFill>
              </a:rPr>
              <a:t>custom</a:t>
            </a:r>
            <a:r>
              <a:rPr lang="en-US" dirty="0" smtClean="0"/>
              <a:t> </a:t>
            </a:r>
            <a:r>
              <a:rPr lang="en-US" b="1" dirty="0">
                <a:solidFill>
                  <a:srgbClr val="F85408"/>
                </a:solidFill>
              </a:rPr>
              <a:t>made</a:t>
            </a:r>
          </a:p>
          <a:p>
            <a:pPr lvl="1"/>
            <a:r>
              <a:rPr lang="en-US" dirty="0" smtClean="0"/>
              <a:t>An </a:t>
            </a:r>
            <a:r>
              <a:rPr lang="en-US" sz="2400" b="1" dirty="0">
                <a:solidFill>
                  <a:srgbClr val="F85408"/>
                </a:solidFill>
                <a:ea typeface="+mn-ea"/>
              </a:rPr>
              <a:t>interface</a:t>
            </a:r>
            <a:r>
              <a:rPr lang="en-US" dirty="0" smtClean="0"/>
              <a:t> provides the </a:t>
            </a:r>
            <a:r>
              <a:rPr lang="en-US" sz="2400" b="1" dirty="0">
                <a:solidFill>
                  <a:srgbClr val="F85408"/>
                </a:solidFill>
                <a:ea typeface="+mn-ea"/>
              </a:rPr>
              <a:t>seam</a:t>
            </a:r>
            <a:r>
              <a:rPr lang="en-US" dirty="0" smtClean="0"/>
              <a:t> where it can be inserted</a:t>
            </a:r>
          </a:p>
          <a:p>
            <a:pPr lvl="1"/>
            <a:r>
              <a:rPr lang="en-US" dirty="0" smtClean="0"/>
              <a:t>The Mock itself is a class whose functions </a:t>
            </a:r>
            <a:r>
              <a:rPr lang="en-US" sz="2400" b="1" dirty="0">
                <a:solidFill>
                  <a:srgbClr val="F85408"/>
                </a:solidFill>
                <a:ea typeface="+mn-ea"/>
              </a:rPr>
              <a:t>return</a:t>
            </a:r>
            <a:r>
              <a:rPr lang="en-US" dirty="0" smtClean="0"/>
              <a:t> </a:t>
            </a:r>
            <a:r>
              <a:rPr lang="en-US" sz="2400" b="1" dirty="0">
                <a:solidFill>
                  <a:srgbClr val="F85408"/>
                </a:solidFill>
                <a:ea typeface="+mn-ea"/>
              </a:rPr>
              <a:t>dummy</a:t>
            </a:r>
            <a:r>
              <a:rPr lang="en-US" dirty="0" smtClean="0"/>
              <a:t> </a:t>
            </a:r>
            <a:r>
              <a:rPr lang="en-US" sz="2400" b="1" dirty="0">
                <a:solidFill>
                  <a:srgbClr val="F85408"/>
                </a:solidFill>
                <a:ea typeface="+mn-ea"/>
              </a:rPr>
              <a:t>data</a:t>
            </a:r>
            <a:r>
              <a:rPr lang="en-US" dirty="0" smtClean="0"/>
              <a:t> and </a:t>
            </a:r>
            <a:r>
              <a:rPr lang="en-US" sz="2400" b="1" dirty="0">
                <a:solidFill>
                  <a:srgbClr val="F85408"/>
                </a:solidFill>
                <a:ea typeface="+mn-ea"/>
              </a:rPr>
              <a:t>store</a:t>
            </a:r>
            <a:r>
              <a:rPr lang="en-US" dirty="0" smtClean="0"/>
              <a:t> </a:t>
            </a:r>
            <a:r>
              <a:rPr lang="en-US" sz="2400" b="1" dirty="0">
                <a:solidFill>
                  <a:srgbClr val="F85408"/>
                </a:solidFill>
                <a:ea typeface="+mn-ea"/>
              </a:rPr>
              <a:t>all</a:t>
            </a:r>
            <a:r>
              <a:rPr lang="en-US" dirty="0" smtClean="0"/>
              <a:t> </a:t>
            </a:r>
            <a:r>
              <a:rPr lang="en-US" sz="2400" b="1" dirty="0">
                <a:solidFill>
                  <a:srgbClr val="F85408"/>
                </a:solidFill>
                <a:ea typeface="+mn-ea"/>
              </a:rPr>
              <a:t>calls</a:t>
            </a:r>
            <a:r>
              <a:rPr lang="en-US" dirty="0" smtClean="0"/>
              <a:t> made to them</a:t>
            </a:r>
          </a:p>
          <a:p>
            <a:pPr lvl="1"/>
            <a:r>
              <a:rPr lang="en-US" dirty="0" smtClean="0"/>
              <a:t>Has some sort of </a:t>
            </a:r>
            <a:r>
              <a:rPr lang="en-US" sz="2400" b="1" dirty="0">
                <a:solidFill>
                  <a:srgbClr val="F85408"/>
                </a:solidFill>
                <a:ea typeface="+mn-ea"/>
              </a:rPr>
              <a:t>report</a:t>
            </a:r>
            <a:r>
              <a:rPr lang="en-US" dirty="0" smtClean="0"/>
              <a:t> </a:t>
            </a:r>
            <a:r>
              <a:rPr lang="en-US" sz="2400" b="1" dirty="0">
                <a:solidFill>
                  <a:srgbClr val="F85408"/>
                </a:solidFill>
                <a:ea typeface="+mn-ea"/>
              </a:rPr>
              <a:t>function</a:t>
            </a:r>
            <a:r>
              <a:rPr lang="en-US" dirty="0" smtClean="0"/>
              <a:t> which allows the test to verify that certain calls were made</a:t>
            </a:r>
          </a:p>
          <a:p>
            <a:pPr lvl="1"/>
            <a:r>
              <a:rPr lang="en-US" dirty="0" smtClean="0"/>
              <a:t>Takes time to write and adds unnecessary code</a:t>
            </a:r>
          </a:p>
          <a:p>
            <a:r>
              <a:rPr lang="en-US" b="1" dirty="0">
                <a:solidFill>
                  <a:srgbClr val="F85408"/>
                </a:solidFill>
              </a:rPr>
              <a:t>Mocking</a:t>
            </a:r>
            <a:r>
              <a:rPr lang="en-US" dirty="0" smtClean="0"/>
              <a:t> </a:t>
            </a:r>
            <a:r>
              <a:rPr lang="en-US" b="1" dirty="0">
                <a:solidFill>
                  <a:srgbClr val="F85408"/>
                </a:solidFill>
              </a:rPr>
              <a:t>frameworks</a:t>
            </a:r>
            <a:r>
              <a:rPr lang="en-US" dirty="0" smtClean="0"/>
              <a:t> can also be used to accomplish the same thing</a:t>
            </a:r>
          </a:p>
          <a:p>
            <a:pPr lvl="1"/>
            <a:r>
              <a:rPr lang="en-US" sz="2400" b="1" dirty="0" err="1">
                <a:solidFill>
                  <a:srgbClr val="F85408"/>
                </a:solidFill>
                <a:ea typeface="+mn-ea"/>
              </a:rPr>
              <a:t>Moq</a:t>
            </a:r>
            <a:r>
              <a:rPr lang="en-US" dirty="0" smtClean="0"/>
              <a:t>, </a:t>
            </a:r>
            <a:r>
              <a:rPr lang="en-US" sz="2400" b="1" dirty="0" err="1">
                <a:solidFill>
                  <a:srgbClr val="F85408"/>
                </a:solidFill>
                <a:ea typeface="+mn-ea"/>
              </a:rPr>
              <a:t>MockFor</a:t>
            </a:r>
            <a:r>
              <a:rPr lang="en-US" dirty="0" smtClean="0"/>
              <a:t> etc.</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smtClean="0"/>
              <a:t>Agenda (cont.)</a:t>
            </a:r>
            <a:endParaRPr lang="en-US" sz="5000" dirty="0"/>
          </a:p>
        </p:txBody>
      </p:sp>
      <p:sp>
        <p:nvSpPr>
          <p:cNvPr id="3" name="Content Placeholder 2"/>
          <p:cNvSpPr>
            <a:spLocks noGrp="1"/>
          </p:cNvSpPr>
          <p:nvPr>
            <p:ph idx="1"/>
          </p:nvPr>
        </p:nvSpPr>
        <p:spPr>
          <a:xfrm>
            <a:off x="457200" y="1447800"/>
            <a:ext cx="8229600" cy="3803650"/>
          </a:xfrm>
        </p:spPr>
        <p:txBody>
          <a:bodyPr>
            <a:normAutofit lnSpcReduction="10000"/>
          </a:bodyPr>
          <a:lstStyle/>
          <a:p>
            <a:r>
              <a:rPr lang="en-US" sz="3400" dirty="0" smtClean="0"/>
              <a:t>Advanced Topics </a:t>
            </a:r>
          </a:p>
          <a:p>
            <a:pPr lvl="1"/>
            <a:r>
              <a:rPr lang="en-US" sz="3400" b="1" dirty="0" smtClean="0">
                <a:solidFill>
                  <a:srgbClr val="F85408"/>
                </a:solidFill>
                <a:ea typeface="+mn-ea"/>
              </a:rPr>
              <a:t>Stubs</a:t>
            </a:r>
          </a:p>
          <a:p>
            <a:pPr lvl="1"/>
            <a:r>
              <a:rPr lang="en-US" sz="3400" b="1" dirty="0" smtClean="0">
                <a:solidFill>
                  <a:srgbClr val="F85408"/>
                </a:solidFill>
                <a:ea typeface="+mn-ea"/>
              </a:rPr>
              <a:t>Mocks</a:t>
            </a:r>
            <a:r>
              <a:rPr lang="en-US" sz="3400" dirty="0" smtClean="0"/>
              <a:t> </a:t>
            </a:r>
          </a:p>
          <a:p>
            <a:pPr lvl="1"/>
            <a:r>
              <a:rPr lang="en-US" sz="3400" b="1" dirty="0" smtClean="0">
                <a:solidFill>
                  <a:srgbClr val="F85408"/>
                </a:solidFill>
                <a:ea typeface="+mn-ea"/>
              </a:rPr>
              <a:t>IOC</a:t>
            </a:r>
          </a:p>
          <a:p>
            <a:r>
              <a:rPr lang="en-US" sz="3400" dirty="0" smtClean="0"/>
              <a:t>Lab 2: </a:t>
            </a:r>
            <a:r>
              <a:rPr lang="en-US" sz="3400" b="1" dirty="0" smtClean="0">
                <a:solidFill>
                  <a:srgbClr val="F85408"/>
                </a:solidFill>
              </a:rPr>
              <a:t>Advanced</a:t>
            </a:r>
            <a:r>
              <a:rPr lang="en-US" sz="3400" dirty="0" smtClean="0"/>
              <a:t> Testing Concepts</a:t>
            </a:r>
          </a:p>
          <a:p>
            <a:r>
              <a:rPr lang="en-US" sz="3400" b="1" dirty="0" smtClean="0">
                <a:solidFill>
                  <a:srgbClr val="F85408"/>
                </a:solidFill>
              </a:rPr>
              <a:t>Twist</a:t>
            </a:r>
          </a:p>
          <a:p>
            <a:r>
              <a:rPr lang="en-US" sz="3400" dirty="0" smtClean="0"/>
              <a:t>Testing </a:t>
            </a:r>
            <a:r>
              <a:rPr lang="en-US" sz="3400" b="1" dirty="0" smtClean="0">
                <a:solidFill>
                  <a:srgbClr val="F85408"/>
                </a:solidFill>
              </a:rPr>
              <a:t>Overview</a:t>
            </a:r>
          </a:p>
          <a:p>
            <a:endParaRPr lang="en-US" dirty="0"/>
          </a:p>
        </p:txBody>
      </p:sp>
    </p:spTree>
    <p:extLst>
      <p:ext uri="{BB962C8B-B14F-4D97-AF65-F5344CB8AC3E}">
        <p14:creationId xmlns:p14="http://schemas.microsoft.com/office/powerpoint/2010/main" val="304700715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MockFor</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Built-in groovy mocking framework</a:t>
            </a:r>
          </a:p>
          <a:p>
            <a:r>
              <a:rPr lang="en-US" dirty="0" smtClean="0"/>
              <a:t>How do you </a:t>
            </a:r>
            <a:r>
              <a:rPr lang="en-US" b="1" dirty="0" smtClean="0">
                <a:solidFill>
                  <a:srgbClr val="F85408"/>
                </a:solidFill>
              </a:rPr>
              <a:t>setup</a:t>
            </a:r>
            <a:r>
              <a:rPr lang="en-US" dirty="0" smtClean="0"/>
              <a:t> and </a:t>
            </a:r>
            <a:r>
              <a:rPr lang="en-US" b="1" dirty="0" smtClean="0">
                <a:solidFill>
                  <a:srgbClr val="F85408"/>
                </a:solidFill>
              </a:rPr>
              <a:t>use</a:t>
            </a:r>
            <a:r>
              <a:rPr lang="en-US" dirty="0" smtClean="0"/>
              <a:t> a Mock with </a:t>
            </a:r>
            <a:r>
              <a:rPr lang="en-US" dirty="0" err="1" smtClean="0"/>
              <a:t>MockFor</a:t>
            </a:r>
            <a:r>
              <a:rPr lang="en-US" dirty="0" smtClean="0"/>
              <a:t>?</a:t>
            </a:r>
          </a:p>
          <a:p>
            <a:pPr lvl="1"/>
            <a:r>
              <a:rPr lang="en-US" dirty="0" smtClean="0"/>
              <a:t>Tell it </a:t>
            </a:r>
            <a:r>
              <a:rPr lang="en-US" sz="2400" b="1" dirty="0" smtClean="0">
                <a:solidFill>
                  <a:srgbClr val="F85408"/>
                </a:solidFill>
                <a:ea typeface="+mn-ea"/>
              </a:rPr>
              <a:t>what method calls to expect</a:t>
            </a:r>
            <a:r>
              <a:rPr lang="en-US" dirty="0" smtClean="0"/>
              <a:t>, or </a:t>
            </a:r>
            <a:r>
              <a:rPr lang="en-US" sz="2400" b="1" dirty="0" smtClean="0">
                <a:solidFill>
                  <a:srgbClr val="F85408"/>
                </a:solidFill>
                <a:ea typeface="+mn-ea"/>
              </a:rPr>
              <a:t>demand</a:t>
            </a:r>
          </a:p>
          <a:p>
            <a:pPr lvl="1"/>
            <a:r>
              <a:rPr lang="en-US" dirty="0" smtClean="0"/>
              <a:t>Define what each </a:t>
            </a:r>
            <a:r>
              <a:rPr lang="en-US" sz="2400" b="1" dirty="0" smtClean="0">
                <a:solidFill>
                  <a:srgbClr val="F85408"/>
                </a:solidFill>
                <a:ea typeface="+mn-ea"/>
              </a:rPr>
              <a:t>should</a:t>
            </a:r>
            <a:r>
              <a:rPr lang="en-US" dirty="0" smtClean="0"/>
              <a:t> </a:t>
            </a:r>
            <a:r>
              <a:rPr lang="en-US" sz="2400" b="1" dirty="0" smtClean="0">
                <a:solidFill>
                  <a:srgbClr val="F85408"/>
                </a:solidFill>
                <a:ea typeface="+mn-ea"/>
              </a:rPr>
              <a:t>return</a:t>
            </a:r>
            <a:r>
              <a:rPr lang="en-US" dirty="0" smtClean="0"/>
              <a:t> when called</a:t>
            </a:r>
          </a:p>
          <a:p>
            <a:pPr lvl="1"/>
            <a:r>
              <a:rPr lang="en-US" sz="2400" b="1" dirty="0" smtClean="0">
                <a:solidFill>
                  <a:srgbClr val="F85408"/>
                </a:solidFill>
                <a:ea typeface="+mn-ea"/>
              </a:rPr>
              <a:t>Execute</a:t>
            </a:r>
            <a:r>
              <a:rPr lang="en-US" dirty="0" smtClean="0"/>
              <a:t> the code being tested</a:t>
            </a:r>
          </a:p>
          <a:p>
            <a:pPr lvl="1"/>
            <a:r>
              <a:rPr lang="en-US" sz="2400" b="1" dirty="0" smtClean="0">
                <a:solidFill>
                  <a:srgbClr val="F85408"/>
                </a:solidFill>
                <a:ea typeface="+mn-ea"/>
              </a:rPr>
              <a:t>Verify</a:t>
            </a:r>
            <a:r>
              <a:rPr lang="en-US" dirty="0" smtClean="0"/>
              <a:t> the result</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MockFor</a:t>
            </a:r>
            <a:r>
              <a:rPr lang="en-US" dirty="0" smtClean="0"/>
              <a:t> Syntax</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Define a </a:t>
            </a:r>
            <a:r>
              <a:rPr lang="en-US" b="1" dirty="0" smtClean="0">
                <a:solidFill>
                  <a:srgbClr val="F85408"/>
                </a:solidFill>
              </a:rPr>
              <a:t>new</a:t>
            </a:r>
            <a:r>
              <a:rPr lang="en-US" dirty="0" smtClean="0"/>
              <a:t> </a:t>
            </a:r>
            <a:r>
              <a:rPr lang="en-US" b="1" dirty="0" smtClean="0">
                <a:solidFill>
                  <a:srgbClr val="F85408"/>
                </a:solidFill>
              </a:rPr>
              <a:t>Mock</a:t>
            </a:r>
            <a:r>
              <a:rPr lang="en-US" dirty="0" smtClean="0"/>
              <a:t> using the constructor </a:t>
            </a:r>
            <a:r>
              <a:rPr lang="en-US" b="1" dirty="0" err="1" smtClean="0">
                <a:solidFill>
                  <a:srgbClr val="F85408"/>
                </a:solidFill>
              </a:rPr>
              <a:t>MockFor</a:t>
            </a:r>
            <a:r>
              <a:rPr lang="en-US" b="1" dirty="0" smtClean="0">
                <a:solidFill>
                  <a:srgbClr val="F85408"/>
                </a:solidFill>
              </a:rPr>
              <a:t>()</a:t>
            </a:r>
          </a:p>
          <a:p>
            <a:pPr lvl="1"/>
            <a:r>
              <a:rPr lang="en-US" dirty="0" smtClean="0"/>
              <a:t>Ex: def mock = new </a:t>
            </a:r>
            <a:r>
              <a:rPr lang="en-US" dirty="0" err="1" smtClean="0"/>
              <a:t>MockFor</a:t>
            </a:r>
            <a:r>
              <a:rPr lang="en-US" dirty="0" smtClean="0"/>
              <a:t>(</a:t>
            </a:r>
            <a:r>
              <a:rPr lang="en-US" dirty="0" err="1" smtClean="0"/>
              <a:t>MockedClass</a:t>
            </a:r>
            <a:r>
              <a:rPr lang="en-US" dirty="0" smtClean="0"/>
              <a:t>)</a:t>
            </a:r>
          </a:p>
          <a:p>
            <a:r>
              <a:rPr lang="en-US" dirty="0" smtClean="0"/>
              <a:t>Tell it what </a:t>
            </a:r>
            <a:r>
              <a:rPr lang="en-US" b="1" dirty="0" smtClean="0">
                <a:solidFill>
                  <a:srgbClr val="F85408"/>
                </a:solidFill>
              </a:rPr>
              <a:t>methods to expect </a:t>
            </a:r>
            <a:r>
              <a:rPr lang="en-US" dirty="0" smtClean="0"/>
              <a:t>using </a:t>
            </a:r>
            <a:r>
              <a:rPr lang="en-US" b="1" dirty="0" err="1" smtClean="0">
                <a:solidFill>
                  <a:srgbClr val="F85408"/>
                </a:solidFill>
              </a:rPr>
              <a:t>mock.demand</a:t>
            </a:r>
            <a:endParaRPr lang="en-US" b="1" dirty="0" smtClean="0">
              <a:solidFill>
                <a:srgbClr val="F85408"/>
              </a:solidFill>
            </a:endParaRPr>
          </a:p>
          <a:p>
            <a:pPr lvl="1"/>
            <a:r>
              <a:rPr lang="en-US" dirty="0" smtClean="0"/>
              <a:t>Ex. </a:t>
            </a:r>
            <a:r>
              <a:rPr lang="en-US" dirty="0" err="1" smtClean="0"/>
              <a:t>mock.demand.methodName</a:t>
            </a:r>
            <a:r>
              <a:rPr lang="en-US" dirty="0" smtClean="0"/>
              <a:t> { ‘return data’ }</a:t>
            </a:r>
          </a:p>
          <a:p>
            <a:r>
              <a:rPr lang="en-US" dirty="0" smtClean="0"/>
              <a:t>To </a:t>
            </a:r>
            <a:r>
              <a:rPr lang="en-US" b="1" dirty="0" smtClean="0">
                <a:solidFill>
                  <a:srgbClr val="F85408"/>
                </a:solidFill>
              </a:rPr>
              <a:t>dynamically</a:t>
            </a:r>
            <a:r>
              <a:rPr lang="en-US" dirty="0" smtClean="0"/>
              <a:t> </a:t>
            </a:r>
            <a:r>
              <a:rPr lang="en-US" b="1" dirty="0" smtClean="0">
                <a:solidFill>
                  <a:srgbClr val="F85408"/>
                </a:solidFill>
              </a:rPr>
              <a:t>test</a:t>
            </a:r>
            <a:r>
              <a:rPr lang="en-US" dirty="0" smtClean="0"/>
              <a:t> </a:t>
            </a:r>
            <a:r>
              <a:rPr lang="en-US" b="1" dirty="0" smtClean="0">
                <a:solidFill>
                  <a:srgbClr val="F85408"/>
                </a:solidFill>
              </a:rPr>
              <a:t>against</a:t>
            </a:r>
            <a:r>
              <a:rPr lang="en-US" dirty="0" smtClean="0"/>
              <a:t> the mock, apply </a:t>
            </a:r>
            <a:r>
              <a:rPr lang="en-US" b="1" dirty="0" err="1" smtClean="0">
                <a:solidFill>
                  <a:srgbClr val="F85408"/>
                </a:solidFill>
              </a:rPr>
              <a:t>mock.use</a:t>
            </a:r>
            <a:endParaRPr lang="en-US" b="1" dirty="0" smtClean="0">
              <a:solidFill>
                <a:srgbClr val="F85408"/>
              </a:solidFill>
            </a:endParaRPr>
          </a:p>
          <a:p>
            <a:pPr lvl="1"/>
            <a:r>
              <a:rPr lang="en-US" dirty="0" smtClean="0"/>
              <a:t>Ex. </a:t>
            </a:r>
            <a:r>
              <a:rPr lang="en-US" dirty="0" err="1" smtClean="0"/>
              <a:t>mock.use</a:t>
            </a:r>
            <a:r>
              <a:rPr lang="en-US" dirty="0" smtClean="0"/>
              <a:t> { //actual test code goes here }</a:t>
            </a:r>
          </a:p>
          <a:p>
            <a:pPr lvl="1"/>
            <a:r>
              <a:rPr lang="en-US" dirty="0" smtClean="0"/>
              <a:t>Mock will automatically verify inside of ‘use’</a:t>
            </a:r>
          </a:p>
          <a:p>
            <a:r>
              <a:rPr lang="en-US" dirty="0" smtClean="0"/>
              <a:t>To use </a:t>
            </a:r>
            <a:r>
              <a:rPr lang="en-US" b="1" dirty="0" smtClean="0">
                <a:solidFill>
                  <a:srgbClr val="F85408"/>
                </a:solidFill>
              </a:rPr>
              <a:t>instance-based</a:t>
            </a:r>
            <a:r>
              <a:rPr lang="en-US" dirty="0" smtClean="0"/>
              <a:t> </a:t>
            </a:r>
            <a:r>
              <a:rPr lang="en-US" b="1" dirty="0" smtClean="0">
                <a:solidFill>
                  <a:srgbClr val="F85408"/>
                </a:solidFill>
              </a:rPr>
              <a:t>testing</a:t>
            </a:r>
            <a:r>
              <a:rPr lang="en-US" dirty="0" smtClean="0"/>
              <a:t> against the mock, use </a:t>
            </a:r>
            <a:r>
              <a:rPr lang="en-US" b="1" dirty="0" err="1" smtClean="0">
                <a:solidFill>
                  <a:srgbClr val="F85408"/>
                </a:solidFill>
              </a:rPr>
              <a:t>mockObject.proxyInstance</a:t>
            </a:r>
            <a:r>
              <a:rPr lang="en-US" b="1" dirty="0" smtClean="0">
                <a:solidFill>
                  <a:srgbClr val="F85408"/>
                </a:solidFill>
              </a:rPr>
              <a:t>()</a:t>
            </a:r>
            <a:r>
              <a:rPr lang="en-US" dirty="0" smtClean="0"/>
              <a:t> to create a mocked object</a:t>
            </a:r>
          </a:p>
          <a:p>
            <a:pPr lvl="1"/>
            <a:r>
              <a:rPr lang="en-US" dirty="0" smtClean="0"/>
              <a:t>Ex. def mock = new </a:t>
            </a:r>
            <a:r>
              <a:rPr lang="en-US" dirty="0" err="1" smtClean="0"/>
              <a:t>MockFor</a:t>
            </a:r>
            <a:r>
              <a:rPr lang="en-US" dirty="0" smtClean="0"/>
              <a:t>(</a:t>
            </a:r>
            <a:r>
              <a:rPr lang="en-US" dirty="0" err="1" smtClean="0"/>
              <a:t>MockedClass</a:t>
            </a:r>
            <a:r>
              <a:rPr lang="en-US" dirty="0" smtClean="0"/>
              <a:t>)</a:t>
            </a:r>
          </a:p>
          <a:p>
            <a:pPr lvl="1">
              <a:buNone/>
            </a:pPr>
            <a:r>
              <a:rPr lang="en-US" dirty="0" smtClean="0"/>
              <a:t>		   def </a:t>
            </a:r>
            <a:r>
              <a:rPr lang="en-US" dirty="0" err="1" smtClean="0"/>
              <a:t>testObject</a:t>
            </a:r>
            <a:r>
              <a:rPr lang="en-US" dirty="0" smtClean="0"/>
              <a:t> = </a:t>
            </a:r>
            <a:r>
              <a:rPr lang="en-US" dirty="0" err="1" smtClean="0"/>
              <a:t>mock.proxyInstance</a:t>
            </a:r>
            <a:r>
              <a:rPr lang="en-US" dirty="0" smtClean="0"/>
              <a:t>()</a:t>
            </a:r>
          </a:p>
          <a:p>
            <a:endParaRPr lang="en-US" dirty="0" smtClean="0"/>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MockFor</a:t>
            </a:r>
            <a:r>
              <a:rPr lang="en-US" dirty="0" smtClean="0"/>
              <a:t> Dynamic Example</a:t>
            </a:r>
            <a:endParaRPr lang="en-US" dirty="0"/>
          </a:p>
        </p:txBody>
      </p:sp>
      <p:sp>
        <p:nvSpPr>
          <p:cNvPr id="3" name="Content Placeholder 2"/>
          <p:cNvSpPr>
            <a:spLocks noGrp="1"/>
          </p:cNvSpPr>
          <p:nvPr>
            <p:ph idx="1"/>
          </p:nvPr>
        </p:nvSpPr>
        <p:spPr>
          <a:xfrm>
            <a:off x="228600" y="1295400"/>
            <a:ext cx="4364037" cy="4632960"/>
          </a:xfrm>
        </p:spPr>
        <p:txBody>
          <a:bodyPr>
            <a:normAutofit/>
          </a:bodyPr>
          <a:lstStyle/>
          <a:p>
            <a:pPr>
              <a:buNone/>
            </a:pPr>
            <a:r>
              <a:rPr lang="en-US" sz="1800" dirty="0" smtClean="0">
                <a:latin typeface="Lucida Bright" pitchFamily="18" charset="0"/>
              </a:rPr>
              <a:t>import </a:t>
            </a:r>
            <a:r>
              <a:rPr lang="en-US" sz="1800" dirty="0" err="1" smtClean="0">
                <a:latin typeface="Lucida Bright" pitchFamily="18" charset="0"/>
              </a:rPr>
              <a:t>groovy.mock.interceptor.MockFor</a:t>
            </a:r>
            <a:r>
              <a:rPr lang="en-US" sz="1800" dirty="0" smtClean="0">
                <a:latin typeface="Lucida Bright" pitchFamily="18" charset="0"/>
              </a:rPr>
              <a:t> </a:t>
            </a:r>
          </a:p>
          <a:p>
            <a:pPr>
              <a:buNone/>
            </a:pPr>
            <a:r>
              <a:rPr lang="en-US" sz="1800" dirty="0" smtClean="0">
                <a:latin typeface="Lucida Bright" pitchFamily="18" charset="0"/>
              </a:rPr>
              <a:t>class Person { </a:t>
            </a:r>
          </a:p>
          <a:p>
            <a:pPr>
              <a:buNone/>
            </a:pPr>
            <a:r>
              <a:rPr lang="en-US" sz="1800" dirty="0" smtClean="0">
                <a:latin typeface="Lucida Bright" pitchFamily="18" charset="0"/>
              </a:rPr>
              <a:t>	String first, last </a:t>
            </a:r>
          </a:p>
          <a:p>
            <a:pPr>
              <a:buNone/>
            </a:pPr>
            <a:r>
              <a:rPr lang="en-US" sz="1800" dirty="0" smtClean="0">
                <a:latin typeface="Lucida Bright" pitchFamily="18" charset="0"/>
              </a:rPr>
              <a:t>} </a:t>
            </a:r>
          </a:p>
          <a:p>
            <a:pPr>
              <a:buNone/>
            </a:pPr>
            <a:r>
              <a:rPr lang="en-US" sz="1800" dirty="0" smtClean="0">
                <a:latin typeface="Lucida Bright" pitchFamily="18" charset="0"/>
              </a:rPr>
              <a:t>class Family { </a:t>
            </a:r>
          </a:p>
          <a:p>
            <a:pPr>
              <a:buNone/>
            </a:pPr>
            <a:r>
              <a:rPr lang="en-US" sz="1800" dirty="0" smtClean="0">
                <a:latin typeface="Lucida Bright" pitchFamily="18" charset="0"/>
              </a:rPr>
              <a:t>	Person father, mother </a:t>
            </a:r>
          </a:p>
          <a:p>
            <a:pPr>
              <a:buNone/>
            </a:pPr>
            <a:r>
              <a:rPr lang="en-US" sz="1800" dirty="0" smtClean="0">
                <a:latin typeface="Lucida Bright" pitchFamily="18" charset="0"/>
              </a:rPr>
              <a:t>	def </a:t>
            </a:r>
            <a:r>
              <a:rPr lang="en-US" sz="1800" dirty="0" err="1" smtClean="0">
                <a:latin typeface="Lucida Bright" pitchFamily="18" charset="0"/>
              </a:rPr>
              <a:t>nameOfMother</a:t>
            </a:r>
            <a:r>
              <a:rPr lang="en-US" sz="1800" dirty="0" smtClean="0">
                <a:latin typeface="Lucida Bright" pitchFamily="18" charset="0"/>
              </a:rPr>
              <a:t>() {</a:t>
            </a:r>
          </a:p>
          <a:p>
            <a:pPr>
              <a:buNone/>
            </a:pPr>
            <a:r>
              <a:rPr lang="en-US" sz="1800" dirty="0" smtClean="0">
                <a:latin typeface="Lucida Bright" pitchFamily="18" charset="0"/>
              </a:rPr>
              <a:t>		 "$</a:t>
            </a:r>
            <a:r>
              <a:rPr lang="en-US" sz="1800" dirty="0" err="1" smtClean="0">
                <a:latin typeface="Lucida Bright" pitchFamily="18" charset="0"/>
              </a:rPr>
              <a:t>mother.first</a:t>
            </a:r>
            <a:r>
              <a:rPr lang="en-US" sz="1800" dirty="0" smtClean="0">
                <a:latin typeface="Lucida Bright" pitchFamily="18" charset="0"/>
              </a:rPr>
              <a:t> $</a:t>
            </a:r>
            <a:r>
              <a:rPr lang="en-US" sz="1800" dirty="0" err="1" smtClean="0">
                <a:latin typeface="Lucida Bright" pitchFamily="18" charset="0"/>
              </a:rPr>
              <a:t>mother.last</a:t>
            </a:r>
            <a:r>
              <a:rPr lang="en-US" sz="1800" dirty="0" smtClean="0">
                <a:latin typeface="Lucida Bright" pitchFamily="18" charset="0"/>
              </a:rPr>
              <a:t>“</a:t>
            </a:r>
          </a:p>
          <a:p>
            <a:pPr>
              <a:spcBef>
                <a:spcPts val="0"/>
              </a:spcBef>
              <a:buNone/>
            </a:pPr>
            <a:r>
              <a:rPr lang="en-US" sz="1800" dirty="0" smtClean="0">
                <a:latin typeface="Lucida Bright" pitchFamily="18" charset="0"/>
              </a:rPr>
              <a:t>	 }</a:t>
            </a:r>
          </a:p>
          <a:p>
            <a:pPr>
              <a:buNone/>
            </a:pPr>
            <a:r>
              <a:rPr lang="en-US" sz="1800" dirty="0" smtClean="0">
                <a:latin typeface="Lucida Bright" pitchFamily="18" charset="0"/>
              </a:rPr>
              <a:t> } </a:t>
            </a:r>
          </a:p>
        </p:txBody>
      </p:sp>
      <p:sp>
        <p:nvSpPr>
          <p:cNvPr id="4" name="Content Placeholder 2"/>
          <p:cNvSpPr txBox="1">
            <a:spLocks/>
          </p:cNvSpPr>
          <p:nvPr/>
        </p:nvSpPr>
        <p:spPr bwMode="auto">
          <a:xfrm>
            <a:off x="4572000" y="1295400"/>
            <a:ext cx="4572000" cy="4632960"/>
          </a:xfrm>
          <a:prstGeom prst="rect">
            <a:avLst/>
          </a:prstGeom>
          <a:noFill/>
          <a:ln w="9525">
            <a:noFill/>
            <a:miter lim="800000"/>
            <a:headEnd/>
            <a:tailEnd/>
          </a:ln>
        </p:spPr>
        <p:txBody>
          <a:bodyPr vert="horz" wrap="square" lIns="91435" tIns="45718" rIns="91435" bIns="45718" numCol="1" anchor="t" anchorCtr="0" compatLnSpc="1">
            <a:prstTxWarp prst="textNoShape">
              <a:avLst/>
            </a:prstTxWarp>
            <a:noAutofit/>
          </a:bodyPr>
          <a:lstStyle/>
          <a:p>
            <a:pPr>
              <a:spcBef>
                <a:spcPts val="1500"/>
              </a:spcBef>
              <a:buNone/>
            </a:pPr>
            <a:r>
              <a:rPr lang="en-US" dirty="0" smtClean="0">
                <a:latin typeface="Lucida Bright" pitchFamily="18" charset="0"/>
              </a:rPr>
              <a:t>def mock = new </a:t>
            </a:r>
            <a:r>
              <a:rPr lang="en-US" dirty="0" err="1" smtClean="0">
                <a:latin typeface="Lucida Bright" pitchFamily="18" charset="0"/>
              </a:rPr>
              <a:t>MockFor</a:t>
            </a:r>
            <a:r>
              <a:rPr lang="en-US" dirty="0" smtClean="0">
                <a:latin typeface="Lucida Bright" pitchFamily="18" charset="0"/>
              </a:rPr>
              <a:t>(Person) </a:t>
            </a:r>
          </a:p>
          <a:p>
            <a:pPr>
              <a:spcBef>
                <a:spcPts val="1500"/>
              </a:spcBef>
              <a:buNone/>
            </a:pPr>
            <a:r>
              <a:rPr lang="en-US" dirty="0" err="1" smtClean="0">
                <a:latin typeface="Lucida Bright" pitchFamily="18" charset="0"/>
              </a:rPr>
              <a:t>mock.demand.getFirst</a:t>
            </a:r>
            <a:r>
              <a:rPr lang="en-US" dirty="0" smtClean="0">
                <a:latin typeface="Lucida Bright" pitchFamily="18" charset="0"/>
              </a:rPr>
              <a:t>{ 'dummy' } </a:t>
            </a:r>
          </a:p>
          <a:p>
            <a:pPr>
              <a:spcBef>
                <a:spcPts val="1500"/>
              </a:spcBef>
              <a:buNone/>
            </a:pPr>
            <a:r>
              <a:rPr lang="en-US" dirty="0" err="1" smtClean="0">
                <a:latin typeface="Lucida Bright" pitchFamily="18" charset="0"/>
              </a:rPr>
              <a:t>mock.demand.getLast</a:t>
            </a:r>
            <a:r>
              <a:rPr lang="en-US" dirty="0" smtClean="0">
                <a:latin typeface="Lucida Bright" pitchFamily="18" charset="0"/>
              </a:rPr>
              <a:t>{ 'name' } </a:t>
            </a:r>
          </a:p>
          <a:p>
            <a:pPr>
              <a:spcBef>
                <a:spcPts val="1500"/>
              </a:spcBef>
              <a:buNone/>
            </a:pPr>
            <a:r>
              <a:rPr lang="en-US" dirty="0" err="1" smtClean="0">
                <a:latin typeface="Lucida Bright" pitchFamily="18" charset="0"/>
              </a:rPr>
              <a:t>mock.use</a:t>
            </a:r>
            <a:r>
              <a:rPr lang="en-US" dirty="0" smtClean="0">
                <a:latin typeface="Lucida Bright" pitchFamily="18" charset="0"/>
              </a:rPr>
              <a:t> { </a:t>
            </a:r>
          </a:p>
          <a:p>
            <a:pPr>
              <a:spcBef>
                <a:spcPts val="1500"/>
              </a:spcBef>
              <a:buNone/>
            </a:pPr>
            <a:r>
              <a:rPr lang="en-US" dirty="0" smtClean="0">
                <a:latin typeface="Lucida Bright" pitchFamily="18" charset="0"/>
              </a:rPr>
              <a:t>def </a:t>
            </a:r>
            <a:r>
              <a:rPr lang="en-US" dirty="0" err="1" smtClean="0">
                <a:latin typeface="Lucida Bright" pitchFamily="18" charset="0"/>
              </a:rPr>
              <a:t>mary</a:t>
            </a:r>
            <a:r>
              <a:rPr lang="en-US" dirty="0" smtClean="0">
                <a:latin typeface="Lucida Bright" pitchFamily="18" charset="0"/>
              </a:rPr>
              <a:t> = new Person(</a:t>
            </a:r>
            <a:r>
              <a:rPr lang="en-US" dirty="0" err="1" smtClean="0">
                <a:latin typeface="Lucida Bright" pitchFamily="18" charset="0"/>
              </a:rPr>
              <a:t>first:'Mary</a:t>
            </a:r>
            <a:r>
              <a:rPr lang="en-US" dirty="0" smtClean="0">
                <a:latin typeface="Lucida Bright" pitchFamily="18" charset="0"/>
              </a:rPr>
              <a:t>', </a:t>
            </a:r>
            <a:r>
              <a:rPr lang="en-US" dirty="0" err="1" smtClean="0">
                <a:latin typeface="Lucida Bright" pitchFamily="18" charset="0"/>
              </a:rPr>
              <a:t>last:'Smith</a:t>
            </a:r>
            <a:r>
              <a:rPr lang="en-US" dirty="0" smtClean="0">
                <a:latin typeface="Lucida Bright" pitchFamily="18" charset="0"/>
              </a:rPr>
              <a:t>') </a:t>
            </a:r>
          </a:p>
          <a:p>
            <a:pPr>
              <a:spcBef>
                <a:spcPts val="1500"/>
              </a:spcBef>
              <a:buNone/>
            </a:pPr>
            <a:r>
              <a:rPr lang="en-US" dirty="0" smtClean="0">
                <a:latin typeface="Lucida Bright" pitchFamily="18" charset="0"/>
              </a:rPr>
              <a:t>def f = new Family(</a:t>
            </a:r>
            <a:r>
              <a:rPr lang="en-US" dirty="0" err="1" smtClean="0">
                <a:latin typeface="Lucida Bright" pitchFamily="18" charset="0"/>
              </a:rPr>
              <a:t>mother:mary</a:t>
            </a:r>
            <a:r>
              <a:rPr lang="en-US" dirty="0" smtClean="0">
                <a:latin typeface="Lucida Bright" pitchFamily="18" charset="0"/>
              </a:rPr>
              <a:t>) </a:t>
            </a:r>
          </a:p>
          <a:p>
            <a:pPr>
              <a:spcBef>
                <a:spcPts val="1500"/>
              </a:spcBef>
              <a:buNone/>
            </a:pPr>
            <a:r>
              <a:rPr lang="en-US" dirty="0" smtClean="0">
                <a:latin typeface="Lucida Bright" pitchFamily="18" charset="0"/>
              </a:rPr>
              <a:t>assert </a:t>
            </a:r>
            <a:r>
              <a:rPr lang="en-US" dirty="0" err="1" smtClean="0">
                <a:latin typeface="Lucida Bright" pitchFamily="18" charset="0"/>
              </a:rPr>
              <a:t>f.nameOfMother</a:t>
            </a:r>
            <a:r>
              <a:rPr lang="en-US" dirty="0" smtClean="0">
                <a:latin typeface="Lucida Bright" pitchFamily="18" charset="0"/>
              </a:rPr>
              <a:t>() == 'dummy name' </a:t>
            </a:r>
          </a:p>
          <a:p>
            <a:pPr>
              <a:spcBef>
                <a:spcPts val="1500"/>
              </a:spcBef>
              <a:buNone/>
            </a:pPr>
            <a:r>
              <a:rPr lang="en-US" sz="2000" dirty="0" smtClean="0">
                <a:latin typeface="Lucida Bright" pitchFamily="18" charset="0"/>
              </a:rPr>
              <a:t>}</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MockFor</a:t>
            </a:r>
            <a:r>
              <a:rPr lang="en-US" dirty="0" smtClean="0"/>
              <a:t> Instance-Based Example</a:t>
            </a:r>
            <a:endParaRPr lang="en-US" dirty="0"/>
          </a:p>
        </p:txBody>
      </p:sp>
      <p:sp>
        <p:nvSpPr>
          <p:cNvPr id="3" name="Content Placeholder 2"/>
          <p:cNvSpPr>
            <a:spLocks noGrp="1"/>
          </p:cNvSpPr>
          <p:nvPr>
            <p:ph idx="1"/>
          </p:nvPr>
        </p:nvSpPr>
        <p:spPr>
          <a:xfrm>
            <a:off x="228600" y="1295400"/>
            <a:ext cx="4364037" cy="4632960"/>
          </a:xfrm>
        </p:spPr>
        <p:txBody>
          <a:bodyPr>
            <a:normAutofit/>
          </a:bodyPr>
          <a:lstStyle/>
          <a:p>
            <a:pPr>
              <a:buNone/>
            </a:pPr>
            <a:r>
              <a:rPr lang="en-US" sz="1800" dirty="0" smtClean="0">
                <a:latin typeface="Lucida Bright" pitchFamily="18" charset="0"/>
              </a:rPr>
              <a:t>import </a:t>
            </a:r>
            <a:r>
              <a:rPr lang="en-US" sz="1800" dirty="0" err="1" smtClean="0">
                <a:latin typeface="Lucida Bright" pitchFamily="18" charset="0"/>
              </a:rPr>
              <a:t>groovy.mock.interceptor.MockFor</a:t>
            </a:r>
            <a:r>
              <a:rPr lang="en-US" sz="1800" dirty="0" smtClean="0">
                <a:latin typeface="Lucida Bright" pitchFamily="18" charset="0"/>
              </a:rPr>
              <a:t> </a:t>
            </a:r>
          </a:p>
          <a:p>
            <a:pPr>
              <a:buNone/>
            </a:pPr>
            <a:r>
              <a:rPr lang="en-US" sz="1800" dirty="0" smtClean="0">
                <a:latin typeface="Lucida Bright" pitchFamily="18" charset="0"/>
              </a:rPr>
              <a:t>class Person { </a:t>
            </a:r>
          </a:p>
          <a:p>
            <a:pPr>
              <a:buNone/>
            </a:pPr>
            <a:r>
              <a:rPr lang="en-US" sz="1800" dirty="0" smtClean="0">
                <a:latin typeface="Lucida Bright" pitchFamily="18" charset="0"/>
              </a:rPr>
              <a:t>	String first, last </a:t>
            </a:r>
          </a:p>
          <a:p>
            <a:pPr>
              <a:buNone/>
            </a:pPr>
            <a:r>
              <a:rPr lang="en-US" sz="1800" dirty="0" smtClean="0">
                <a:latin typeface="Lucida Bright" pitchFamily="18" charset="0"/>
              </a:rPr>
              <a:t>} </a:t>
            </a:r>
          </a:p>
          <a:p>
            <a:pPr>
              <a:buNone/>
            </a:pPr>
            <a:r>
              <a:rPr lang="en-US" sz="1800" dirty="0" smtClean="0">
                <a:latin typeface="Lucida Bright" pitchFamily="18" charset="0"/>
              </a:rPr>
              <a:t>class Family { </a:t>
            </a:r>
          </a:p>
          <a:p>
            <a:pPr>
              <a:buNone/>
            </a:pPr>
            <a:r>
              <a:rPr lang="en-US" sz="1800" dirty="0" smtClean="0">
                <a:latin typeface="Lucida Bright" pitchFamily="18" charset="0"/>
              </a:rPr>
              <a:t>	Person father, mother </a:t>
            </a:r>
          </a:p>
          <a:p>
            <a:pPr>
              <a:buNone/>
            </a:pPr>
            <a:r>
              <a:rPr lang="en-US" sz="1800" dirty="0" smtClean="0">
                <a:latin typeface="Lucida Bright" pitchFamily="18" charset="0"/>
              </a:rPr>
              <a:t>	def </a:t>
            </a:r>
            <a:r>
              <a:rPr lang="en-US" sz="1800" dirty="0" err="1" smtClean="0">
                <a:latin typeface="Lucida Bright" pitchFamily="18" charset="0"/>
              </a:rPr>
              <a:t>nameOfMother</a:t>
            </a:r>
            <a:r>
              <a:rPr lang="en-US" sz="1800" dirty="0" smtClean="0">
                <a:latin typeface="Lucida Bright" pitchFamily="18" charset="0"/>
              </a:rPr>
              <a:t>() {</a:t>
            </a:r>
          </a:p>
          <a:p>
            <a:pPr>
              <a:buNone/>
            </a:pPr>
            <a:r>
              <a:rPr lang="en-US" sz="1800" dirty="0" smtClean="0">
                <a:latin typeface="Lucida Bright" pitchFamily="18" charset="0"/>
              </a:rPr>
              <a:t>		 "$</a:t>
            </a:r>
            <a:r>
              <a:rPr lang="en-US" sz="1800" dirty="0" err="1" smtClean="0">
                <a:latin typeface="Lucida Bright" pitchFamily="18" charset="0"/>
              </a:rPr>
              <a:t>mother.first</a:t>
            </a:r>
            <a:r>
              <a:rPr lang="en-US" sz="1800" dirty="0" smtClean="0">
                <a:latin typeface="Lucida Bright" pitchFamily="18" charset="0"/>
              </a:rPr>
              <a:t> $</a:t>
            </a:r>
            <a:r>
              <a:rPr lang="en-US" sz="1800" dirty="0" err="1" smtClean="0">
                <a:latin typeface="Lucida Bright" pitchFamily="18" charset="0"/>
              </a:rPr>
              <a:t>mother.last</a:t>
            </a:r>
            <a:r>
              <a:rPr lang="en-US" sz="1800" dirty="0" smtClean="0">
                <a:latin typeface="Lucida Bright" pitchFamily="18" charset="0"/>
              </a:rPr>
              <a:t>“</a:t>
            </a:r>
          </a:p>
          <a:p>
            <a:pPr>
              <a:spcBef>
                <a:spcPts val="0"/>
              </a:spcBef>
              <a:buNone/>
            </a:pPr>
            <a:r>
              <a:rPr lang="en-US" sz="1800" dirty="0" smtClean="0">
                <a:latin typeface="Lucida Bright" pitchFamily="18" charset="0"/>
              </a:rPr>
              <a:t>	 }</a:t>
            </a:r>
          </a:p>
          <a:p>
            <a:pPr>
              <a:buNone/>
            </a:pPr>
            <a:r>
              <a:rPr lang="en-US" sz="1800" dirty="0" smtClean="0">
                <a:latin typeface="Lucida Bright" pitchFamily="18" charset="0"/>
              </a:rPr>
              <a:t> } </a:t>
            </a:r>
          </a:p>
        </p:txBody>
      </p:sp>
      <p:sp>
        <p:nvSpPr>
          <p:cNvPr id="4" name="Content Placeholder 2"/>
          <p:cNvSpPr txBox="1">
            <a:spLocks/>
          </p:cNvSpPr>
          <p:nvPr/>
        </p:nvSpPr>
        <p:spPr bwMode="auto">
          <a:xfrm>
            <a:off x="4572000" y="1295400"/>
            <a:ext cx="4572000" cy="4632960"/>
          </a:xfrm>
          <a:prstGeom prst="rect">
            <a:avLst/>
          </a:prstGeom>
          <a:noFill/>
          <a:ln w="9525">
            <a:noFill/>
            <a:miter lim="800000"/>
            <a:headEnd/>
            <a:tailEnd/>
          </a:ln>
        </p:spPr>
        <p:txBody>
          <a:bodyPr vert="horz" wrap="square" lIns="91435" tIns="45718" rIns="91435" bIns="45718" numCol="1" anchor="t" anchorCtr="0" compatLnSpc="1">
            <a:prstTxWarp prst="textNoShape">
              <a:avLst/>
            </a:prstTxWarp>
            <a:noAutofit/>
          </a:bodyPr>
          <a:lstStyle/>
          <a:p>
            <a:pPr>
              <a:spcBef>
                <a:spcPts val="1500"/>
              </a:spcBef>
              <a:buNone/>
            </a:pPr>
            <a:r>
              <a:rPr lang="en-US" dirty="0" smtClean="0">
                <a:latin typeface="Lucida Bright" pitchFamily="18" charset="0"/>
              </a:rPr>
              <a:t>def mock = new </a:t>
            </a:r>
            <a:r>
              <a:rPr lang="en-US" dirty="0" err="1" smtClean="0">
                <a:latin typeface="Lucida Bright" pitchFamily="18" charset="0"/>
              </a:rPr>
              <a:t>MockFor</a:t>
            </a:r>
            <a:r>
              <a:rPr lang="en-US" dirty="0" smtClean="0">
                <a:latin typeface="Lucida Bright" pitchFamily="18" charset="0"/>
              </a:rPr>
              <a:t>(Person) </a:t>
            </a:r>
          </a:p>
          <a:p>
            <a:pPr>
              <a:spcBef>
                <a:spcPts val="1500"/>
              </a:spcBef>
              <a:buNone/>
            </a:pPr>
            <a:r>
              <a:rPr lang="en-US" dirty="0" err="1" smtClean="0">
                <a:latin typeface="Lucida Bright" pitchFamily="18" charset="0"/>
              </a:rPr>
              <a:t>mock.demand.getFirst</a:t>
            </a:r>
            <a:r>
              <a:rPr lang="en-US" dirty="0" smtClean="0">
                <a:latin typeface="Lucida Bright" pitchFamily="18" charset="0"/>
              </a:rPr>
              <a:t>{ 'dummy' } </a:t>
            </a:r>
          </a:p>
          <a:p>
            <a:pPr>
              <a:spcBef>
                <a:spcPts val="1500"/>
              </a:spcBef>
              <a:buNone/>
            </a:pPr>
            <a:r>
              <a:rPr lang="en-US" dirty="0" err="1" smtClean="0">
                <a:latin typeface="Lucida Bright" pitchFamily="18" charset="0"/>
              </a:rPr>
              <a:t>mock.demand.getLast</a:t>
            </a:r>
            <a:r>
              <a:rPr lang="en-US" dirty="0" smtClean="0">
                <a:latin typeface="Lucida Bright" pitchFamily="18" charset="0"/>
              </a:rPr>
              <a:t>{ 'name' } </a:t>
            </a:r>
          </a:p>
          <a:p>
            <a:pPr>
              <a:spcBef>
                <a:spcPts val="1500"/>
              </a:spcBef>
              <a:buNone/>
            </a:pPr>
            <a:r>
              <a:rPr lang="en-US" dirty="0" smtClean="0">
                <a:latin typeface="Lucida Bright" pitchFamily="18" charset="0"/>
              </a:rPr>
              <a:t>def </a:t>
            </a:r>
            <a:r>
              <a:rPr lang="en-US" dirty="0" err="1" smtClean="0">
                <a:latin typeface="Lucida Bright" pitchFamily="18" charset="0"/>
              </a:rPr>
              <a:t>mary</a:t>
            </a:r>
            <a:r>
              <a:rPr lang="en-US" dirty="0" smtClean="0">
                <a:latin typeface="Lucida Bright" pitchFamily="18" charset="0"/>
              </a:rPr>
              <a:t> = </a:t>
            </a:r>
            <a:r>
              <a:rPr lang="en-US" dirty="0" err="1" smtClean="0">
                <a:latin typeface="Lucida Bright" pitchFamily="18" charset="0"/>
              </a:rPr>
              <a:t>mock.proxyInstance</a:t>
            </a:r>
            <a:r>
              <a:rPr lang="en-US" dirty="0" smtClean="0">
                <a:latin typeface="Lucida Bright" pitchFamily="18" charset="0"/>
              </a:rPr>
              <a:t>()</a:t>
            </a:r>
          </a:p>
          <a:p>
            <a:pPr>
              <a:spcBef>
                <a:spcPts val="1500"/>
              </a:spcBef>
              <a:buNone/>
            </a:pPr>
            <a:r>
              <a:rPr lang="en-US" dirty="0" smtClean="0">
                <a:latin typeface="Lucida Bright" pitchFamily="18" charset="0"/>
              </a:rPr>
              <a:t>def f = new Family(</a:t>
            </a:r>
            <a:r>
              <a:rPr lang="en-US" dirty="0" err="1" smtClean="0">
                <a:latin typeface="Lucida Bright" pitchFamily="18" charset="0"/>
              </a:rPr>
              <a:t>mother:mary</a:t>
            </a:r>
            <a:r>
              <a:rPr lang="en-US" dirty="0" smtClean="0">
                <a:latin typeface="Lucida Bright" pitchFamily="18" charset="0"/>
              </a:rPr>
              <a:t>) </a:t>
            </a:r>
          </a:p>
          <a:p>
            <a:pPr>
              <a:spcBef>
                <a:spcPts val="1500"/>
              </a:spcBef>
              <a:buNone/>
            </a:pPr>
            <a:r>
              <a:rPr lang="en-US" dirty="0" smtClean="0">
                <a:latin typeface="Lucida Bright" pitchFamily="18" charset="0"/>
              </a:rPr>
              <a:t>assert </a:t>
            </a:r>
            <a:r>
              <a:rPr lang="en-US" dirty="0" err="1" smtClean="0">
                <a:latin typeface="Lucida Bright" pitchFamily="18" charset="0"/>
              </a:rPr>
              <a:t>f.nameOfMother</a:t>
            </a:r>
            <a:r>
              <a:rPr lang="en-US" dirty="0" smtClean="0">
                <a:latin typeface="Lucida Bright" pitchFamily="18" charset="0"/>
              </a:rPr>
              <a:t>() == 'dummy name' </a:t>
            </a:r>
          </a:p>
          <a:p>
            <a:pPr>
              <a:spcBef>
                <a:spcPts val="1500"/>
              </a:spcBef>
              <a:buNone/>
            </a:pPr>
            <a:r>
              <a:rPr lang="en-US" dirty="0" err="1">
                <a:latin typeface="Lucida Bright" pitchFamily="18" charset="0"/>
              </a:rPr>
              <a:t>m</a:t>
            </a:r>
            <a:r>
              <a:rPr lang="en-US" dirty="0" err="1" smtClean="0">
                <a:latin typeface="Lucida Bright" pitchFamily="18" charset="0"/>
              </a:rPr>
              <a:t>ock.verify</a:t>
            </a:r>
            <a:r>
              <a:rPr lang="en-US" dirty="0" smtClean="0">
                <a:latin typeface="Lucida Bright" pitchFamily="18" charset="0"/>
              </a:rPr>
              <a:t>()</a:t>
            </a:r>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Mocks vs. Stubs</a:t>
            </a:r>
            <a:endParaRPr lang="en-US" dirty="0"/>
          </a:p>
        </p:txBody>
      </p:sp>
      <p:sp>
        <p:nvSpPr>
          <p:cNvPr id="3" name="Content Placeholder 2"/>
          <p:cNvSpPr>
            <a:spLocks noGrp="1"/>
          </p:cNvSpPr>
          <p:nvPr>
            <p:ph idx="1"/>
          </p:nvPr>
        </p:nvSpPr>
        <p:spPr>
          <a:xfrm>
            <a:off x="436563" y="1234440"/>
            <a:ext cx="8229600" cy="4937760"/>
          </a:xfrm>
        </p:spPr>
        <p:txBody>
          <a:bodyPr>
            <a:normAutofit/>
          </a:bodyPr>
          <a:lstStyle/>
          <a:p>
            <a:r>
              <a:rPr lang="en-US" dirty="0" smtClean="0"/>
              <a:t>Mocks </a:t>
            </a:r>
            <a:r>
              <a:rPr lang="en-US" b="1" dirty="0">
                <a:solidFill>
                  <a:srgbClr val="F85408"/>
                </a:solidFill>
              </a:rPr>
              <a:t>store</a:t>
            </a:r>
            <a:r>
              <a:rPr lang="en-US" dirty="0" smtClean="0"/>
              <a:t> </a:t>
            </a:r>
            <a:r>
              <a:rPr lang="en-US" b="1" dirty="0">
                <a:solidFill>
                  <a:srgbClr val="F85408"/>
                </a:solidFill>
              </a:rPr>
              <a:t>data</a:t>
            </a:r>
            <a:r>
              <a:rPr lang="en-US" dirty="0" smtClean="0"/>
              <a:t> about </a:t>
            </a:r>
            <a:r>
              <a:rPr lang="en-US" b="1" dirty="0">
                <a:solidFill>
                  <a:srgbClr val="F85408"/>
                </a:solidFill>
              </a:rPr>
              <a:t>interaction</a:t>
            </a:r>
            <a:r>
              <a:rPr lang="en-US" dirty="0" smtClean="0"/>
              <a:t> with the test code</a:t>
            </a:r>
          </a:p>
          <a:p>
            <a:pPr lvl="1"/>
            <a:r>
              <a:rPr lang="en-US" dirty="0" smtClean="0"/>
              <a:t>Typically used to </a:t>
            </a:r>
            <a:r>
              <a:rPr lang="en-US" sz="2400" b="1" dirty="0">
                <a:solidFill>
                  <a:srgbClr val="F85408"/>
                </a:solidFill>
                <a:ea typeface="+mn-ea"/>
              </a:rPr>
              <a:t>determine</a:t>
            </a:r>
            <a:r>
              <a:rPr lang="en-US" dirty="0" smtClean="0"/>
              <a:t> </a:t>
            </a:r>
            <a:r>
              <a:rPr lang="en-US" sz="2400" b="1" dirty="0">
                <a:solidFill>
                  <a:srgbClr val="F85408"/>
                </a:solidFill>
                <a:ea typeface="+mn-ea"/>
              </a:rPr>
              <a:t>success</a:t>
            </a:r>
            <a:r>
              <a:rPr lang="en-US" dirty="0" smtClean="0"/>
              <a:t> </a:t>
            </a:r>
            <a:r>
              <a:rPr lang="en-US" sz="2400" b="1" dirty="0">
                <a:solidFill>
                  <a:srgbClr val="F85408"/>
                </a:solidFill>
                <a:ea typeface="+mn-ea"/>
              </a:rPr>
              <a:t>of</a:t>
            </a:r>
            <a:r>
              <a:rPr lang="en-US" dirty="0" smtClean="0"/>
              <a:t> </a:t>
            </a:r>
            <a:r>
              <a:rPr lang="en-US" sz="2400" b="1" dirty="0">
                <a:solidFill>
                  <a:srgbClr val="F85408"/>
                </a:solidFill>
                <a:ea typeface="+mn-ea"/>
              </a:rPr>
              <a:t>test</a:t>
            </a:r>
          </a:p>
          <a:p>
            <a:r>
              <a:rPr lang="en-US" dirty="0" smtClean="0"/>
              <a:t>Stubs merely </a:t>
            </a:r>
            <a:r>
              <a:rPr lang="en-US" b="1" dirty="0">
                <a:solidFill>
                  <a:srgbClr val="F85408"/>
                </a:solidFill>
              </a:rPr>
              <a:t>provide</a:t>
            </a:r>
            <a:r>
              <a:rPr lang="en-US" dirty="0" smtClean="0"/>
              <a:t> </a:t>
            </a:r>
            <a:r>
              <a:rPr lang="en-US" b="1" dirty="0">
                <a:solidFill>
                  <a:srgbClr val="F85408"/>
                </a:solidFill>
              </a:rPr>
              <a:t>data</a:t>
            </a:r>
            <a:r>
              <a:rPr lang="en-US" dirty="0" smtClean="0"/>
              <a:t>, </a:t>
            </a:r>
            <a:r>
              <a:rPr lang="en-US" b="1" dirty="0">
                <a:solidFill>
                  <a:srgbClr val="F85408"/>
                </a:solidFill>
              </a:rPr>
              <a:t>no</a:t>
            </a:r>
            <a:r>
              <a:rPr lang="en-US" dirty="0" smtClean="0"/>
              <a:t> </a:t>
            </a:r>
            <a:r>
              <a:rPr lang="en-US" b="1" dirty="0">
                <a:solidFill>
                  <a:srgbClr val="F85408"/>
                </a:solidFill>
              </a:rPr>
              <a:t>state</a:t>
            </a:r>
            <a:r>
              <a:rPr lang="en-US" dirty="0" smtClean="0"/>
              <a:t> is maintained</a:t>
            </a:r>
          </a:p>
          <a:p>
            <a:pPr lvl="1"/>
            <a:r>
              <a:rPr lang="en-US" dirty="0" smtClean="0"/>
              <a:t>Only used by the code being tested, not the test itself</a:t>
            </a:r>
          </a:p>
          <a:p>
            <a:r>
              <a:rPr lang="en-US" b="1" dirty="0">
                <a:solidFill>
                  <a:srgbClr val="F85408"/>
                </a:solidFill>
              </a:rPr>
              <a:t>Mocks</a:t>
            </a:r>
            <a:r>
              <a:rPr lang="en-US" dirty="0" smtClean="0"/>
              <a:t> are a </a:t>
            </a:r>
            <a:r>
              <a:rPr lang="en-US" b="1" dirty="0">
                <a:solidFill>
                  <a:srgbClr val="F85408"/>
                </a:solidFill>
              </a:rPr>
              <a:t>more</a:t>
            </a:r>
            <a:r>
              <a:rPr lang="en-US" dirty="0" smtClean="0"/>
              <a:t> </a:t>
            </a:r>
            <a:r>
              <a:rPr lang="en-US" b="1" dirty="0">
                <a:solidFill>
                  <a:srgbClr val="F85408"/>
                </a:solidFill>
              </a:rPr>
              <a:t>advanced</a:t>
            </a:r>
            <a:r>
              <a:rPr lang="en-US" dirty="0" smtClean="0"/>
              <a:t> version of </a:t>
            </a:r>
            <a:r>
              <a:rPr lang="en-US" b="1" dirty="0">
                <a:solidFill>
                  <a:srgbClr val="F85408"/>
                </a:solidFill>
              </a:rPr>
              <a:t>Stubs</a:t>
            </a:r>
          </a:p>
          <a:p>
            <a:pPr lvl="1"/>
            <a:r>
              <a:rPr lang="en-US" sz="2400" b="1" dirty="0">
                <a:solidFill>
                  <a:srgbClr val="F85408"/>
                </a:solidFill>
                <a:ea typeface="+mn-ea"/>
              </a:rPr>
              <a:t>Stubs</a:t>
            </a:r>
            <a:r>
              <a:rPr lang="en-US" dirty="0" smtClean="0"/>
              <a:t> can be </a:t>
            </a:r>
            <a:r>
              <a:rPr lang="en-US" sz="2400" b="1" dirty="0">
                <a:solidFill>
                  <a:srgbClr val="F85408"/>
                </a:solidFill>
                <a:ea typeface="+mn-ea"/>
              </a:rPr>
              <a:t>implemented</a:t>
            </a:r>
            <a:r>
              <a:rPr lang="en-US" dirty="0" smtClean="0"/>
              <a:t> </a:t>
            </a:r>
            <a:r>
              <a:rPr lang="en-US" sz="2400" b="1" dirty="0">
                <a:solidFill>
                  <a:srgbClr val="F85408"/>
                </a:solidFill>
                <a:ea typeface="+mn-ea"/>
              </a:rPr>
              <a:t>using</a:t>
            </a:r>
            <a:r>
              <a:rPr lang="en-US" dirty="0" smtClean="0"/>
              <a:t> </a:t>
            </a:r>
            <a:r>
              <a:rPr lang="en-US" sz="2400" b="1" dirty="0">
                <a:solidFill>
                  <a:srgbClr val="F85408"/>
                </a:solidFill>
                <a:ea typeface="+mn-ea"/>
              </a:rPr>
              <a:t>a</a:t>
            </a:r>
            <a:r>
              <a:rPr lang="en-US" dirty="0" smtClean="0"/>
              <a:t> </a:t>
            </a:r>
            <a:r>
              <a:rPr lang="en-US" sz="2400" b="1" dirty="0">
                <a:solidFill>
                  <a:srgbClr val="F85408"/>
                </a:solidFill>
                <a:ea typeface="+mn-ea"/>
              </a:rPr>
              <a:t>Mock</a:t>
            </a:r>
            <a:r>
              <a:rPr lang="en-US" dirty="0" smtClean="0"/>
              <a:t>, just don’t use the mocks .verify()</a:t>
            </a:r>
          </a:p>
          <a:p>
            <a:r>
              <a:rPr lang="en-US" dirty="0" smtClean="0"/>
              <a:t>When to use a </a:t>
            </a:r>
            <a:r>
              <a:rPr lang="en-US" b="1" dirty="0">
                <a:solidFill>
                  <a:srgbClr val="F85408"/>
                </a:solidFill>
              </a:rPr>
              <a:t>Mock</a:t>
            </a:r>
            <a:r>
              <a:rPr lang="en-US" dirty="0" smtClean="0"/>
              <a:t> </a:t>
            </a:r>
            <a:r>
              <a:rPr lang="en-US" b="1" dirty="0">
                <a:solidFill>
                  <a:srgbClr val="F85408"/>
                </a:solidFill>
              </a:rPr>
              <a:t>vs</a:t>
            </a:r>
            <a:r>
              <a:rPr lang="en-US" dirty="0" smtClean="0"/>
              <a:t>. a </a:t>
            </a:r>
            <a:r>
              <a:rPr lang="en-US" b="1" dirty="0">
                <a:solidFill>
                  <a:srgbClr val="F85408"/>
                </a:solidFill>
              </a:rPr>
              <a:t>Stub</a:t>
            </a:r>
            <a:r>
              <a:rPr lang="en-US" dirty="0" smtClean="0"/>
              <a:t>?</a:t>
            </a:r>
          </a:p>
          <a:p>
            <a:pPr lvl="1"/>
            <a:r>
              <a:rPr lang="en-US" dirty="0" smtClean="0"/>
              <a:t>Can always use a Mock in place of a Stub so </a:t>
            </a:r>
            <a:r>
              <a:rPr lang="en-US" sz="2400" b="1" dirty="0">
                <a:solidFill>
                  <a:srgbClr val="F85408"/>
                </a:solidFill>
                <a:ea typeface="+mn-ea"/>
              </a:rPr>
              <a:t>when</a:t>
            </a:r>
            <a:r>
              <a:rPr lang="en-US" dirty="0" smtClean="0"/>
              <a:t> </a:t>
            </a:r>
            <a:r>
              <a:rPr lang="en-US" sz="2400" b="1" dirty="0">
                <a:solidFill>
                  <a:srgbClr val="F85408"/>
                </a:solidFill>
                <a:ea typeface="+mn-ea"/>
              </a:rPr>
              <a:t>in</a:t>
            </a:r>
            <a:r>
              <a:rPr lang="en-US" dirty="0" smtClean="0"/>
              <a:t> </a:t>
            </a:r>
            <a:r>
              <a:rPr lang="en-US" sz="2400" b="1" dirty="0">
                <a:solidFill>
                  <a:srgbClr val="F85408"/>
                </a:solidFill>
                <a:ea typeface="+mn-ea"/>
              </a:rPr>
              <a:t>doubt</a:t>
            </a:r>
            <a:r>
              <a:rPr lang="en-US" dirty="0" smtClean="0"/>
              <a:t>, use a </a:t>
            </a:r>
            <a:r>
              <a:rPr lang="en-US" sz="2400" b="1" dirty="0">
                <a:solidFill>
                  <a:srgbClr val="F85408"/>
                </a:solidFill>
                <a:ea typeface="+mn-ea"/>
              </a:rPr>
              <a:t>Mock</a:t>
            </a:r>
          </a:p>
          <a:p>
            <a:pPr lvl="1"/>
            <a:r>
              <a:rPr lang="en-US" sz="2400" b="1" dirty="0">
                <a:solidFill>
                  <a:srgbClr val="F85408"/>
                </a:solidFill>
                <a:ea typeface="+mn-ea"/>
              </a:rPr>
              <a:t>Stubs</a:t>
            </a:r>
            <a:r>
              <a:rPr lang="en-US" dirty="0" smtClean="0"/>
              <a:t> are </a:t>
            </a:r>
            <a:r>
              <a:rPr lang="en-US" sz="2400" b="1" dirty="0">
                <a:solidFill>
                  <a:srgbClr val="F85408"/>
                </a:solidFill>
                <a:ea typeface="+mn-ea"/>
              </a:rPr>
              <a:t>easier</a:t>
            </a:r>
            <a:r>
              <a:rPr lang="en-US" dirty="0" smtClean="0"/>
              <a:t> </a:t>
            </a:r>
            <a:r>
              <a:rPr lang="en-US" sz="2400" b="1" dirty="0">
                <a:solidFill>
                  <a:srgbClr val="F85408"/>
                </a:solidFill>
                <a:ea typeface="+mn-ea"/>
              </a:rPr>
              <a:t>to</a:t>
            </a:r>
            <a:r>
              <a:rPr lang="en-US" dirty="0" smtClean="0"/>
              <a:t> </a:t>
            </a:r>
            <a:r>
              <a:rPr lang="en-US" sz="2400" b="1" dirty="0">
                <a:solidFill>
                  <a:srgbClr val="F85408"/>
                </a:solidFill>
                <a:ea typeface="+mn-ea"/>
              </a:rPr>
              <a:t>implement</a:t>
            </a:r>
            <a:r>
              <a:rPr lang="en-US" dirty="0" smtClean="0"/>
              <a:t> by hand, if doing so consider using a Stub if possible</a:t>
            </a:r>
          </a:p>
          <a:p>
            <a:endParaRPr lang="en-US" dirty="0" smtClean="0"/>
          </a:p>
          <a:p>
            <a:pPr>
              <a:buNone/>
            </a:pPr>
            <a:endParaRPr lang="en-US" dirty="0" smtClean="0"/>
          </a:p>
        </p:txBody>
      </p:sp>
    </p:spTree>
    <p:extLst>
      <p:ext uri="{BB962C8B-B14F-4D97-AF65-F5344CB8AC3E}">
        <p14:creationId xmlns:p14="http://schemas.microsoft.com/office/powerpoint/2010/main" val="295529857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Testing Mini-lab PLACEHOLDER</a:t>
            </a:r>
            <a:endParaRPr lang="en-US" dirty="0"/>
          </a:p>
        </p:txBody>
      </p:sp>
      <p:sp>
        <p:nvSpPr>
          <p:cNvPr id="3" name="Content Placeholder 2"/>
          <p:cNvSpPr>
            <a:spLocks noGrp="1"/>
          </p:cNvSpPr>
          <p:nvPr>
            <p:ph idx="1"/>
          </p:nvPr>
        </p:nvSpPr>
        <p:spPr/>
        <p:txBody>
          <a:bodyPr>
            <a:normAutofit/>
          </a:bodyPr>
          <a:lstStyle/>
          <a:p>
            <a:r>
              <a:rPr lang="en-US" dirty="0" smtClean="0"/>
              <a:t>Examples of code that is not so testable, discuss why, and how the previous methods can help.</a:t>
            </a:r>
          </a:p>
          <a:p>
            <a:pPr lvl="1"/>
            <a:r>
              <a:rPr lang="en-US" dirty="0" smtClean="0"/>
              <a:t>Include tests for this code, and discuss why these tests are not good unit tests</a:t>
            </a:r>
          </a:p>
          <a:p>
            <a:r>
              <a:rPr lang="en-US" dirty="0" smtClean="0"/>
              <a:t>Examples of testable code/tests </a:t>
            </a:r>
          </a:p>
          <a:p>
            <a:endParaRPr lang="en-US" dirty="0" smtClean="0"/>
          </a:p>
          <a:p>
            <a:r>
              <a:rPr lang="en-US" dirty="0" smtClean="0"/>
              <a:t>Here we can get into the </a:t>
            </a:r>
            <a:r>
              <a:rPr lang="en-US" dirty="0" err="1" smtClean="0"/>
              <a:t>databasey</a:t>
            </a:r>
            <a:r>
              <a:rPr lang="en-US" dirty="0" smtClean="0"/>
              <a:t> parts of the lab concept – tracking ticket info, </a:t>
            </a:r>
            <a:r>
              <a:rPr lang="en-US" dirty="0" err="1" smtClean="0"/>
              <a:t>etc</a:t>
            </a:r>
            <a:endParaRPr lang="en-US" dirty="0"/>
          </a:p>
        </p:txBody>
      </p:sp>
    </p:spTree>
    <p:extLst>
      <p:ext uri="{BB962C8B-B14F-4D97-AF65-F5344CB8AC3E}">
        <p14:creationId xmlns:p14="http://schemas.microsoft.com/office/powerpoint/2010/main" val="141692878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Advanced Testing Lab PLACEHOLDER</a:t>
            </a:r>
            <a:endParaRPr lang="en-US" dirty="0"/>
          </a:p>
        </p:txBody>
      </p:sp>
      <p:sp>
        <p:nvSpPr>
          <p:cNvPr id="3" name="Content Placeholder 2"/>
          <p:cNvSpPr>
            <a:spLocks noGrp="1"/>
          </p:cNvSpPr>
          <p:nvPr>
            <p:ph idx="1"/>
          </p:nvPr>
        </p:nvSpPr>
        <p:spPr/>
        <p:txBody>
          <a:bodyPr>
            <a:normAutofit/>
          </a:bodyPr>
          <a:lstStyle/>
          <a:p>
            <a:r>
              <a:rPr lang="en-US" dirty="0" smtClean="0"/>
              <a:t>Here, we would probably have some set of code already written so that not too much time would be spent on non-testing labs.</a:t>
            </a:r>
          </a:p>
          <a:p>
            <a:r>
              <a:rPr lang="en-US" dirty="0" smtClean="0"/>
              <a:t>The labs would consist of creating tests that had to use each of the advanced topics covered.</a:t>
            </a:r>
          </a:p>
          <a:p>
            <a:r>
              <a:rPr lang="en-US" dirty="0" smtClean="0"/>
              <a:t>We should break these up into portions or milestone points to make sure people are making adequate/timely progress…</a:t>
            </a:r>
            <a:endParaRPr lang="en-US" dirty="0"/>
          </a:p>
        </p:txBody>
      </p:sp>
    </p:spTree>
    <p:extLst>
      <p:ext uri="{BB962C8B-B14F-4D97-AF65-F5344CB8AC3E}">
        <p14:creationId xmlns:p14="http://schemas.microsoft.com/office/powerpoint/2010/main" val="185009500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r>
              <a:rPr lang="en-US" dirty="0" smtClean="0"/>
              <a:t>What is </a:t>
            </a:r>
            <a:r>
              <a:rPr lang="en-US" b="1" dirty="0">
                <a:solidFill>
                  <a:srgbClr val="F85408"/>
                </a:solidFill>
              </a:rPr>
              <a:t>Functional</a:t>
            </a:r>
            <a:r>
              <a:rPr lang="en-US" dirty="0" smtClean="0"/>
              <a:t> </a:t>
            </a:r>
            <a:r>
              <a:rPr lang="en-US" b="1" dirty="0">
                <a:solidFill>
                  <a:srgbClr val="F85408"/>
                </a:solidFill>
              </a:rPr>
              <a:t>Testing</a:t>
            </a:r>
            <a:r>
              <a:rPr lang="en-US" dirty="0" smtClean="0"/>
              <a:t>?</a:t>
            </a:r>
          </a:p>
          <a:p>
            <a:pPr lvl="1"/>
            <a:r>
              <a:rPr lang="en-US" dirty="0" smtClean="0"/>
              <a:t>Testing the </a:t>
            </a:r>
            <a:r>
              <a:rPr lang="en-US" sz="2400" b="1" dirty="0">
                <a:solidFill>
                  <a:srgbClr val="F85408"/>
                </a:solidFill>
                <a:ea typeface="+mn-ea"/>
              </a:rPr>
              <a:t>program</a:t>
            </a:r>
            <a:r>
              <a:rPr lang="en-US" dirty="0" smtClean="0"/>
              <a:t> </a:t>
            </a:r>
            <a:r>
              <a:rPr lang="en-US" sz="2400" b="1" dirty="0">
                <a:solidFill>
                  <a:srgbClr val="F85408"/>
                </a:solidFill>
                <a:ea typeface="+mn-ea"/>
              </a:rPr>
              <a:t>as</a:t>
            </a:r>
            <a:r>
              <a:rPr lang="en-US" dirty="0" smtClean="0"/>
              <a:t> </a:t>
            </a:r>
            <a:r>
              <a:rPr lang="en-US" sz="2400" b="1" dirty="0">
                <a:solidFill>
                  <a:srgbClr val="F85408"/>
                </a:solidFill>
                <a:ea typeface="+mn-ea"/>
              </a:rPr>
              <a:t>a whole</a:t>
            </a:r>
          </a:p>
          <a:p>
            <a:pPr lvl="1"/>
            <a:r>
              <a:rPr lang="en-US" dirty="0" smtClean="0"/>
              <a:t>Treats the program as a </a:t>
            </a:r>
            <a:r>
              <a:rPr lang="en-US" sz="2400" b="1" dirty="0">
                <a:solidFill>
                  <a:srgbClr val="F85408"/>
                </a:solidFill>
                <a:ea typeface="+mn-ea"/>
              </a:rPr>
              <a:t>black</a:t>
            </a:r>
            <a:r>
              <a:rPr lang="en-US" dirty="0" smtClean="0"/>
              <a:t> </a:t>
            </a:r>
            <a:r>
              <a:rPr lang="en-US" sz="2400" b="1" dirty="0">
                <a:solidFill>
                  <a:srgbClr val="F85408"/>
                </a:solidFill>
                <a:ea typeface="+mn-ea"/>
              </a:rPr>
              <a:t>box</a:t>
            </a:r>
          </a:p>
          <a:p>
            <a:pPr lvl="1"/>
            <a:r>
              <a:rPr lang="en-US" dirty="0" smtClean="0"/>
              <a:t>Usually occurs </a:t>
            </a:r>
            <a:r>
              <a:rPr lang="en-US" sz="2400" b="1" dirty="0">
                <a:solidFill>
                  <a:srgbClr val="F85408"/>
                </a:solidFill>
                <a:ea typeface="+mn-ea"/>
              </a:rPr>
              <a:t>through</a:t>
            </a:r>
            <a:r>
              <a:rPr lang="en-US" dirty="0" smtClean="0"/>
              <a:t> </a:t>
            </a:r>
            <a:r>
              <a:rPr lang="en-US" sz="2400" b="1" dirty="0">
                <a:solidFill>
                  <a:srgbClr val="F85408"/>
                </a:solidFill>
                <a:ea typeface="+mn-ea"/>
              </a:rPr>
              <a:t>the</a:t>
            </a:r>
            <a:r>
              <a:rPr lang="en-US" dirty="0" smtClean="0"/>
              <a:t> </a:t>
            </a:r>
            <a:r>
              <a:rPr lang="en-US" sz="2400" b="1" dirty="0">
                <a:solidFill>
                  <a:srgbClr val="F85408"/>
                </a:solidFill>
                <a:ea typeface="+mn-ea"/>
              </a:rPr>
              <a:t>provided</a:t>
            </a:r>
            <a:r>
              <a:rPr lang="en-US" dirty="0" smtClean="0"/>
              <a:t> </a:t>
            </a:r>
            <a:r>
              <a:rPr lang="en-US" sz="2400" b="1" dirty="0">
                <a:solidFill>
                  <a:srgbClr val="F85408"/>
                </a:solidFill>
                <a:ea typeface="+mn-ea"/>
              </a:rPr>
              <a:t>interface</a:t>
            </a:r>
            <a:r>
              <a:rPr lang="en-US" dirty="0" smtClean="0"/>
              <a:t>, which often times can be </a:t>
            </a:r>
            <a:r>
              <a:rPr lang="en-US" sz="2400" b="1" dirty="0">
                <a:solidFill>
                  <a:srgbClr val="F85408"/>
                </a:solidFill>
                <a:ea typeface="+mn-ea"/>
              </a:rPr>
              <a:t>graphical</a:t>
            </a:r>
          </a:p>
          <a:p>
            <a:pPr lvl="2"/>
            <a:r>
              <a:rPr lang="en-US" dirty="0" smtClean="0"/>
              <a:t>E.g. through a website</a:t>
            </a:r>
          </a:p>
          <a:p>
            <a:r>
              <a:rPr lang="en-US" b="1" dirty="0">
                <a:solidFill>
                  <a:srgbClr val="F85408"/>
                </a:solidFill>
              </a:rPr>
              <a:t>How</a:t>
            </a:r>
            <a:r>
              <a:rPr lang="en-US" dirty="0" smtClean="0"/>
              <a:t> is it done?</a:t>
            </a:r>
          </a:p>
          <a:p>
            <a:pPr lvl="1"/>
            <a:r>
              <a:rPr lang="en-US" dirty="0" smtClean="0"/>
              <a:t>Difficult to test a graphical interface</a:t>
            </a:r>
          </a:p>
          <a:p>
            <a:pPr lvl="1"/>
            <a:r>
              <a:rPr lang="en-US" dirty="0" smtClean="0"/>
              <a:t>Usually accomplished through </a:t>
            </a:r>
            <a:r>
              <a:rPr lang="en-US" sz="2400" b="1" dirty="0">
                <a:solidFill>
                  <a:srgbClr val="F85408"/>
                </a:solidFill>
                <a:ea typeface="+mn-ea"/>
              </a:rPr>
              <a:t>tools</a:t>
            </a:r>
            <a:r>
              <a:rPr lang="en-US" dirty="0" smtClean="0"/>
              <a:t>, such as </a:t>
            </a:r>
            <a:r>
              <a:rPr lang="en-US" sz="2400" b="1" dirty="0">
                <a:solidFill>
                  <a:srgbClr val="F85408"/>
                </a:solidFill>
                <a:ea typeface="+mn-ea"/>
              </a:rPr>
              <a:t>Twist/</a:t>
            </a:r>
            <a:r>
              <a:rPr lang="en-US" sz="2400" b="1" dirty="0" err="1">
                <a:solidFill>
                  <a:srgbClr val="F85408"/>
                </a:solidFill>
                <a:ea typeface="+mn-ea"/>
              </a:rPr>
              <a:t>Sahi</a:t>
            </a:r>
            <a:endParaRPr lang="en-US" sz="2400" b="1" dirty="0">
              <a:solidFill>
                <a:srgbClr val="F85408"/>
              </a:solidFill>
              <a:ea typeface="+mn-ea"/>
            </a:endParaRPr>
          </a:p>
        </p:txBody>
      </p:sp>
    </p:spTree>
    <p:extLst>
      <p:ext uri="{BB962C8B-B14F-4D97-AF65-F5344CB8AC3E}">
        <p14:creationId xmlns:p14="http://schemas.microsoft.com/office/powerpoint/2010/main" val="283026972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sz="2000" dirty="0" smtClean="0"/>
              <a:t>What is </a:t>
            </a:r>
            <a:r>
              <a:rPr lang="en-US" sz="2000" b="1" dirty="0">
                <a:solidFill>
                  <a:srgbClr val="F85408"/>
                </a:solidFill>
              </a:rPr>
              <a:t>Twist</a:t>
            </a:r>
            <a:r>
              <a:rPr lang="en-US" sz="2000" dirty="0" smtClean="0"/>
              <a:t>?</a:t>
            </a:r>
          </a:p>
          <a:p>
            <a:pPr lvl="1"/>
            <a:r>
              <a:rPr lang="en-US" sz="2000" dirty="0"/>
              <a:t>A program which </a:t>
            </a:r>
            <a:r>
              <a:rPr lang="en-US" sz="2000" b="1" dirty="0">
                <a:solidFill>
                  <a:srgbClr val="F85408"/>
                </a:solidFill>
                <a:ea typeface="+mn-ea"/>
              </a:rPr>
              <a:t>navigates</a:t>
            </a:r>
            <a:r>
              <a:rPr lang="en-US" sz="2000" dirty="0"/>
              <a:t> </a:t>
            </a:r>
            <a:r>
              <a:rPr lang="en-US" sz="2000" b="1" dirty="0">
                <a:solidFill>
                  <a:srgbClr val="F85408"/>
                </a:solidFill>
                <a:ea typeface="+mn-ea"/>
              </a:rPr>
              <a:t>a website</a:t>
            </a:r>
            <a:r>
              <a:rPr lang="en-US" sz="2000" dirty="0"/>
              <a:t>, comparing what is being shown and its behavior to what is </a:t>
            </a:r>
            <a:r>
              <a:rPr lang="en-US" sz="2000" dirty="0" smtClean="0"/>
              <a:t>expected</a:t>
            </a:r>
          </a:p>
          <a:p>
            <a:pPr lvl="1"/>
            <a:r>
              <a:rPr lang="en-US" sz="2000" dirty="0" smtClean="0"/>
              <a:t>Developed by </a:t>
            </a:r>
            <a:r>
              <a:rPr lang="en-US" sz="2000" dirty="0" err="1" smtClean="0"/>
              <a:t>ThoughtWorks</a:t>
            </a:r>
            <a:endParaRPr lang="en-US" sz="2000" dirty="0" smtClean="0"/>
          </a:p>
          <a:p>
            <a:r>
              <a:rPr lang="en-US" sz="2000" b="1" dirty="0">
                <a:solidFill>
                  <a:srgbClr val="F85408"/>
                </a:solidFill>
              </a:rPr>
              <a:t>How</a:t>
            </a:r>
            <a:r>
              <a:rPr lang="en-US" sz="2000" dirty="0" smtClean="0"/>
              <a:t> does it work?</a:t>
            </a:r>
          </a:p>
          <a:p>
            <a:pPr lvl="1"/>
            <a:r>
              <a:rPr lang="en-US" sz="2000" dirty="0" smtClean="0"/>
              <a:t>Looks for/interacts with elements on the page </a:t>
            </a:r>
            <a:r>
              <a:rPr lang="en-US" sz="2000" b="1" dirty="0">
                <a:solidFill>
                  <a:srgbClr val="F85408"/>
                </a:solidFill>
                <a:ea typeface="+mn-ea"/>
              </a:rPr>
              <a:t>through html </a:t>
            </a:r>
          </a:p>
          <a:p>
            <a:pPr lvl="2"/>
            <a:r>
              <a:rPr lang="en-US" b="1" dirty="0">
                <a:solidFill>
                  <a:srgbClr val="F85408"/>
                </a:solidFill>
                <a:ea typeface="+mn-ea"/>
              </a:rPr>
              <a:t>References</a:t>
            </a:r>
            <a:r>
              <a:rPr lang="en-US" sz="1800" dirty="0" smtClean="0"/>
              <a:t> different elements by </a:t>
            </a:r>
            <a:r>
              <a:rPr lang="en-US" b="1" dirty="0" smtClean="0">
                <a:solidFill>
                  <a:srgbClr val="F85408"/>
                </a:solidFill>
                <a:ea typeface="+mn-ea"/>
              </a:rPr>
              <a:t>name</a:t>
            </a:r>
            <a:r>
              <a:rPr lang="en-US" dirty="0" smtClean="0"/>
              <a:t>, </a:t>
            </a:r>
            <a:r>
              <a:rPr lang="en-US" b="1" dirty="0" smtClean="0">
                <a:solidFill>
                  <a:srgbClr val="F85408"/>
                </a:solidFill>
                <a:ea typeface="+mn-ea"/>
              </a:rPr>
              <a:t>id</a:t>
            </a:r>
            <a:r>
              <a:rPr lang="en-US" dirty="0" smtClean="0"/>
              <a:t>, </a:t>
            </a:r>
            <a:r>
              <a:rPr lang="en-US" b="1" dirty="0" smtClean="0">
                <a:solidFill>
                  <a:srgbClr val="F85408"/>
                </a:solidFill>
                <a:ea typeface="+mn-ea"/>
              </a:rPr>
              <a:t>position</a:t>
            </a:r>
            <a:r>
              <a:rPr lang="en-US" sz="1800" dirty="0" smtClean="0"/>
              <a:t> etc.</a:t>
            </a:r>
          </a:p>
          <a:p>
            <a:pPr lvl="1"/>
            <a:r>
              <a:rPr lang="en-US" sz="2000" dirty="0" smtClean="0"/>
              <a:t>Executes a series of </a:t>
            </a:r>
            <a:r>
              <a:rPr lang="en-US" sz="2000" b="1" dirty="0">
                <a:solidFill>
                  <a:srgbClr val="F85408"/>
                </a:solidFill>
                <a:ea typeface="+mn-ea"/>
              </a:rPr>
              <a:t>pre-designated</a:t>
            </a:r>
            <a:r>
              <a:rPr lang="en-US" sz="2000" dirty="0" smtClean="0"/>
              <a:t> </a:t>
            </a:r>
            <a:r>
              <a:rPr lang="en-US" sz="2000" b="1" dirty="0">
                <a:solidFill>
                  <a:srgbClr val="F85408"/>
                </a:solidFill>
                <a:ea typeface="+mn-ea"/>
              </a:rPr>
              <a:t>actions</a:t>
            </a:r>
            <a:r>
              <a:rPr lang="en-US" sz="2000" dirty="0" smtClean="0"/>
              <a:t> while performing </a:t>
            </a:r>
            <a:r>
              <a:rPr lang="en-US" sz="2000" b="1" dirty="0">
                <a:solidFill>
                  <a:srgbClr val="F85408"/>
                </a:solidFill>
                <a:ea typeface="+mn-ea"/>
              </a:rPr>
              <a:t>asserts</a:t>
            </a:r>
          </a:p>
          <a:p>
            <a:r>
              <a:rPr lang="en-US" sz="2000" b="1" dirty="0">
                <a:solidFill>
                  <a:srgbClr val="F85408"/>
                </a:solidFill>
              </a:rPr>
              <a:t>Why</a:t>
            </a:r>
            <a:r>
              <a:rPr lang="en-US" sz="2000" dirty="0" smtClean="0"/>
              <a:t> is it useful?</a:t>
            </a:r>
          </a:p>
          <a:p>
            <a:pPr lvl="1"/>
            <a:r>
              <a:rPr lang="en-US" sz="2000" b="1" dirty="0">
                <a:solidFill>
                  <a:srgbClr val="F85408"/>
                </a:solidFill>
                <a:ea typeface="+mn-ea"/>
              </a:rPr>
              <a:t>Catches</a:t>
            </a:r>
            <a:r>
              <a:rPr lang="en-US" sz="2000" dirty="0" smtClean="0"/>
              <a:t> </a:t>
            </a:r>
            <a:r>
              <a:rPr lang="en-US" sz="2000" b="1" dirty="0">
                <a:solidFill>
                  <a:srgbClr val="F85408"/>
                </a:solidFill>
                <a:ea typeface="+mn-ea"/>
              </a:rPr>
              <a:t>bugs</a:t>
            </a:r>
            <a:r>
              <a:rPr lang="en-US" sz="2000" dirty="0" smtClean="0"/>
              <a:t> in the UI which would otherwise have to be found by hand</a:t>
            </a:r>
          </a:p>
          <a:p>
            <a:pPr lvl="1"/>
            <a:r>
              <a:rPr lang="en-US" sz="2000" dirty="0" smtClean="0"/>
              <a:t>Allows for </a:t>
            </a:r>
            <a:r>
              <a:rPr lang="en-US" sz="2000" b="1" dirty="0">
                <a:solidFill>
                  <a:srgbClr val="F85408"/>
                </a:solidFill>
                <a:ea typeface="+mn-ea"/>
              </a:rPr>
              <a:t>complete</a:t>
            </a:r>
            <a:r>
              <a:rPr lang="en-US" sz="2000" dirty="0" smtClean="0"/>
              <a:t> </a:t>
            </a:r>
            <a:r>
              <a:rPr lang="en-US" sz="2000" b="1" dirty="0">
                <a:solidFill>
                  <a:srgbClr val="F85408"/>
                </a:solidFill>
                <a:ea typeface="+mn-ea"/>
              </a:rPr>
              <a:t>test</a:t>
            </a:r>
            <a:r>
              <a:rPr lang="en-US" sz="2000" dirty="0" smtClean="0"/>
              <a:t> </a:t>
            </a:r>
            <a:r>
              <a:rPr lang="en-US" sz="2000" b="1" dirty="0">
                <a:solidFill>
                  <a:srgbClr val="F85408"/>
                </a:solidFill>
                <a:ea typeface="+mn-ea"/>
              </a:rPr>
              <a:t>automation</a:t>
            </a:r>
          </a:p>
          <a:p>
            <a:pPr lvl="1"/>
            <a:endParaRPr lang="en-US" sz="2000" dirty="0"/>
          </a:p>
        </p:txBody>
      </p:sp>
    </p:spTree>
    <p:extLst>
      <p:ext uri="{BB962C8B-B14F-4D97-AF65-F5344CB8AC3E}">
        <p14:creationId xmlns:p14="http://schemas.microsoft.com/office/powerpoint/2010/main" val="279470824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dirty="0"/>
              <a:t>Each test </a:t>
            </a:r>
            <a:r>
              <a:rPr lang="en-US" dirty="0" smtClean="0"/>
              <a:t>is called a </a:t>
            </a:r>
            <a:r>
              <a:rPr lang="en-US" b="1" dirty="0">
                <a:solidFill>
                  <a:srgbClr val="F85408"/>
                </a:solidFill>
              </a:rPr>
              <a:t>Scenario</a:t>
            </a:r>
          </a:p>
          <a:p>
            <a:pPr lvl="1"/>
            <a:r>
              <a:rPr lang="en-US" dirty="0" smtClean="0"/>
              <a:t>A Scenario has </a:t>
            </a:r>
            <a:r>
              <a:rPr lang="en-US" sz="2400" b="1" dirty="0">
                <a:solidFill>
                  <a:srgbClr val="F85408"/>
                </a:solidFill>
                <a:ea typeface="+mn-ea"/>
              </a:rPr>
              <a:t>two</a:t>
            </a:r>
            <a:r>
              <a:rPr lang="en-US" dirty="0" smtClean="0"/>
              <a:t> </a:t>
            </a:r>
            <a:r>
              <a:rPr lang="en-US" sz="2400" b="1" dirty="0">
                <a:solidFill>
                  <a:srgbClr val="F85408"/>
                </a:solidFill>
                <a:ea typeface="+mn-ea"/>
              </a:rPr>
              <a:t>different</a:t>
            </a:r>
            <a:r>
              <a:rPr lang="en-US" dirty="0" smtClean="0"/>
              <a:t> </a:t>
            </a:r>
            <a:r>
              <a:rPr lang="en-US" sz="2400" b="1" dirty="0">
                <a:solidFill>
                  <a:srgbClr val="F85408"/>
                </a:solidFill>
                <a:ea typeface="+mn-ea"/>
              </a:rPr>
              <a:t>views</a:t>
            </a:r>
            <a:r>
              <a:rPr lang="en-US" dirty="0" smtClean="0"/>
              <a:t>, a </a:t>
            </a:r>
            <a:r>
              <a:rPr lang="en-US" sz="2400" b="1" dirty="0">
                <a:solidFill>
                  <a:srgbClr val="F85408"/>
                </a:solidFill>
                <a:ea typeface="+mn-ea"/>
              </a:rPr>
              <a:t>code</a:t>
            </a:r>
            <a:r>
              <a:rPr lang="en-US" dirty="0" smtClean="0"/>
              <a:t> </a:t>
            </a:r>
            <a:r>
              <a:rPr lang="en-US" sz="2400" b="1" dirty="0">
                <a:solidFill>
                  <a:srgbClr val="F85408"/>
                </a:solidFill>
                <a:ea typeface="+mn-ea"/>
              </a:rPr>
              <a:t>view</a:t>
            </a:r>
            <a:r>
              <a:rPr lang="en-US" dirty="0" smtClean="0"/>
              <a:t> and a </a:t>
            </a:r>
            <a:r>
              <a:rPr lang="en-US" sz="2400" b="1" dirty="0">
                <a:solidFill>
                  <a:srgbClr val="F85408"/>
                </a:solidFill>
                <a:ea typeface="+mn-ea"/>
              </a:rPr>
              <a:t>step</a:t>
            </a:r>
            <a:r>
              <a:rPr lang="en-US" dirty="0" smtClean="0"/>
              <a:t> </a:t>
            </a:r>
            <a:r>
              <a:rPr lang="en-US" sz="2400" b="1" dirty="0">
                <a:solidFill>
                  <a:srgbClr val="F85408"/>
                </a:solidFill>
                <a:ea typeface="+mn-ea"/>
              </a:rPr>
              <a:t>view</a:t>
            </a:r>
          </a:p>
          <a:p>
            <a:pPr lvl="1"/>
            <a:r>
              <a:rPr lang="en-US" dirty="0" smtClean="0"/>
              <a:t>The </a:t>
            </a:r>
            <a:r>
              <a:rPr lang="en-US" sz="2400" b="1" dirty="0">
                <a:solidFill>
                  <a:srgbClr val="F85408"/>
                </a:solidFill>
                <a:ea typeface="+mn-ea"/>
              </a:rPr>
              <a:t>step</a:t>
            </a:r>
            <a:r>
              <a:rPr lang="en-US" dirty="0" smtClean="0"/>
              <a:t> </a:t>
            </a:r>
            <a:r>
              <a:rPr lang="en-US" sz="2400" b="1" dirty="0">
                <a:solidFill>
                  <a:srgbClr val="F85408"/>
                </a:solidFill>
                <a:ea typeface="+mn-ea"/>
              </a:rPr>
              <a:t>view</a:t>
            </a:r>
            <a:r>
              <a:rPr lang="en-US" dirty="0" smtClean="0"/>
              <a:t> shows the test as a bullet-point </a:t>
            </a:r>
            <a:r>
              <a:rPr lang="en-US" sz="2400" b="1" dirty="0">
                <a:solidFill>
                  <a:srgbClr val="F85408"/>
                </a:solidFill>
                <a:ea typeface="+mn-ea"/>
              </a:rPr>
              <a:t>list</a:t>
            </a:r>
            <a:r>
              <a:rPr lang="en-US" dirty="0" smtClean="0"/>
              <a:t> </a:t>
            </a:r>
            <a:r>
              <a:rPr lang="en-US" sz="2400" b="1" dirty="0">
                <a:solidFill>
                  <a:srgbClr val="F85408"/>
                </a:solidFill>
                <a:ea typeface="+mn-ea"/>
              </a:rPr>
              <a:t>of</a:t>
            </a:r>
            <a:r>
              <a:rPr lang="en-US" dirty="0" smtClean="0"/>
              <a:t> </a:t>
            </a:r>
            <a:r>
              <a:rPr lang="en-US" sz="2400" b="1" dirty="0" err="1">
                <a:solidFill>
                  <a:srgbClr val="F85408"/>
                </a:solidFill>
                <a:ea typeface="+mn-ea"/>
              </a:rPr>
              <a:t>english</a:t>
            </a:r>
            <a:r>
              <a:rPr lang="en-US" dirty="0" smtClean="0"/>
              <a:t> </a:t>
            </a:r>
            <a:r>
              <a:rPr lang="en-US" sz="2400" b="1" dirty="0">
                <a:solidFill>
                  <a:srgbClr val="F85408"/>
                </a:solidFill>
                <a:ea typeface="+mn-ea"/>
              </a:rPr>
              <a:t>sentences</a:t>
            </a:r>
          </a:p>
          <a:p>
            <a:pPr lvl="2"/>
            <a:r>
              <a:rPr lang="en-US" dirty="0" smtClean="0"/>
              <a:t>E.g. Navigate to home page</a:t>
            </a:r>
          </a:p>
          <a:p>
            <a:pPr marL="914400" lvl="2" indent="0">
              <a:buNone/>
            </a:pPr>
            <a:r>
              <a:rPr lang="en-US" dirty="0" smtClean="0"/>
              <a:t>          Click on Login Button</a:t>
            </a:r>
          </a:p>
          <a:p>
            <a:pPr marL="914400" lvl="2" indent="0">
              <a:buNone/>
            </a:pPr>
            <a:r>
              <a:rPr lang="en-US" dirty="0"/>
              <a:t> </a:t>
            </a:r>
            <a:r>
              <a:rPr lang="en-US" dirty="0" smtClean="0"/>
              <a:t>         Enter username “Kyle”</a:t>
            </a:r>
          </a:p>
          <a:p>
            <a:pPr lvl="1"/>
            <a:r>
              <a:rPr lang="en-US" sz="2400" b="1" dirty="0">
                <a:solidFill>
                  <a:srgbClr val="F85408"/>
                </a:solidFill>
                <a:ea typeface="+mn-ea"/>
              </a:rPr>
              <a:t>Each</a:t>
            </a:r>
            <a:r>
              <a:rPr lang="en-US" dirty="0" smtClean="0"/>
              <a:t> </a:t>
            </a:r>
            <a:r>
              <a:rPr lang="en-US" sz="2400" b="1" dirty="0">
                <a:solidFill>
                  <a:srgbClr val="F85408"/>
                </a:solidFill>
                <a:ea typeface="+mn-ea"/>
              </a:rPr>
              <a:t>step</a:t>
            </a:r>
            <a:r>
              <a:rPr lang="en-US" dirty="0" smtClean="0"/>
              <a:t> corresponds to a </a:t>
            </a:r>
            <a:r>
              <a:rPr lang="en-US" sz="2400" b="1" dirty="0">
                <a:solidFill>
                  <a:srgbClr val="F85408"/>
                </a:solidFill>
                <a:ea typeface="+mn-ea"/>
              </a:rPr>
              <a:t>method</a:t>
            </a:r>
            <a:r>
              <a:rPr lang="en-US" dirty="0" smtClean="0"/>
              <a:t> in the code file</a:t>
            </a:r>
          </a:p>
          <a:p>
            <a:r>
              <a:rPr lang="en-US" dirty="0" smtClean="0"/>
              <a:t>All code written in </a:t>
            </a:r>
            <a:r>
              <a:rPr lang="en-US" b="1" dirty="0">
                <a:solidFill>
                  <a:srgbClr val="F85408"/>
                </a:solidFill>
              </a:rPr>
              <a:t>Java</a:t>
            </a:r>
          </a:p>
          <a:p>
            <a:r>
              <a:rPr lang="en-US" dirty="0" smtClean="0"/>
              <a:t>Typically </a:t>
            </a:r>
            <a:r>
              <a:rPr lang="en-US" b="1" dirty="0">
                <a:solidFill>
                  <a:srgbClr val="F85408"/>
                </a:solidFill>
              </a:rPr>
              <a:t>each</a:t>
            </a:r>
            <a:r>
              <a:rPr lang="en-US" dirty="0" smtClean="0"/>
              <a:t> </a:t>
            </a:r>
            <a:r>
              <a:rPr lang="en-US" b="1" dirty="0">
                <a:solidFill>
                  <a:srgbClr val="F85408"/>
                </a:solidFill>
              </a:rPr>
              <a:t>Scenario</a:t>
            </a:r>
            <a:r>
              <a:rPr lang="en-US" dirty="0" smtClean="0"/>
              <a:t> tests a </a:t>
            </a:r>
            <a:r>
              <a:rPr lang="en-US" b="1" dirty="0">
                <a:solidFill>
                  <a:srgbClr val="F85408"/>
                </a:solidFill>
              </a:rPr>
              <a:t>single</a:t>
            </a:r>
            <a:r>
              <a:rPr lang="en-US" dirty="0" smtClean="0"/>
              <a:t> </a:t>
            </a:r>
            <a:r>
              <a:rPr lang="en-US" b="1" dirty="0">
                <a:solidFill>
                  <a:srgbClr val="F85408"/>
                </a:solidFill>
              </a:rPr>
              <a:t>execution</a:t>
            </a:r>
            <a:r>
              <a:rPr lang="en-US" dirty="0" smtClean="0"/>
              <a:t> </a:t>
            </a:r>
            <a:r>
              <a:rPr lang="en-US" b="1" dirty="0">
                <a:solidFill>
                  <a:srgbClr val="F85408"/>
                </a:solidFill>
              </a:rPr>
              <a:t>path</a:t>
            </a:r>
          </a:p>
          <a:p>
            <a:pPr lvl="1"/>
            <a:r>
              <a:rPr lang="en-US" dirty="0" smtClean="0"/>
              <a:t>A series of actions a user might take to accomplish </a:t>
            </a:r>
            <a:r>
              <a:rPr lang="en-US" sz="2400" b="1" dirty="0">
                <a:solidFill>
                  <a:srgbClr val="F85408"/>
                </a:solidFill>
                <a:ea typeface="+mn-ea"/>
              </a:rPr>
              <a:t>one</a:t>
            </a:r>
            <a:r>
              <a:rPr lang="en-US" dirty="0" smtClean="0"/>
              <a:t> </a:t>
            </a:r>
            <a:r>
              <a:rPr lang="en-US" sz="2400" b="1" dirty="0">
                <a:solidFill>
                  <a:srgbClr val="F85408"/>
                </a:solidFill>
                <a:ea typeface="+mn-ea"/>
              </a:rPr>
              <a:t>goal</a:t>
            </a:r>
          </a:p>
        </p:txBody>
      </p:sp>
    </p:spTree>
    <p:extLst>
      <p:ext uri="{BB962C8B-B14F-4D97-AF65-F5344CB8AC3E}">
        <p14:creationId xmlns:p14="http://schemas.microsoft.com/office/powerpoint/2010/main" val="14895637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Introduction</a:t>
            </a:r>
            <a:endParaRPr lang="en-US" sz="3400" dirty="0"/>
          </a:p>
        </p:txBody>
      </p:sp>
      <p:sp>
        <p:nvSpPr>
          <p:cNvPr id="3" name="Content Placeholder 2"/>
          <p:cNvSpPr>
            <a:spLocks noGrp="1"/>
          </p:cNvSpPr>
          <p:nvPr>
            <p:ph idx="1"/>
          </p:nvPr>
        </p:nvSpPr>
        <p:spPr/>
        <p:txBody>
          <a:bodyPr/>
          <a:lstStyle/>
          <a:p>
            <a:r>
              <a:rPr lang="en-US" dirty="0" smtClean="0"/>
              <a:t>What is testing?</a:t>
            </a:r>
          </a:p>
          <a:p>
            <a:r>
              <a:rPr lang="en-US" dirty="0" smtClean="0"/>
              <a:t>Why is it important?</a:t>
            </a:r>
            <a:r>
              <a:rPr lang="en-US" b="1" dirty="0" smtClean="0">
                <a:solidFill>
                  <a:srgbClr val="F85408"/>
                </a:solidFill>
              </a:rPr>
              <a:t> </a:t>
            </a:r>
            <a:r>
              <a:rPr lang="en-US" sz="2400" dirty="0" smtClean="0"/>
              <a:t>Improved </a:t>
            </a:r>
            <a:r>
              <a:rPr lang="en-US" b="1" dirty="0" smtClean="0">
                <a:solidFill>
                  <a:srgbClr val="F85408"/>
                </a:solidFill>
              </a:rPr>
              <a:t>code quality</a:t>
            </a:r>
          </a:p>
          <a:p>
            <a:pPr lvl="1"/>
            <a:r>
              <a:rPr lang="en-US" sz="2400" b="1" dirty="0" smtClean="0">
                <a:solidFill>
                  <a:srgbClr val="F85408"/>
                </a:solidFill>
                <a:ea typeface="+mn-ea"/>
              </a:rPr>
              <a:t>Fewer bugs </a:t>
            </a:r>
            <a:r>
              <a:rPr lang="en-US" sz="2400" dirty="0" smtClean="0"/>
              <a:t>and defects</a:t>
            </a:r>
          </a:p>
          <a:p>
            <a:r>
              <a:rPr lang="en-US" dirty="0" smtClean="0"/>
              <a:t>As software engineers?</a:t>
            </a:r>
          </a:p>
          <a:p>
            <a:pPr lvl="1"/>
            <a:r>
              <a:rPr lang="en-US" sz="2400" dirty="0" smtClean="0"/>
              <a:t>Allows </a:t>
            </a:r>
            <a:r>
              <a:rPr lang="en-US" sz="2400" b="1" dirty="0" smtClean="0">
                <a:solidFill>
                  <a:srgbClr val="F85408"/>
                </a:solidFill>
                <a:ea typeface="+mn-ea"/>
              </a:rPr>
              <a:t>safe development </a:t>
            </a:r>
            <a:r>
              <a:rPr lang="en-US" sz="2400" dirty="0" smtClean="0"/>
              <a:t>on top of little understood code</a:t>
            </a:r>
            <a:endParaRPr lang="en-US" sz="2400" dirty="0"/>
          </a:p>
        </p:txBody>
      </p:sp>
    </p:spTree>
    <p:extLst>
      <p:ext uri="{BB962C8B-B14F-4D97-AF65-F5344CB8AC3E}">
        <p14:creationId xmlns:p14="http://schemas.microsoft.com/office/powerpoint/2010/main" val="16269043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b="1" dirty="0">
                <a:solidFill>
                  <a:srgbClr val="F85408"/>
                </a:solidFill>
              </a:rPr>
              <a:t>Why</a:t>
            </a:r>
            <a:r>
              <a:rPr lang="en-US" dirty="0" smtClean="0"/>
              <a:t> is it </a:t>
            </a:r>
            <a:r>
              <a:rPr lang="en-US" b="1" dirty="0">
                <a:solidFill>
                  <a:srgbClr val="F85408"/>
                </a:solidFill>
              </a:rPr>
              <a:t>powerful</a:t>
            </a:r>
            <a:r>
              <a:rPr lang="en-US" dirty="0" smtClean="0"/>
              <a:t>?</a:t>
            </a:r>
          </a:p>
          <a:p>
            <a:pPr lvl="1"/>
            <a:r>
              <a:rPr lang="en-US" dirty="0" smtClean="0"/>
              <a:t>Steps of twist tests can be </a:t>
            </a:r>
            <a:r>
              <a:rPr lang="en-US" sz="2400" b="1" dirty="0">
                <a:solidFill>
                  <a:srgbClr val="F85408"/>
                </a:solidFill>
                <a:ea typeface="+mn-ea"/>
              </a:rPr>
              <a:t>re-used</a:t>
            </a:r>
            <a:r>
              <a:rPr lang="en-US" dirty="0" smtClean="0"/>
              <a:t> in multiple places or in completely different scenarios</a:t>
            </a:r>
          </a:p>
          <a:p>
            <a:pPr lvl="1"/>
            <a:r>
              <a:rPr lang="en-US" dirty="0" smtClean="0"/>
              <a:t>Steps such as: Click on the Button named “Login” automatically create a function which receives “Login” as a parameter</a:t>
            </a:r>
          </a:p>
          <a:p>
            <a:pPr lvl="2"/>
            <a:r>
              <a:rPr lang="en-US" dirty="0" smtClean="0"/>
              <a:t>Steps like: Click on the Button named “Help” will </a:t>
            </a:r>
            <a:r>
              <a:rPr lang="en-US" sz="2400" b="1" dirty="0">
                <a:solidFill>
                  <a:srgbClr val="F85408"/>
                </a:solidFill>
                <a:ea typeface="+mn-ea"/>
              </a:rPr>
              <a:t>automatically</a:t>
            </a:r>
            <a:r>
              <a:rPr lang="en-US" dirty="0" smtClean="0"/>
              <a:t> </a:t>
            </a:r>
            <a:r>
              <a:rPr lang="en-US" sz="2400" b="1" dirty="0">
                <a:solidFill>
                  <a:srgbClr val="F85408"/>
                </a:solidFill>
                <a:ea typeface="+mn-ea"/>
              </a:rPr>
              <a:t>work</a:t>
            </a:r>
            <a:r>
              <a:rPr lang="en-US" dirty="0" smtClean="0"/>
              <a:t> then</a:t>
            </a:r>
          </a:p>
          <a:p>
            <a:pPr lvl="1"/>
            <a:r>
              <a:rPr lang="en-US" dirty="0" smtClean="0"/>
              <a:t>Twist executes its tests in the browser, so it can be used to </a:t>
            </a:r>
            <a:r>
              <a:rPr lang="en-US" sz="2400" b="1" dirty="0">
                <a:solidFill>
                  <a:srgbClr val="F85408"/>
                </a:solidFill>
                <a:ea typeface="+mn-ea"/>
              </a:rPr>
              <a:t>test</a:t>
            </a:r>
            <a:r>
              <a:rPr lang="en-US" dirty="0" smtClean="0"/>
              <a:t> virtually </a:t>
            </a:r>
            <a:r>
              <a:rPr lang="en-US" sz="2400" b="1" dirty="0">
                <a:solidFill>
                  <a:srgbClr val="F85408"/>
                </a:solidFill>
                <a:ea typeface="+mn-ea"/>
              </a:rPr>
              <a:t>any</a:t>
            </a:r>
            <a:r>
              <a:rPr lang="en-US" dirty="0" smtClean="0"/>
              <a:t> </a:t>
            </a:r>
            <a:r>
              <a:rPr lang="en-US" sz="2400" b="1" dirty="0">
                <a:solidFill>
                  <a:srgbClr val="F85408"/>
                </a:solidFill>
                <a:ea typeface="+mn-ea"/>
              </a:rPr>
              <a:t>functionality</a:t>
            </a:r>
            <a:r>
              <a:rPr lang="en-US" dirty="0" smtClean="0"/>
              <a:t> that a person could</a:t>
            </a:r>
          </a:p>
          <a:p>
            <a:pPr lvl="1"/>
            <a:r>
              <a:rPr lang="en-US" dirty="0" smtClean="0"/>
              <a:t>Includes tools such as the Record button, which allows developers to </a:t>
            </a:r>
            <a:r>
              <a:rPr lang="en-US" sz="2400" b="1" dirty="0">
                <a:solidFill>
                  <a:srgbClr val="F85408"/>
                </a:solidFill>
                <a:ea typeface="+mn-ea"/>
              </a:rPr>
              <a:t>automatically</a:t>
            </a:r>
            <a:r>
              <a:rPr lang="en-US" dirty="0" smtClean="0"/>
              <a:t> </a:t>
            </a:r>
            <a:r>
              <a:rPr lang="en-US" sz="2400" b="1" dirty="0">
                <a:solidFill>
                  <a:srgbClr val="F85408"/>
                </a:solidFill>
                <a:ea typeface="+mn-ea"/>
              </a:rPr>
              <a:t>generate</a:t>
            </a:r>
            <a:r>
              <a:rPr lang="en-US" dirty="0" smtClean="0"/>
              <a:t> the </a:t>
            </a:r>
            <a:r>
              <a:rPr lang="en-US" sz="2400" b="1" dirty="0">
                <a:solidFill>
                  <a:srgbClr val="F85408"/>
                </a:solidFill>
                <a:ea typeface="+mn-ea"/>
              </a:rPr>
              <a:t>code</a:t>
            </a:r>
            <a:r>
              <a:rPr lang="en-US" dirty="0" smtClean="0"/>
              <a:t> to perform a series of actions</a:t>
            </a:r>
            <a:endParaRPr lang="en-US" dirty="0"/>
          </a:p>
          <a:p>
            <a:pPr lvl="1"/>
            <a:endParaRPr lang="en-US" dirty="0" smtClean="0"/>
          </a:p>
        </p:txBody>
      </p:sp>
    </p:spTree>
    <p:extLst>
      <p:ext uri="{BB962C8B-B14F-4D97-AF65-F5344CB8AC3E}">
        <p14:creationId xmlns:p14="http://schemas.microsoft.com/office/powerpoint/2010/main" val="227110555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dirty="0"/>
              <a:t>Demonstration</a:t>
            </a:r>
          </a:p>
          <a:p>
            <a:pPr lvl="1"/>
            <a:endParaRPr lang="en-US" dirty="0" smtClean="0"/>
          </a:p>
        </p:txBody>
      </p:sp>
    </p:spTree>
    <p:extLst>
      <p:ext uri="{BB962C8B-B14F-4D97-AF65-F5344CB8AC3E}">
        <p14:creationId xmlns:p14="http://schemas.microsoft.com/office/powerpoint/2010/main" val="42568564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Twist</a:t>
            </a:r>
            <a:endParaRPr lang="en-US" dirty="0"/>
          </a:p>
        </p:txBody>
      </p:sp>
      <p:sp>
        <p:nvSpPr>
          <p:cNvPr id="3" name="Content Placeholder 2"/>
          <p:cNvSpPr>
            <a:spLocks noGrp="1"/>
          </p:cNvSpPr>
          <p:nvPr>
            <p:ph idx="1"/>
          </p:nvPr>
        </p:nvSpPr>
        <p:spPr>
          <a:xfrm>
            <a:off x="436563" y="1234440"/>
            <a:ext cx="8229600" cy="4937760"/>
          </a:xfrm>
        </p:spPr>
        <p:txBody>
          <a:bodyPr/>
          <a:lstStyle/>
          <a:p>
            <a:r>
              <a:rPr lang="en-US" dirty="0"/>
              <a:t>Demonstration</a:t>
            </a:r>
          </a:p>
          <a:p>
            <a:pPr lvl="1"/>
            <a:endParaRPr lang="en-US" dirty="0" smtClean="0"/>
          </a:p>
        </p:txBody>
      </p:sp>
    </p:spTree>
    <p:extLst>
      <p:ext uri="{BB962C8B-B14F-4D97-AF65-F5344CB8AC3E}">
        <p14:creationId xmlns:p14="http://schemas.microsoft.com/office/powerpoint/2010/main" val="128283893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36563" y="1234440"/>
            <a:ext cx="8229600" cy="4785360"/>
          </a:xfrm>
        </p:spPr>
        <p:txBody>
          <a:bodyPr/>
          <a:lstStyle/>
          <a:p>
            <a:r>
              <a:rPr lang="en-US" dirty="0" smtClean="0"/>
              <a:t>What does testing look like in a </a:t>
            </a:r>
            <a:r>
              <a:rPr lang="en-US" b="1" dirty="0">
                <a:solidFill>
                  <a:srgbClr val="F85408"/>
                </a:solidFill>
              </a:rPr>
              <a:t>typical</a:t>
            </a:r>
            <a:r>
              <a:rPr lang="en-US" dirty="0" smtClean="0"/>
              <a:t> </a:t>
            </a:r>
            <a:r>
              <a:rPr lang="en-US" b="1" dirty="0">
                <a:solidFill>
                  <a:srgbClr val="F85408"/>
                </a:solidFill>
              </a:rPr>
              <a:t>project</a:t>
            </a:r>
            <a:r>
              <a:rPr lang="en-US" dirty="0" smtClean="0"/>
              <a:t>?</a:t>
            </a:r>
          </a:p>
          <a:p>
            <a:r>
              <a:rPr lang="en-US" b="1" dirty="0">
                <a:solidFill>
                  <a:srgbClr val="F85408"/>
                </a:solidFill>
              </a:rPr>
              <a:t>Unit</a:t>
            </a:r>
            <a:r>
              <a:rPr lang="en-US" dirty="0" smtClean="0"/>
              <a:t> </a:t>
            </a:r>
            <a:r>
              <a:rPr lang="en-US" b="1" dirty="0">
                <a:solidFill>
                  <a:srgbClr val="F85408"/>
                </a:solidFill>
              </a:rPr>
              <a:t>Tests</a:t>
            </a:r>
          </a:p>
          <a:p>
            <a:pPr lvl="1"/>
            <a:r>
              <a:rPr lang="en-US" dirty="0" smtClean="0"/>
              <a:t>Created through </a:t>
            </a:r>
            <a:r>
              <a:rPr lang="en-US" sz="2400" b="1" dirty="0">
                <a:solidFill>
                  <a:srgbClr val="F85408"/>
                </a:solidFill>
                <a:ea typeface="+mn-ea"/>
              </a:rPr>
              <a:t>TDD</a:t>
            </a:r>
          </a:p>
          <a:p>
            <a:pPr lvl="1"/>
            <a:r>
              <a:rPr lang="en-US" sz="2400" b="1" dirty="0">
                <a:solidFill>
                  <a:srgbClr val="F85408"/>
                </a:solidFill>
                <a:ea typeface="+mn-ea"/>
              </a:rPr>
              <a:t>fresh</a:t>
            </a:r>
            <a:r>
              <a:rPr lang="en-US" dirty="0" smtClean="0"/>
              <a:t> </a:t>
            </a:r>
            <a:r>
              <a:rPr lang="en-US" sz="2400" b="1" dirty="0">
                <a:solidFill>
                  <a:srgbClr val="F85408"/>
                </a:solidFill>
                <a:ea typeface="+mn-ea"/>
              </a:rPr>
              <a:t>tests</a:t>
            </a:r>
            <a:r>
              <a:rPr lang="en-US" dirty="0" smtClean="0"/>
              <a:t> which encompass the </a:t>
            </a:r>
            <a:r>
              <a:rPr lang="en-US" sz="2400" b="1" dirty="0">
                <a:solidFill>
                  <a:srgbClr val="F85408"/>
                </a:solidFill>
                <a:ea typeface="+mn-ea"/>
              </a:rPr>
              <a:t>most</a:t>
            </a:r>
            <a:r>
              <a:rPr lang="en-US" dirty="0" smtClean="0"/>
              <a:t> </a:t>
            </a:r>
            <a:r>
              <a:rPr lang="en-US" sz="2400" b="1" dirty="0">
                <a:solidFill>
                  <a:srgbClr val="F85408"/>
                </a:solidFill>
                <a:ea typeface="+mn-ea"/>
              </a:rPr>
              <a:t>recently</a:t>
            </a:r>
            <a:r>
              <a:rPr lang="en-US" dirty="0" smtClean="0"/>
              <a:t> </a:t>
            </a:r>
            <a:r>
              <a:rPr lang="en-US" sz="2400" b="1" dirty="0">
                <a:solidFill>
                  <a:srgbClr val="F85408"/>
                </a:solidFill>
                <a:ea typeface="+mn-ea"/>
              </a:rPr>
              <a:t>created</a:t>
            </a:r>
            <a:r>
              <a:rPr lang="en-US" dirty="0" smtClean="0"/>
              <a:t> </a:t>
            </a:r>
            <a:r>
              <a:rPr lang="en-US" dirty="0" smtClean="0">
                <a:solidFill>
                  <a:schemeClr val="tx1"/>
                </a:solidFill>
              </a:rPr>
              <a:t>tests</a:t>
            </a:r>
          </a:p>
          <a:p>
            <a:pPr lvl="1"/>
            <a:r>
              <a:rPr lang="en-US" sz="2400" b="1" dirty="0">
                <a:solidFill>
                  <a:srgbClr val="F85408"/>
                </a:solidFill>
                <a:ea typeface="+mn-ea"/>
              </a:rPr>
              <a:t>regression</a:t>
            </a:r>
            <a:r>
              <a:rPr lang="en-US" dirty="0" smtClean="0"/>
              <a:t> </a:t>
            </a:r>
            <a:r>
              <a:rPr lang="en-US" sz="2400" b="1" dirty="0">
                <a:solidFill>
                  <a:srgbClr val="F85408"/>
                </a:solidFill>
                <a:ea typeface="+mn-ea"/>
              </a:rPr>
              <a:t>tests</a:t>
            </a:r>
            <a:r>
              <a:rPr lang="en-US" dirty="0" smtClean="0"/>
              <a:t>, which test functionality that is </a:t>
            </a:r>
            <a:r>
              <a:rPr lang="en-US" sz="2400" b="1" dirty="0">
                <a:solidFill>
                  <a:srgbClr val="F85408"/>
                </a:solidFill>
                <a:ea typeface="+mn-ea"/>
              </a:rPr>
              <a:t>no</a:t>
            </a:r>
            <a:r>
              <a:rPr lang="en-US" dirty="0" smtClean="0"/>
              <a:t> </a:t>
            </a:r>
            <a:r>
              <a:rPr lang="en-US" sz="2400" b="1" dirty="0">
                <a:solidFill>
                  <a:srgbClr val="F85408"/>
                </a:solidFill>
                <a:ea typeface="+mn-ea"/>
              </a:rPr>
              <a:t>longer</a:t>
            </a:r>
            <a:r>
              <a:rPr lang="en-US" dirty="0" smtClean="0"/>
              <a:t> being </a:t>
            </a:r>
            <a:r>
              <a:rPr lang="en-US" sz="2400" b="1" dirty="0">
                <a:solidFill>
                  <a:srgbClr val="F85408"/>
                </a:solidFill>
                <a:ea typeface="+mn-ea"/>
              </a:rPr>
              <a:t>developed</a:t>
            </a:r>
            <a:r>
              <a:rPr lang="en-US" dirty="0" smtClean="0"/>
              <a:t> </a:t>
            </a:r>
            <a:r>
              <a:rPr lang="en-US" sz="2400" b="1" dirty="0">
                <a:solidFill>
                  <a:srgbClr val="F85408"/>
                </a:solidFill>
                <a:ea typeface="+mn-ea"/>
              </a:rPr>
              <a:t>on</a:t>
            </a:r>
          </a:p>
          <a:p>
            <a:r>
              <a:rPr lang="en-US" b="1" dirty="0">
                <a:solidFill>
                  <a:srgbClr val="F85408"/>
                </a:solidFill>
              </a:rPr>
              <a:t>Integration</a:t>
            </a:r>
            <a:r>
              <a:rPr lang="en-US" dirty="0" smtClean="0"/>
              <a:t> </a:t>
            </a:r>
            <a:r>
              <a:rPr lang="en-US" b="1" dirty="0">
                <a:solidFill>
                  <a:srgbClr val="F85408"/>
                </a:solidFill>
              </a:rPr>
              <a:t>Tests</a:t>
            </a:r>
          </a:p>
          <a:p>
            <a:pPr lvl="1"/>
            <a:r>
              <a:rPr lang="en-US" dirty="0" smtClean="0"/>
              <a:t>Written as functionality is expanded to ensure </a:t>
            </a:r>
            <a:r>
              <a:rPr lang="en-US" sz="2400" b="1" dirty="0">
                <a:solidFill>
                  <a:srgbClr val="F85408"/>
                </a:solidFill>
                <a:ea typeface="+mn-ea"/>
              </a:rPr>
              <a:t>chunks</a:t>
            </a:r>
            <a:r>
              <a:rPr lang="en-US" dirty="0" smtClean="0"/>
              <a:t> </a:t>
            </a:r>
            <a:r>
              <a:rPr lang="en-US" sz="2400" b="1" dirty="0">
                <a:solidFill>
                  <a:srgbClr val="F85408"/>
                </a:solidFill>
                <a:ea typeface="+mn-ea"/>
              </a:rPr>
              <a:t>of</a:t>
            </a:r>
            <a:r>
              <a:rPr lang="en-US" dirty="0" smtClean="0"/>
              <a:t> </a:t>
            </a:r>
            <a:r>
              <a:rPr lang="en-US" sz="2400" b="1" dirty="0">
                <a:solidFill>
                  <a:srgbClr val="F85408"/>
                </a:solidFill>
                <a:ea typeface="+mn-ea"/>
              </a:rPr>
              <a:t>functionality</a:t>
            </a:r>
            <a:r>
              <a:rPr lang="en-US" dirty="0" smtClean="0"/>
              <a:t> work as intended</a:t>
            </a:r>
            <a:endParaRPr lang="en-US" dirty="0"/>
          </a:p>
        </p:txBody>
      </p:sp>
    </p:spTree>
    <p:extLst>
      <p:ext uri="{BB962C8B-B14F-4D97-AF65-F5344CB8AC3E}">
        <p14:creationId xmlns:p14="http://schemas.microsoft.com/office/powerpoint/2010/main" val="167396392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36563" y="1234440"/>
            <a:ext cx="8229600" cy="4785360"/>
          </a:xfrm>
        </p:spPr>
        <p:txBody>
          <a:bodyPr/>
          <a:lstStyle/>
          <a:p>
            <a:r>
              <a:rPr lang="en-US" b="1" dirty="0">
                <a:solidFill>
                  <a:srgbClr val="F85408"/>
                </a:solidFill>
              </a:rPr>
              <a:t>Functional</a:t>
            </a:r>
            <a:r>
              <a:rPr lang="en-US" dirty="0"/>
              <a:t> </a:t>
            </a:r>
            <a:r>
              <a:rPr lang="en-US" b="1" dirty="0">
                <a:solidFill>
                  <a:srgbClr val="F85408"/>
                </a:solidFill>
              </a:rPr>
              <a:t>Tests</a:t>
            </a:r>
          </a:p>
          <a:p>
            <a:pPr lvl="1"/>
            <a:r>
              <a:rPr lang="en-US" dirty="0"/>
              <a:t>Created when pieces of functionality become completed</a:t>
            </a:r>
          </a:p>
          <a:p>
            <a:pPr lvl="1"/>
            <a:r>
              <a:rPr lang="en-US" sz="2400" b="1" dirty="0">
                <a:solidFill>
                  <a:srgbClr val="F85408"/>
                </a:solidFill>
                <a:ea typeface="+mn-ea"/>
              </a:rPr>
              <a:t>Smoke</a:t>
            </a:r>
            <a:r>
              <a:rPr lang="en-US" dirty="0"/>
              <a:t> </a:t>
            </a:r>
            <a:r>
              <a:rPr lang="en-US" sz="2400" b="1" dirty="0">
                <a:solidFill>
                  <a:srgbClr val="F85408"/>
                </a:solidFill>
                <a:ea typeface="+mn-ea"/>
              </a:rPr>
              <a:t>tests</a:t>
            </a:r>
            <a:r>
              <a:rPr lang="en-US" dirty="0"/>
              <a:t> are functional tests that only test </a:t>
            </a:r>
            <a:r>
              <a:rPr lang="en-US" sz="2400" b="1" dirty="0">
                <a:solidFill>
                  <a:srgbClr val="F85408"/>
                </a:solidFill>
                <a:ea typeface="+mn-ea"/>
              </a:rPr>
              <a:t>core</a:t>
            </a:r>
            <a:r>
              <a:rPr lang="en-US" dirty="0"/>
              <a:t> </a:t>
            </a:r>
            <a:r>
              <a:rPr lang="en-US" sz="2400" b="1" dirty="0">
                <a:solidFill>
                  <a:srgbClr val="F85408"/>
                </a:solidFill>
                <a:ea typeface="+mn-ea"/>
              </a:rPr>
              <a:t>functionality</a:t>
            </a:r>
            <a:r>
              <a:rPr lang="en-US" dirty="0"/>
              <a:t>, not all the features and details</a:t>
            </a:r>
          </a:p>
        </p:txBody>
      </p:sp>
      <p:sp>
        <p:nvSpPr>
          <p:cNvPr id="4" name="Oval 3"/>
          <p:cNvSpPr/>
          <p:nvPr/>
        </p:nvSpPr>
        <p:spPr>
          <a:xfrm>
            <a:off x="479755" y="3567989"/>
            <a:ext cx="1806245" cy="1107338"/>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Fresh Tests</a:t>
            </a:r>
            <a:endParaRPr lang="en-US" dirty="0"/>
          </a:p>
        </p:txBody>
      </p:sp>
      <p:sp>
        <p:nvSpPr>
          <p:cNvPr id="85" name="Oval 84"/>
          <p:cNvSpPr/>
          <p:nvPr/>
        </p:nvSpPr>
        <p:spPr>
          <a:xfrm>
            <a:off x="2537155" y="3567989"/>
            <a:ext cx="1906219" cy="1107338"/>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Regression (Mature) Tests</a:t>
            </a:r>
            <a:endParaRPr lang="en-US" dirty="0"/>
          </a:p>
        </p:txBody>
      </p:sp>
      <p:sp>
        <p:nvSpPr>
          <p:cNvPr id="86" name="Oval 85"/>
          <p:cNvSpPr/>
          <p:nvPr/>
        </p:nvSpPr>
        <p:spPr>
          <a:xfrm>
            <a:off x="4670755" y="3581400"/>
            <a:ext cx="1806245" cy="1107338"/>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Smoke Tests</a:t>
            </a:r>
            <a:endParaRPr lang="en-US" dirty="0"/>
          </a:p>
        </p:txBody>
      </p:sp>
      <p:sp>
        <p:nvSpPr>
          <p:cNvPr id="87" name="Oval 86"/>
          <p:cNvSpPr/>
          <p:nvPr/>
        </p:nvSpPr>
        <p:spPr>
          <a:xfrm>
            <a:off x="6728155" y="3567989"/>
            <a:ext cx="1806245" cy="1107338"/>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Tests</a:t>
            </a:r>
            <a:endParaRPr lang="en-US" dirty="0"/>
          </a:p>
        </p:txBody>
      </p:sp>
      <p:sp>
        <p:nvSpPr>
          <p:cNvPr id="88" name="Right Arrow 87"/>
          <p:cNvSpPr/>
          <p:nvPr/>
        </p:nvSpPr>
        <p:spPr>
          <a:xfrm>
            <a:off x="2218334" y="4007358"/>
            <a:ext cx="304800" cy="228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Arrow 88"/>
          <p:cNvSpPr/>
          <p:nvPr/>
        </p:nvSpPr>
        <p:spPr>
          <a:xfrm>
            <a:off x="4365955" y="4020769"/>
            <a:ext cx="304800" cy="228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a:off x="6423355" y="4007358"/>
            <a:ext cx="304800" cy="228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3680155" y="3003790"/>
            <a:ext cx="2644445" cy="461665"/>
          </a:xfrm>
          <a:prstGeom prst="rect">
            <a:avLst/>
          </a:prstGeom>
          <a:noFill/>
        </p:spPr>
        <p:txBody>
          <a:bodyPr wrap="square" rtlCol="0">
            <a:spAutoFit/>
          </a:bodyPr>
          <a:lstStyle/>
          <a:p>
            <a:r>
              <a:rPr lang="en-US" sz="2400" dirty="0" smtClean="0"/>
              <a:t>Test Pipeline</a:t>
            </a:r>
            <a:endParaRPr lang="en-US" sz="2400" dirty="0"/>
          </a:p>
        </p:txBody>
      </p:sp>
      <p:sp>
        <p:nvSpPr>
          <p:cNvPr id="94" name="TextBox 93"/>
          <p:cNvSpPr txBox="1"/>
          <p:nvPr/>
        </p:nvSpPr>
        <p:spPr>
          <a:xfrm>
            <a:off x="845819" y="4803242"/>
            <a:ext cx="2644445" cy="461665"/>
          </a:xfrm>
          <a:prstGeom prst="rect">
            <a:avLst/>
          </a:prstGeom>
          <a:noFill/>
        </p:spPr>
        <p:txBody>
          <a:bodyPr wrap="square" rtlCol="0">
            <a:spAutoFit/>
          </a:bodyPr>
          <a:lstStyle/>
          <a:p>
            <a:r>
              <a:rPr lang="en-US" sz="2400" dirty="0" smtClean="0"/>
              <a:t>Fastest</a:t>
            </a:r>
            <a:endParaRPr lang="en-US" sz="2400" dirty="0"/>
          </a:p>
        </p:txBody>
      </p:sp>
      <p:sp>
        <p:nvSpPr>
          <p:cNvPr id="95" name="TextBox 94"/>
          <p:cNvSpPr txBox="1"/>
          <p:nvPr/>
        </p:nvSpPr>
        <p:spPr>
          <a:xfrm>
            <a:off x="6880555" y="4803241"/>
            <a:ext cx="2644445" cy="461665"/>
          </a:xfrm>
          <a:prstGeom prst="rect">
            <a:avLst/>
          </a:prstGeom>
          <a:noFill/>
        </p:spPr>
        <p:txBody>
          <a:bodyPr wrap="square" rtlCol="0">
            <a:spAutoFit/>
          </a:bodyPr>
          <a:lstStyle/>
          <a:p>
            <a:r>
              <a:rPr lang="en-US" sz="2400" dirty="0" smtClean="0"/>
              <a:t>Slowest</a:t>
            </a:r>
            <a:endParaRPr lang="en-US" sz="2400" dirty="0"/>
          </a:p>
        </p:txBody>
      </p:sp>
    </p:spTree>
    <p:extLst>
      <p:ext uri="{BB962C8B-B14F-4D97-AF65-F5344CB8AC3E}">
        <p14:creationId xmlns:p14="http://schemas.microsoft.com/office/powerpoint/2010/main" val="20807546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vs. Integration Testing</a:t>
            </a:r>
            <a:endParaRPr lang="en-US" dirty="0"/>
          </a:p>
        </p:txBody>
      </p:sp>
      <p:sp>
        <p:nvSpPr>
          <p:cNvPr id="3" name="Content Placeholder 2"/>
          <p:cNvSpPr>
            <a:spLocks noGrp="1"/>
          </p:cNvSpPr>
          <p:nvPr>
            <p:ph idx="1"/>
          </p:nvPr>
        </p:nvSpPr>
        <p:spPr/>
        <p:txBody>
          <a:bodyPr/>
          <a:lstStyle/>
          <a:p>
            <a:r>
              <a:rPr lang="en-US" dirty="0" smtClean="0"/>
              <a:t>What is unit testing?</a:t>
            </a:r>
          </a:p>
          <a:p>
            <a:pPr lvl="1"/>
            <a:r>
              <a:rPr lang="en-US" dirty="0" smtClean="0"/>
              <a:t>Testing </a:t>
            </a:r>
            <a:r>
              <a:rPr lang="en-US" sz="2400" b="1" dirty="0" smtClean="0">
                <a:solidFill>
                  <a:srgbClr val="F85408"/>
                </a:solidFill>
                <a:ea typeface="+mn-ea"/>
              </a:rPr>
              <a:t>individual components </a:t>
            </a:r>
            <a:r>
              <a:rPr lang="en-US" dirty="0" smtClean="0"/>
              <a:t>of code </a:t>
            </a:r>
            <a:r>
              <a:rPr lang="en-US" sz="2400" b="1" dirty="0" smtClean="0">
                <a:solidFill>
                  <a:srgbClr val="F85408"/>
                </a:solidFill>
                <a:ea typeface="+mn-ea"/>
              </a:rPr>
              <a:t>in isolation</a:t>
            </a:r>
          </a:p>
          <a:p>
            <a:r>
              <a:rPr lang="en-US" dirty="0" smtClean="0"/>
              <a:t>What is integration testing?</a:t>
            </a:r>
          </a:p>
          <a:p>
            <a:pPr lvl="1"/>
            <a:r>
              <a:rPr lang="en-US" dirty="0" smtClean="0"/>
              <a:t>Testing </a:t>
            </a:r>
            <a:r>
              <a:rPr lang="en-US" sz="2400" b="1" dirty="0" smtClean="0">
                <a:solidFill>
                  <a:srgbClr val="F85408"/>
                </a:solidFill>
                <a:ea typeface="+mn-ea"/>
              </a:rPr>
              <a:t>multiple components </a:t>
            </a:r>
            <a:r>
              <a:rPr lang="en-US" dirty="0" smtClean="0"/>
              <a:t>of code </a:t>
            </a:r>
            <a:r>
              <a:rPr lang="en-US" sz="2400" b="1" dirty="0" smtClean="0">
                <a:solidFill>
                  <a:srgbClr val="F85408"/>
                </a:solidFill>
                <a:ea typeface="+mn-ea"/>
              </a:rPr>
              <a:t>as a whole</a:t>
            </a:r>
          </a:p>
          <a:p>
            <a:pPr lvl="1"/>
            <a:r>
              <a:rPr lang="en-US" dirty="0" smtClean="0"/>
              <a:t>Includes most traditional tests</a:t>
            </a:r>
          </a:p>
          <a:p>
            <a:pPr lvl="1"/>
            <a:endParaRPr lang="en-US" b="1" dirty="0" smtClean="0"/>
          </a:p>
          <a:p>
            <a:endParaRPr lang="en-US" dirty="0" smtClean="0"/>
          </a:p>
        </p:txBody>
      </p:sp>
      <p:sp>
        <p:nvSpPr>
          <p:cNvPr id="8" name="Oval 7"/>
          <p:cNvSpPr/>
          <p:nvPr/>
        </p:nvSpPr>
        <p:spPr>
          <a:xfrm>
            <a:off x="4419600" y="3429000"/>
            <a:ext cx="1295400" cy="8382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Method 1</a:t>
            </a:r>
            <a:endParaRPr lang="en-US" sz="1600" dirty="0"/>
          </a:p>
        </p:txBody>
      </p:sp>
      <p:sp>
        <p:nvSpPr>
          <p:cNvPr id="11" name="Oval 10"/>
          <p:cNvSpPr/>
          <p:nvPr/>
        </p:nvSpPr>
        <p:spPr>
          <a:xfrm>
            <a:off x="4419600" y="4419600"/>
            <a:ext cx="1295400" cy="8382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Method 2</a:t>
            </a:r>
          </a:p>
        </p:txBody>
      </p:sp>
      <p:sp>
        <p:nvSpPr>
          <p:cNvPr id="12" name="Oval 11"/>
          <p:cNvSpPr/>
          <p:nvPr/>
        </p:nvSpPr>
        <p:spPr>
          <a:xfrm>
            <a:off x="4419600" y="5410200"/>
            <a:ext cx="1295400" cy="8382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Method 3</a:t>
            </a:r>
            <a:endParaRPr lang="en-US" sz="1600" dirty="0"/>
          </a:p>
        </p:txBody>
      </p:sp>
      <p:sp>
        <p:nvSpPr>
          <p:cNvPr id="13" name="Down Arrow 12"/>
          <p:cNvSpPr/>
          <p:nvPr/>
        </p:nvSpPr>
        <p:spPr>
          <a:xfrm>
            <a:off x="4953000" y="4191000"/>
            <a:ext cx="228600" cy="228600"/>
          </a:xfrm>
          <a:prstGeom prst="downArrow">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953000" y="5181600"/>
            <a:ext cx="228600" cy="228600"/>
          </a:xfrm>
          <a:prstGeom prst="downArrow">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819400" y="3505200"/>
            <a:ext cx="1600200" cy="685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rot="10800000">
            <a:off x="2743200" y="5486400"/>
            <a:ext cx="1600200" cy="685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3200400" y="3657600"/>
            <a:ext cx="1524000" cy="369332"/>
          </a:xfrm>
          <a:prstGeom prst="rect">
            <a:avLst/>
          </a:prstGeom>
          <a:noFill/>
        </p:spPr>
        <p:txBody>
          <a:bodyPr wrap="square" rtlCol="0">
            <a:spAutoFit/>
          </a:bodyPr>
          <a:lstStyle/>
          <a:p>
            <a:r>
              <a:rPr lang="en-US" dirty="0" smtClean="0">
                <a:solidFill>
                  <a:schemeClr val="bg1"/>
                </a:solidFill>
              </a:rPr>
              <a:t>Input</a:t>
            </a:r>
            <a:endParaRPr lang="en-US" dirty="0">
              <a:solidFill>
                <a:schemeClr val="bg1"/>
              </a:solidFill>
            </a:endParaRPr>
          </a:p>
        </p:txBody>
      </p:sp>
      <p:sp>
        <p:nvSpPr>
          <p:cNvPr id="20" name="TextBox 19"/>
          <p:cNvSpPr txBox="1"/>
          <p:nvPr/>
        </p:nvSpPr>
        <p:spPr>
          <a:xfrm>
            <a:off x="3124200" y="5638800"/>
            <a:ext cx="1524000" cy="369332"/>
          </a:xfrm>
          <a:prstGeom prst="rect">
            <a:avLst/>
          </a:prstGeom>
          <a:noFill/>
        </p:spPr>
        <p:txBody>
          <a:bodyPr wrap="square" rtlCol="0">
            <a:spAutoFit/>
          </a:bodyPr>
          <a:lstStyle/>
          <a:p>
            <a:r>
              <a:rPr lang="en-US" dirty="0" smtClean="0">
                <a:solidFill>
                  <a:schemeClr val="bg1"/>
                </a:solidFill>
              </a:rPr>
              <a:t>Output</a:t>
            </a:r>
            <a:endParaRPr lang="en-US" dirty="0">
              <a:solidFill>
                <a:schemeClr val="bg1"/>
              </a:solidFill>
            </a:endParaRPr>
          </a:p>
        </p:txBody>
      </p:sp>
      <p:sp>
        <p:nvSpPr>
          <p:cNvPr id="21" name="Rounded Rectangle 20"/>
          <p:cNvSpPr/>
          <p:nvPr/>
        </p:nvSpPr>
        <p:spPr>
          <a:xfrm>
            <a:off x="762000" y="3505200"/>
            <a:ext cx="1905000" cy="26670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Integration Test</a:t>
            </a:r>
            <a:endParaRPr lang="en-US" dirty="0"/>
          </a:p>
        </p:txBody>
      </p:sp>
      <p:sp>
        <p:nvSpPr>
          <p:cNvPr id="22" name="Rounded Rectangle 21"/>
          <p:cNvSpPr/>
          <p:nvPr/>
        </p:nvSpPr>
        <p:spPr>
          <a:xfrm>
            <a:off x="6781800" y="4419600"/>
            <a:ext cx="1295400" cy="7620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a:t>
            </a:r>
            <a:endParaRPr lang="en-US" dirty="0"/>
          </a:p>
        </p:txBody>
      </p:sp>
      <p:sp>
        <p:nvSpPr>
          <p:cNvPr id="23" name="Curved Down Arrow 22"/>
          <p:cNvSpPr/>
          <p:nvPr/>
        </p:nvSpPr>
        <p:spPr>
          <a:xfrm>
            <a:off x="5715000" y="44196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Down Arrow 23"/>
          <p:cNvSpPr/>
          <p:nvPr/>
        </p:nvSpPr>
        <p:spPr>
          <a:xfrm rot="10800000">
            <a:off x="5715000" y="48768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ounded Rectangle 24"/>
          <p:cNvSpPr/>
          <p:nvPr/>
        </p:nvSpPr>
        <p:spPr>
          <a:xfrm>
            <a:off x="6781800" y="3429000"/>
            <a:ext cx="1295400" cy="7620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a:t>
            </a:r>
            <a:endParaRPr lang="en-US" dirty="0"/>
          </a:p>
        </p:txBody>
      </p:sp>
      <p:sp>
        <p:nvSpPr>
          <p:cNvPr id="26" name="Curved Down Arrow 25"/>
          <p:cNvSpPr/>
          <p:nvPr/>
        </p:nvSpPr>
        <p:spPr>
          <a:xfrm>
            <a:off x="5715000" y="34290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rot="10800000">
            <a:off x="5715000" y="38862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ounded Rectangle 27"/>
          <p:cNvSpPr/>
          <p:nvPr/>
        </p:nvSpPr>
        <p:spPr>
          <a:xfrm>
            <a:off x="6781800" y="5486400"/>
            <a:ext cx="1295400" cy="762000"/>
          </a:xfrm>
          <a:prstGeom prst="roundRect">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Test</a:t>
            </a:r>
            <a:endParaRPr lang="en-US" dirty="0"/>
          </a:p>
        </p:txBody>
      </p:sp>
      <p:sp>
        <p:nvSpPr>
          <p:cNvPr id="29" name="Curved Down Arrow 28"/>
          <p:cNvSpPr/>
          <p:nvPr/>
        </p:nvSpPr>
        <p:spPr>
          <a:xfrm>
            <a:off x="5715000" y="54864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Down Arrow 29"/>
          <p:cNvSpPr/>
          <p:nvPr/>
        </p:nvSpPr>
        <p:spPr>
          <a:xfrm rot="10800000">
            <a:off x="5715000" y="5943600"/>
            <a:ext cx="990600" cy="304800"/>
          </a:xfrm>
          <a:prstGeom prst="curved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35998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a:bodyPr>
          <a:lstStyle/>
          <a:p>
            <a:r>
              <a:rPr lang="en-US" dirty="0" smtClean="0"/>
              <a:t>Agile Unit Testing</a:t>
            </a:r>
            <a:endParaRPr lang="en-US" dirty="0"/>
          </a:p>
        </p:txBody>
      </p:sp>
      <p:sp>
        <p:nvSpPr>
          <p:cNvPr id="3" name="Content Placeholder 2"/>
          <p:cNvSpPr>
            <a:spLocks noGrp="1"/>
          </p:cNvSpPr>
          <p:nvPr>
            <p:ph idx="1"/>
          </p:nvPr>
        </p:nvSpPr>
        <p:spPr>
          <a:xfrm>
            <a:off x="436563" y="1234440"/>
            <a:ext cx="8229600" cy="4632960"/>
          </a:xfrm>
        </p:spPr>
        <p:txBody>
          <a:bodyPr>
            <a:normAutofit/>
          </a:bodyPr>
          <a:lstStyle/>
          <a:p>
            <a:r>
              <a:rPr lang="en-US" dirty="0" smtClean="0"/>
              <a:t>Why use Unit Tests?</a:t>
            </a:r>
          </a:p>
          <a:p>
            <a:pPr lvl="1"/>
            <a:r>
              <a:rPr lang="en-US" sz="2400" b="1" dirty="0" smtClean="0">
                <a:solidFill>
                  <a:srgbClr val="F85408"/>
                </a:solidFill>
                <a:ea typeface="+mn-ea"/>
              </a:rPr>
              <a:t>Quick feedback</a:t>
            </a:r>
          </a:p>
          <a:p>
            <a:pPr lvl="1"/>
            <a:r>
              <a:rPr lang="en-US" dirty="0" smtClean="0"/>
              <a:t>Know exactly </a:t>
            </a:r>
            <a:r>
              <a:rPr lang="en-US" sz="2400" b="1" dirty="0" smtClean="0">
                <a:solidFill>
                  <a:srgbClr val="F85408"/>
                </a:solidFill>
                <a:ea typeface="+mn-ea"/>
              </a:rPr>
              <a:t>what breaks</a:t>
            </a:r>
            <a:r>
              <a:rPr lang="en-US" dirty="0" smtClean="0"/>
              <a:t>, as soon </a:t>
            </a:r>
            <a:r>
              <a:rPr lang="en-US" sz="2400" b="1" dirty="0" smtClean="0">
                <a:solidFill>
                  <a:srgbClr val="F85408"/>
                </a:solidFill>
                <a:ea typeface="+mn-ea"/>
              </a:rPr>
              <a:t>as it is broken</a:t>
            </a:r>
          </a:p>
          <a:p>
            <a:r>
              <a:rPr lang="en-US" dirty="0" smtClean="0"/>
              <a:t>What are properties of a </a:t>
            </a:r>
            <a:r>
              <a:rPr lang="en-US" b="1" dirty="0" smtClean="0">
                <a:solidFill>
                  <a:srgbClr val="F85408"/>
                </a:solidFill>
              </a:rPr>
              <a:t>good</a:t>
            </a:r>
            <a:r>
              <a:rPr lang="en-US" dirty="0" smtClean="0"/>
              <a:t> </a:t>
            </a:r>
            <a:r>
              <a:rPr lang="en-US" b="1" dirty="0" smtClean="0">
                <a:solidFill>
                  <a:srgbClr val="F85408"/>
                </a:solidFill>
              </a:rPr>
              <a:t>unit</a:t>
            </a:r>
            <a:r>
              <a:rPr lang="en-US" dirty="0" smtClean="0"/>
              <a:t> </a:t>
            </a:r>
            <a:r>
              <a:rPr lang="en-US" b="1" dirty="0" smtClean="0">
                <a:solidFill>
                  <a:srgbClr val="F85408"/>
                </a:solidFill>
              </a:rPr>
              <a:t>test</a:t>
            </a:r>
            <a:r>
              <a:rPr lang="en-US" dirty="0" smtClean="0"/>
              <a:t>?</a:t>
            </a:r>
          </a:p>
          <a:p>
            <a:pPr lvl="1"/>
            <a:r>
              <a:rPr lang="en-US" dirty="0" smtClean="0"/>
              <a:t>It should be </a:t>
            </a:r>
            <a:r>
              <a:rPr lang="en-US" sz="2400" b="1" dirty="0" smtClean="0">
                <a:solidFill>
                  <a:srgbClr val="F85408"/>
                </a:solidFill>
                <a:ea typeface="+mn-ea"/>
              </a:rPr>
              <a:t>automated</a:t>
            </a:r>
            <a:r>
              <a:rPr lang="en-US" dirty="0" smtClean="0"/>
              <a:t> and </a:t>
            </a:r>
            <a:r>
              <a:rPr lang="en-US" sz="2400" b="1" dirty="0" smtClean="0">
                <a:solidFill>
                  <a:srgbClr val="F85408"/>
                </a:solidFill>
                <a:ea typeface="+mn-ea"/>
              </a:rPr>
              <a:t>repeatable</a:t>
            </a:r>
            <a:r>
              <a:rPr lang="en-US" dirty="0" smtClean="0"/>
              <a:t>.</a:t>
            </a:r>
          </a:p>
          <a:p>
            <a:pPr lvl="1"/>
            <a:r>
              <a:rPr lang="en-US" dirty="0" smtClean="0"/>
              <a:t>It should be </a:t>
            </a:r>
            <a:r>
              <a:rPr lang="en-US" sz="2400" b="1" dirty="0" smtClean="0">
                <a:solidFill>
                  <a:srgbClr val="F85408"/>
                </a:solidFill>
                <a:ea typeface="+mn-ea"/>
              </a:rPr>
              <a:t>easy</a:t>
            </a:r>
            <a:r>
              <a:rPr lang="en-US" dirty="0" smtClean="0"/>
              <a:t> </a:t>
            </a:r>
            <a:r>
              <a:rPr lang="en-US" sz="2400" b="1" dirty="0" smtClean="0">
                <a:solidFill>
                  <a:srgbClr val="F85408"/>
                </a:solidFill>
                <a:ea typeface="+mn-ea"/>
              </a:rPr>
              <a:t>to</a:t>
            </a:r>
            <a:r>
              <a:rPr lang="en-US" dirty="0" smtClean="0"/>
              <a:t> </a:t>
            </a:r>
            <a:r>
              <a:rPr lang="en-US" sz="2400" b="1" dirty="0" smtClean="0">
                <a:solidFill>
                  <a:srgbClr val="F85408"/>
                </a:solidFill>
                <a:ea typeface="+mn-ea"/>
              </a:rPr>
              <a:t>implement</a:t>
            </a:r>
            <a:r>
              <a:rPr lang="en-US" dirty="0" smtClean="0"/>
              <a:t>.</a:t>
            </a:r>
          </a:p>
          <a:p>
            <a:pPr lvl="1"/>
            <a:r>
              <a:rPr lang="en-US" dirty="0" smtClean="0"/>
              <a:t>Once it’s written, it should remain for </a:t>
            </a:r>
            <a:r>
              <a:rPr lang="en-US" sz="2400" b="1" dirty="0" smtClean="0">
                <a:solidFill>
                  <a:srgbClr val="F85408"/>
                </a:solidFill>
                <a:ea typeface="+mn-ea"/>
              </a:rPr>
              <a:t>future</a:t>
            </a:r>
            <a:r>
              <a:rPr lang="en-US" dirty="0" smtClean="0"/>
              <a:t> </a:t>
            </a:r>
            <a:r>
              <a:rPr lang="en-US" sz="2400" b="1" dirty="0" smtClean="0">
                <a:solidFill>
                  <a:srgbClr val="F85408"/>
                </a:solidFill>
                <a:ea typeface="+mn-ea"/>
              </a:rPr>
              <a:t>use</a:t>
            </a:r>
            <a:r>
              <a:rPr lang="en-US" dirty="0" smtClean="0"/>
              <a:t>.</a:t>
            </a:r>
          </a:p>
          <a:p>
            <a:pPr lvl="1"/>
            <a:r>
              <a:rPr lang="en-US" sz="2400" b="1" dirty="0" smtClean="0">
                <a:solidFill>
                  <a:srgbClr val="F85408"/>
                </a:solidFill>
                <a:ea typeface="+mn-ea"/>
              </a:rPr>
              <a:t>Anyone</a:t>
            </a:r>
            <a:r>
              <a:rPr lang="en-US" dirty="0" smtClean="0"/>
              <a:t> should be able to run it.</a:t>
            </a:r>
          </a:p>
          <a:p>
            <a:pPr lvl="1"/>
            <a:r>
              <a:rPr lang="en-US" dirty="0" smtClean="0"/>
              <a:t>It should run at the </a:t>
            </a:r>
            <a:r>
              <a:rPr lang="en-US" sz="2400" b="1" dirty="0" smtClean="0">
                <a:solidFill>
                  <a:srgbClr val="F85408"/>
                </a:solidFill>
                <a:ea typeface="+mn-ea"/>
              </a:rPr>
              <a:t>push</a:t>
            </a:r>
            <a:r>
              <a:rPr lang="en-US" dirty="0" smtClean="0"/>
              <a:t> </a:t>
            </a:r>
            <a:r>
              <a:rPr lang="en-US" sz="2400" b="1" dirty="0" smtClean="0">
                <a:solidFill>
                  <a:srgbClr val="F85408"/>
                </a:solidFill>
                <a:ea typeface="+mn-ea"/>
              </a:rPr>
              <a:t>of</a:t>
            </a:r>
            <a:r>
              <a:rPr lang="en-US" dirty="0" smtClean="0"/>
              <a:t> </a:t>
            </a:r>
            <a:r>
              <a:rPr lang="en-US" sz="2400" b="1" dirty="0" smtClean="0">
                <a:solidFill>
                  <a:srgbClr val="F85408"/>
                </a:solidFill>
                <a:ea typeface="+mn-ea"/>
              </a:rPr>
              <a:t>a</a:t>
            </a:r>
            <a:r>
              <a:rPr lang="en-US" dirty="0" smtClean="0"/>
              <a:t> </a:t>
            </a:r>
            <a:r>
              <a:rPr lang="en-US" sz="2400" b="1" dirty="0" smtClean="0">
                <a:solidFill>
                  <a:srgbClr val="F85408"/>
                </a:solidFill>
                <a:ea typeface="+mn-ea"/>
              </a:rPr>
              <a:t>button</a:t>
            </a:r>
            <a:r>
              <a:rPr lang="en-US" dirty="0" smtClean="0"/>
              <a:t>.</a:t>
            </a:r>
          </a:p>
          <a:p>
            <a:pPr lvl="1"/>
            <a:r>
              <a:rPr lang="en-US" dirty="0" smtClean="0"/>
              <a:t>It should run </a:t>
            </a:r>
            <a:r>
              <a:rPr lang="en-US" sz="2400" b="1" dirty="0" smtClean="0">
                <a:solidFill>
                  <a:srgbClr val="F85408"/>
                </a:solidFill>
                <a:ea typeface="+mn-ea"/>
              </a:rPr>
              <a:t>quickly</a:t>
            </a:r>
            <a:r>
              <a:rPr lang="en-US" dirty="0" smtClean="0"/>
              <a:t>.</a:t>
            </a:r>
          </a:p>
          <a:p>
            <a:endParaRPr lang="en-US" dirty="0" smtClean="0"/>
          </a:p>
        </p:txBody>
      </p:sp>
    </p:spTree>
    <p:extLst>
      <p:ext uri="{BB962C8B-B14F-4D97-AF65-F5344CB8AC3E}">
        <p14:creationId xmlns:p14="http://schemas.microsoft.com/office/powerpoint/2010/main" val="4335998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Mini-lab (PLACEHOLDER)</a:t>
            </a:r>
            <a:endParaRPr lang="en-US" dirty="0"/>
          </a:p>
        </p:txBody>
      </p:sp>
      <p:sp>
        <p:nvSpPr>
          <p:cNvPr id="3" name="Content Placeholder 2"/>
          <p:cNvSpPr>
            <a:spLocks noGrp="1"/>
          </p:cNvSpPr>
          <p:nvPr>
            <p:ph idx="1"/>
          </p:nvPr>
        </p:nvSpPr>
        <p:spPr/>
        <p:txBody>
          <a:bodyPr/>
          <a:lstStyle/>
          <a:p>
            <a:r>
              <a:rPr lang="en-US" dirty="0" smtClean="0"/>
              <a:t>Here, we will give examples of tests, or perhaps a set of prebuilt tests for some code class, and have a discussing about which examples are good unit tests and why/why not.</a:t>
            </a:r>
          </a:p>
          <a:p>
            <a:r>
              <a:rPr lang="en-US" dirty="0" smtClean="0"/>
              <a:t>Overarching lab concept – Airline ticket manager.</a:t>
            </a:r>
            <a:endParaRPr lang="en-US" dirty="0"/>
          </a:p>
        </p:txBody>
      </p:sp>
    </p:spTree>
    <p:extLst>
      <p:ext uri="{BB962C8B-B14F-4D97-AF65-F5344CB8AC3E}">
        <p14:creationId xmlns:p14="http://schemas.microsoft.com/office/powerpoint/2010/main" val="30259314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(TDD)</a:t>
            </a:r>
            <a:endParaRPr lang="en-US" dirty="0"/>
          </a:p>
        </p:txBody>
      </p:sp>
      <p:sp>
        <p:nvSpPr>
          <p:cNvPr id="3" name="Content Placeholder 2"/>
          <p:cNvSpPr>
            <a:spLocks noGrp="1"/>
          </p:cNvSpPr>
          <p:nvPr>
            <p:ph idx="1"/>
          </p:nvPr>
        </p:nvSpPr>
        <p:spPr/>
        <p:txBody>
          <a:bodyPr/>
          <a:lstStyle/>
          <a:p>
            <a:r>
              <a:rPr lang="en-US" dirty="0" smtClean="0"/>
              <a:t>What is TDD?</a:t>
            </a:r>
          </a:p>
          <a:p>
            <a:pPr lvl="1"/>
            <a:r>
              <a:rPr lang="en-US" dirty="0" smtClean="0"/>
              <a:t>Write </a:t>
            </a:r>
            <a:r>
              <a:rPr lang="en-US" b="1" dirty="0" smtClean="0">
                <a:solidFill>
                  <a:srgbClr val="F85408"/>
                </a:solidFill>
              </a:rPr>
              <a:t>tests</a:t>
            </a:r>
            <a:r>
              <a:rPr lang="en-US" dirty="0" smtClean="0"/>
              <a:t> </a:t>
            </a:r>
            <a:r>
              <a:rPr lang="en-US" b="1" dirty="0" smtClean="0">
                <a:solidFill>
                  <a:srgbClr val="F85408"/>
                </a:solidFill>
              </a:rPr>
              <a:t>before</a:t>
            </a:r>
            <a:r>
              <a:rPr lang="en-US" dirty="0" smtClean="0"/>
              <a:t> writing any </a:t>
            </a:r>
            <a:r>
              <a:rPr lang="en-US" b="1" dirty="0" smtClean="0">
                <a:solidFill>
                  <a:srgbClr val="F85408"/>
                </a:solidFill>
              </a:rPr>
              <a:t>code</a:t>
            </a:r>
          </a:p>
          <a:p>
            <a:pPr lvl="1"/>
            <a:r>
              <a:rPr lang="en-US" dirty="0" smtClean="0"/>
              <a:t>Drive </a:t>
            </a:r>
            <a:r>
              <a:rPr lang="en-US" b="1" dirty="0" smtClean="0">
                <a:solidFill>
                  <a:srgbClr val="F85408"/>
                </a:solidFill>
              </a:rPr>
              <a:t>development</a:t>
            </a:r>
            <a:r>
              <a:rPr lang="en-US" b="1" dirty="0" smtClean="0"/>
              <a:t> </a:t>
            </a:r>
            <a:r>
              <a:rPr lang="en-US" b="1" dirty="0" smtClean="0">
                <a:solidFill>
                  <a:srgbClr val="F85408"/>
                </a:solidFill>
              </a:rPr>
              <a:t>through</a:t>
            </a:r>
            <a:r>
              <a:rPr lang="en-US" b="1" dirty="0" smtClean="0"/>
              <a:t> </a:t>
            </a:r>
            <a:r>
              <a:rPr lang="en-US" b="1" dirty="0" smtClean="0">
                <a:solidFill>
                  <a:srgbClr val="F85408"/>
                </a:solidFill>
              </a:rPr>
              <a:t>tests</a:t>
            </a:r>
          </a:p>
          <a:p>
            <a:r>
              <a:rPr lang="en-US" dirty="0" smtClean="0"/>
              <a:t>Why TDD?</a:t>
            </a:r>
          </a:p>
          <a:p>
            <a:pPr lvl="1"/>
            <a:r>
              <a:rPr lang="en-US" dirty="0" smtClean="0"/>
              <a:t>Forces good </a:t>
            </a:r>
            <a:r>
              <a:rPr lang="en-US" b="1" dirty="0" smtClean="0">
                <a:solidFill>
                  <a:srgbClr val="F85408"/>
                </a:solidFill>
              </a:rPr>
              <a:t>test</a:t>
            </a:r>
            <a:r>
              <a:rPr lang="en-US" dirty="0" smtClean="0"/>
              <a:t> </a:t>
            </a:r>
            <a:r>
              <a:rPr lang="en-US" b="1" dirty="0" smtClean="0">
                <a:solidFill>
                  <a:srgbClr val="F85408"/>
                </a:solidFill>
              </a:rPr>
              <a:t>coverage</a:t>
            </a:r>
          </a:p>
          <a:p>
            <a:pPr lvl="1"/>
            <a:r>
              <a:rPr lang="en-US" dirty="0" smtClean="0"/>
              <a:t>Encourages </a:t>
            </a:r>
            <a:r>
              <a:rPr lang="en-US" b="1" dirty="0" smtClean="0">
                <a:solidFill>
                  <a:srgbClr val="F85408"/>
                </a:solidFill>
              </a:rPr>
              <a:t>testable</a:t>
            </a:r>
            <a:r>
              <a:rPr lang="en-US" dirty="0" smtClean="0"/>
              <a:t> </a:t>
            </a:r>
            <a:r>
              <a:rPr lang="en-US" b="1" dirty="0" smtClean="0">
                <a:solidFill>
                  <a:srgbClr val="F85408"/>
                </a:solidFill>
              </a:rPr>
              <a:t>design</a:t>
            </a:r>
          </a:p>
          <a:p>
            <a:pPr lvl="1"/>
            <a:r>
              <a:rPr lang="en-US" dirty="0" smtClean="0"/>
              <a:t>Improves </a:t>
            </a:r>
            <a:r>
              <a:rPr lang="en-US" b="1" dirty="0" smtClean="0">
                <a:solidFill>
                  <a:srgbClr val="F85408"/>
                </a:solidFill>
              </a:rPr>
              <a:t>code</a:t>
            </a:r>
            <a:r>
              <a:rPr lang="en-US" dirty="0" smtClean="0"/>
              <a:t> </a:t>
            </a:r>
            <a:r>
              <a:rPr lang="en-US" b="1" dirty="0" smtClean="0">
                <a:solidFill>
                  <a:srgbClr val="F85408"/>
                </a:solidFill>
              </a:rPr>
              <a:t>quality</a:t>
            </a:r>
          </a:p>
        </p:txBody>
      </p:sp>
      <p:sp>
        <p:nvSpPr>
          <p:cNvPr id="4" name="Oval 3"/>
          <p:cNvSpPr/>
          <p:nvPr/>
        </p:nvSpPr>
        <p:spPr>
          <a:xfrm>
            <a:off x="1143000" y="4419600"/>
            <a:ext cx="1828800" cy="11430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Test</a:t>
            </a:r>
            <a:endParaRPr lang="en-US" dirty="0"/>
          </a:p>
        </p:txBody>
      </p:sp>
      <p:sp>
        <p:nvSpPr>
          <p:cNvPr id="6" name="Oval 5"/>
          <p:cNvSpPr/>
          <p:nvPr/>
        </p:nvSpPr>
        <p:spPr>
          <a:xfrm>
            <a:off x="3733800" y="4419600"/>
            <a:ext cx="1828800" cy="11430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
            </a:r>
            <a:endParaRPr lang="en-US" dirty="0"/>
          </a:p>
        </p:txBody>
      </p:sp>
      <p:sp>
        <p:nvSpPr>
          <p:cNvPr id="7" name="Oval 6"/>
          <p:cNvSpPr/>
          <p:nvPr/>
        </p:nvSpPr>
        <p:spPr>
          <a:xfrm>
            <a:off x="6324600" y="4419600"/>
            <a:ext cx="1828800" cy="1143000"/>
          </a:xfrm>
          <a:prstGeom prst="ellipse">
            <a:avLst/>
          </a:prstGeom>
          <a:gradFill>
            <a:gsLst>
              <a:gs pos="0">
                <a:srgbClr val="003386"/>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Refactor</a:t>
            </a:r>
            <a:endParaRPr lang="en-US" dirty="0"/>
          </a:p>
        </p:txBody>
      </p:sp>
      <p:sp>
        <p:nvSpPr>
          <p:cNvPr id="8" name="Right Arrow 7"/>
          <p:cNvSpPr/>
          <p:nvPr/>
        </p:nvSpPr>
        <p:spPr>
          <a:xfrm>
            <a:off x="3048000" y="4724400"/>
            <a:ext cx="685800" cy="4572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638800" y="4724400"/>
            <a:ext cx="685800" cy="4572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4927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14600" y="4419600"/>
            <a:ext cx="762000" cy="175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Typical Workflow w/ TDD</a:t>
            </a:r>
            <a:endParaRPr lang="en-US" dirty="0"/>
          </a:p>
        </p:txBody>
      </p:sp>
      <p:sp>
        <p:nvSpPr>
          <p:cNvPr id="3" name="Content Placeholder 2"/>
          <p:cNvSpPr>
            <a:spLocks noGrp="1"/>
          </p:cNvSpPr>
          <p:nvPr>
            <p:ph idx="1"/>
          </p:nvPr>
        </p:nvSpPr>
        <p:spPr/>
        <p:txBody>
          <a:bodyPr/>
          <a:lstStyle/>
          <a:p>
            <a:r>
              <a:rPr lang="en-US" b="1" dirty="0" smtClean="0"/>
              <a:t>Write</a:t>
            </a:r>
            <a:r>
              <a:rPr lang="en-US" dirty="0" smtClean="0"/>
              <a:t> a simple </a:t>
            </a:r>
            <a:r>
              <a:rPr lang="en-US" b="1" dirty="0" smtClean="0">
                <a:solidFill>
                  <a:srgbClr val="F85408"/>
                </a:solidFill>
              </a:rPr>
              <a:t>unit</a:t>
            </a:r>
            <a:r>
              <a:rPr lang="en-US" b="1" dirty="0" smtClean="0"/>
              <a:t> </a:t>
            </a:r>
            <a:r>
              <a:rPr lang="en-US" b="1" dirty="0" smtClean="0">
                <a:solidFill>
                  <a:srgbClr val="F85408"/>
                </a:solidFill>
              </a:rPr>
              <a:t>test</a:t>
            </a:r>
          </a:p>
          <a:p>
            <a:r>
              <a:rPr lang="en-US" dirty="0" smtClean="0"/>
              <a:t>Run it and </a:t>
            </a:r>
            <a:r>
              <a:rPr lang="en-US" b="1" dirty="0" smtClean="0">
                <a:solidFill>
                  <a:srgbClr val="F85408"/>
                </a:solidFill>
              </a:rPr>
              <a:t>watch</a:t>
            </a:r>
            <a:r>
              <a:rPr lang="en-US" b="1" dirty="0" smtClean="0"/>
              <a:t> </a:t>
            </a:r>
            <a:r>
              <a:rPr lang="en-US" b="1" dirty="0" smtClean="0">
                <a:solidFill>
                  <a:srgbClr val="F85408"/>
                </a:solidFill>
              </a:rPr>
              <a:t>it</a:t>
            </a:r>
            <a:r>
              <a:rPr lang="en-US" b="1" dirty="0" smtClean="0"/>
              <a:t> </a:t>
            </a:r>
            <a:r>
              <a:rPr lang="en-US" b="1" dirty="0" smtClean="0">
                <a:solidFill>
                  <a:srgbClr val="F85408"/>
                </a:solidFill>
              </a:rPr>
              <a:t>fail</a:t>
            </a:r>
            <a:r>
              <a:rPr lang="en-US" dirty="0" smtClean="0"/>
              <a:t> (go </a:t>
            </a:r>
            <a:r>
              <a:rPr lang="en-US" b="1" dirty="0" smtClean="0">
                <a:solidFill>
                  <a:srgbClr val="FF0000"/>
                </a:solidFill>
              </a:rPr>
              <a:t>red</a:t>
            </a:r>
            <a:r>
              <a:rPr lang="en-US" dirty="0" smtClean="0"/>
              <a:t>)</a:t>
            </a:r>
          </a:p>
          <a:p>
            <a:r>
              <a:rPr lang="en-US" b="1" dirty="0" smtClean="0">
                <a:solidFill>
                  <a:srgbClr val="F85408"/>
                </a:solidFill>
              </a:rPr>
              <a:t>Implement</a:t>
            </a:r>
            <a:r>
              <a:rPr lang="en-US" dirty="0" smtClean="0"/>
              <a:t> the required functionality</a:t>
            </a:r>
          </a:p>
          <a:p>
            <a:r>
              <a:rPr lang="en-US" dirty="0" smtClean="0"/>
              <a:t>Run it and </a:t>
            </a:r>
            <a:r>
              <a:rPr lang="en-US" b="1" dirty="0" smtClean="0">
                <a:solidFill>
                  <a:srgbClr val="F85408"/>
                </a:solidFill>
              </a:rPr>
              <a:t>make</a:t>
            </a:r>
            <a:r>
              <a:rPr lang="en-US" b="1" dirty="0" smtClean="0"/>
              <a:t> </a:t>
            </a:r>
            <a:r>
              <a:rPr lang="en-US" b="1" dirty="0" smtClean="0">
                <a:solidFill>
                  <a:srgbClr val="F85408"/>
                </a:solidFill>
              </a:rPr>
              <a:t>sure</a:t>
            </a:r>
            <a:r>
              <a:rPr lang="en-US" b="1" dirty="0" smtClean="0"/>
              <a:t> </a:t>
            </a:r>
            <a:r>
              <a:rPr lang="en-US" b="1" dirty="0" smtClean="0">
                <a:solidFill>
                  <a:srgbClr val="F85408"/>
                </a:solidFill>
              </a:rPr>
              <a:t>it</a:t>
            </a:r>
            <a:r>
              <a:rPr lang="en-US" b="1" dirty="0" smtClean="0"/>
              <a:t> </a:t>
            </a:r>
            <a:r>
              <a:rPr lang="en-US" b="1" dirty="0" smtClean="0">
                <a:solidFill>
                  <a:srgbClr val="F85408"/>
                </a:solidFill>
              </a:rPr>
              <a:t>succeeds</a:t>
            </a:r>
            <a:r>
              <a:rPr lang="en-US" dirty="0" smtClean="0"/>
              <a:t> (go </a:t>
            </a:r>
            <a:r>
              <a:rPr lang="en-US" b="1" dirty="0" smtClean="0">
                <a:solidFill>
                  <a:srgbClr val="00B050"/>
                </a:solidFill>
              </a:rPr>
              <a:t>green</a:t>
            </a:r>
            <a:r>
              <a:rPr lang="en-US" dirty="0" smtClean="0"/>
              <a:t>)</a:t>
            </a:r>
          </a:p>
          <a:p>
            <a:r>
              <a:rPr lang="en-US" b="1" dirty="0" smtClean="0">
                <a:solidFill>
                  <a:srgbClr val="F85408"/>
                </a:solidFill>
              </a:rPr>
              <a:t>Repeat</a:t>
            </a:r>
            <a:r>
              <a:rPr lang="en-US" dirty="0" smtClean="0"/>
              <a:t> until all the functionality desired is added</a:t>
            </a:r>
          </a:p>
          <a:p>
            <a:r>
              <a:rPr lang="en-US" dirty="0" smtClean="0"/>
              <a:t>Also referred to as </a:t>
            </a:r>
            <a:r>
              <a:rPr lang="en-US" b="1" dirty="0" smtClean="0">
                <a:solidFill>
                  <a:srgbClr val="F85408"/>
                </a:solidFill>
              </a:rPr>
              <a:t>Red-Green</a:t>
            </a:r>
            <a:r>
              <a:rPr lang="en-US" b="1" dirty="0" smtClean="0"/>
              <a:t> </a:t>
            </a:r>
            <a:r>
              <a:rPr lang="en-US" b="1" dirty="0" smtClean="0">
                <a:solidFill>
                  <a:srgbClr val="F85408"/>
                </a:solidFill>
              </a:rPr>
              <a:t>Refactoring</a:t>
            </a:r>
          </a:p>
        </p:txBody>
      </p:sp>
      <p:sp>
        <p:nvSpPr>
          <p:cNvPr id="4" name="Oval 3"/>
          <p:cNvSpPr/>
          <p:nvPr/>
        </p:nvSpPr>
        <p:spPr>
          <a:xfrm>
            <a:off x="2590800" y="4495800"/>
            <a:ext cx="609600" cy="533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0800" y="5029200"/>
            <a:ext cx="609600" cy="533400"/>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90800" y="5562600"/>
            <a:ext cx="609600" cy="533400"/>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886200" y="4419600"/>
            <a:ext cx="1143000" cy="609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86400" y="4419600"/>
            <a:ext cx="762000" cy="175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4495800"/>
            <a:ext cx="609600" cy="533400"/>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62600" y="5029200"/>
            <a:ext cx="609600" cy="533400"/>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62600" y="5562600"/>
            <a:ext cx="609600" cy="533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3810000" y="5334000"/>
            <a:ext cx="1143000" cy="6096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990600" y="4800600"/>
            <a:ext cx="1219200" cy="7620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6" name="Right Arrow 15"/>
          <p:cNvSpPr/>
          <p:nvPr/>
        </p:nvSpPr>
        <p:spPr>
          <a:xfrm>
            <a:off x="6629400" y="4724400"/>
            <a:ext cx="1219200" cy="7620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Tree>
    <p:extLst>
      <p:ext uri="{BB962C8B-B14F-4D97-AF65-F5344CB8AC3E}">
        <p14:creationId xmlns:p14="http://schemas.microsoft.com/office/powerpoint/2010/main" val="196349270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1">
  <a:themeElements>
    <a:clrScheme name="Zynx Health Palette">
      <a:dk1>
        <a:srgbClr val="333333"/>
      </a:dk1>
      <a:lt1>
        <a:srgbClr val="FFFFFF"/>
      </a:lt1>
      <a:dk2>
        <a:srgbClr val="002664"/>
      </a:dk2>
      <a:lt2>
        <a:srgbClr val="DADADA"/>
      </a:lt2>
      <a:accent1>
        <a:srgbClr val="58A618"/>
      </a:accent1>
      <a:accent2>
        <a:srgbClr val="D59E66"/>
      </a:accent2>
      <a:accent3>
        <a:srgbClr val="00A4A7"/>
      </a:accent3>
      <a:accent4>
        <a:srgbClr val="E98300"/>
      </a:accent4>
      <a:accent5>
        <a:srgbClr val="F85408"/>
      </a:accent5>
      <a:accent6>
        <a:srgbClr val="63B1E5"/>
      </a:accent6>
      <a:hlink>
        <a:srgbClr val="124EB0"/>
      </a:hlink>
      <a:folHlink>
        <a:srgbClr val="F01914"/>
      </a:folHlink>
    </a:clrScheme>
    <a:fontScheme name="zynx-Ar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003386"/>
            </a:gs>
            <a:gs pos="100000">
              <a:schemeClr val="tx2"/>
            </a:gs>
          </a:gsLst>
          <a:lin ang="5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808080"/>
          </a:solidFill>
          <a:tailEnd type="triangle" w="lg"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_Corp Blue Bullet and Title 1">
        <a:dk1>
          <a:srgbClr val="000000"/>
        </a:dk1>
        <a:lt1>
          <a:srgbClr val="FFFFFF"/>
        </a:lt1>
        <a:dk2>
          <a:srgbClr val="000000"/>
        </a:dk2>
        <a:lt2>
          <a:srgbClr val="969696"/>
        </a:lt2>
        <a:accent1>
          <a:srgbClr val="5E82AB"/>
        </a:accent1>
        <a:accent2>
          <a:srgbClr val="C4DBDA"/>
        </a:accent2>
        <a:accent3>
          <a:srgbClr val="FFFFFF"/>
        </a:accent3>
        <a:accent4>
          <a:srgbClr val="000000"/>
        </a:accent4>
        <a:accent5>
          <a:srgbClr val="B6C1D2"/>
        </a:accent5>
        <a:accent6>
          <a:srgbClr val="B1C6C5"/>
        </a:accent6>
        <a:hlink>
          <a:srgbClr val="265787"/>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3844</TotalTime>
  <Words>2485</Words>
  <Application>Microsoft Office PowerPoint</Application>
  <PresentationFormat>On-screen Show (4:3)</PresentationFormat>
  <Paragraphs>715</Paragraphs>
  <Slides>44</Slides>
  <Notes>16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Theme1</vt:lpstr>
      <vt:lpstr>Testing</vt:lpstr>
      <vt:lpstr>Agenda</vt:lpstr>
      <vt:lpstr>Agenda (cont.)</vt:lpstr>
      <vt:lpstr>Introduction</vt:lpstr>
      <vt:lpstr>Unit vs. Integration Testing</vt:lpstr>
      <vt:lpstr>Agile Unit Testing</vt:lpstr>
      <vt:lpstr>Unit Testing Mini-lab (PLACEHOLDER)</vt:lpstr>
      <vt:lpstr>Test-Driven Development (TDD)</vt:lpstr>
      <vt:lpstr>Typical Workflow w/ TDD</vt:lpstr>
      <vt:lpstr>TDD Principles</vt:lpstr>
      <vt:lpstr>Unit Testing Frameworks</vt:lpstr>
      <vt:lpstr>Unit Testing Frameworks (cont.)</vt:lpstr>
      <vt:lpstr>JUnit Example</vt:lpstr>
      <vt:lpstr>JUnit Basics</vt:lpstr>
      <vt:lpstr>JUnit Basics (cont.)</vt:lpstr>
      <vt:lpstr>JUnit Basics (cont.)</vt:lpstr>
      <vt:lpstr>Unit Test Best Practices</vt:lpstr>
      <vt:lpstr>Lab 1 – TDD with JUnit (PLACEHOLDER)</vt:lpstr>
      <vt:lpstr>Lab 1 Specification (PLACEHOLDER)</vt:lpstr>
      <vt:lpstr>Dependency Removal</vt:lpstr>
      <vt:lpstr>Dependency Removal Example</vt:lpstr>
      <vt:lpstr>Stubs</vt:lpstr>
      <vt:lpstr>Stubs (cont.)</vt:lpstr>
      <vt:lpstr>Stubs (cont.)</vt:lpstr>
      <vt:lpstr>Seams</vt:lpstr>
      <vt:lpstr>IOC/Dependency Injection</vt:lpstr>
      <vt:lpstr>Mocks</vt:lpstr>
      <vt:lpstr>Mocks</vt:lpstr>
      <vt:lpstr>Mocks</vt:lpstr>
      <vt:lpstr>MockFor</vt:lpstr>
      <vt:lpstr>MockFor Syntax</vt:lpstr>
      <vt:lpstr>MockFor Dynamic Example</vt:lpstr>
      <vt:lpstr>MockFor Instance-Based Example</vt:lpstr>
      <vt:lpstr>Mocks vs. Stubs</vt:lpstr>
      <vt:lpstr>Advance Testing Mini-lab PLACEHOLDER</vt:lpstr>
      <vt:lpstr>Lab 2 – Advanced Testing Lab PLACEHOLDER</vt:lpstr>
      <vt:lpstr>Functional Testing</vt:lpstr>
      <vt:lpstr>Twist</vt:lpstr>
      <vt:lpstr>Twist</vt:lpstr>
      <vt:lpstr>Twist</vt:lpstr>
      <vt:lpstr>Twist</vt:lpstr>
      <vt:lpstr>Lab 3: Twist</vt:lpstr>
      <vt:lpstr>Overview</vt:lpstr>
      <vt:lpstr>Overview</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Mathews</dc:creator>
  <cp:lastModifiedBy>Mathews</cp:lastModifiedBy>
  <cp:revision>61</cp:revision>
  <dcterms:created xsi:type="dcterms:W3CDTF">2012-07-16T22:12:34Z</dcterms:created>
  <dcterms:modified xsi:type="dcterms:W3CDTF">2012-07-29T19:48:24Z</dcterms:modified>
</cp:coreProperties>
</file>