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  <p:sldMasterId id="2147483720" r:id="rId3"/>
    <p:sldMasterId id="2147483738" r:id="rId4"/>
    <p:sldMasterId id="2147483828" r:id="rId5"/>
  </p:sldMasterIdLst>
  <p:notesMasterIdLst>
    <p:notesMasterId r:id="rId16"/>
  </p:notesMasterIdLst>
  <p:sldIdLst>
    <p:sldId id="256" r:id="rId6"/>
    <p:sldId id="263" r:id="rId7"/>
    <p:sldId id="264" r:id="rId8"/>
    <p:sldId id="260" r:id="rId9"/>
    <p:sldId id="257" r:id="rId10"/>
    <p:sldId id="258" r:id="rId11"/>
    <p:sldId id="265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89F4EFC-5329-4192-B1F6-6698136D90AA}">
          <p14:sldIdLst>
            <p14:sldId id="256"/>
          </p14:sldIdLst>
        </p14:section>
        <p14:section name="Untitled Section" id="{7880D5DE-BEE0-446A-A2CF-18DB142F8153}">
          <p14:sldIdLst>
            <p14:sldId id="257"/>
            <p14:sldId id="260"/>
            <p14:sldId id="258"/>
            <p14:sldId id="259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D97FF"/>
    <a:srgbClr val="0909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027" autoAdjust="0"/>
  </p:normalViewPr>
  <p:slideViewPr>
    <p:cSldViewPr snapToGrid="0" showGuides="1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4F950-7EAE-48A5-A706-007A56A20942}" type="doc">
      <dgm:prSet loTypeId="urn:microsoft.com/office/officeart/2008/layout/HexagonCluster" loCatId="pictur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34CF88-7086-4CA2-9AE5-02C0A92A414D}">
      <dgm:prSet phldrT="[Text]"/>
      <dgm:spPr/>
      <dgm:t>
        <a:bodyPr/>
        <a:lstStyle/>
        <a:p>
          <a:r>
            <a:rPr lang="en-IN" dirty="0" smtClean="0"/>
            <a:t>Digital Heart Rate monitor</a:t>
          </a:r>
          <a:endParaRPr lang="en-US" dirty="0"/>
        </a:p>
      </dgm:t>
    </dgm:pt>
    <dgm:pt modelId="{BE433855-2A4C-45D3-B428-E1225FB77C59}" type="parTrans" cxnId="{CA6A6A4F-76F6-4F63-84BF-BEABACDA7301}">
      <dgm:prSet/>
      <dgm:spPr/>
      <dgm:t>
        <a:bodyPr/>
        <a:lstStyle/>
        <a:p>
          <a:endParaRPr lang="en-US"/>
        </a:p>
      </dgm:t>
    </dgm:pt>
    <dgm:pt modelId="{D3E35C63-4EB1-488B-9513-95C7D40259D4}" type="sibTrans" cxnId="{CA6A6A4F-76F6-4F63-84BF-BEABACDA730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6453B79E-FF83-4D1F-A9C7-0E9D57099215}">
      <dgm:prSet phldrT="[Text]"/>
      <dgm:spPr/>
      <dgm:t>
        <a:bodyPr/>
        <a:lstStyle/>
        <a:p>
          <a:r>
            <a:rPr lang="en-US" dirty="0" smtClean="0"/>
            <a:t>Patient monitoring system</a:t>
          </a:r>
          <a:endParaRPr lang="en-US" dirty="0"/>
        </a:p>
      </dgm:t>
    </dgm:pt>
    <dgm:pt modelId="{F1CA3976-D8FC-48AF-9DFF-A1DB30FC6BFE}" type="parTrans" cxnId="{939F2FA4-9CC8-4CF3-A5C1-D984A6C53738}">
      <dgm:prSet/>
      <dgm:spPr/>
      <dgm:t>
        <a:bodyPr/>
        <a:lstStyle/>
        <a:p>
          <a:endParaRPr lang="en-US"/>
        </a:p>
      </dgm:t>
    </dgm:pt>
    <dgm:pt modelId="{FA57B403-E12C-4A5F-92F5-571394F137AD}" type="sibTrans" cxnId="{939F2FA4-9CC8-4CF3-A5C1-D984A6C5373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en-US"/>
        </a:p>
      </dgm:t>
    </dgm:pt>
    <dgm:pt modelId="{06FF6F81-FE79-49FE-AA20-B1FD6EE743F9}" type="pres">
      <dgm:prSet presAssocID="{1924F950-7EAE-48A5-A706-007A56A2094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DCDEDAD-336A-46A1-A90D-B7DDC0BCDF52}" type="pres">
      <dgm:prSet presAssocID="{2034CF88-7086-4CA2-9AE5-02C0A92A414D}" presName="text1" presStyleCnt="0"/>
      <dgm:spPr/>
    </dgm:pt>
    <dgm:pt modelId="{BAF5D885-92ED-446F-A418-C81DA5EF4AAC}" type="pres">
      <dgm:prSet presAssocID="{2034CF88-7086-4CA2-9AE5-02C0A92A414D}" presName="textRepeatNode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59A29-43EC-46C7-9BB7-70B600A7A9D6}" type="pres">
      <dgm:prSet presAssocID="{2034CF88-7086-4CA2-9AE5-02C0A92A414D}" presName="textaccent1" presStyleCnt="0"/>
      <dgm:spPr/>
    </dgm:pt>
    <dgm:pt modelId="{176D10A9-FD4D-481A-A7CE-181E2E2F25B3}" type="pres">
      <dgm:prSet presAssocID="{2034CF88-7086-4CA2-9AE5-02C0A92A414D}" presName="accentRepeatNode" presStyleLbl="solidAlignAcc1" presStyleIdx="0" presStyleCnt="4"/>
      <dgm:spPr/>
    </dgm:pt>
    <dgm:pt modelId="{FABCFE7C-D74C-4DA1-8C33-D3A7C91DD6FE}" type="pres">
      <dgm:prSet presAssocID="{D3E35C63-4EB1-488B-9513-95C7D40259D4}" presName="image1" presStyleCnt="0"/>
      <dgm:spPr/>
    </dgm:pt>
    <dgm:pt modelId="{8A1ADBBC-65D7-449E-AC22-8E8AF998E2BA}" type="pres">
      <dgm:prSet presAssocID="{D3E35C63-4EB1-488B-9513-95C7D40259D4}" presName="imageRepeatNode" presStyleLbl="alignAcc1" presStyleIdx="0" presStyleCnt="2"/>
      <dgm:spPr/>
      <dgm:t>
        <a:bodyPr/>
        <a:lstStyle/>
        <a:p>
          <a:endParaRPr lang="en-US"/>
        </a:p>
      </dgm:t>
    </dgm:pt>
    <dgm:pt modelId="{783C6B63-D3FC-4125-9DF9-26FB4F432186}" type="pres">
      <dgm:prSet presAssocID="{D3E35C63-4EB1-488B-9513-95C7D40259D4}" presName="imageaccent1" presStyleCnt="0"/>
      <dgm:spPr/>
    </dgm:pt>
    <dgm:pt modelId="{2B6C46CE-CFD8-4AAD-9D4D-5FFF49D1367E}" type="pres">
      <dgm:prSet presAssocID="{D3E35C63-4EB1-488B-9513-95C7D40259D4}" presName="accentRepeatNode" presStyleLbl="solidAlignAcc1" presStyleIdx="1" presStyleCnt="4"/>
      <dgm:spPr/>
    </dgm:pt>
    <dgm:pt modelId="{41613238-4C73-414F-ABD6-38BA93B38C01}" type="pres">
      <dgm:prSet presAssocID="{6453B79E-FF83-4D1F-A9C7-0E9D57099215}" presName="text2" presStyleCnt="0"/>
      <dgm:spPr/>
    </dgm:pt>
    <dgm:pt modelId="{9F58CD9A-6E77-407E-BAFB-BF42E07B1C6A}" type="pres">
      <dgm:prSet presAssocID="{6453B79E-FF83-4D1F-A9C7-0E9D57099215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D6E24-C5A6-407E-98D1-BDDC93A99E99}" type="pres">
      <dgm:prSet presAssocID="{6453B79E-FF83-4D1F-A9C7-0E9D57099215}" presName="textaccent2" presStyleCnt="0"/>
      <dgm:spPr/>
    </dgm:pt>
    <dgm:pt modelId="{5AB763ED-3258-446D-A2EC-A3BE51951212}" type="pres">
      <dgm:prSet presAssocID="{6453B79E-FF83-4D1F-A9C7-0E9D57099215}" presName="accentRepeatNode" presStyleLbl="solidAlignAcc1" presStyleIdx="2" presStyleCnt="4"/>
      <dgm:spPr/>
    </dgm:pt>
    <dgm:pt modelId="{2EDACA1E-3A64-433A-9D55-ED864A0AF0AE}" type="pres">
      <dgm:prSet presAssocID="{FA57B403-E12C-4A5F-92F5-571394F137AD}" presName="image2" presStyleCnt="0"/>
      <dgm:spPr/>
    </dgm:pt>
    <dgm:pt modelId="{F1A31F64-02EE-49B7-815D-1D7C1CC94678}" type="pres">
      <dgm:prSet presAssocID="{FA57B403-E12C-4A5F-92F5-571394F137AD}" presName="imageRepeatNode" presStyleLbl="alignAcc1" presStyleIdx="1" presStyleCnt="2"/>
      <dgm:spPr/>
      <dgm:t>
        <a:bodyPr/>
        <a:lstStyle/>
        <a:p>
          <a:endParaRPr lang="en-US"/>
        </a:p>
      </dgm:t>
    </dgm:pt>
    <dgm:pt modelId="{AC84FF16-D793-4B3D-8E07-D733C6463A98}" type="pres">
      <dgm:prSet presAssocID="{FA57B403-E12C-4A5F-92F5-571394F137AD}" presName="imageaccent2" presStyleCnt="0"/>
      <dgm:spPr/>
    </dgm:pt>
    <dgm:pt modelId="{6F168A06-8B05-4316-B2EC-EC75D6AFF80B}" type="pres">
      <dgm:prSet presAssocID="{FA57B403-E12C-4A5F-92F5-571394F137AD}" presName="accentRepeatNode" presStyleLbl="solidAlignAcc1" presStyleIdx="3" presStyleCnt="4"/>
      <dgm:spPr/>
    </dgm:pt>
  </dgm:ptLst>
  <dgm:cxnLst>
    <dgm:cxn modelId="{939F2FA4-9CC8-4CF3-A5C1-D984A6C53738}" srcId="{1924F950-7EAE-48A5-A706-007A56A20942}" destId="{6453B79E-FF83-4D1F-A9C7-0E9D57099215}" srcOrd="1" destOrd="0" parTransId="{F1CA3976-D8FC-48AF-9DFF-A1DB30FC6BFE}" sibTransId="{FA57B403-E12C-4A5F-92F5-571394F137AD}"/>
    <dgm:cxn modelId="{0EC3267F-75A0-41FB-A01E-4DD56FD3ECDD}" type="presOf" srcId="{6453B79E-FF83-4D1F-A9C7-0E9D57099215}" destId="{9F58CD9A-6E77-407E-BAFB-BF42E07B1C6A}" srcOrd="0" destOrd="0" presId="urn:microsoft.com/office/officeart/2008/layout/HexagonCluster"/>
    <dgm:cxn modelId="{7FC26CA9-4E1F-462A-BBF8-966499B85594}" type="presOf" srcId="{FA57B403-E12C-4A5F-92F5-571394F137AD}" destId="{F1A31F64-02EE-49B7-815D-1D7C1CC94678}" srcOrd="0" destOrd="0" presId="urn:microsoft.com/office/officeart/2008/layout/HexagonCluster"/>
    <dgm:cxn modelId="{D518C78D-1137-4F72-ADD2-084B0612EC2F}" type="presOf" srcId="{1924F950-7EAE-48A5-A706-007A56A20942}" destId="{06FF6F81-FE79-49FE-AA20-B1FD6EE743F9}" srcOrd="0" destOrd="0" presId="urn:microsoft.com/office/officeart/2008/layout/HexagonCluster"/>
    <dgm:cxn modelId="{2D4C6C16-0976-4198-AF95-6680A6D61FED}" type="presOf" srcId="{2034CF88-7086-4CA2-9AE5-02C0A92A414D}" destId="{BAF5D885-92ED-446F-A418-C81DA5EF4AAC}" srcOrd="0" destOrd="0" presId="urn:microsoft.com/office/officeart/2008/layout/HexagonCluster"/>
    <dgm:cxn modelId="{CA6A6A4F-76F6-4F63-84BF-BEABACDA7301}" srcId="{1924F950-7EAE-48A5-A706-007A56A20942}" destId="{2034CF88-7086-4CA2-9AE5-02C0A92A414D}" srcOrd="0" destOrd="0" parTransId="{BE433855-2A4C-45D3-B428-E1225FB77C59}" sibTransId="{D3E35C63-4EB1-488B-9513-95C7D40259D4}"/>
    <dgm:cxn modelId="{95C8CA09-CDFD-4AC7-B03C-67FBC1B8CD2D}" type="presOf" srcId="{D3E35C63-4EB1-488B-9513-95C7D40259D4}" destId="{8A1ADBBC-65D7-449E-AC22-8E8AF998E2BA}" srcOrd="0" destOrd="0" presId="urn:microsoft.com/office/officeart/2008/layout/HexagonCluster"/>
    <dgm:cxn modelId="{4F874301-B13F-4D60-96E8-73A2B24C3EB7}" type="presParOf" srcId="{06FF6F81-FE79-49FE-AA20-B1FD6EE743F9}" destId="{FDCDEDAD-336A-46A1-A90D-B7DDC0BCDF52}" srcOrd="0" destOrd="0" presId="urn:microsoft.com/office/officeart/2008/layout/HexagonCluster"/>
    <dgm:cxn modelId="{CCD39DAE-4B23-489B-BABC-2DEC0163915F}" type="presParOf" srcId="{FDCDEDAD-336A-46A1-A90D-B7DDC0BCDF52}" destId="{BAF5D885-92ED-446F-A418-C81DA5EF4AAC}" srcOrd="0" destOrd="0" presId="urn:microsoft.com/office/officeart/2008/layout/HexagonCluster"/>
    <dgm:cxn modelId="{A08AC9C7-2FCE-4692-AD3A-0BA1EB89E490}" type="presParOf" srcId="{06FF6F81-FE79-49FE-AA20-B1FD6EE743F9}" destId="{9B459A29-43EC-46C7-9BB7-70B600A7A9D6}" srcOrd="1" destOrd="0" presId="urn:microsoft.com/office/officeart/2008/layout/HexagonCluster"/>
    <dgm:cxn modelId="{BAE726F5-405F-49AD-9524-5145B843C835}" type="presParOf" srcId="{9B459A29-43EC-46C7-9BB7-70B600A7A9D6}" destId="{176D10A9-FD4D-481A-A7CE-181E2E2F25B3}" srcOrd="0" destOrd="0" presId="urn:microsoft.com/office/officeart/2008/layout/HexagonCluster"/>
    <dgm:cxn modelId="{A07D2DAD-793F-4637-989C-24A4C6409144}" type="presParOf" srcId="{06FF6F81-FE79-49FE-AA20-B1FD6EE743F9}" destId="{FABCFE7C-D74C-4DA1-8C33-D3A7C91DD6FE}" srcOrd="2" destOrd="0" presId="urn:microsoft.com/office/officeart/2008/layout/HexagonCluster"/>
    <dgm:cxn modelId="{242B7851-E850-4968-B0D7-9EF3C5AC6B85}" type="presParOf" srcId="{FABCFE7C-D74C-4DA1-8C33-D3A7C91DD6FE}" destId="{8A1ADBBC-65D7-449E-AC22-8E8AF998E2BA}" srcOrd="0" destOrd="0" presId="urn:microsoft.com/office/officeart/2008/layout/HexagonCluster"/>
    <dgm:cxn modelId="{72768594-5054-4711-8D99-38E963C0C1FE}" type="presParOf" srcId="{06FF6F81-FE79-49FE-AA20-B1FD6EE743F9}" destId="{783C6B63-D3FC-4125-9DF9-26FB4F432186}" srcOrd="3" destOrd="0" presId="urn:microsoft.com/office/officeart/2008/layout/HexagonCluster"/>
    <dgm:cxn modelId="{EA887EC8-3E21-4B58-B890-CF6BB0DB6432}" type="presParOf" srcId="{783C6B63-D3FC-4125-9DF9-26FB4F432186}" destId="{2B6C46CE-CFD8-4AAD-9D4D-5FFF49D1367E}" srcOrd="0" destOrd="0" presId="urn:microsoft.com/office/officeart/2008/layout/HexagonCluster"/>
    <dgm:cxn modelId="{0A1E0ADC-C13B-4D75-8113-81CA980B4BC4}" type="presParOf" srcId="{06FF6F81-FE79-49FE-AA20-B1FD6EE743F9}" destId="{41613238-4C73-414F-ABD6-38BA93B38C01}" srcOrd="4" destOrd="0" presId="urn:microsoft.com/office/officeart/2008/layout/HexagonCluster"/>
    <dgm:cxn modelId="{2F8A820C-F069-4533-9C1E-6B7961380AD5}" type="presParOf" srcId="{41613238-4C73-414F-ABD6-38BA93B38C01}" destId="{9F58CD9A-6E77-407E-BAFB-BF42E07B1C6A}" srcOrd="0" destOrd="0" presId="urn:microsoft.com/office/officeart/2008/layout/HexagonCluster"/>
    <dgm:cxn modelId="{EB975139-57DF-4DD8-A802-0E1EB9A68D49}" type="presParOf" srcId="{06FF6F81-FE79-49FE-AA20-B1FD6EE743F9}" destId="{8A7D6E24-C5A6-407E-98D1-BDDC93A99E99}" srcOrd="5" destOrd="0" presId="urn:microsoft.com/office/officeart/2008/layout/HexagonCluster"/>
    <dgm:cxn modelId="{187C258C-C34B-4DBD-9D30-5B91434B7582}" type="presParOf" srcId="{8A7D6E24-C5A6-407E-98D1-BDDC93A99E99}" destId="{5AB763ED-3258-446D-A2EC-A3BE51951212}" srcOrd="0" destOrd="0" presId="urn:microsoft.com/office/officeart/2008/layout/HexagonCluster"/>
    <dgm:cxn modelId="{8B2A61D5-B535-4E1D-B08C-3BA69F9D7D07}" type="presParOf" srcId="{06FF6F81-FE79-49FE-AA20-B1FD6EE743F9}" destId="{2EDACA1E-3A64-433A-9D55-ED864A0AF0AE}" srcOrd="6" destOrd="0" presId="urn:microsoft.com/office/officeart/2008/layout/HexagonCluster"/>
    <dgm:cxn modelId="{02B62A1C-2EA3-484B-98D4-F7EB393897E0}" type="presParOf" srcId="{2EDACA1E-3A64-433A-9D55-ED864A0AF0AE}" destId="{F1A31F64-02EE-49B7-815D-1D7C1CC94678}" srcOrd="0" destOrd="0" presId="urn:microsoft.com/office/officeart/2008/layout/HexagonCluster"/>
    <dgm:cxn modelId="{6CD40673-0F31-4493-B42E-EEAB6279D7FF}" type="presParOf" srcId="{06FF6F81-FE79-49FE-AA20-B1FD6EE743F9}" destId="{AC84FF16-D793-4B3D-8E07-D733C6463A98}" srcOrd="7" destOrd="0" presId="urn:microsoft.com/office/officeart/2008/layout/HexagonCluster"/>
    <dgm:cxn modelId="{5E9587FE-3A67-4BA3-BC78-6020108F9F6D}" type="presParOf" srcId="{AC84FF16-D793-4B3D-8E07-D733C6463A98}" destId="{6F168A06-8B05-4316-B2EC-EC75D6AFF80B}" srcOrd="0" destOrd="0" presId="urn:microsoft.com/office/officeart/2008/layout/HexagonCluster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5D885-92ED-446F-A418-C81DA5EF4AAC}">
      <dsp:nvSpPr>
        <dsp:cNvPr id="0" name=""/>
        <dsp:cNvSpPr/>
      </dsp:nvSpPr>
      <dsp:spPr>
        <a:xfrm>
          <a:off x="1936902" y="2248573"/>
          <a:ext cx="2316480" cy="199765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Digital Heart Rate monitor</a:t>
          </a:r>
          <a:endParaRPr lang="en-US" sz="2700" kern="1200" dirty="0"/>
        </a:p>
      </dsp:txBody>
      <dsp:txXfrm>
        <a:off x="2296413" y="2558602"/>
        <a:ext cx="1597458" cy="1377592"/>
      </dsp:txXfrm>
    </dsp:sp>
    <dsp:sp modelId="{176D10A9-FD4D-481A-A7CE-181E2E2F25B3}">
      <dsp:nvSpPr>
        <dsp:cNvPr id="0" name=""/>
        <dsp:cNvSpPr/>
      </dsp:nvSpPr>
      <dsp:spPr>
        <a:xfrm>
          <a:off x="2009241" y="3130748"/>
          <a:ext cx="270662" cy="2336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ADBBC-65D7-449E-AC22-8E8AF998E2BA}">
      <dsp:nvSpPr>
        <dsp:cNvPr id="0" name=""/>
        <dsp:cNvSpPr/>
      </dsp:nvSpPr>
      <dsp:spPr>
        <a:xfrm>
          <a:off x="0" y="1172442"/>
          <a:ext cx="2316480" cy="199765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C46CE-CFD8-4AAD-9D4D-5FFF49D1367E}">
      <dsp:nvSpPr>
        <dsp:cNvPr id="0" name=""/>
        <dsp:cNvSpPr/>
      </dsp:nvSpPr>
      <dsp:spPr>
        <a:xfrm>
          <a:off x="1578457" y="2894375"/>
          <a:ext cx="270662" cy="2336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8CD9A-6E77-407E-BAFB-BF42E07B1C6A}">
      <dsp:nvSpPr>
        <dsp:cNvPr id="0" name=""/>
        <dsp:cNvSpPr/>
      </dsp:nvSpPr>
      <dsp:spPr>
        <a:xfrm>
          <a:off x="3874617" y="1172442"/>
          <a:ext cx="2316480" cy="199765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Patient monitoring system</a:t>
          </a:r>
          <a:endParaRPr lang="en-US" sz="2700" kern="1200" dirty="0"/>
        </a:p>
      </dsp:txBody>
      <dsp:txXfrm>
        <a:off x="4234128" y="1482471"/>
        <a:ext cx="1597458" cy="1377592"/>
      </dsp:txXfrm>
    </dsp:sp>
    <dsp:sp modelId="{5AB763ED-3258-446D-A2EC-A3BE51951212}">
      <dsp:nvSpPr>
        <dsp:cNvPr id="0" name=""/>
        <dsp:cNvSpPr/>
      </dsp:nvSpPr>
      <dsp:spPr>
        <a:xfrm>
          <a:off x="5453075" y="2894375"/>
          <a:ext cx="270662" cy="2336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1F64-02EE-49B7-815D-1D7C1CC94678}">
      <dsp:nvSpPr>
        <dsp:cNvPr id="0" name=""/>
        <dsp:cNvSpPr/>
      </dsp:nvSpPr>
      <dsp:spPr>
        <a:xfrm>
          <a:off x="5811520" y="2248573"/>
          <a:ext cx="2316480" cy="199765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68A06-8B05-4316-B2EC-EC75D6AFF80B}">
      <dsp:nvSpPr>
        <dsp:cNvPr id="0" name=""/>
        <dsp:cNvSpPr/>
      </dsp:nvSpPr>
      <dsp:spPr>
        <a:xfrm>
          <a:off x="5883859" y="3130748"/>
          <a:ext cx="270662" cy="2336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CBC32-1B5E-4F97-9F8B-17D1FC89BA48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0D9D-E1C4-4F43-812A-7B8EADA35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BDA365-2E07-4A7D-8A2C-96D35E0CA3B5}" type="datetimeFigureOut">
              <a:rPr lang="en-IN" smtClean="0"/>
              <a:pPr/>
              <a:t>20-05-2021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CDFD2E7-9D75-49AF-90AC-C1B00B61A2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2745" y="191850"/>
            <a:ext cx="9149254" cy="369332"/>
          </a:xfrm>
          <a:prstGeom prst="rect">
            <a:avLst/>
          </a:prstGeom>
          <a:noFill/>
          <a:ln>
            <a:solidFill>
              <a:srgbClr val="090909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ln>
                  <a:solidFill>
                    <a:schemeClr val="bg1"/>
                  </a:solidFill>
                </a:ln>
              </a:rPr>
              <a:t> </a:t>
            </a:r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412" y="300039"/>
            <a:ext cx="1014412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Building A Heart Beat Detection And Monitoring System Using </a:t>
            </a:r>
            <a:r>
              <a:rPr lang="en-IN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Arduino</a:t>
            </a:r>
            <a:endParaRPr lang="en-US" sz="4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IN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29038" y="5396210"/>
            <a:ext cx="81152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IOT MINI PROJECT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834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1" y="0"/>
            <a:ext cx="34996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applications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345" y="1108364"/>
            <a:ext cx="761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</a:p>
          <a:p>
            <a:r>
              <a:rPr lang="en-IN" dirty="0" smtClean="0"/>
              <a:t>    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40385776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6098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29139" y="3557588"/>
            <a:ext cx="728662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MOIN  AHMED KHAN       20181CSE0863</a:t>
            </a:r>
          </a:p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TANNU GIRI                       20181CSE0847</a:t>
            </a:r>
          </a:p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 MOHAMMED NAWAZ  20181CSE0853</a:t>
            </a:r>
          </a:p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JUVERIA ANJUM                20181CSE0860</a:t>
            </a:r>
          </a:p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ARCHIT KUMAR               20181CSE0856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Picture 9" descr="954fd05c-74af-4619-9f70-b7f97fcce02b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52449"/>
            <a:ext cx="9915525" cy="2562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0887" y="338435"/>
            <a:ext cx="610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 of Contents:</a:t>
            </a:r>
            <a:endParaRPr lang="en-US" sz="54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514" y="1514476"/>
            <a:ext cx="5629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Introduction</a:t>
            </a:r>
          </a:p>
          <a:p>
            <a:pPr marL="342900" indent="-342900"/>
            <a:r>
              <a:rPr lang="en-US" sz="3600" dirty="0" smtClean="0"/>
              <a:t>2.	Problem Statement     </a:t>
            </a:r>
          </a:p>
          <a:p>
            <a:pPr marL="342900" indent="-342900">
              <a:buAutoNum type="arabicPeriod" startAt="3"/>
            </a:pPr>
            <a:r>
              <a:rPr lang="en-US" sz="3600" dirty="0" smtClean="0"/>
              <a:t>Components Required </a:t>
            </a:r>
          </a:p>
          <a:p>
            <a:pPr marL="342900" indent="-342900">
              <a:buAutoNum type="arabicPeriod" startAt="3"/>
            </a:pPr>
            <a:r>
              <a:rPr lang="en-US" sz="3600" dirty="0" smtClean="0"/>
              <a:t>Software</a:t>
            </a:r>
          </a:p>
          <a:p>
            <a:pPr marL="342900" indent="-342900">
              <a:buAutoNum type="arabicPeriod" startAt="3"/>
            </a:pPr>
            <a:r>
              <a:rPr lang="en-US" sz="3600" dirty="0" smtClean="0"/>
              <a:t>Architecture</a:t>
            </a:r>
          </a:p>
          <a:p>
            <a:pPr marL="342900" indent="-342900">
              <a:buAutoNum type="arabicPeriod" startAt="3"/>
            </a:pPr>
            <a:r>
              <a:rPr lang="en-US" sz="3600" dirty="0" smtClean="0"/>
              <a:t>Applications</a:t>
            </a:r>
            <a:endParaRPr lang="en-US" sz="36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13" y="296959"/>
            <a:ext cx="9601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 </a:t>
            </a:r>
            <a:r>
              <a:rPr lang="en-IN" sz="3200" dirty="0" smtClean="0"/>
              <a:t>IOT?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Internet of Things, or </a:t>
            </a:r>
            <a:r>
              <a:rPr lang="en-IN" sz="2400" dirty="0" smtClean="0"/>
              <a:t>IOT , </a:t>
            </a:r>
            <a:r>
              <a:rPr lang="en-IN" sz="2400" dirty="0"/>
              <a:t>is a scalable and automated solution that </a:t>
            </a:r>
            <a:r>
              <a:rPr lang="en-IN" sz="2400" dirty="0" smtClean="0"/>
              <a:t>       has </a:t>
            </a:r>
            <a:r>
              <a:rPr lang="en-IN" sz="2400" dirty="0"/>
              <a:t>seen explosive growth in other industries such as automated manufacturing, wearable consumer electronics, and asset </a:t>
            </a:r>
            <a:r>
              <a:rPr lang="en-IN" sz="2400" dirty="0" smtClean="0"/>
              <a:t>management IOT consists </a:t>
            </a:r>
            <a:r>
              <a:rPr lang="en-IN" sz="2400" dirty="0"/>
              <a:t>of several functional components: data collection, transfer, analytics, and </a:t>
            </a:r>
            <a:r>
              <a:rPr lang="en-IN" sz="2400" dirty="0" smtClean="0"/>
              <a:t>storage.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07" y="2615150"/>
            <a:ext cx="2194063" cy="104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62" y="2547417"/>
            <a:ext cx="1895762" cy="1055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73" y="3137150"/>
            <a:ext cx="3739084" cy="24409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60" y="4709756"/>
            <a:ext cx="2194064" cy="1055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06" y="4761623"/>
            <a:ext cx="2194063" cy="1091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961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INTRODUCTION TO IOT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513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" y="1794509"/>
            <a:ext cx="2175165" cy="14492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" y="4557332"/>
            <a:ext cx="2116817" cy="15101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7" y="1794509"/>
            <a:ext cx="6996546" cy="4290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0" y="373676"/>
            <a:ext cx="12043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current global challenge of COVID-19 pandemic has surpassed the provincial radical , conceptual,  spiritual , social and pedagogical boundaries </a:t>
            </a:r>
          </a:p>
          <a:p>
            <a:r>
              <a:rPr lang="en-IN" sz="1600" dirty="0" smtClean="0"/>
              <a:t>Internet </a:t>
            </a:r>
            <a:r>
              <a:rPr lang="en-IN" sz="1600" dirty="0"/>
              <a:t>O</a:t>
            </a:r>
            <a:r>
              <a:rPr lang="en-IN" sz="1600" dirty="0" smtClean="0"/>
              <a:t>f Things (IOT) enabled healthcare system is useful for proper monitoring of COVID-19 patients , by employing an interconnected network</a:t>
            </a:r>
          </a:p>
          <a:p>
            <a:r>
              <a:rPr lang="en-IN" sz="1600" dirty="0" smtClean="0"/>
              <a:t>This technology helps to increase patient satisfaction and reduces readmission rate in hospital.</a:t>
            </a:r>
            <a:endParaRPr lang="en-IN" sz="1600" dirty="0"/>
          </a:p>
        </p:txBody>
      </p:sp>
      <p:sp>
        <p:nvSpPr>
          <p:cNvPr id="2050" name="AutoShape 2" descr="IoT in action. What is it and how does the Internet of… | by Andres Martin  | Towards Data Science"/>
          <p:cNvSpPr>
            <a:spLocks noChangeAspect="1" noChangeArrowheads="1"/>
          </p:cNvSpPr>
          <p:nvPr/>
        </p:nvSpPr>
        <p:spPr bwMode="auto">
          <a:xfrm>
            <a:off x="-1" y="5983"/>
            <a:ext cx="3186545" cy="42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PROBLEM STATEMENT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2051" name="Picture 3" descr="C:\Users\Aman\Desktop\download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22379" y="4714214"/>
            <a:ext cx="2276762" cy="1370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2" name="Picture 4" descr="C:\Users\Aman\Desktop\imag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53872" y="1794509"/>
            <a:ext cx="2245269" cy="13180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366650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4376315" y="4705830"/>
            <a:ext cx="1721" cy="47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EBD9E"/>
              </a:clrFrom>
              <a:clrTo>
                <a:srgbClr val="DEBD9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069" t="26910" r="26440" b="23225"/>
          <a:stretch/>
        </p:blipFill>
        <p:spPr>
          <a:xfrm>
            <a:off x="326179" y="5715000"/>
            <a:ext cx="1194419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8" y="2540655"/>
            <a:ext cx="1436347" cy="116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7" y="1236339"/>
            <a:ext cx="1189216" cy="1084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907846" y="2797082"/>
            <a:ext cx="1058091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Bread Board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620604" y="1386894"/>
            <a:ext cx="1708384" cy="4924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1k resistors</a:t>
            </a:r>
          </a:p>
          <a:p>
            <a:endParaRPr lang="en-US" sz="1200" dirty="0"/>
          </a:p>
        </p:txBody>
      </p:sp>
      <p:pic>
        <p:nvPicPr>
          <p:cNvPr id="1026" name="Picture 2" descr="220 Ohm Resistor – Cyclotron Digit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706" y="4064224"/>
            <a:ext cx="1372779" cy="1372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1930435" y="4339839"/>
            <a:ext cx="1528353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220 ohm resistors</a:t>
            </a:r>
          </a:p>
          <a:p>
            <a:endParaRPr lang="en-US" sz="1200" dirty="0"/>
          </a:p>
        </p:txBody>
      </p:sp>
      <p:sp>
        <p:nvSpPr>
          <p:cNvPr id="1028" name="AutoShape 4" descr="Light-emitting diod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LED - Wiktion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Connecting Wire at Rs 10/meter | Bhekarai Nagar | Pune| ID: 107380539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Connecting Wire at Rs 10/meter | Bhekarai Nagar | Pune| ID: 107380539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5545" y="6144633"/>
            <a:ext cx="1540806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400" dirty="0" smtClean="0">
                <a:latin typeface="Copperplate Gothic Bold" panose="020E0705020206020404" pitchFamily="34" charset="0"/>
              </a:rPr>
              <a:t>Pulse sensor</a:t>
            </a:r>
            <a:endParaRPr lang="en-IN" sz="1400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-4954"/>
            <a:ext cx="375761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COMPONENTS REQUIRED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9026" y="5657671"/>
            <a:ext cx="8043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Sensor is a well-designed plug-and-play heart-rate sensor for </a:t>
            </a:r>
            <a:r>
              <a:rPr lang="en-US" dirty="0" err="1" smtClean="0"/>
              <a:t>Arduino</a:t>
            </a:r>
            <a:r>
              <a:rPr lang="en-US" dirty="0" smtClean="0"/>
              <a:t>.  The sensor clips onto a fingertip or earlobe and plugs right into </a:t>
            </a:r>
            <a:r>
              <a:rPr lang="en-US" dirty="0" err="1" smtClean="0"/>
              <a:t>Arduino</a:t>
            </a:r>
            <a:r>
              <a:rPr lang="en-US" dirty="0" smtClean="0"/>
              <a:t>  with some jumper cables. It also includes an open-source monitoring app that graphs your pulse in real time.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71875" y="1314449"/>
            <a:ext cx="761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resistor reduces (or resists) the flow of current1k Ω resistor has a value of 1,000 ohms and the number we will code is 1,000.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00462" y="4357688"/>
            <a:ext cx="785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220 ohm 1/4 watt Resistor (Pack of 10)Resistors act to reduce current flow, and, at the same time, act to lower voltage levels within circuits.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57587" y="2614613"/>
            <a:ext cx="758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breadboard, or </a:t>
            </a:r>
            <a:r>
              <a:rPr lang="en-US" dirty="0" err="1" smtClean="0"/>
              <a:t>protoboard</a:t>
            </a:r>
            <a:r>
              <a:rPr lang="en-US" dirty="0" smtClean="0"/>
              <a:t>, is a construction base for prototyping of </a:t>
            </a:r>
            <a:r>
              <a:rPr lang="en-US" dirty="0" err="1" smtClean="0"/>
              <a:t>electronics.The</a:t>
            </a:r>
            <a:r>
              <a:rPr lang="en-US" dirty="0" smtClean="0"/>
              <a:t> purpose of the breadboard is to make quick electrical connections between components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9607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239714"/>
            <a:ext cx="1304016" cy="1104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842392" y="566670"/>
            <a:ext cx="135853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Arduino</a:t>
            </a:r>
          </a:p>
          <a:p>
            <a:r>
              <a:rPr lang="en-US" sz="1400" dirty="0" smtClean="0">
                <a:latin typeface="Copperplate Gothic Bold" panose="020E0705020206020404" pitchFamily="34" charset="0"/>
              </a:rPr>
              <a:t>Uno</a:t>
            </a:r>
            <a:endParaRPr lang="en-US" sz="14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5" y="5695910"/>
            <a:ext cx="1051967" cy="96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96816" y="5864364"/>
            <a:ext cx="17341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10k potentiometer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5" t="144"/>
          <a:stretch/>
        </p:blipFill>
        <p:spPr>
          <a:xfrm>
            <a:off x="196308" y="2986445"/>
            <a:ext cx="1405525" cy="127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96685" y="3142382"/>
            <a:ext cx="1534211" cy="8925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>
                <a:latin typeface="Copperplate Gothic Bold" panose="020E0705020206020404" pitchFamily="34" charset="0"/>
              </a:rPr>
              <a:t>Wi-Fi module ESP8266</a:t>
            </a:r>
          </a:p>
          <a:p>
            <a:r>
              <a:rPr lang="en-IN" sz="1200" dirty="0"/>
              <a:t/>
            </a:r>
            <a:br>
              <a:rPr lang="en-IN" sz="1200" dirty="0"/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C:\Users\Aman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696" y="4503034"/>
            <a:ext cx="1523047" cy="1013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91308" y="4733311"/>
            <a:ext cx="697736" cy="4924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LED</a:t>
            </a:r>
          </a:p>
          <a:p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3" y="1574868"/>
            <a:ext cx="1561728" cy="125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92315" y="1897843"/>
            <a:ext cx="613954" cy="4924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pperplate Gothic Bold" panose="020E0705020206020404" pitchFamily="34" charset="0"/>
              </a:rPr>
              <a:t>LCD</a:t>
            </a:r>
          </a:p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1838" y="4471988"/>
            <a:ext cx="814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light-emitting diode (LED) is a semiconductor light source that emits light when current flows through it. Electrons in the semiconductor recombine with electron holes, releasing energy in the form of photons.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1864" y="500063"/>
            <a:ext cx="7700962" cy="64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is an open-source electronics platform based on easy-to-use hardware and software. </a:t>
            </a:r>
            <a:r>
              <a:rPr lang="en-US" dirty="0" err="1" smtClean="0"/>
              <a:t>Arduino</a:t>
            </a:r>
            <a:r>
              <a:rPr lang="en-US" dirty="0" smtClean="0"/>
              <a:t> boards are able to read 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0450" y="3057525"/>
            <a:ext cx="8315325" cy="9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Wifi</a:t>
            </a:r>
            <a:r>
              <a:rPr lang="en-US" dirty="0" smtClean="0"/>
              <a:t> module ESP8266 is a low-cost Wi-Fi microchip, with a full TCP/IP stack and microcontroller capability, This small module allows microcontrollers to connect to a Wi-Fi network and make simple TCP/IP connections using Hayes-style commands.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6189" y="5843588"/>
            <a:ext cx="817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Potentiometers work by having a resistive element inside. Both end terminals are attached to it, and do not move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8964" y="1557338"/>
            <a:ext cx="874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liquid-crystal display (</a:t>
            </a:r>
            <a:r>
              <a:rPr lang="en-US" b="1" dirty="0" smtClean="0"/>
              <a:t>LCD</a:t>
            </a:r>
            <a:r>
              <a:rPr lang="en-US" dirty="0" smtClean="0"/>
              <a:t>) is a flat-panel display or other electronically modulated optical device that uses the light-modulating properties of liquid crystals combined with </a:t>
            </a:r>
            <a:r>
              <a:rPr lang="en-US" dirty="0" err="1" smtClean="0"/>
              <a:t>polarizers</a:t>
            </a:r>
            <a:r>
              <a:rPr lang="en-US" dirty="0" smtClean="0"/>
              <a:t>. Liquid crystals do not emit light directly, instead using a backlight or reflector to produce images in color or monochrome.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429" y="134795"/>
            <a:ext cx="3009637" cy="129119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 flipH="1">
            <a:off x="945930" y="549560"/>
            <a:ext cx="2191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pperplate Gothic Bold" panose="020E0705020206020404" pitchFamily="34" charset="0"/>
              </a:rPr>
              <a:t>software</a:t>
            </a:r>
            <a:endParaRPr lang="en-IN" sz="2400" dirty="0">
              <a:latin typeface="Copperplate Gothic Bold" panose="020E0705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0462" y="371475"/>
            <a:ext cx="7858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" pitchFamily="34" charset="0"/>
              </a:rPr>
              <a:t>ThingSpeakThingSpeak</a:t>
            </a:r>
            <a:r>
              <a:rPr lang="en-US" dirty="0" smtClean="0">
                <a:latin typeface="Bahnschrift" pitchFamily="34" charset="0"/>
              </a:rPr>
              <a:t>™ is an </a:t>
            </a:r>
            <a:r>
              <a:rPr lang="en-US" dirty="0" err="1" smtClean="0">
                <a:latin typeface="Bahnschrift" pitchFamily="34" charset="0"/>
              </a:rPr>
              <a:t>IoT</a:t>
            </a:r>
            <a:r>
              <a:rPr lang="en-US" dirty="0" smtClean="0">
                <a:latin typeface="Bahnschrift" pitchFamily="34" charset="0"/>
              </a:rPr>
              <a:t> analytics platform service that allows  you to aggregate, visualize and analyze live data streams in the cloud. </a:t>
            </a:r>
            <a:r>
              <a:rPr lang="en-US" dirty="0" err="1" smtClean="0">
                <a:latin typeface="Bahnschrift" pitchFamily="34" charset="0"/>
              </a:rPr>
              <a:t>ThingSpeak</a:t>
            </a:r>
            <a:r>
              <a:rPr lang="en-US" dirty="0" smtClean="0">
                <a:latin typeface="Bahnschrift" pitchFamily="34" charset="0"/>
              </a:rPr>
              <a:t> provides instant visualizations of data posted by your devices to </a:t>
            </a:r>
            <a:r>
              <a:rPr lang="en-US" dirty="0" err="1" smtClean="0">
                <a:latin typeface="Bahnschrift" pitchFamily="34" charset="0"/>
              </a:rPr>
              <a:t>ThingSpeak</a:t>
            </a:r>
            <a:r>
              <a:rPr lang="en-US" dirty="0" smtClean="0">
                <a:latin typeface="Bahnschrift" pitchFamily="34" charset="0"/>
              </a:rPr>
              <a:t>. With the ability to execute MATLAB® code in </a:t>
            </a:r>
            <a:r>
              <a:rPr lang="en-US" dirty="0" err="1" smtClean="0">
                <a:latin typeface="Bahnschrift" pitchFamily="34" charset="0"/>
              </a:rPr>
              <a:t>ThingSpeak</a:t>
            </a:r>
            <a:r>
              <a:rPr lang="en-US" dirty="0" smtClean="0">
                <a:latin typeface="Bahnschrift" pitchFamily="34" charset="0"/>
              </a:rPr>
              <a:t> you can perform online analysis and processing of the data as it comes in. </a:t>
            </a:r>
            <a:r>
              <a:rPr lang="en-US" dirty="0" err="1" smtClean="0">
                <a:latin typeface="Bahnschrift" pitchFamily="34" charset="0"/>
              </a:rPr>
              <a:t>ThingSpeak</a:t>
            </a:r>
            <a:r>
              <a:rPr lang="en-US" dirty="0" smtClean="0">
                <a:latin typeface="Bahnschrift" pitchFamily="34" charset="0"/>
              </a:rPr>
              <a:t> is often used for prototyping and proof of concept </a:t>
            </a:r>
            <a:r>
              <a:rPr lang="en-US" dirty="0" err="1" smtClean="0">
                <a:latin typeface="Bahnschrift" pitchFamily="34" charset="0"/>
              </a:rPr>
              <a:t>IoT</a:t>
            </a:r>
            <a:r>
              <a:rPr lang="en-US" dirty="0" smtClean="0">
                <a:latin typeface="Bahnschrift" pitchFamily="34" charset="0"/>
              </a:rPr>
              <a:t> systems that require analytics</a:t>
            </a:r>
            <a:endParaRPr lang="en-US" dirty="0">
              <a:latin typeface="Bahnschrift" pitchFamily="34" charset="0"/>
            </a:endParaRP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2863214"/>
            <a:ext cx="4586288" cy="27517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5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609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783076" y="3244334"/>
            <a:ext cx="262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Alerts Fitness Monitoring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066799"/>
            <a:ext cx="11263745" cy="48629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1564" y="-36731"/>
            <a:ext cx="195553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Architecture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0841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1146</TotalTime>
  <Words>564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1_Berlin</vt:lpstr>
      <vt:lpstr>Berlin</vt:lpstr>
      <vt:lpstr>2_Berlin</vt:lpstr>
      <vt:lpstr>3_Berlin</vt:lpstr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TANNU GIRI</dc:creator>
  <cp:lastModifiedBy>919902935469</cp:lastModifiedBy>
  <cp:revision>67</cp:revision>
  <dcterms:created xsi:type="dcterms:W3CDTF">2021-03-09T18:00:38Z</dcterms:created>
  <dcterms:modified xsi:type="dcterms:W3CDTF">2021-05-20T05:17:57Z</dcterms:modified>
</cp:coreProperties>
</file>