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5" r:id="rId9"/>
    <p:sldId id="266" r:id="rId10"/>
    <p:sldId id="269" r:id="rId11"/>
    <p:sldId id="263" r:id="rId12"/>
    <p:sldId id="264" r:id="rId13"/>
    <p:sldId id="270" r:id="rId14"/>
    <p:sldId id="271" r:id="rId15"/>
    <p:sldId id="272" r:id="rId16"/>
    <p:sldId id="273" r:id="rId17"/>
    <p:sldId id="278" r:id="rId18"/>
    <p:sldId id="274" r:id="rId19"/>
    <p:sldId id="275" r:id="rId20"/>
    <p:sldId id="276" r:id="rId21"/>
    <p:sldId id="277" r:id="rId22"/>
    <p:sldId id="279" r:id="rId23"/>
    <p:sldId id="280" r:id="rId24"/>
    <p:sldId id="288" r:id="rId25"/>
    <p:sldId id="289" r:id="rId26"/>
    <p:sldId id="290" r:id="rId27"/>
    <p:sldId id="281" r:id="rId28"/>
    <p:sldId id="283" r:id="rId29"/>
    <p:sldId id="284" r:id="rId30"/>
    <p:sldId id="282" r:id="rId31"/>
    <p:sldId id="285" r:id="rId32"/>
    <p:sldId id="286" r:id="rId33"/>
    <p:sldId id="2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10277D-9744-4F7D-925A-C74A0C527023}" type="datetimeFigureOut">
              <a:rPr lang="en-IN" smtClean="0"/>
              <a:pPr/>
              <a:t>30-06-2020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28064D-EC9D-4225-8FE0-FBB1A03502D8}" type="slidenum">
              <a:rPr lang="en-IN" smtClean="0"/>
              <a:pPr/>
              <a:t>‹#›</a:t>
            </a:fld>
            <a:endParaRPr lang="en-IN"/>
          </a:p>
        </p:txBody>
      </p:sp>
    </p:spTree>
    <p:extLst>
      <p:ext uri="{BB962C8B-B14F-4D97-AF65-F5344CB8AC3E}">
        <p14:creationId xmlns:p14="http://schemas.microsoft.com/office/powerpoint/2010/main" xmlns="" val="902485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C4F1814-427B-4E71-B5AE-F6C5D4F3F6AA}"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6E6E98E-0482-435F-8651-A2F4BC70066E}" type="slidenum">
              <a:rPr lang="en-IN" smtClean="0"/>
              <a:pPr/>
              <a:t>12</a:t>
            </a:fld>
            <a:endParaRPr lang="en-IN"/>
          </a:p>
        </p:txBody>
      </p:sp>
    </p:spTree>
    <p:extLst>
      <p:ext uri="{BB962C8B-B14F-4D97-AF65-F5344CB8AC3E}">
        <p14:creationId xmlns:p14="http://schemas.microsoft.com/office/powerpoint/2010/main" xmlns="" val="92833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714356"/>
            <a:ext cx="7772400" cy="1470025"/>
          </a:xfrm>
        </p:spPr>
        <p:txBody>
          <a:bodyPr/>
          <a:lstStyle/>
          <a:p>
            <a:r>
              <a:rPr lang="en-IN" dirty="0" smtClean="0"/>
              <a:t>Car Driving Using Hand Gesture Recognition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2485989978"/>
              </p:ext>
            </p:extLst>
          </p:nvPr>
        </p:nvGraphicFramePr>
        <p:xfrm>
          <a:off x="500034" y="3857628"/>
          <a:ext cx="8215370" cy="2286016"/>
        </p:xfrm>
        <a:graphic>
          <a:graphicData uri="http://schemas.openxmlformats.org/drawingml/2006/table">
            <a:tbl>
              <a:tblPr firstRow="1" bandRow="1">
                <a:tableStyleId>{2D5ABB26-0587-4C30-8999-92F81FD0307C}</a:tableStyleId>
              </a:tblPr>
              <a:tblGrid>
                <a:gridCol w="3919566">
                  <a:extLst>
                    <a:ext uri="{9D8B030D-6E8A-4147-A177-3AD203B41FA5}">
                      <a16:colId xmlns:a16="http://schemas.microsoft.com/office/drawing/2014/main" xmlns="" val="20000"/>
                    </a:ext>
                  </a:extLst>
                </a:gridCol>
                <a:gridCol w="4295804">
                  <a:extLst>
                    <a:ext uri="{9D8B030D-6E8A-4147-A177-3AD203B41FA5}">
                      <a16:colId xmlns:a16="http://schemas.microsoft.com/office/drawing/2014/main" xmlns="" val="20001"/>
                    </a:ext>
                  </a:extLst>
                </a:gridCol>
              </a:tblGrid>
              <a:tr h="2286016">
                <a:tc>
                  <a:txBody>
                    <a:bodyPr/>
                    <a:lstStyle/>
                    <a:p>
                      <a:endParaRPr lang="en-IN" dirty="0">
                        <a:latin typeface="Times New Roman" pitchFamily="18" charset="0"/>
                        <a:cs typeface="Times New Roman" pitchFamily="18" charset="0"/>
                      </a:endParaRPr>
                    </a:p>
                  </a:txBody>
                  <a:tcPr/>
                </a:tc>
                <a:tc>
                  <a:txBody>
                    <a:bodyPr/>
                    <a:lstStyle/>
                    <a:p>
                      <a:r>
                        <a:rPr lang="en-US" sz="3200" b="1" dirty="0" smtClean="0">
                          <a:latin typeface="Times New Roman" pitchFamily="18" charset="0"/>
                          <a:cs typeface="Times New Roman" pitchFamily="18" charset="0"/>
                        </a:rPr>
                        <a:t>Presented </a:t>
                      </a:r>
                      <a:r>
                        <a:rPr lang="en-US" sz="3200" b="1" dirty="0">
                          <a:latin typeface="Times New Roman" pitchFamily="18" charset="0"/>
                          <a:cs typeface="Times New Roman" pitchFamily="18" charset="0"/>
                        </a:rPr>
                        <a:t>By</a:t>
                      </a:r>
                    </a:p>
                    <a:p>
                      <a:r>
                        <a:rPr lang="en-IN" sz="2000" dirty="0" err="1">
                          <a:latin typeface="Times New Roman" pitchFamily="18" charset="0"/>
                          <a:cs typeface="Times New Roman" pitchFamily="18" charset="0"/>
                        </a:rPr>
                        <a:t>Mrinal</a:t>
                      </a:r>
                      <a:r>
                        <a:rPr lang="en-IN" sz="2000" baseline="0" dirty="0">
                          <a:latin typeface="Times New Roman" pitchFamily="18" charset="0"/>
                          <a:cs typeface="Times New Roman" pitchFamily="18" charset="0"/>
                        </a:rPr>
                        <a:t> </a:t>
                      </a:r>
                      <a:r>
                        <a:rPr lang="en-IN" sz="2000" baseline="0" dirty="0" err="1">
                          <a:latin typeface="Times New Roman" pitchFamily="18" charset="0"/>
                          <a:cs typeface="Times New Roman" pitchFamily="18" charset="0"/>
                        </a:rPr>
                        <a:t>Pramanik</a:t>
                      </a: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B.Tech</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CSE</a:t>
                      </a:r>
                      <a:endParaRPr lang="en-US" sz="2000" baseline="0" dirty="0">
                        <a:latin typeface="Times New Roman" pitchFamily="18" charset="0"/>
                        <a:cs typeface="Times New Roman" pitchFamily="18" charset="0"/>
                      </a:endParaRPr>
                    </a:p>
                    <a:p>
                      <a:r>
                        <a:rPr lang="en-US" sz="2000" dirty="0">
                          <a:latin typeface="Times New Roman" pitchFamily="18" charset="0"/>
                          <a:cs typeface="Times New Roman" pitchFamily="18" charset="0"/>
                        </a:rPr>
                        <a:t>SRM Institute of Science</a:t>
                      </a:r>
                      <a:r>
                        <a:rPr lang="en-US" sz="2000" baseline="0" dirty="0">
                          <a:latin typeface="Times New Roman" pitchFamily="18" charset="0"/>
                          <a:cs typeface="Times New Roman" pitchFamily="18" charset="0"/>
                        </a:rPr>
                        <a:t> &amp; Technology</a:t>
                      </a:r>
                    </a:p>
                    <a:p>
                      <a:r>
                        <a:rPr lang="en-US" sz="2000" baseline="0" dirty="0" err="1">
                          <a:latin typeface="Times New Roman" pitchFamily="18" charset="0"/>
                          <a:cs typeface="Times New Roman" pitchFamily="18" charset="0"/>
                        </a:rPr>
                        <a:t>Ramapuram</a:t>
                      </a:r>
                      <a:r>
                        <a:rPr lang="en-US" sz="2000" baseline="0" dirty="0">
                          <a:latin typeface="Times New Roman" pitchFamily="18" charset="0"/>
                          <a:cs typeface="Times New Roman" pitchFamily="18" charset="0"/>
                        </a:rPr>
                        <a:t> Campus, Chennai</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bl>
          </a:graphicData>
        </a:graphic>
      </p:graphicFrame>
      <p:sp>
        <p:nvSpPr>
          <p:cNvPr id="6" name="Google Shape;131;p25"/>
          <p:cNvSpPr txBox="1">
            <a:spLocks/>
          </p:cNvSpPr>
          <p:nvPr/>
        </p:nvSpPr>
        <p:spPr>
          <a:xfrm>
            <a:off x="2643174" y="2643182"/>
            <a:ext cx="3990900" cy="571504"/>
          </a:xfrm>
          <a:prstGeom prst="rect">
            <a:avLst/>
          </a:prstGeom>
        </p:spPr>
        <p:txBody>
          <a:bodyPr spcFirstLastPara="1" wrap="square" lIns="68575" tIns="34275" rIns="68575" bIns="34275" anchor="t" anchorCtr="0">
            <a:noAutofit/>
          </a:bodyPr>
          <a:lstStyle/>
          <a:p>
            <a:pPr lvl="0" algn="ctr">
              <a:spcBef>
                <a:spcPts val="800"/>
              </a:spcBef>
            </a:pPr>
            <a:endParaRPr kumimoji="0" lang="en-IN" sz="1800" b="1"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endParaRPr>
          </a:p>
        </p:txBody>
      </p:sp>
      <p:sp>
        <p:nvSpPr>
          <p:cNvPr id="7" name="Slide Number Placeholder 6"/>
          <p:cNvSpPr>
            <a:spLocks noGrp="1"/>
          </p:cNvSpPr>
          <p:nvPr>
            <p:ph type="sldNum" sz="quarter" idx="12"/>
          </p:nvPr>
        </p:nvSpPr>
        <p:spPr/>
        <p:txBody>
          <a:bodyPr/>
          <a:lstStyle/>
          <a:p>
            <a:fld id="{1254C290-AF52-4C6C-8710-2923F3D93A13}" type="slidenum">
              <a:rPr lang="en-IN" smtClean="0"/>
              <a:pPr/>
              <a:t>1</a:t>
            </a:fld>
            <a:endParaRPr lang="en-IN"/>
          </a:p>
        </p:txBody>
      </p:sp>
      <p:sp>
        <p:nvSpPr>
          <p:cNvPr id="8" name="Footer Placeholder 7"/>
          <p:cNvSpPr>
            <a:spLocks noGrp="1"/>
          </p:cNvSpPr>
          <p:nvPr>
            <p:ph type="ftr" sz="quarter" idx="11"/>
          </p:nvPr>
        </p:nvSpPr>
        <p:spPr>
          <a:xfrm>
            <a:off x="1142976" y="6356350"/>
            <a:ext cx="6786610" cy="365125"/>
          </a:xfrm>
        </p:spPr>
        <p:txBody>
          <a:bodyPr/>
          <a:lstStyle/>
          <a:p>
            <a:r>
              <a:rPr lang="en-US" b="1" dirty="0" smtClean="0"/>
              <a:t>15CS303M MDD</a:t>
            </a:r>
            <a:r>
              <a:rPr lang="en-IN" dirty="0" smtClean="0"/>
              <a:t>, </a:t>
            </a:r>
            <a:r>
              <a:rPr lang="en-IN" dirty="0"/>
              <a:t>CSE , SRM IST,  RAMAPURAM CAMPUS , CHENNAI.</a:t>
            </a:r>
          </a:p>
        </p:txBody>
      </p:sp>
    </p:spTree>
    <p:extLst>
      <p:ext uri="{BB962C8B-B14F-4D97-AF65-F5344CB8AC3E}">
        <p14:creationId xmlns:p14="http://schemas.microsoft.com/office/powerpoint/2010/main" xmlns="" val="408549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able"/>
          <p:cNvPicPr>
            <a:picLocks noChangeAspect="1"/>
          </p:cNvPicPr>
          <p:nvPr/>
        </p:nvPicPr>
        <p:blipFill>
          <a:blip r:embed="rId2"/>
          <a:stretch>
            <a:fillRect/>
          </a:stretch>
        </p:blipFill>
        <p:spPr>
          <a:xfrm>
            <a:off x="228600" y="198120"/>
            <a:ext cx="8686800" cy="6461760"/>
          </a:xfrm>
          <a:prstGeom prst="rect">
            <a:avLst/>
          </a:prstGeom>
        </p:spPr>
      </p:pic>
    </p:spTree>
    <p:extLst>
      <p:ext uri="{BB962C8B-B14F-4D97-AF65-F5344CB8AC3E}">
        <p14:creationId xmlns:p14="http://schemas.microsoft.com/office/powerpoint/2010/main" xmlns="" val="277419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Existing System </a:t>
            </a:r>
            <a:r>
              <a:rPr lang="en-IN" dirty="0"/>
              <a:t>Drawbacks </a:t>
            </a:r>
          </a:p>
        </p:txBody>
      </p:sp>
      <p:sp>
        <p:nvSpPr>
          <p:cNvPr id="3" name="Content Placeholder 2"/>
          <p:cNvSpPr>
            <a:spLocks noGrp="1"/>
          </p:cNvSpPr>
          <p:nvPr>
            <p:ph idx="1"/>
          </p:nvPr>
        </p:nvSpPr>
        <p:spPr/>
        <p:txBody>
          <a:bodyPr>
            <a:normAutofit/>
          </a:bodyPr>
          <a:lstStyle/>
          <a:p>
            <a:r>
              <a:rPr lang="en-IN" dirty="0" smtClean="0"/>
              <a:t>Manual driving takes time and patience to learn and initially might be dangerous as well.</a:t>
            </a:r>
          </a:p>
          <a:p>
            <a:endParaRPr lang="en-IN" dirty="0"/>
          </a:p>
          <a:p>
            <a:r>
              <a:rPr lang="en-IN" dirty="0" smtClean="0"/>
              <a:t>The reflexives during emergency conditions might be improper in case of manual driving.</a:t>
            </a:r>
          </a:p>
          <a:p>
            <a:endParaRPr lang="en-IN" dirty="0"/>
          </a:p>
          <a:p>
            <a:r>
              <a:rPr lang="en-IN" dirty="0" smtClean="0"/>
              <a:t>Continuous usage of clutch in long journeys can be a physical strain to the driver.   </a:t>
            </a:r>
            <a:endParaRPr lang="en-IN" dirty="0"/>
          </a:p>
        </p:txBody>
      </p:sp>
    </p:spTree>
    <p:extLst>
      <p:ext uri="{BB962C8B-B14F-4D97-AF65-F5344CB8AC3E}">
        <p14:creationId xmlns:p14="http://schemas.microsoft.com/office/powerpoint/2010/main" xmlns="" val="396088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023958"/>
          </a:xfrm>
        </p:spPr>
        <p:txBody>
          <a:bodyPr>
            <a:normAutofit fontScale="90000"/>
          </a:bodyPr>
          <a:lstStyle/>
          <a:p>
            <a:r>
              <a:rPr lang="en-IN" sz="5300" dirty="0"/>
              <a:t>Introduction to proposed model</a:t>
            </a:r>
            <a:r>
              <a:rPr lang="en-IN" dirty="0"/>
              <a:t/>
            </a:r>
            <a:br>
              <a:rPr lang="en-IN" dirty="0"/>
            </a:br>
            <a:endParaRPr lang="en-IN" dirty="0"/>
          </a:p>
        </p:txBody>
      </p:sp>
      <p:sp>
        <p:nvSpPr>
          <p:cNvPr id="3" name="Content Placeholder 2"/>
          <p:cNvSpPr>
            <a:spLocks noGrp="1"/>
          </p:cNvSpPr>
          <p:nvPr>
            <p:ph idx="1"/>
          </p:nvPr>
        </p:nvSpPr>
        <p:spPr>
          <a:xfrm>
            <a:off x="304800" y="1371600"/>
            <a:ext cx="8229600" cy="5105400"/>
          </a:xfrm>
        </p:spPr>
        <p:txBody>
          <a:bodyPr>
            <a:normAutofit fontScale="92500" lnSpcReduction="10000"/>
          </a:bodyPr>
          <a:lstStyle/>
          <a:p>
            <a:r>
              <a:rPr lang="en-IN" dirty="0" smtClean="0"/>
              <a:t>In the proposed model, we implemented the concept of neural networks with general driving hand gestures to produce a smart self driven car driving system.</a:t>
            </a:r>
          </a:p>
          <a:p>
            <a:pPr marL="0" indent="0">
              <a:buNone/>
            </a:pPr>
            <a:endParaRPr lang="en-IN" dirty="0" smtClean="0"/>
          </a:p>
          <a:p>
            <a:r>
              <a:rPr lang="en-IN" dirty="0" smtClean="0"/>
              <a:t>This model is a software implementation of the mentioned concept.</a:t>
            </a:r>
          </a:p>
          <a:p>
            <a:endParaRPr lang="en-IN" dirty="0"/>
          </a:p>
          <a:p>
            <a:r>
              <a:rPr lang="en-IN" dirty="0" smtClean="0"/>
              <a:t>The gesture recognition is done with the help of </a:t>
            </a:r>
            <a:r>
              <a:rPr lang="en-IN" dirty="0" err="1" smtClean="0"/>
              <a:t>openCV</a:t>
            </a:r>
            <a:r>
              <a:rPr lang="en-IN" dirty="0" smtClean="0"/>
              <a:t> library file in python which assists in capturing videos and images.</a:t>
            </a:r>
          </a:p>
          <a:p>
            <a:endParaRPr lang="en-IN" dirty="0" smtClean="0"/>
          </a:p>
          <a:p>
            <a:endParaRPr lang="en-IN" dirty="0"/>
          </a:p>
        </p:txBody>
      </p:sp>
      <p:sp>
        <p:nvSpPr>
          <p:cNvPr id="4" name="Slide Number Placeholder 3"/>
          <p:cNvSpPr>
            <a:spLocks noGrp="1"/>
          </p:cNvSpPr>
          <p:nvPr>
            <p:ph type="sldNum" sz="quarter" idx="12"/>
          </p:nvPr>
        </p:nvSpPr>
        <p:spPr/>
        <p:txBody>
          <a:bodyPr/>
          <a:lstStyle/>
          <a:p>
            <a:fld id="{1254C290-AF52-4C6C-8710-2923F3D93A13}" type="slidenum">
              <a:rPr lang="en-IN" smtClean="0"/>
              <a:pPr/>
              <a:t>12</a:t>
            </a:fld>
            <a:endParaRPr lang="en-IN"/>
          </a:p>
        </p:txBody>
      </p:sp>
    </p:spTree>
    <p:extLst>
      <p:ext uri="{BB962C8B-B14F-4D97-AF65-F5344CB8AC3E}">
        <p14:creationId xmlns:p14="http://schemas.microsoft.com/office/powerpoint/2010/main" xmlns="" val="3186735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Autofit/>
          </a:bodyPr>
          <a:lstStyle/>
          <a:p>
            <a:pPr marL="0" indent="0">
              <a:buNone/>
            </a:pPr>
            <a:r>
              <a:rPr lang="en-IN" sz="2400" dirty="0" smtClean="0"/>
              <a:t>Below data is given by World Health Organisation (WHO)—</a:t>
            </a:r>
          </a:p>
          <a:p>
            <a:pPr marL="0" indent="0">
              <a:buNone/>
            </a:pPr>
            <a:endParaRPr lang="en-IN" sz="2400" dirty="0" smtClean="0"/>
          </a:p>
          <a:p>
            <a:r>
              <a:rPr lang="en-IN" sz="2400" dirty="0" smtClean="0"/>
              <a:t>Approx. 1.35 million deaths are recorded in car crashes.</a:t>
            </a:r>
          </a:p>
          <a:p>
            <a:r>
              <a:rPr lang="en-IN" sz="2400" dirty="0" smtClean="0"/>
              <a:t>Road crashes cost 3% of any country’s GDP</a:t>
            </a:r>
          </a:p>
          <a:p>
            <a:r>
              <a:rPr lang="en-IN" sz="2400" dirty="0" smtClean="0"/>
              <a:t>Road traffic injuries causes death for children and youth between 5-29 years.</a:t>
            </a:r>
          </a:p>
          <a:p>
            <a:r>
              <a:rPr lang="en-IN" sz="2400" dirty="0" smtClean="0"/>
              <a:t>93% of fatalities occur in low and middle income countries.</a:t>
            </a:r>
          </a:p>
          <a:p>
            <a:r>
              <a:rPr lang="en-IN" sz="2400" dirty="0" smtClean="0"/>
              <a:t>On basis of above data and surveys people with low socio-economic status as well as children/young adults are victims.</a:t>
            </a:r>
          </a:p>
          <a:p>
            <a:r>
              <a:rPr lang="en-IN" sz="2400" dirty="0" smtClean="0"/>
              <a:t>Data also shows the fact that 73% of crashes involve male drivers under age of 25 years.</a:t>
            </a:r>
          </a:p>
        </p:txBody>
      </p:sp>
    </p:spTree>
    <p:extLst>
      <p:ext uri="{BB962C8B-B14F-4D97-AF65-F5344CB8AC3E}">
        <p14:creationId xmlns:p14="http://schemas.microsoft.com/office/powerpoint/2010/main" xmlns="" val="274226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MDD\graph.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90600" y="838200"/>
            <a:ext cx="7239000" cy="4191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990600" y="5181600"/>
            <a:ext cx="7391400" cy="1077218"/>
          </a:xfrm>
          <a:prstGeom prst="rect">
            <a:avLst/>
          </a:prstGeom>
          <a:noFill/>
        </p:spPr>
        <p:txBody>
          <a:bodyPr wrap="square" rtlCol="0">
            <a:spAutoFit/>
          </a:bodyPr>
          <a:lstStyle/>
          <a:p>
            <a:pPr algn="ctr"/>
            <a:r>
              <a:rPr lang="en-IN" sz="3200" dirty="0" smtClean="0">
                <a:effectLst>
                  <a:outerShdw blurRad="38100" dist="38100" dir="2700000" algn="tl">
                    <a:srgbClr val="000000">
                      <a:alpha val="43137"/>
                    </a:srgbClr>
                  </a:outerShdw>
                </a:effectLst>
              </a:rPr>
              <a:t>Rates of Road Traffic Death per 1,00,000 population by WHO regions : 2013,16</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00576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Factors</a:t>
            </a:r>
            <a:endParaRPr lang="en-IN" dirty="0"/>
          </a:p>
        </p:txBody>
      </p:sp>
      <p:sp>
        <p:nvSpPr>
          <p:cNvPr id="3" name="Content Placeholder 2"/>
          <p:cNvSpPr>
            <a:spLocks noGrp="1"/>
          </p:cNvSpPr>
          <p:nvPr>
            <p:ph idx="1"/>
          </p:nvPr>
        </p:nvSpPr>
        <p:spPr/>
        <p:txBody>
          <a:bodyPr/>
          <a:lstStyle/>
          <a:p>
            <a:r>
              <a:rPr lang="en-IN" dirty="0"/>
              <a:t>Speeding</a:t>
            </a:r>
          </a:p>
          <a:p>
            <a:r>
              <a:rPr lang="en-IN" dirty="0"/>
              <a:t>Driving under the influence of alcohol and other psychoactive substances</a:t>
            </a:r>
          </a:p>
          <a:p>
            <a:r>
              <a:rPr lang="en-IN" dirty="0"/>
              <a:t>Distracted driving</a:t>
            </a:r>
          </a:p>
          <a:p>
            <a:r>
              <a:rPr lang="en-IN" dirty="0"/>
              <a:t>Unsafe vehicles</a:t>
            </a:r>
          </a:p>
          <a:p>
            <a:r>
              <a:rPr lang="en-IN" dirty="0"/>
              <a:t>Inadequate post-crash care</a:t>
            </a:r>
          </a:p>
          <a:p>
            <a:r>
              <a:rPr lang="en-IN" dirty="0"/>
              <a:t>Inadequate law enforcement of traffic laws</a:t>
            </a:r>
          </a:p>
          <a:p>
            <a:endParaRPr lang="en-IN" dirty="0"/>
          </a:p>
        </p:txBody>
      </p:sp>
    </p:spTree>
    <p:extLst>
      <p:ext uri="{BB962C8B-B14F-4D97-AF65-F5344CB8AC3E}">
        <p14:creationId xmlns:p14="http://schemas.microsoft.com/office/powerpoint/2010/main" xmlns="" val="319574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model</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 proposed model working is on basis of concepts of Neural Networks in Deep learning.</a:t>
            </a:r>
          </a:p>
          <a:p>
            <a:endParaRPr lang="en-IN" dirty="0" smtClean="0"/>
          </a:p>
          <a:p>
            <a:r>
              <a:rPr lang="en-IN" dirty="0" smtClean="0"/>
              <a:t>The designed neural network has already been fed with some prefixed general hand gestures used while driving.</a:t>
            </a:r>
          </a:p>
          <a:p>
            <a:endParaRPr lang="en-IN" dirty="0" smtClean="0"/>
          </a:p>
          <a:p>
            <a:r>
              <a:rPr lang="en-IN" dirty="0" smtClean="0"/>
              <a:t>The recognition of hand gesture can be divided into 4 phases/modules  namely---</a:t>
            </a:r>
          </a:p>
          <a:p>
            <a:pPr marL="1314450" lvl="2" indent="-514350">
              <a:buFont typeface="+mj-lt"/>
              <a:buAutoNum type="arabicPeriod"/>
            </a:pPr>
            <a:r>
              <a:rPr lang="en-IN" sz="3400" dirty="0" smtClean="0"/>
              <a:t>Hand Detection </a:t>
            </a:r>
            <a:r>
              <a:rPr lang="en-IN" sz="3400" dirty="0"/>
              <a:t>p</a:t>
            </a:r>
            <a:r>
              <a:rPr lang="en-IN" sz="3400" dirty="0" smtClean="0"/>
              <a:t>hase  </a:t>
            </a:r>
          </a:p>
          <a:p>
            <a:pPr marL="1314450" lvl="2" indent="-514350">
              <a:buFont typeface="+mj-lt"/>
              <a:buAutoNum type="arabicPeriod"/>
            </a:pPr>
            <a:r>
              <a:rPr lang="en-IN" sz="3400" dirty="0" smtClean="0"/>
              <a:t>Fingers and palm detection phase</a:t>
            </a:r>
          </a:p>
          <a:p>
            <a:pPr marL="1314450" lvl="2" indent="-514350">
              <a:buFont typeface="+mj-lt"/>
              <a:buAutoNum type="arabicPeriod"/>
            </a:pPr>
            <a:r>
              <a:rPr lang="en-IN" sz="3400" dirty="0" smtClean="0"/>
              <a:t>Fingers/Finger Curves recognition phase</a:t>
            </a:r>
          </a:p>
          <a:p>
            <a:pPr marL="1314450" lvl="2" indent="-514350">
              <a:buFont typeface="+mj-lt"/>
              <a:buAutoNum type="arabicPeriod"/>
            </a:pPr>
            <a:r>
              <a:rPr lang="en-IN" sz="3400" dirty="0" smtClean="0"/>
              <a:t>Hand Gesture recognition phase</a:t>
            </a:r>
          </a:p>
          <a:p>
            <a:pPr marL="1314450" lvl="2" indent="-514350">
              <a:buFont typeface="+mj-lt"/>
              <a:buAutoNum type="arabicPeriod"/>
            </a:pPr>
            <a:endParaRPr lang="en-IN" dirty="0"/>
          </a:p>
        </p:txBody>
      </p:sp>
    </p:spTree>
    <p:extLst>
      <p:ext uri="{BB962C8B-B14F-4D97-AF65-F5344CB8AC3E}">
        <p14:creationId xmlns:p14="http://schemas.microsoft.com/office/powerpoint/2010/main" xmlns="" val="946789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Desktop\MDD\overview.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70831" y="2743200"/>
            <a:ext cx="8349956" cy="19812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295400" y="1143000"/>
            <a:ext cx="6500819" cy="523220"/>
          </a:xfrm>
          <a:prstGeom prst="rect">
            <a:avLst/>
          </a:prstGeom>
          <a:noFill/>
        </p:spPr>
        <p:txBody>
          <a:bodyPr wrap="none" rtlCol="0">
            <a:spAutoFit/>
          </a:bodyPr>
          <a:lstStyle/>
          <a:p>
            <a:r>
              <a:rPr lang="en-IN" sz="2800" dirty="0" smtClean="0"/>
              <a:t>Overview of the Phases of proposed model</a:t>
            </a:r>
            <a:endParaRPr lang="en-IN" sz="2800" dirty="0"/>
          </a:p>
        </p:txBody>
      </p:sp>
    </p:spTree>
    <p:extLst>
      <p:ext uri="{BB962C8B-B14F-4D97-AF65-F5344CB8AC3E}">
        <p14:creationId xmlns:p14="http://schemas.microsoft.com/office/powerpoint/2010/main" xmlns="" val="187704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410200"/>
          </a:xfrm>
        </p:spPr>
        <p:txBody>
          <a:bodyPr>
            <a:normAutofit fontScale="85000" lnSpcReduction="20000"/>
          </a:bodyPr>
          <a:lstStyle/>
          <a:p>
            <a:pPr marL="0" indent="0" algn="ctr">
              <a:buNone/>
            </a:pPr>
            <a:endParaRPr lang="en-IN" dirty="0" smtClean="0"/>
          </a:p>
          <a:p>
            <a:r>
              <a:rPr lang="en-IN" dirty="0" smtClean="0"/>
              <a:t>The Hand detection phase concerns with identification of the hand region in the input captured image/video. </a:t>
            </a:r>
          </a:p>
          <a:p>
            <a:endParaRPr lang="en-IN" dirty="0" smtClean="0"/>
          </a:p>
          <a:p>
            <a:r>
              <a:rPr lang="en-IN" dirty="0" smtClean="0"/>
              <a:t>In this phase, we separate out the hand region from the background depending on the type of background and objects present in the background.</a:t>
            </a:r>
          </a:p>
          <a:p>
            <a:endParaRPr lang="en-IN" dirty="0" smtClean="0"/>
          </a:p>
          <a:p>
            <a:r>
              <a:rPr lang="en-IN" dirty="0" smtClean="0"/>
              <a:t>When background is uniform we use subtraction method to cut out hand region.</a:t>
            </a:r>
          </a:p>
          <a:p>
            <a:endParaRPr lang="en-IN" dirty="0" smtClean="0"/>
          </a:p>
          <a:p>
            <a:r>
              <a:rPr lang="en-IN" dirty="0" smtClean="0"/>
              <a:t>When some other object is detected the skin colour is taken as parameter to detect the hand region. </a:t>
            </a:r>
          </a:p>
          <a:p>
            <a:pPr marL="0" indent="0">
              <a:buNone/>
            </a:pPr>
            <a:endParaRPr lang="en-IN" dirty="0" smtClean="0"/>
          </a:p>
          <a:p>
            <a:pPr marL="0" indent="0">
              <a:buNone/>
            </a:pPr>
            <a:endParaRPr lang="en-IN" dirty="0" smtClean="0"/>
          </a:p>
          <a:p>
            <a:endParaRPr lang="en-IN" dirty="0" smtClean="0"/>
          </a:p>
          <a:p>
            <a:endParaRPr lang="en-IN" dirty="0"/>
          </a:p>
        </p:txBody>
      </p:sp>
      <p:sp>
        <p:nvSpPr>
          <p:cNvPr id="4" name="TextBox 3"/>
          <p:cNvSpPr txBox="1"/>
          <p:nvPr/>
        </p:nvSpPr>
        <p:spPr>
          <a:xfrm>
            <a:off x="2085109" y="304800"/>
            <a:ext cx="5105400" cy="646331"/>
          </a:xfrm>
          <a:prstGeom prst="rect">
            <a:avLst/>
          </a:prstGeom>
          <a:noFill/>
        </p:spPr>
        <p:txBody>
          <a:bodyPr wrap="square" rtlCol="0">
            <a:spAutoFit/>
          </a:bodyPr>
          <a:lstStyle/>
          <a:p>
            <a:r>
              <a:rPr lang="en-IN" sz="3600" dirty="0" smtClean="0"/>
              <a:t>A. Hand Detection Phase</a:t>
            </a:r>
            <a:endParaRPr lang="en-IN" sz="3600" dirty="0"/>
          </a:p>
        </p:txBody>
      </p:sp>
    </p:spTree>
    <p:extLst>
      <p:ext uri="{BB962C8B-B14F-4D97-AF65-F5344CB8AC3E}">
        <p14:creationId xmlns:p14="http://schemas.microsoft.com/office/powerpoint/2010/main" xmlns="" val="67456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t>B. Fingers and Palm Detection Phase</a:t>
            </a:r>
            <a:endParaRPr lang="en-IN" sz="4000" dirty="0"/>
          </a:p>
        </p:txBody>
      </p:sp>
      <p:sp>
        <p:nvSpPr>
          <p:cNvPr id="3" name="Content Placeholder 2"/>
          <p:cNvSpPr>
            <a:spLocks noGrp="1"/>
          </p:cNvSpPr>
          <p:nvPr>
            <p:ph idx="1"/>
          </p:nvPr>
        </p:nvSpPr>
        <p:spPr/>
        <p:txBody>
          <a:bodyPr/>
          <a:lstStyle/>
          <a:p>
            <a:r>
              <a:rPr lang="en-IN" dirty="0" smtClean="0"/>
              <a:t>This phase is further divided into 5 phases—</a:t>
            </a:r>
          </a:p>
          <a:p>
            <a:pPr marL="400050" lvl="1" indent="0">
              <a:buNone/>
            </a:pPr>
            <a:endParaRPr lang="en-IN" dirty="0" smtClean="0"/>
          </a:p>
          <a:p>
            <a:pPr marL="400050" lvl="1" indent="0">
              <a:buNone/>
            </a:pPr>
            <a:r>
              <a:rPr lang="en-IN" dirty="0" smtClean="0"/>
              <a:t>a) Palm point detection</a:t>
            </a:r>
          </a:p>
          <a:p>
            <a:pPr marL="400050" lvl="1" indent="0">
              <a:buNone/>
            </a:pPr>
            <a:r>
              <a:rPr lang="en-IN" dirty="0" smtClean="0"/>
              <a:t>b) Inner circle of Maximal Radius</a:t>
            </a:r>
          </a:p>
          <a:p>
            <a:pPr marL="400050" lvl="1" indent="0">
              <a:buNone/>
            </a:pPr>
            <a:r>
              <a:rPr lang="en-IN" dirty="0" smtClean="0"/>
              <a:t>c) Wrist Point and Palm Mask</a:t>
            </a:r>
          </a:p>
          <a:p>
            <a:pPr marL="400050" lvl="1" indent="0">
              <a:buNone/>
            </a:pPr>
            <a:r>
              <a:rPr lang="en-IN" dirty="0" smtClean="0"/>
              <a:t>d)Hand Rotation</a:t>
            </a:r>
          </a:p>
          <a:p>
            <a:pPr marL="400050" lvl="1" indent="0">
              <a:buNone/>
            </a:pPr>
            <a:r>
              <a:rPr lang="en-IN" dirty="0" smtClean="0"/>
              <a:t>e) Fingers and Palm Segmentation</a:t>
            </a:r>
            <a:endParaRPr lang="en-IN" dirty="0"/>
          </a:p>
          <a:p>
            <a:pPr marL="400050" lvl="1" indent="0">
              <a:buNone/>
            </a:pPr>
            <a:endParaRPr lang="en-IN" dirty="0" smtClean="0"/>
          </a:p>
          <a:p>
            <a:pPr marL="400050" lvl="1" indent="0">
              <a:buNone/>
            </a:pPr>
            <a:endParaRPr lang="en-IN" dirty="0"/>
          </a:p>
          <a:p>
            <a:pPr marL="400050" lvl="1" indent="0">
              <a:buNone/>
            </a:pPr>
            <a:endParaRPr lang="en-IN" dirty="0" smtClean="0"/>
          </a:p>
          <a:p>
            <a:pPr marL="400050" lvl="1" indent="0">
              <a:buNone/>
            </a:pPr>
            <a:endParaRPr lang="en-IN" dirty="0"/>
          </a:p>
          <a:p>
            <a:pPr marL="400050" lvl="1" indent="0">
              <a:buNone/>
            </a:pPr>
            <a:endParaRPr lang="en-IN" dirty="0" smtClean="0"/>
          </a:p>
          <a:p>
            <a:pPr marL="400050" lvl="1" indent="0">
              <a:buNone/>
            </a:pPr>
            <a:endParaRPr lang="en-IN" dirty="0"/>
          </a:p>
        </p:txBody>
      </p:sp>
    </p:spTree>
    <p:extLst>
      <p:ext uri="{BB962C8B-B14F-4D97-AF65-F5344CB8AC3E}">
        <p14:creationId xmlns:p14="http://schemas.microsoft.com/office/powerpoint/2010/main" xmlns="" val="408926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066800"/>
          </a:xfrm>
        </p:spPr>
        <p:txBody>
          <a:bodyPr/>
          <a:lstStyle/>
          <a:p>
            <a:r>
              <a:rPr lang="en-IN" sz="6000" dirty="0"/>
              <a:t>Abstract</a:t>
            </a:r>
          </a:p>
        </p:txBody>
      </p:sp>
      <p:sp>
        <p:nvSpPr>
          <p:cNvPr id="3" name="Subtitle 2"/>
          <p:cNvSpPr>
            <a:spLocks noGrp="1"/>
          </p:cNvSpPr>
          <p:nvPr>
            <p:ph type="subTitle" idx="1"/>
          </p:nvPr>
        </p:nvSpPr>
        <p:spPr>
          <a:xfrm>
            <a:off x="228600" y="1600200"/>
            <a:ext cx="8610600" cy="5029200"/>
          </a:xfrm>
        </p:spPr>
        <p:txBody>
          <a:bodyPr>
            <a:normAutofit/>
          </a:bodyPr>
          <a:lstStyle/>
          <a:p>
            <a:pPr marL="342900" indent="-342900" algn="l">
              <a:buFont typeface="Arial" pitchFamily="34" charset="0"/>
              <a:buChar char="•"/>
            </a:pPr>
            <a:r>
              <a:rPr lang="en-IN" sz="2400" dirty="0" smtClean="0">
                <a:solidFill>
                  <a:schemeClr val="tx1"/>
                </a:solidFill>
              </a:rPr>
              <a:t>Gesture Recognition is a topic in computer science and language technology with the goal of interpreting human gestures via mathematical algorithms. </a:t>
            </a:r>
          </a:p>
          <a:p>
            <a:pPr marL="342900" indent="-342900" algn="l">
              <a:buFont typeface="Arial" pitchFamily="34" charset="0"/>
              <a:buChar char="•"/>
            </a:pPr>
            <a:endParaRPr lang="en-IN" sz="2400" dirty="0">
              <a:solidFill>
                <a:schemeClr val="tx1"/>
              </a:solidFill>
            </a:endParaRPr>
          </a:p>
          <a:p>
            <a:pPr marL="342900" indent="-342900" algn="l">
              <a:buFont typeface="Arial" pitchFamily="34" charset="0"/>
              <a:buChar char="•"/>
            </a:pPr>
            <a:r>
              <a:rPr lang="en-IN" sz="2400" dirty="0" smtClean="0">
                <a:solidFill>
                  <a:schemeClr val="tx1"/>
                </a:solidFill>
              </a:rPr>
              <a:t>Our project ‘Car driving using Hand </a:t>
            </a:r>
            <a:r>
              <a:rPr lang="en-IN" sz="2400" dirty="0">
                <a:solidFill>
                  <a:schemeClr val="tx1"/>
                </a:solidFill>
              </a:rPr>
              <a:t>G</a:t>
            </a:r>
            <a:r>
              <a:rPr lang="en-IN" sz="2400" dirty="0" smtClean="0">
                <a:solidFill>
                  <a:schemeClr val="tx1"/>
                </a:solidFill>
              </a:rPr>
              <a:t>esture Recognition’ is the implementation of Artificial Intelligence into automobile engineering.</a:t>
            </a:r>
          </a:p>
          <a:p>
            <a:pPr marL="342900" indent="-342900" algn="l">
              <a:buFont typeface="Arial" pitchFamily="34" charset="0"/>
              <a:buChar char="•"/>
            </a:pPr>
            <a:endParaRPr lang="en-IN" sz="2400" dirty="0" smtClean="0">
              <a:solidFill>
                <a:schemeClr val="tx1"/>
              </a:solidFill>
            </a:endParaRPr>
          </a:p>
          <a:p>
            <a:pPr marL="342900" indent="-342900" algn="l">
              <a:buFont typeface="Arial" pitchFamily="34" charset="0"/>
              <a:buChar char="•"/>
            </a:pPr>
            <a:r>
              <a:rPr lang="en-IN" sz="2400" dirty="0" smtClean="0">
                <a:solidFill>
                  <a:schemeClr val="tx1"/>
                </a:solidFill>
              </a:rPr>
              <a:t>This project works on a trained neural network comparing  gestures on basis of already fed gesture data.</a:t>
            </a:r>
          </a:p>
          <a:p>
            <a:pPr algn="l"/>
            <a:endParaRPr lang="en-IN" sz="2400" dirty="0" smtClean="0">
              <a:solidFill>
                <a:schemeClr val="tx1"/>
              </a:solidFill>
            </a:endParaRPr>
          </a:p>
        </p:txBody>
      </p:sp>
    </p:spTree>
    <p:extLst>
      <p:ext uri="{BB962C8B-B14F-4D97-AF65-F5344CB8AC3E}">
        <p14:creationId xmlns:p14="http://schemas.microsoft.com/office/powerpoint/2010/main" xmlns="" val="2959587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61632" y="0"/>
            <a:ext cx="2422235" cy="24222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18733" y="-34636"/>
            <a:ext cx="2372667" cy="2372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11981" y="3196935"/>
            <a:ext cx="2531819" cy="25180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286000" y="3200400"/>
            <a:ext cx="184731" cy="369332"/>
          </a:xfrm>
          <a:prstGeom prst="rect">
            <a:avLst/>
          </a:prstGeom>
          <a:noFill/>
        </p:spPr>
        <p:txBody>
          <a:bodyPr wrap="none" rtlCol="0">
            <a:spAutoFit/>
          </a:bodyPr>
          <a:lstStyle/>
          <a:p>
            <a:endParaRPr lang="en-IN" dirty="0"/>
          </a:p>
        </p:txBody>
      </p:sp>
      <p:sp>
        <p:nvSpPr>
          <p:cNvPr id="5" name="TextBox 4"/>
          <p:cNvSpPr txBox="1"/>
          <p:nvPr/>
        </p:nvSpPr>
        <p:spPr>
          <a:xfrm>
            <a:off x="990600" y="2554068"/>
            <a:ext cx="3426906" cy="646331"/>
          </a:xfrm>
          <a:prstGeom prst="rect">
            <a:avLst/>
          </a:prstGeom>
          <a:noFill/>
        </p:spPr>
        <p:txBody>
          <a:bodyPr wrap="square" rtlCol="0">
            <a:spAutoFit/>
          </a:bodyPr>
          <a:lstStyle/>
          <a:p>
            <a:pPr algn="ctr"/>
            <a:r>
              <a:rPr lang="en-IN" dirty="0"/>
              <a:t>The distance transform of the hand image</a:t>
            </a:r>
          </a:p>
        </p:txBody>
      </p:sp>
      <p:sp>
        <p:nvSpPr>
          <p:cNvPr id="10" name="TextBox 9"/>
          <p:cNvSpPr txBox="1"/>
          <p:nvPr/>
        </p:nvSpPr>
        <p:spPr>
          <a:xfrm>
            <a:off x="5376954" y="2558900"/>
            <a:ext cx="1656223" cy="369332"/>
          </a:xfrm>
          <a:prstGeom prst="rect">
            <a:avLst/>
          </a:prstGeom>
          <a:noFill/>
        </p:spPr>
        <p:txBody>
          <a:bodyPr wrap="none" rtlCol="0">
            <a:spAutoFit/>
          </a:bodyPr>
          <a:lstStyle/>
          <a:p>
            <a:r>
              <a:rPr lang="en-IN" dirty="0"/>
              <a:t>The palm </a:t>
            </a:r>
            <a:r>
              <a:rPr lang="en-IN" dirty="0" smtClean="0"/>
              <a:t>mask</a:t>
            </a:r>
            <a:endParaRPr lang="en-IN" dirty="0"/>
          </a:p>
        </p:txBody>
      </p:sp>
      <p:sp>
        <p:nvSpPr>
          <p:cNvPr id="11" name="TextBox 10"/>
          <p:cNvSpPr txBox="1"/>
          <p:nvPr/>
        </p:nvSpPr>
        <p:spPr>
          <a:xfrm>
            <a:off x="4800600" y="6027003"/>
            <a:ext cx="3246145" cy="646331"/>
          </a:xfrm>
          <a:prstGeom prst="rect">
            <a:avLst/>
          </a:prstGeom>
          <a:noFill/>
        </p:spPr>
        <p:txBody>
          <a:bodyPr wrap="none" rtlCol="0">
            <a:spAutoFit/>
          </a:bodyPr>
          <a:lstStyle/>
          <a:p>
            <a:pPr algn="ctr"/>
            <a:r>
              <a:rPr lang="en-IN" dirty="0"/>
              <a:t>The rotated and cut hand image.</a:t>
            </a:r>
          </a:p>
          <a:p>
            <a:pPr algn="ctr"/>
            <a:endParaRPr lang="en-IN" dirty="0"/>
          </a:p>
        </p:txBody>
      </p:sp>
      <p:sp>
        <p:nvSpPr>
          <p:cNvPr id="12" name="TextBox 11"/>
          <p:cNvSpPr txBox="1"/>
          <p:nvPr/>
        </p:nvSpPr>
        <p:spPr>
          <a:xfrm>
            <a:off x="451431" y="5750004"/>
            <a:ext cx="4229100" cy="923330"/>
          </a:xfrm>
          <a:prstGeom prst="rect">
            <a:avLst/>
          </a:prstGeom>
          <a:noFill/>
        </p:spPr>
        <p:txBody>
          <a:bodyPr wrap="square" rtlCol="0">
            <a:spAutoFit/>
          </a:bodyPr>
          <a:lstStyle/>
          <a:p>
            <a:pPr algn="ctr"/>
            <a:r>
              <a:rPr lang="en-IN" dirty="0"/>
              <a:t>The palm point, wrist points, the wrist line, and the inner</a:t>
            </a:r>
          </a:p>
          <a:p>
            <a:pPr algn="ctr"/>
            <a:r>
              <a:rPr lang="en-IN" dirty="0"/>
              <a:t>circle of the maximal </a:t>
            </a:r>
            <a:r>
              <a:rPr lang="en-IN" dirty="0" smtClean="0"/>
              <a:t>radius</a:t>
            </a:r>
            <a:endParaRPr lang="en-IN" dirty="0"/>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524000" y="3200400"/>
            <a:ext cx="2514600" cy="25496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44525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 Fingers </a:t>
            </a:r>
            <a:r>
              <a:rPr lang="en-IN" dirty="0"/>
              <a:t>Recognition</a:t>
            </a:r>
          </a:p>
        </p:txBody>
      </p:sp>
      <p:sp>
        <p:nvSpPr>
          <p:cNvPr id="3" name="Content Placeholder 2"/>
          <p:cNvSpPr>
            <a:spLocks noGrp="1"/>
          </p:cNvSpPr>
          <p:nvPr>
            <p:ph idx="1"/>
          </p:nvPr>
        </p:nvSpPr>
        <p:spPr/>
        <p:txBody>
          <a:bodyPr anchor="ctr"/>
          <a:lstStyle/>
          <a:p>
            <a:r>
              <a:rPr lang="en-IN" dirty="0" smtClean="0"/>
              <a:t>This phase concerns with the recognition of finger regions.</a:t>
            </a:r>
          </a:p>
          <a:p>
            <a:pPr marL="0" indent="0">
              <a:buNone/>
            </a:pPr>
            <a:endParaRPr lang="en-IN" dirty="0" smtClean="0"/>
          </a:p>
          <a:p>
            <a:r>
              <a:rPr lang="en-IN" dirty="0" smtClean="0"/>
              <a:t>It includes two further steps—</a:t>
            </a:r>
          </a:p>
          <a:p>
            <a:pPr marL="400050" lvl="1" indent="0">
              <a:buNone/>
            </a:pPr>
            <a:r>
              <a:rPr lang="en-IN" dirty="0" smtClean="0"/>
              <a:t>a) Thumb Detection and  Recognition</a:t>
            </a:r>
          </a:p>
          <a:p>
            <a:pPr marL="400050" lvl="1" indent="0">
              <a:buNone/>
            </a:pPr>
            <a:r>
              <a:rPr lang="en-IN" dirty="0" smtClean="0"/>
              <a:t>b) Detection and Recognition of other fingers</a:t>
            </a:r>
            <a:endParaRPr lang="en-IN" dirty="0"/>
          </a:p>
        </p:txBody>
      </p:sp>
    </p:spTree>
    <p:extLst>
      <p:ext uri="{BB962C8B-B14F-4D97-AF65-F5344CB8AC3E}">
        <p14:creationId xmlns:p14="http://schemas.microsoft.com/office/powerpoint/2010/main" xmlns="" val="951978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04511" y="381000"/>
            <a:ext cx="2438400"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05400" y="304800"/>
            <a:ext cx="2514600"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26127" y="3505200"/>
            <a:ext cx="2514600" cy="24894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181600" y="3505200"/>
            <a:ext cx="2438400" cy="24894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1323943" y="2955759"/>
            <a:ext cx="2318968" cy="369332"/>
          </a:xfrm>
          <a:prstGeom prst="rect">
            <a:avLst/>
          </a:prstGeom>
          <a:noFill/>
        </p:spPr>
        <p:txBody>
          <a:bodyPr wrap="none" rtlCol="0">
            <a:spAutoFit/>
          </a:bodyPr>
          <a:lstStyle/>
          <a:p>
            <a:r>
              <a:rPr lang="en-IN" dirty="0"/>
              <a:t>The segmented fingers</a:t>
            </a:r>
          </a:p>
        </p:txBody>
      </p:sp>
      <p:sp>
        <p:nvSpPr>
          <p:cNvPr id="9" name="TextBox 8"/>
          <p:cNvSpPr txBox="1"/>
          <p:nvPr/>
        </p:nvSpPr>
        <p:spPr>
          <a:xfrm>
            <a:off x="1757106" y="6221832"/>
            <a:ext cx="1452642" cy="369332"/>
          </a:xfrm>
          <a:prstGeom prst="rect">
            <a:avLst/>
          </a:prstGeom>
          <a:noFill/>
        </p:spPr>
        <p:txBody>
          <a:bodyPr wrap="none" rtlCol="0">
            <a:spAutoFit/>
          </a:bodyPr>
          <a:lstStyle/>
          <a:p>
            <a:r>
              <a:rPr lang="en-IN" dirty="0"/>
              <a:t>The palm line</a:t>
            </a:r>
          </a:p>
        </p:txBody>
      </p:sp>
      <p:sp>
        <p:nvSpPr>
          <p:cNvPr id="10" name="TextBox 9"/>
          <p:cNvSpPr txBox="1"/>
          <p:nvPr/>
        </p:nvSpPr>
        <p:spPr>
          <a:xfrm>
            <a:off x="4961001" y="6207407"/>
            <a:ext cx="2953437" cy="369332"/>
          </a:xfrm>
          <a:prstGeom prst="rect">
            <a:avLst/>
          </a:prstGeom>
          <a:noFill/>
        </p:spPr>
        <p:txBody>
          <a:bodyPr wrap="none" rtlCol="0">
            <a:spAutoFit/>
          </a:bodyPr>
          <a:lstStyle/>
          <a:p>
            <a:r>
              <a:rPr lang="en-IN" dirty="0"/>
              <a:t>The recognition of the fingers</a:t>
            </a:r>
          </a:p>
        </p:txBody>
      </p:sp>
      <p:sp>
        <p:nvSpPr>
          <p:cNvPr id="11" name="TextBox 10"/>
          <p:cNvSpPr txBox="1"/>
          <p:nvPr/>
        </p:nvSpPr>
        <p:spPr>
          <a:xfrm>
            <a:off x="4961001" y="2955759"/>
            <a:ext cx="2879597" cy="369332"/>
          </a:xfrm>
          <a:prstGeom prst="rect">
            <a:avLst/>
          </a:prstGeom>
          <a:noFill/>
        </p:spPr>
        <p:txBody>
          <a:bodyPr wrap="square" rtlCol="0">
            <a:spAutoFit/>
          </a:bodyPr>
          <a:lstStyle/>
          <a:p>
            <a:r>
              <a:rPr lang="en-IN" dirty="0"/>
              <a:t>The minimal bounding box.</a:t>
            </a:r>
          </a:p>
        </p:txBody>
      </p:sp>
    </p:spTree>
    <p:extLst>
      <p:ext uri="{BB962C8B-B14F-4D97-AF65-F5344CB8AC3E}">
        <p14:creationId xmlns:p14="http://schemas.microsoft.com/office/powerpoint/2010/main" xmlns="" val="107449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IN" dirty="0" smtClean="0"/>
              <a:t>D. Final Hand Gesture Recognition Phase </a:t>
            </a:r>
            <a:endParaRPr lang="en-IN" dirty="0"/>
          </a:p>
        </p:txBody>
      </p:sp>
      <p:sp>
        <p:nvSpPr>
          <p:cNvPr id="3" name="Content Placeholder 2"/>
          <p:cNvSpPr>
            <a:spLocks noGrp="1"/>
          </p:cNvSpPr>
          <p:nvPr>
            <p:ph idx="1"/>
          </p:nvPr>
        </p:nvSpPr>
        <p:spPr>
          <a:xfrm>
            <a:off x="457200" y="1981200"/>
            <a:ext cx="8229600" cy="4525963"/>
          </a:xfrm>
        </p:spPr>
        <p:txBody>
          <a:bodyPr/>
          <a:lstStyle/>
          <a:p>
            <a:r>
              <a:rPr lang="en-IN" dirty="0" smtClean="0"/>
              <a:t>This Final Phase deals with the final comparison of the of the recognized hand gesture with the already present data in the network.</a:t>
            </a:r>
            <a:br>
              <a:rPr lang="en-IN" dirty="0" smtClean="0"/>
            </a:br>
            <a:endParaRPr lang="en-IN" dirty="0" smtClean="0"/>
          </a:p>
          <a:p>
            <a:r>
              <a:rPr lang="en-IN" dirty="0" smtClean="0"/>
              <a:t>The gesture is identified and the action is performed accordingly. </a:t>
            </a:r>
            <a:endParaRPr lang="en-IN" dirty="0"/>
          </a:p>
        </p:txBody>
      </p:sp>
    </p:spTree>
    <p:extLst>
      <p:ext uri="{BB962C8B-B14F-4D97-AF65-F5344CB8AC3E}">
        <p14:creationId xmlns:p14="http://schemas.microsoft.com/office/powerpoint/2010/main" xmlns="" val="396011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14290"/>
            <a:ext cx="8358246" cy="5940088"/>
          </a:xfrm>
          <a:prstGeom prst="rect">
            <a:avLst/>
          </a:prstGeom>
        </p:spPr>
        <p:txBody>
          <a:bodyPr wrap="square">
            <a:spAutoFit/>
          </a:bodyPr>
          <a:lstStyle/>
          <a:p>
            <a:pPr algn="ctr"/>
            <a:endParaRPr lang="en-US" sz="2000" dirty="0" smtClean="0">
              <a:latin typeface="+mj-lt"/>
            </a:endParaRPr>
          </a:p>
          <a:p>
            <a:pPr algn="ctr"/>
            <a:r>
              <a:rPr lang="en-US" sz="4400" dirty="0" smtClean="0">
                <a:latin typeface="+mj-lt"/>
              </a:rPr>
              <a:t>Applied Algorithm</a:t>
            </a:r>
          </a:p>
          <a:p>
            <a:pPr algn="just"/>
            <a:endParaRPr lang="en-US" sz="2800" b="1" dirty="0" smtClean="0"/>
          </a:p>
          <a:p>
            <a:pPr algn="just"/>
            <a:r>
              <a:rPr lang="en-US" sz="2400" b="1" dirty="0" smtClean="0"/>
              <a:t>Input: </a:t>
            </a:r>
            <a:r>
              <a:rPr lang="en-US" sz="2400" dirty="0" smtClean="0"/>
              <a:t>A Group of points sampled uniformly from the circle</a:t>
            </a:r>
          </a:p>
          <a:p>
            <a:pPr algn="just"/>
            <a:r>
              <a:rPr lang="en-US" sz="2400" dirty="0" smtClean="0"/>
              <a:t>From the sample point find the nearest boundary point  (M,N) (refer to (1))</a:t>
            </a:r>
          </a:p>
          <a:p>
            <a:pPr algn="just"/>
            <a:endParaRPr lang="en-US" sz="2400" dirty="0" smtClean="0"/>
          </a:p>
          <a:p>
            <a:pPr algn="just"/>
            <a:r>
              <a:rPr lang="en-US" sz="2400" b="1" dirty="0" smtClean="0"/>
              <a:t>Step 1.</a:t>
            </a:r>
            <a:r>
              <a:rPr lang="en-US" sz="2400" dirty="0" smtClean="0"/>
              <a:t> Get a pixel (m, n) around the sample point (M, N)</a:t>
            </a:r>
          </a:p>
          <a:p>
            <a:pPr algn="just"/>
            <a:r>
              <a:rPr lang="en-US" sz="2400" dirty="0" smtClean="0"/>
              <a:t>                         m = </a:t>
            </a:r>
            <a:r>
              <a:rPr lang="en-US" sz="2400" dirty="0" err="1" smtClean="0"/>
              <a:t>cos</a:t>
            </a:r>
            <a:r>
              <a:rPr lang="en-US" sz="2400" dirty="0" smtClean="0"/>
              <a:t> (angle ∗ 𝜋/180) ∗ </a:t>
            </a:r>
            <a:r>
              <a:rPr lang="en-US" sz="2400" dirty="0" err="1" smtClean="0"/>
              <a:t>rad+M</a:t>
            </a:r>
            <a:endParaRPr lang="en-US" sz="2400" dirty="0" smtClean="0"/>
          </a:p>
          <a:p>
            <a:pPr algn="just"/>
            <a:r>
              <a:rPr lang="en-US" sz="2400" dirty="0" smtClean="0"/>
              <a:t>                         n = sin (angle ∗ 𝜋/180) ∗ </a:t>
            </a:r>
            <a:r>
              <a:rPr lang="en-US" sz="2400" dirty="0" err="1" smtClean="0"/>
              <a:t>rad</a:t>
            </a:r>
            <a:r>
              <a:rPr lang="en-US" sz="2400" dirty="0" smtClean="0"/>
              <a:t> + N</a:t>
            </a:r>
          </a:p>
          <a:p>
            <a:pPr algn="just"/>
            <a:r>
              <a:rPr lang="en-US" sz="2400" dirty="0" smtClean="0"/>
              <a:t>angle 𝜖 [0, 360] and </a:t>
            </a:r>
            <a:r>
              <a:rPr lang="en-US" sz="2400" dirty="0" err="1" smtClean="0"/>
              <a:t>rad</a:t>
            </a:r>
            <a:r>
              <a:rPr lang="en-US" sz="2400" dirty="0" smtClean="0"/>
              <a:t> 𝜖 [1,S] (S is the image size)</a:t>
            </a:r>
          </a:p>
          <a:p>
            <a:pPr algn="just"/>
            <a:endParaRPr lang="en-US" sz="2400" dirty="0" smtClean="0"/>
          </a:p>
          <a:p>
            <a:pPr algn="just"/>
            <a:r>
              <a:rPr lang="en-US" sz="2400" b="1" dirty="0" smtClean="0"/>
              <a:t>Step 2.</a:t>
            </a:r>
            <a:r>
              <a:rPr lang="en-US" sz="2400" dirty="0" smtClean="0"/>
              <a:t> If the value of the pixel is 0 i.e. 𝑃(m, n) == 0,</a:t>
            </a:r>
          </a:p>
          <a:p>
            <a:pPr algn="just"/>
            <a:r>
              <a:rPr lang="en-US" sz="2400" dirty="0" err="1" smtClean="0"/>
              <a:t>goto</a:t>
            </a:r>
            <a:r>
              <a:rPr lang="en-US" sz="2400" dirty="0" smtClean="0"/>
              <a:t> Step 3. Otherwise, increase </a:t>
            </a:r>
            <a:r>
              <a:rPr lang="en-US" sz="2400" dirty="0" err="1" smtClean="0"/>
              <a:t>rad</a:t>
            </a:r>
            <a:r>
              <a:rPr lang="en-US" sz="2400" dirty="0" smtClean="0"/>
              <a:t> and angle with a step of 1 and then go to Step 1</a:t>
            </a:r>
          </a:p>
        </p:txBody>
      </p:sp>
    </p:spTree>
    <p:extLst>
      <p:ext uri="{BB962C8B-B14F-4D97-AF65-F5344CB8AC3E}">
        <p14:creationId xmlns:p14="http://schemas.microsoft.com/office/powerpoint/2010/main" xmlns="" val="2028875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8001000" cy="4893647"/>
          </a:xfrm>
          <a:prstGeom prst="rect">
            <a:avLst/>
          </a:prstGeom>
        </p:spPr>
        <p:txBody>
          <a:bodyPr wrap="square">
            <a:spAutoFit/>
          </a:bodyPr>
          <a:lstStyle/>
          <a:p>
            <a:r>
              <a:rPr lang="en-US" sz="2400" b="1" dirty="0" smtClean="0"/>
              <a:t>Step 3.</a:t>
            </a:r>
            <a:r>
              <a:rPr lang="en-US" sz="2400" dirty="0" smtClean="0"/>
              <a:t> Check for the values of 8 neighbors of the pixel (m, n), if it holds</a:t>
            </a:r>
          </a:p>
          <a:p>
            <a:r>
              <a:rPr lang="en-US" sz="2400" dirty="0" smtClean="0"/>
              <a:t>∀𝑃(m + 𝑑m, n + 𝑑n) == 0, (m + 𝑑m, n + 𝑑n) ∈ Q(</a:t>
            </a:r>
            <a:r>
              <a:rPr lang="en-US" sz="2400" dirty="0" err="1" smtClean="0"/>
              <a:t>m,n</a:t>
            </a:r>
            <a:r>
              <a:rPr lang="en-US" sz="2400" dirty="0" smtClean="0"/>
              <a:t>)</a:t>
            </a:r>
          </a:p>
          <a:p>
            <a:r>
              <a:rPr lang="en-US" sz="2400" dirty="0" smtClean="0"/>
              <a:t>𝑁(</a:t>
            </a:r>
            <a:r>
              <a:rPr lang="en-US" sz="2400" dirty="0" err="1" smtClean="0"/>
              <a:t>m,n</a:t>
            </a:r>
            <a:r>
              <a:rPr lang="en-US" sz="2400" dirty="0" smtClean="0"/>
              <a:t>) is the set of 8 neighbors of the pixel (m, n).</a:t>
            </a:r>
          </a:p>
          <a:p>
            <a:r>
              <a:rPr lang="en-US" sz="2400" dirty="0" smtClean="0"/>
              <a:t>Insert the point (m + 𝑑m, n + 𝑑n) into the array of palm mask points.</a:t>
            </a:r>
          </a:p>
          <a:p>
            <a:endParaRPr lang="en-US" sz="2400" dirty="0" smtClean="0"/>
          </a:p>
          <a:p>
            <a:r>
              <a:rPr lang="en-US" sz="2400" b="1" dirty="0" smtClean="0"/>
              <a:t>Step 4.</a:t>
            </a:r>
            <a:r>
              <a:rPr lang="en-US" sz="2400" dirty="0" smtClean="0"/>
              <a:t> Increase </a:t>
            </a:r>
            <a:r>
              <a:rPr lang="en-US" sz="2400" dirty="0" err="1" smtClean="0"/>
              <a:t>rad</a:t>
            </a:r>
            <a:r>
              <a:rPr lang="en-US" sz="2400" dirty="0" smtClean="0"/>
              <a:t> and angle, and then </a:t>
            </a:r>
            <a:r>
              <a:rPr lang="en-US" sz="2400" dirty="0" err="1" smtClean="0"/>
              <a:t>goto</a:t>
            </a:r>
            <a:r>
              <a:rPr lang="en-US" sz="2400" dirty="0" smtClean="0"/>
              <a:t> Step 1</a:t>
            </a:r>
          </a:p>
          <a:p>
            <a:r>
              <a:rPr lang="en-US" sz="2400" dirty="0" smtClean="0"/>
              <a:t>(</a:t>
            </a:r>
            <a:r>
              <a:rPr lang="en-US" sz="2400" dirty="0" err="1" smtClean="0"/>
              <a:t>i</a:t>
            </a:r>
            <a:r>
              <a:rPr lang="en-US" sz="2400" dirty="0" smtClean="0"/>
              <a:t>) Continue to search the nearest boundary point of another sampled point until all</a:t>
            </a:r>
          </a:p>
          <a:p>
            <a:r>
              <a:rPr lang="en-US" sz="2400" dirty="0" smtClean="0"/>
              <a:t>the sampled points are scanned.</a:t>
            </a:r>
          </a:p>
          <a:p>
            <a:r>
              <a:rPr lang="en-US" sz="2400" dirty="0" smtClean="0"/>
              <a:t>(ii) Connect all the points recorded in the array of palm mask points to yield the palm mask.</a:t>
            </a:r>
            <a:endParaRPr lang="en-US" sz="2400" dirty="0"/>
          </a:p>
        </p:txBody>
      </p:sp>
    </p:spTree>
    <p:extLst>
      <p:ext uri="{BB962C8B-B14F-4D97-AF65-F5344CB8AC3E}">
        <p14:creationId xmlns:p14="http://schemas.microsoft.com/office/powerpoint/2010/main" xmlns="" val="1865717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JPG"/>
          <p:cNvPicPr>
            <a:picLocks noChangeAspect="1"/>
          </p:cNvPicPr>
          <p:nvPr/>
        </p:nvPicPr>
        <p:blipFill>
          <a:blip r:embed="rId2"/>
          <a:stretch>
            <a:fillRect/>
          </a:stretch>
        </p:blipFill>
        <p:spPr>
          <a:xfrm>
            <a:off x="1143000" y="428602"/>
            <a:ext cx="6929486" cy="4071965"/>
          </a:xfrm>
          <a:prstGeom prst="rect">
            <a:avLst/>
          </a:prstGeom>
        </p:spPr>
      </p:pic>
      <p:sp>
        <p:nvSpPr>
          <p:cNvPr id="3" name="TextBox 2"/>
          <p:cNvSpPr txBox="1"/>
          <p:nvPr/>
        </p:nvSpPr>
        <p:spPr>
          <a:xfrm>
            <a:off x="1643042" y="5486400"/>
            <a:ext cx="5764591" cy="523220"/>
          </a:xfrm>
          <a:prstGeom prst="rect">
            <a:avLst/>
          </a:prstGeom>
          <a:noFill/>
        </p:spPr>
        <p:txBody>
          <a:bodyPr wrap="none" rtlCol="0">
            <a:spAutoFit/>
          </a:bodyPr>
          <a:lstStyle/>
          <a:p>
            <a:r>
              <a:rPr lang="en-IN" sz="2800" dirty="0" smtClean="0"/>
              <a:t>Fig: An example of distance transform </a:t>
            </a:r>
            <a:endParaRPr lang="en-US" sz="2800" dirty="0"/>
          </a:p>
        </p:txBody>
      </p:sp>
      <p:sp>
        <p:nvSpPr>
          <p:cNvPr id="5" name="TextBox 4"/>
          <p:cNvSpPr txBox="1"/>
          <p:nvPr/>
        </p:nvSpPr>
        <p:spPr>
          <a:xfrm>
            <a:off x="1447800" y="4526119"/>
            <a:ext cx="2681055" cy="461665"/>
          </a:xfrm>
          <a:prstGeom prst="rect">
            <a:avLst/>
          </a:prstGeom>
          <a:noFill/>
        </p:spPr>
        <p:txBody>
          <a:bodyPr wrap="none" rtlCol="0">
            <a:spAutoFit/>
          </a:bodyPr>
          <a:lstStyle/>
          <a:p>
            <a:r>
              <a:rPr lang="en-IN" sz="2400" dirty="0" smtClean="0"/>
              <a:t>(a) is a binary image</a:t>
            </a:r>
            <a:endParaRPr lang="en-US" sz="2400" dirty="0"/>
          </a:p>
        </p:txBody>
      </p:sp>
      <p:sp>
        <p:nvSpPr>
          <p:cNvPr id="6" name="TextBox 5"/>
          <p:cNvSpPr txBox="1"/>
          <p:nvPr/>
        </p:nvSpPr>
        <p:spPr>
          <a:xfrm>
            <a:off x="4628525" y="4526119"/>
            <a:ext cx="3420680" cy="461665"/>
          </a:xfrm>
          <a:prstGeom prst="rect">
            <a:avLst/>
          </a:prstGeom>
          <a:noFill/>
        </p:spPr>
        <p:txBody>
          <a:bodyPr wrap="none" rtlCol="0">
            <a:spAutoFit/>
          </a:bodyPr>
          <a:lstStyle/>
          <a:p>
            <a:r>
              <a:rPr lang="en-IN" sz="2400" dirty="0" smtClean="0"/>
              <a:t>(b) is a distance transform</a:t>
            </a:r>
            <a:endParaRPr lang="en-US" sz="2400" dirty="0"/>
          </a:p>
        </p:txBody>
      </p:sp>
    </p:spTree>
    <p:extLst>
      <p:ext uri="{BB962C8B-B14F-4D97-AF65-F5344CB8AC3E}">
        <p14:creationId xmlns:p14="http://schemas.microsoft.com/office/powerpoint/2010/main" xmlns="" val="3501909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Architecture </a:t>
            </a:r>
            <a:endParaRPr lang="en-IN" dirty="0"/>
          </a:p>
        </p:txBody>
      </p:sp>
      <p:pic>
        <p:nvPicPr>
          <p:cNvPr id="6146" name="Picture 2" descr="C:\Users\Admin\Desktop\MDD\system arc.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600200"/>
            <a:ext cx="7086600" cy="45259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85924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pic>
        <p:nvPicPr>
          <p:cNvPr id="3074" name="Picture 2" descr="C:\Users\Admin\Desktop\MDD\4.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81000" y="1752601"/>
            <a:ext cx="8382000" cy="39623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90296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MDD\2.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4800" y="1295400"/>
            <a:ext cx="8610600" cy="4267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0978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4190199982"/>
              </p:ext>
            </p:extLst>
          </p:nvPr>
        </p:nvGraphicFramePr>
        <p:xfrm>
          <a:off x="152400" y="1066800"/>
          <a:ext cx="8686800" cy="54864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34290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gridCol w="1600200">
                  <a:extLst>
                    <a:ext uri="{9D8B030D-6E8A-4147-A177-3AD203B41FA5}">
                      <a16:colId xmlns:a16="http://schemas.microsoft.com/office/drawing/2014/main" xmlns="" val="20004"/>
                    </a:ext>
                  </a:extLst>
                </a:gridCol>
              </a:tblGrid>
              <a:tr h="609600">
                <a:tc>
                  <a:txBody>
                    <a:bodyPr/>
                    <a:lstStyle/>
                    <a:p>
                      <a:r>
                        <a:rPr lang="en-US" sz="1400" dirty="0"/>
                        <a:t>S.NO.</a:t>
                      </a:r>
                    </a:p>
                  </a:txBody>
                  <a:tcPr/>
                </a:tc>
                <a:tc>
                  <a:txBody>
                    <a:bodyPr/>
                    <a:lstStyle/>
                    <a:p>
                      <a:pPr algn="ctr"/>
                      <a:r>
                        <a:rPr lang="en-US" dirty="0"/>
                        <a:t>TITLE</a:t>
                      </a:r>
                    </a:p>
                  </a:txBody>
                  <a:tcPr/>
                </a:tc>
                <a:tc>
                  <a:txBody>
                    <a:bodyPr/>
                    <a:lstStyle/>
                    <a:p>
                      <a:pPr algn="ctr"/>
                      <a:r>
                        <a:rPr lang="en-US" dirty="0"/>
                        <a:t>CONCEPT</a:t>
                      </a:r>
                    </a:p>
                  </a:txBody>
                  <a:tcPr/>
                </a:tc>
                <a:tc>
                  <a:txBody>
                    <a:bodyPr/>
                    <a:lstStyle/>
                    <a:p>
                      <a:r>
                        <a:rPr lang="en-US" dirty="0"/>
                        <a:t>ALGORITHM</a:t>
                      </a:r>
                    </a:p>
                  </a:txBody>
                  <a:tcPr/>
                </a:tc>
                <a:tc>
                  <a:txBody>
                    <a:bodyPr/>
                    <a:lstStyle/>
                    <a:p>
                      <a:pPr algn="ctr"/>
                      <a:r>
                        <a:rPr lang="en-US" dirty="0"/>
                        <a:t>DRAWBACK</a:t>
                      </a:r>
                    </a:p>
                  </a:txBody>
                  <a:tcPr/>
                </a:tc>
                <a:extLst>
                  <a:ext uri="{0D108BD9-81ED-4DB2-BD59-A6C34878D82A}">
                    <a16:rowId xmlns:a16="http://schemas.microsoft.com/office/drawing/2014/main" xmlns="" val="10000"/>
                  </a:ext>
                </a:extLst>
              </a:tr>
              <a:tr h="4876800">
                <a:tc>
                  <a:txBody>
                    <a:bodyPr/>
                    <a:lstStyle/>
                    <a:p>
                      <a:r>
                        <a:rPr lang="en-US" sz="1800" dirty="0"/>
                        <a:t>1.</a:t>
                      </a:r>
                    </a:p>
                  </a:txBody>
                  <a:tcPr/>
                </a:tc>
                <a:tc>
                  <a:txBody>
                    <a:bodyPr/>
                    <a:lstStyle/>
                    <a:p>
                      <a:pPr algn="l"/>
                      <a:r>
                        <a:rPr lang="en-US" sz="1800" b="0" kern="1200" dirty="0" smtClean="0">
                          <a:solidFill>
                            <a:schemeClr val="dk1"/>
                          </a:solidFill>
                          <a:effectLst/>
                          <a:latin typeface="+mn-lt"/>
                          <a:ea typeface="+mn-ea"/>
                          <a:cs typeface="+mn-cs"/>
                        </a:rPr>
                        <a:t>A Research Study of Hand Gesture Recognition Technologies and Applications for Human Vehicle Interaction</a:t>
                      </a:r>
                      <a:endParaRPr lang="en-IN" sz="1800" b="0" kern="1200" dirty="0">
                        <a:solidFill>
                          <a:schemeClr val="dk1"/>
                        </a:solidFill>
                        <a:effectLst/>
                        <a:latin typeface="+mn-lt"/>
                        <a:ea typeface="+mn-ea"/>
                        <a:cs typeface="+mn-cs"/>
                      </a:endParaRPr>
                    </a:p>
                  </a:txBody>
                  <a:tcPr/>
                </a:tc>
                <a:tc>
                  <a:txBody>
                    <a:bodyPr/>
                    <a:lstStyle/>
                    <a:p>
                      <a:r>
                        <a:rPr lang="en-US" sz="1800" kern="1200" dirty="0" smtClean="0">
                          <a:solidFill>
                            <a:schemeClr val="dk1"/>
                          </a:solidFill>
                          <a:effectLst/>
                          <a:latin typeface="+mn-lt"/>
                          <a:ea typeface="+mn-ea"/>
                          <a:cs typeface="+mn-cs"/>
                        </a:rPr>
                        <a:t>This paper describes the primary and secondary driving task together with Human Machine Interface (HMI) trends and issues which are driving automotive user interface designers to consider hand gesture recognition as a realistic alternative for user controls</a:t>
                      </a:r>
                      <a:endParaRPr lang="en-US" sz="1800" kern="1200" baseline="0" dirty="0">
                        <a:solidFill>
                          <a:schemeClr val="dk1"/>
                        </a:solidFill>
                        <a:latin typeface="+mn-lt"/>
                        <a:ea typeface="+mn-ea"/>
                        <a:cs typeface="+mn-cs"/>
                      </a:endParaRPr>
                    </a:p>
                    <a:p>
                      <a:endParaRPr lang="en-US" sz="1800" kern="1200" baseline="0" dirty="0">
                        <a:solidFill>
                          <a:schemeClr val="dk1"/>
                        </a:solidFill>
                        <a:latin typeface="+mn-lt"/>
                        <a:ea typeface="+mn-ea"/>
                        <a:cs typeface="+mn-cs"/>
                      </a:endParaRPr>
                    </a:p>
                  </a:txBody>
                  <a:tcPr/>
                </a:tc>
                <a:tc>
                  <a:txBody>
                    <a:bodyPr/>
                    <a:lstStyle/>
                    <a:p>
                      <a:r>
                        <a:rPr lang="en-IN" sz="1800" b="0" i="0" kern="1200" dirty="0" smtClean="0">
                          <a:solidFill>
                            <a:schemeClr val="dk1"/>
                          </a:solidFill>
                          <a:effectLst/>
                          <a:latin typeface="+mn-lt"/>
                          <a:ea typeface="+mn-ea"/>
                          <a:cs typeface="+mn-cs"/>
                        </a:rPr>
                        <a:t>The Canny Edge Detection          Algorithm.</a:t>
                      </a:r>
                      <a:endParaRPr lang="en-US" b="0" dirty="0"/>
                    </a:p>
                  </a:txBody>
                  <a:tcPr/>
                </a:tc>
                <a:tc>
                  <a:txBody>
                    <a:bodyPr/>
                    <a:lstStyle/>
                    <a:p>
                      <a:r>
                        <a:rPr lang="en-US" sz="1800" kern="1200" dirty="0" smtClean="0">
                          <a:solidFill>
                            <a:schemeClr val="dk1"/>
                          </a:solidFill>
                          <a:effectLst/>
                          <a:latin typeface="+mn-lt"/>
                          <a:ea typeface="+mn-ea"/>
                          <a:cs typeface="+mn-cs"/>
                        </a:rPr>
                        <a:t>The concept of selective themes of pre-emptive gestures, function associated gestures, context sensitive gestures, concepts are being further developed.</a:t>
                      </a:r>
                      <a:endParaRPr lang="en-US" dirty="0"/>
                    </a:p>
                  </a:txBody>
                  <a:tcPr/>
                </a:tc>
                <a:extLst>
                  <a:ext uri="{0D108BD9-81ED-4DB2-BD59-A6C34878D82A}">
                    <a16:rowId xmlns:a16="http://schemas.microsoft.com/office/drawing/2014/main" xmlns="" val="10001"/>
                  </a:ext>
                </a:extLst>
              </a:tr>
            </a:tbl>
          </a:graphicData>
        </a:graphic>
      </p:graphicFrame>
      <p:sp>
        <p:nvSpPr>
          <p:cNvPr id="5" name="TextBox 4"/>
          <p:cNvSpPr txBox="1"/>
          <p:nvPr/>
        </p:nvSpPr>
        <p:spPr>
          <a:xfrm>
            <a:off x="1295400" y="7901"/>
            <a:ext cx="6477000" cy="769441"/>
          </a:xfrm>
          <a:prstGeom prst="rect">
            <a:avLst/>
          </a:prstGeom>
          <a:noFill/>
        </p:spPr>
        <p:txBody>
          <a:bodyPr wrap="square" rtlCol="0" anchor="ctr">
            <a:spAutoFit/>
          </a:bodyPr>
          <a:lstStyle/>
          <a:p>
            <a:pPr algn="ctr"/>
            <a:r>
              <a:rPr lang="en-US" sz="4400" dirty="0"/>
              <a:t>LITERATURE SURVEY</a:t>
            </a:r>
          </a:p>
        </p:txBody>
      </p:sp>
    </p:spTree>
    <p:extLst>
      <p:ext uri="{BB962C8B-B14F-4D97-AF65-F5344CB8AC3E}">
        <p14:creationId xmlns:p14="http://schemas.microsoft.com/office/powerpoint/2010/main" xmlns="" val="1021103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MDD\1.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2400" y="1066800"/>
            <a:ext cx="8839200" cy="4419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4689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proposed model</a:t>
            </a:r>
            <a:endParaRPr lang="en-IN" dirty="0"/>
          </a:p>
        </p:txBody>
      </p:sp>
      <p:sp>
        <p:nvSpPr>
          <p:cNvPr id="3" name="Content Placeholder 2"/>
          <p:cNvSpPr>
            <a:spLocks noGrp="1"/>
          </p:cNvSpPr>
          <p:nvPr>
            <p:ph idx="1"/>
          </p:nvPr>
        </p:nvSpPr>
        <p:spPr>
          <a:xfrm>
            <a:off x="457200" y="1828800"/>
            <a:ext cx="8229600" cy="4525963"/>
          </a:xfrm>
        </p:spPr>
        <p:txBody>
          <a:bodyPr>
            <a:normAutofit fontScale="92500" lnSpcReduction="20000"/>
          </a:bodyPr>
          <a:lstStyle/>
          <a:p>
            <a:pPr algn="just"/>
            <a:r>
              <a:rPr lang="en-IN" dirty="0" smtClean="0"/>
              <a:t>The proposed model is a way nice solution to the drivers of long journey as it reduces risk of physical strain in ankle and lower foot region.</a:t>
            </a:r>
          </a:p>
          <a:p>
            <a:pPr algn="just"/>
            <a:endParaRPr lang="en-IN" dirty="0"/>
          </a:p>
          <a:p>
            <a:pPr algn="just"/>
            <a:r>
              <a:rPr lang="en-IN" dirty="0" smtClean="0"/>
              <a:t>The model can also help in executing sudden and reflex actions during emergency conditions.</a:t>
            </a:r>
          </a:p>
          <a:p>
            <a:pPr algn="just"/>
            <a:endParaRPr lang="en-IN" dirty="0"/>
          </a:p>
          <a:p>
            <a:pPr algn="just"/>
            <a:r>
              <a:rPr lang="en-IN" dirty="0" smtClean="0"/>
              <a:t>Driving becomes easy as driver has to only handle the grip on his steering instead of minding the accelerator or clutch during whole journey.</a:t>
            </a:r>
          </a:p>
          <a:p>
            <a:pPr algn="just"/>
            <a:endParaRPr lang="en-IN" dirty="0"/>
          </a:p>
          <a:p>
            <a:pPr algn="just"/>
            <a:endParaRPr lang="en-IN" dirty="0"/>
          </a:p>
        </p:txBody>
      </p:sp>
    </p:spTree>
    <p:extLst>
      <p:ext uri="{BB962C8B-B14F-4D97-AF65-F5344CB8AC3E}">
        <p14:creationId xmlns:p14="http://schemas.microsoft.com/office/powerpoint/2010/main" xmlns="" val="4045622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 and Work</a:t>
            </a:r>
            <a:endParaRPr lang="en-IN" dirty="0"/>
          </a:p>
        </p:txBody>
      </p:sp>
      <p:sp>
        <p:nvSpPr>
          <p:cNvPr id="3" name="Content Placeholder 2"/>
          <p:cNvSpPr>
            <a:spLocks noGrp="1"/>
          </p:cNvSpPr>
          <p:nvPr>
            <p:ph idx="1"/>
          </p:nvPr>
        </p:nvSpPr>
        <p:spPr>
          <a:xfrm>
            <a:off x="457200" y="1828800"/>
            <a:ext cx="8229600" cy="4525963"/>
          </a:xfrm>
        </p:spPr>
        <p:txBody>
          <a:bodyPr>
            <a:normAutofit fontScale="85000" lnSpcReduction="20000"/>
          </a:bodyPr>
          <a:lstStyle/>
          <a:p>
            <a:pPr algn="just"/>
            <a:r>
              <a:rPr lang="en-IN" dirty="0" smtClean="0"/>
              <a:t>The proposed model is implemented assuming that the background of driver remains uninterrupted by other objects which might create ambiguity in detection of hand region.</a:t>
            </a:r>
          </a:p>
          <a:p>
            <a:pPr algn="just"/>
            <a:endParaRPr lang="en-IN" dirty="0" smtClean="0"/>
          </a:p>
          <a:p>
            <a:pPr algn="just"/>
            <a:r>
              <a:rPr lang="en-IN" dirty="0" smtClean="0"/>
              <a:t>If some other object (or hand-like object) comes in background then it decreases the efficiency and might result in improper results.</a:t>
            </a:r>
          </a:p>
          <a:p>
            <a:pPr algn="just"/>
            <a:endParaRPr lang="en-IN" dirty="0" smtClean="0"/>
          </a:p>
          <a:p>
            <a:pPr algn="just"/>
            <a:r>
              <a:rPr lang="en-IN" dirty="0" smtClean="0"/>
              <a:t>For future work, we can find some technology or concept that can overcome this possibility of inefficiency.</a:t>
            </a:r>
            <a:endParaRPr lang="en-IN" dirty="0"/>
          </a:p>
        </p:txBody>
      </p:sp>
    </p:spTree>
    <p:extLst>
      <p:ext uri="{BB962C8B-B14F-4D97-AF65-F5344CB8AC3E}">
        <p14:creationId xmlns:p14="http://schemas.microsoft.com/office/powerpoint/2010/main" xmlns="" val="466536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457200" y="1600200"/>
            <a:ext cx="8229600" cy="4800600"/>
          </a:xfrm>
        </p:spPr>
        <p:txBody>
          <a:bodyPr>
            <a:noAutofit/>
          </a:bodyPr>
          <a:lstStyle/>
          <a:p>
            <a:r>
              <a:rPr lang="en-IN" sz="2400" dirty="0" smtClean="0"/>
              <a:t>The model is uses concept of Deep learning’s Neural network to detect the hand gesture and apply procedures accordingly.</a:t>
            </a:r>
          </a:p>
          <a:p>
            <a:pPr marL="0" indent="0">
              <a:buNone/>
            </a:pPr>
            <a:endParaRPr lang="en-IN" sz="2400" dirty="0" smtClean="0"/>
          </a:p>
          <a:p>
            <a:r>
              <a:rPr lang="en-IN" sz="2400" dirty="0" smtClean="0"/>
              <a:t>In this model, firstly, video gets captured and parts of hand region are detected using segmentation process to differentiate the palm and fingers.</a:t>
            </a:r>
          </a:p>
          <a:p>
            <a:pPr marL="0" indent="0">
              <a:buNone/>
            </a:pPr>
            <a:endParaRPr lang="en-IN" sz="2400" dirty="0" smtClean="0"/>
          </a:p>
          <a:p>
            <a:r>
              <a:rPr lang="en-IN" sz="2400" dirty="0" smtClean="0"/>
              <a:t>Then the fingers are detected and gesture is recognized with the help of Classifier which holds data set of all gestures.</a:t>
            </a:r>
          </a:p>
          <a:p>
            <a:endParaRPr lang="en-IN" sz="2400" dirty="0"/>
          </a:p>
          <a:p>
            <a:r>
              <a:rPr lang="en-IN" sz="2400" dirty="0" smtClean="0"/>
              <a:t>Experimentation and testing shows that the model is working correctly and can be implemented.</a:t>
            </a:r>
          </a:p>
          <a:p>
            <a:endParaRPr lang="en-IN" sz="2400" dirty="0" smtClean="0"/>
          </a:p>
          <a:p>
            <a:pPr marL="0" indent="0">
              <a:buNone/>
            </a:pPr>
            <a:r>
              <a:rPr lang="en-IN" sz="2400" dirty="0" smtClean="0"/>
              <a:t> </a:t>
            </a:r>
          </a:p>
        </p:txBody>
      </p:sp>
    </p:spTree>
    <p:extLst>
      <p:ext uri="{BB962C8B-B14F-4D97-AF65-F5344CB8AC3E}">
        <p14:creationId xmlns:p14="http://schemas.microsoft.com/office/powerpoint/2010/main" xmlns="" val="312281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495288947"/>
              </p:ext>
            </p:extLst>
          </p:nvPr>
        </p:nvGraphicFramePr>
        <p:xfrm>
          <a:off x="228600" y="304800"/>
          <a:ext cx="8686800" cy="60960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34290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gridCol w="1600200">
                  <a:extLst>
                    <a:ext uri="{9D8B030D-6E8A-4147-A177-3AD203B41FA5}">
                      <a16:colId xmlns:a16="http://schemas.microsoft.com/office/drawing/2014/main" xmlns="" val="20004"/>
                    </a:ext>
                  </a:extLst>
                </a:gridCol>
              </a:tblGrid>
              <a:tr h="609600">
                <a:tc>
                  <a:txBody>
                    <a:bodyPr/>
                    <a:lstStyle/>
                    <a:p>
                      <a:r>
                        <a:rPr lang="en-US" sz="1400" dirty="0"/>
                        <a:t>S.NO.</a:t>
                      </a:r>
                    </a:p>
                  </a:txBody>
                  <a:tcPr/>
                </a:tc>
                <a:tc>
                  <a:txBody>
                    <a:bodyPr/>
                    <a:lstStyle/>
                    <a:p>
                      <a:pPr algn="ctr"/>
                      <a:r>
                        <a:rPr lang="en-US" dirty="0"/>
                        <a:t>TITLE</a:t>
                      </a:r>
                    </a:p>
                  </a:txBody>
                  <a:tcPr/>
                </a:tc>
                <a:tc>
                  <a:txBody>
                    <a:bodyPr/>
                    <a:lstStyle/>
                    <a:p>
                      <a:pPr algn="ctr"/>
                      <a:r>
                        <a:rPr lang="en-US" b="0" dirty="0"/>
                        <a:t>CONCEPT</a:t>
                      </a:r>
                    </a:p>
                  </a:txBody>
                  <a:tcPr/>
                </a:tc>
                <a:tc>
                  <a:txBody>
                    <a:bodyPr/>
                    <a:lstStyle/>
                    <a:p>
                      <a:r>
                        <a:rPr lang="en-US" dirty="0"/>
                        <a:t>ALGORITHM</a:t>
                      </a:r>
                    </a:p>
                  </a:txBody>
                  <a:tcPr/>
                </a:tc>
                <a:tc>
                  <a:txBody>
                    <a:bodyPr/>
                    <a:lstStyle/>
                    <a:p>
                      <a:pPr algn="ctr"/>
                      <a:r>
                        <a:rPr lang="en-US" dirty="0"/>
                        <a:t>DRAWBACK</a:t>
                      </a:r>
                    </a:p>
                  </a:txBody>
                  <a:tcPr/>
                </a:tc>
                <a:extLst>
                  <a:ext uri="{0D108BD9-81ED-4DB2-BD59-A6C34878D82A}">
                    <a16:rowId xmlns:a16="http://schemas.microsoft.com/office/drawing/2014/main" xmlns="" val="10000"/>
                  </a:ext>
                </a:extLst>
              </a:tr>
              <a:tr h="5486400">
                <a:tc>
                  <a:txBody>
                    <a:bodyPr/>
                    <a:lstStyle/>
                    <a:p>
                      <a:r>
                        <a:rPr lang="en-US" sz="1800" dirty="0"/>
                        <a:t>2.</a:t>
                      </a:r>
                    </a:p>
                  </a:txBody>
                  <a:tcPr/>
                </a:tc>
                <a:tc>
                  <a:txBody>
                    <a:bodyPr/>
                    <a:lstStyle/>
                    <a:p>
                      <a:r>
                        <a:rPr lang="en-US" sz="1800" b="0" kern="1200" dirty="0" smtClean="0">
                          <a:solidFill>
                            <a:schemeClr val="dk1"/>
                          </a:solidFill>
                          <a:effectLst/>
                          <a:latin typeface="+mn-lt"/>
                          <a:ea typeface="+mn-ea"/>
                          <a:cs typeface="+mn-cs"/>
                        </a:rPr>
                        <a:t>Hand Gestures to Control Infotainment Equipment in Cars.</a:t>
                      </a:r>
                    </a:p>
                    <a:p>
                      <a:r>
                        <a:rPr lang="en-US" sz="1800" b="0" kern="1200" dirty="0" smtClean="0">
                          <a:solidFill>
                            <a:schemeClr val="dk1"/>
                          </a:solidFill>
                          <a:effectLst/>
                          <a:latin typeface="+mn-lt"/>
                          <a:ea typeface="+mn-ea"/>
                          <a:cs typeface="+mn-cs"/>
                        </a:rPr>
                        <a:t>(Research</a:t>
                      </a:r>
                      <a:r>
                        <a:rPr lang="en-US" sz="1800" b="0" kern="1200" baseline="0" dirty="0" smtClean="0">
                          <a:solidFill>
                            <a:schemeClr val="dk1"/>
                          </a:solidFill>
                          <a:effectLst/>
                          <a:latin typeface="+mn-lt"/>
                          <a:ea typeface="+mn-ea"/>
                          <a:cs typeface="+mn-cs"/>
                        </a:rPr>
                        <a:t>Gate-2018)</a:t>
                      </a:r>
                      <a:endParaRPr lang="en-IN" sz="1800" b="0" kern="1200" dirty="0">
                        <a:solidFill>
                          <a:schemeClr val="dk1"/>
                        </a:solidFill>
                        <a:effectLst/>
                        <a:latin typeface="+mn-lt"/>
                        <a:ea typeface="+mn-ea"/>
                        <a:cs typeface="+mn-cs"/>
                      </a:endParaRPr>
                    </a:p>
                  </a:txBody>
                  <a:tcPr/>
                </a:tc>
                <a:tc>
                  <a:txBody>
                    <a:bodyPr/>
                    <a:lstStyle/>
                    <a:p>
                      <a:r>
                        <a:rPr lang="en-US" sz="1800" b="0" kern="1200" dirty="0" smtClean="0">
                          <a:solidFill>
                            <a:schemeClr val="dk1"/>
                          </a:solidFill>
                          <a:effectLst/>
                          <a:latin typeface="+mn-lt"/>
                          <a:ea typeface="+mn-ea"/>
                          <a:cs typeface="+mn-cs"/>
                        </a:rPr>
                        <a:t>A complete system for controlling the infotainment equipment through hand gestures is explained in this paper. The system works with a visible-infrared camera mounted on the ceiling of the car and pointing to the shift-stick area, and is based in a combination of some new and some well- known computer vision algorithms. The system has been tested by 23 volunteers on a car simulator and a real vehicle and the results show that the users slightly prefer this system to an equivalent one based on a touch-screen interface.</a:t>
                      </a:r>
                      <a:endParaRPr lang="en-US" sz="1800" b="0" kern="1200" baseline="0" dirty="0">
                        <a:solidFill>
                          <a:schemeClr val="dk1"/>
                        </a:solidFill>
                        <a:latin typeface="+mn-lt"/>
                        <a:ea typeface="+mn-ea"/>
                        <a:cs typeface="+mn-cs"/>
                      </a:endParaRPr>
                    </a:p>
                  </a:txBody>
                  <a:tcPr/>
                </a:tc>
                <a:tc>
                  <a:txBody>
                    <a:bodyPr/>
                    <a:lstStyle/>
                    <a:p>
                      <a:r>
                        <a:rPr lang="en-US" sz="1800" kern="1200" dirty="0" smtClean="0">
                          <a:solidFill>
                            <a:schemeClr val="dk1"/>
                          </a:solidFill>
                          <a:effectLst/>
                          <a:latin typeface="+mn-lt"/>
                          <a:ea typeface="+mn-ea"/>
                          <a:cs typeface="+mn-cs"/>
                        </a:rPr>
                        <a:t>The core of the system is composed by the computer- vision algorithms, that process the input video stream, detecting, segmenting, tracking, classifying and coding the hand gesture to feed the interface manager. </a:t>
                      </a:r>
                      <a:endParaRPr lang="en-US" dirty="0"/>
                    </a:p>
                  </a:txBody>
                  <a:tcPr/>
                </a:tc>
                <a:tc>
                  <a:txBody>
                    <a:bodyPr/>
                    <a:lstStyle/>
                    <a:p>
                      <a:r>
                        <a:rPr lang="en-US" sz="1800" kern="1200" dirty="0" smtClean="0">
                          <a:solidFill>
                            <a:schemeClr val="dk1"/>
                          </a:solidFill>
                          <a:effectLst/>
                          <a:latin typeface="+mn-lt"/>
                          <a:ea typeface="+mn-ea"/>
                          <a:cs typeface="+mn-cs"/>
                        </a:rPr>
                        <a:t>There is still some work to do to improve reliability, at least enough to surpass the touch-screen based interface.</a:t>
                      </a:r>
                      <a:endParaRPr 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20802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2865863404"/>
              </p:ext>
            </p:extLst>
          </p:nvPr>
        </p:nvGraphicFramePr>
        <p:xfrm>
          <a:off x="152400" y="381000"/>
          <a:ext cx="8686800" cy="61874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34290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gridCol w="1600200">
                  <a:extLst>
                    <a:ext uri="{9D8B030D-6E8A-4147-A177-3AD203B41FA5}">
                      <a16:colId xmlns:a16="http://schemas.microsoft.com/office/drawing/2014/main" xmlns="" val="20004"/>
                    </a:ext>
                  </a:extLst>
                </a:gridCol>
              </a:tblGrid>
              <a:tr h="609600">
                <a:tc>
                  <a:txBody>
                    <a:bodyPr/>
                    <a:lstStyle/>
                    <a:p>
                      <a:r>
                        <a:rPr lang="en-US" sz="1400" dirty="0"/>
                        <a:t>S.NO.</a:t>
                      </a:r>
                    </a:p>
                  </a:txBody>
                  <a:tcPr/>
                </a:tc>
                <a:tc>
                  <a:txBody>
                    <a:bodyPr/>
                    <a:lstStyle/>
                    <a:p>
                      <a:pPr algn="ctr"/>
                      <a:r>
                        <a:rPr lang="en-US" dirty="0"/>
                        <a:t>TITLE</a:t>
                      </a:r>
                    </a:p>
                  </a:txBody>
                  <a:tcPr/>
                </a:tc>
                <a:tc>
                  <a:txBody>
                    <a:bodyPr/>
                    <a:lstStyle/>
                    <a:p>
                      <a:pPr algn="ctr"/>
                      <a:r>
                        <a:rPr lang="en-US" b="0" dirty="0"/>
                        <a:t>CONCEPT</a:t>
                      </a:r>
                    </a:p>
                  </a:txBody>
                  <a:tcPr/>
                </a:tc>
                <a:tc>
                  <a:txBody>
                    <a:bodyPr/>
                    <a:lstStyle/>
                    <a:p>
                      <a:r>
                        <a:rPr lang="en-US" dirty="0"/>
                        <a:t>ALGORITHM</a:t>
                      </a:r>
                    </a:p>
                  </a:txBody>
                  <a:tcPr/>
                </a:tc>
                <a:tc>
                  <a:txBody>
                    <a:bodyPr/>
                    <a:lstStyle/>
                    <a:p>
                      <a:pPr algn="ctr"/>
                      <a:r>
                        <a:rPr lang="en-US" dirty="0"/>
                        <a:t>DRAWBACK</a:t>
                      </a:r>
                    </a:p>
                  </a:txBody>
                  <a:tcPr/>
                </a:tc>
                <a:extLst>
                  <a:ext uri="{0D108BD9-81ED-4DB2-BD59-A6C34878D82A}">
                    <a16:rowId xmlns:a16="http://schemas.microsoft.com/office/drawing/2014/main" xmlns="" val="10000"/>
                  </a:ext>
                </a:extLst>
              </a:tr>
              <a:tr h="3223381">
                <a:tc>
                  <a:txBody>
                    <a:bodyPr/>
                    <a:lstStyle/>
                    <a:p>
                      <a:r>
                        <a:rPr lang="en-US" sz="1800" dirty="0" smtClean="0"/>
                        <a:t>3.</a:t>
                      </a:r>
                      <a:endParaRPr lang="en-US" sz="1800" dirty="0"/>
                    </a:p>
                  </a:txBody>
                  <a:tcPr/>
                </a:tc>
                <a:tc>
                  <a:txBody>
                    <a:bodyPr/>
                    <a:lstStyle/>
                    <a:p>
                      <a:r>
                        <a:rPr lang="en-US" sz="1800" b="0" kern="1200" dirty="0" smtClean="0">
                          <a:solidFill>
                            <a:schemeClr val="dk1"/>
                          </a:solidFill>
                          <a:effectLst/>
                          <a:latin typeface="+mn-lt"/>
                          <a:ea typeface="+mn-ea"/>
                          <a:cs typeface="+mn-cs"/>
                        </a:rPr>
                        <a:t>GLADAS: Gesture Learning</a:t>
                      </a:r>
                      <a:endParaRPr lang="en-IN" sz="1800" b="0" kern="1200" dirty="0" smtClean="0">
                        <a:solidFill>
                          <a:schemeClr val="dk1"/>
                        </a:solidFill>
                        <a:effectLst/>
                        <a:latin typeface="+mn-lt"/>
                        <a:ea typeface="+mn-ea"/>
                        <a:cs typeface="+mn-cs"/>
                      </a:endParaRPr>
                    </a:p>
                    <a:p>
                      <a:r>
                        <a:rPr lang="en-US" sz="1800" b="0" kern="1200" dirty="0" smtClean="0">
                          <a:solidFill>
                            <a:schemeClr val="dk1"/>
                          </a:solidFill>
                          <a:effectLst/>
                          <a:latin typeface="+mn-lt"/>
                          <a:ea typeface="+mn-ea"/>
                          <a:cs typeface="+mn-cs"/>
                        </a:rPr>
                        <a:t>for Advanced Driver Assistance Systems.</a:t>
                      </a:r>
                    </a:p>
                    <a:p>
                      <a:r>
                        <a:rPr lang="en-US" sz="1800" b="0" kern="1200" dirty="0" smtClean="0">
                          <a:solidFill>
                            <a:schemeClr val="dk1"/>
                          </a:solidFill>
                          <a:effectLst/>
                          <a:latin typeface="+mn-lt"/>
                          <a:ea typeface="+mn-ea"/>
                          <a:cs typeface="+mn-cs"/>
                        </a:rPr>
                        <a:t>(Harvard-edge-2019)</a:t>
                      </a:r>
                      <a:endParaRPr lang="en-IN" sz="1800" b="0" kern="1200" dirty="0">
                        <a:solidFill>
                          <a:schemeClr val="dk1"/>
                        </a:solidFill>
                        <a:effectLst/>
                        <a:latin typeface="+mn-lt"/>
                        <a:ea typeface="+mn-ea"/>
                        <a:cs typeface="+mn-cs"/>
                      </a:endParaRPr>
                    </a:p>
                  </a:txBody>
                  <a:tcPr/>
                </a:tc>
                <a:tc>
                  <a:txBody>
                    <a:bodyPr/>
                    <a:lstStyle/>
                    <a:p>
                      <a:r>
                        <a:rPr lang="en-US" sz="1800" b="0" kern="1200" dirty="0" smtClean="0">
                          <a:solidFill>
                            <a:schemeClr val="dk1"/>
                          </a:solidFill>
                          <a:effectLst/>
                          <a:latin typeface="+mn-lt"/>
                          <a:ea typeface="+mn-ea"/>
                          <a:cs typeface="+mn-cs"/>
                        </a:rPr>
                        <a:t>In this paper, we present GLADAS, a simulator-based research platform designed to teach AVs to understand pedestrian hand gestures. GLADAS supports the training, testing, and validation of deep learning-based self-driving car </a:t>
                      </a:r>
                      <a:r>
                        <a:rPr lang="en-US" sz="1800" b="0" kern="1200" dirty="0" err="1" smtClean="0">
                          <a:solidFill>
                            <a:schemeClr val="dk1"/>
                          </a:solidFill>
                          <a:effectLst/>
                          <a:latin typeface="+mn-lt"/>
                          <a:ea typeface="+mn-ea"/>
                          <a:cs typeface="+mn-cs"/>
                        </a:rPr>
                        <a:t>ges</a:t>
                      </a:r>
                      <a:r>
                        <a:rPr lang="en-US" sz="1800" b="0" kern="1200" dirty="0" smtClean="0">
                          <a:solidFill>
                            <a:schemeClr val="dk1"/>
                          </a:solidFill>
                          <a:effectLst/>
                          <a:latin typeface="+mn-lt"/>
                          <a:ea typeface="+mn-ea"/>
                          <a:cs typeface="+mn-cs"/>
                        </a:rPr>
                        <a:t>- </a:t>
                      </a:r>
                      <a:r>
                        <a:rPr lang="en-US" sz="1800" b="0" kern="1200" dirty="0" err="1" smtClean="0">
                          <a:solidFill>
                            <a:schemeClr val="dk1"/>
                          </a:solidFill>
                          <a:effectLst/>
                          <a:latin typeface="+mn-lt"/>
                          <a:ea typeface="+mn-ea"/>
                          <a:cs typeface="+mn-cs"/>
                        </a:rPr>
                        <a:t>ture</a:t>
                      </a:r>
                      <a:r>
                        <a:rPr lang="en-US" sz="1800" b="0" kern="1200" dirty="0" smtClean="0">
                          <a:solidFill>
                            <a:schemeClr val="dk1"/>
                          </a:solidFill>
                          <a:effectLst/>
                          <a:latin typeface="+mn-lt"/>
                          <a:ea typeface="+mn-ea"/>
                          <a:cs typeface="+mn-cs"/>
                        </a:rPr>
                        <a:t> recognition systems. We focus on gestures as they are a primordial (</a:t>
                      </a:r>
                      <a:r>
                        <a:rPr lang="en-US" sz="1800" b="0" kern="1200" dirty="0" err="1" smtClean="0">
                          <a:solidFill>
                            <a:schemeClr val="dk1"/>
                          </a:solidFill>
                          <a:effectLst/>
                          <a:latin typeface="+mn-lt"/>
                          <a:ea typeface="+mn-ea"/>
                          <a:cs typeface="+mn-cs"/>
                        </a:rPr>
                        <a:t>i.e</a:t>
                      </a:r>
                      <a:r>
                        <a:rPr lang="en-US" sz="1800" b="0" kern="1200" dirty="0" smtClean="0">
                          <a:solidFill>
                            <a:schemeClr val="dk1"/>
                          </a:solidFill>
                          <a:effectLst/>
                          <a:latin typeface="+mn-lt"/>
                          <a:ea typeface="+mn-ea"/>
                          <a:cs typeface="+mn-cs"/>
                        </a:rPr>
                        <a:t>, natural and common) way to interact with cars. To the best of our knowledge, GLADAS is the first system of its kind designed to provide an </a:t>
                      </a:r>
                      <a:r>
                        <a:rPr lang="en-US" sz="1800" b="0" kern="1200" dirty="0" err="1" smtClean="0">
                          <a:solidFill>
                            <a:schemeClr val="dk1"/>
                          </a:solidFill>
                          <a:effectLst/>
                          <a:latin typeface="+mn-lt"/>
                          <a:ea typeface="+mn-ea"/>
                          <a:cs typeface="+mn-cs"/>
                        </a:rPr>
                        <a:t>infrastruc</a:t>
                      </a:r>
                      <a:r>
                        <a:rPr lang="en-US" sz="1800" b="0" kern="1200" dirty="0" smtClean="0">
                          <a:solidFill>
                            <a:schemeClr val="dk1"/>
                          </a:solidFill>
                          <a:effectLst/>
                          <a:latin typeface="+mn-lt"/>
                          <a:ea typeface="+mn-ea"/>
                          <a:cs typeface="+mn-cs"/>
                        </a:rPr>
                        <a:t>- </a:t>
                      </a:r>
                      <a:r>
                        <a:rPr lang="en-US" sz="1800" b="0" kern="1200" dirty="0" err="1" smtClean="0">
                          <a:solidFill>
                            <a:schemeClr val="dk1"/>
                          </a:solidFill>
                          <a:effectLst/>
                          <a:latin typeface="+mn-lt"/>
                          <a:ea typeface="+mn-ea"/>
                          <a:cs typeface="+mn-cs"/>
                        </a:rPr>
                        <a:t>ture</a:t>
                      </a:r>
                      <a:r>
                        <a:rPr lang="en-US" sz="1800" b="0" kern="1200" dirty="0" smtClean="0">
                          <a:solidFill>
                            <a:schemeClr val="dk1"/>
                          </a:solidFill>
                          <a:effectLst/>
                          <a:latin typeface="+mn-lt"/>
                          <a:ea typeface="+mn-ea"/>
                          <a:cs typeface="+mn-cs"/>
                        </a:rPr>
                        <a:t> for further research into human-AV interaction. </a:t>
                      </a:r>
                      <a:endParaRPr lang="en-US" b="0" dirty="0"/>
                    </a:p>
                  </a:txBody>
                  <a:tcPr/>
                </a:tc>
                <a:tc>
                  <a:txBody>
                    <a:bodyPr/>
                    <a:lstStyle/>
                    <a:p>
                      <a:r>
                        <a:rPr lang="en-US" sz="1800" kern="1200" dirty="0" smtClean="0">
                          <a:solidFill>
                            <a:schemeClr val="dk1"/>
                          </a:solidFill>
                          <a:effectLst/>
                          <a:latin typeface="+mn-lt"/>
                          <a:ea typeface="+mn-ea"/>
                          <a:cs typeface="+mn-cs"/>
                        </a:rPr>
                        <a:t>real-time gesture recognition algorithm</a:t>
                      </a:r>
                      <a:endParaRPr lang="en-US" dirty="0"/>
                    </a:p>
                  </a:txBody>
                  <a:tcPr/>
                </a:tc>
                <a:tc>
                  <a:txBody>
                    <a:bodyPr/>
                    <a:lstStyle/>
                    <a:p>
                      <a:r>
                        <a:rPr lang="en-US" sz="1800" kern="1200" dirty="0" smtClean="0">
                          <a:solidFill>
                            <a:schemeClr val="dk1"/>
                          </a:solidFill>
                          <a:effectLst/>
                          <a:latin typeface="+mn-lt"/>
                          <a:ea typeface="+mn-ea"/>
                          <a:cs typeface="+mn-cs"/>
                        </a:rPr>
                        <a:t>The results provided by the simulator suggest a need for continued gesture learning research as well as the necessity of developing benchmarking and safety tests for self- driving cars, particularly within the context of gesture learning.</a:t>
                      </a:r>
                      <a:endParaRPr 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94689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983097131"/>
              </p:ext>
            </p:extLst>
          </p:nvPr>
        </p:nvGraphicFramePr>
        <p:xfrm>
          <a:off x="152400" y="381000"/>
          <a:ext cx="8686800" cy="5638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34290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gridCol w="1600200">
                  <a:extLst>
                    <a:ext uri="{9D8B030D-6E8A-4147-A177-3AD203B41FA5}">
                      <a16:colId xmlns:a16="http://schemas.microsoft.com/office/drawing/2014/main" xmlns="" val="20004"/>
                    </a:ext>
                  </a:extLst>
                </a:gridCol>
              </a:tblGrid>
              <a:tr h="609600">
                <a:tc>
                  <a:txBody>
                    <a:bodyPr/>
                    <a:lstStyle/>
                    <a:p>
                      <a:r>
                        <a:rPr lang="en-US" sz="1400" dirty="0"/>
                        <a:t>S.NO.</a:t>
                      </a:r>
                    </a:p>
                  </a:txBody>
                  <a:tcPr/>
                </a:tc>
                <a:tc>
                  <a:txBody>
                    <a:bodyPr/>
                    <a:lstStyle/>
                    <a:p>
                      <a:pPr algn="ctr"/>
                      <a:r>
                        <a:rPr lang="en-US" b="1" dirty="0"/>
                        <a:t>TITLE</a:t>
                      </a:r>
                    </a:p>
                  </a:txBody>
                  <a:tcPr/>
                </a:tc>
                <a:tc>
                  <a:txBody>
                    <a:bodyPr/>
                    <a:lstStyle/>
                    <a:p>
                      <a:pPr algn="ctr"/>
                      <a:r>
                        <a:rPr lang="en-US" b="0" dirty="0"/>
                        <a:t>CONCEPT</a:t>
                      </a:r>
                    </a:p>
                  </a:txBody>
                  <a:tcPr/>
                </a:tc>
                <a:tc>
                  <a:txBody>
                    <a:bodyPr/>
                    <a:lstStyle/>
                    <a:p>
                      <a:r>
                        <a:rPr lang="en-US" dirty="0"/>
                        <a:t>ALGORITHM</a:t>
                      </a:r>
                    </a:p>
                  </a:txBody>
                  <a:tcPr/>
                </a:tc>
                <a:tc>
                  <a:txBody>
                    <a:bodyPr/>
                    <a:lstStyle/>
                    <a:p>
                      <a:pPr algn="ctr"/>
                      <a:r>
                        <a:rPr lang="en-US" dirty="0"/>
                        <a:t>DRAWBACK</a:t>
                      </a:r>
                    </a:p>
                  </a:txBody>
                  <a:tcPr/>
                </a:tc>
                <a:extLst>
                  <a:ext uri="{0D108BD9-81ED-4DB2-BD59-A6C34878D82A}">
                    <a16:rowId xmlns:a16="http://schemas.microsoft.com/office/drawing/2014/main" xmlns="" val="10000"/>
                  </a:ext>
                </a:extLst>
              </a:tr>
              <a:tr h="3223381">
                <a:tc>
                  <a:txBody>
                    <a:bodyPr/>
                    <a:lstStyle/>
                    <a:p>
                      <a:r>
                        <a:rPr lang="en-US" sz="1800" dirty="0" smtClean="0"/>
                        <a:t>4.</a:t>
                      </a:r>
                      <a:endParaRPr lang="en-US" sz="1800" dirty="0"/>
                    </a:p>
                  </a:txBody>
                  <a:tcPr/>
                </a:tc>
                <a:tc>
                  <a:txBody>
                    <a:bodyPr/>
                    <a:lstStyle/>
                    <a:p>
                      <a:r>
                        <a:rPr lang="en-US" sz="1800" b="0" kern="1200" dirty="0" smtClean="0">
                          <a:solidFill>
                            <a:schemeClr val="dk1"/>
                          </a:solidFill>
                          <a:effectLst/>
                          <a:latin typeface="+mn-lt"/>
                          <a:ea typeface="+mn-ea"/>
                          <a:cs typeface="+mn-cs"/>
                        </a:rPr>
                        <a:t>Real Time Hand Gesture Recognition System</a:t>
                      </a:r>
                    </a:p>
                    <a:p>
                      <a:r>
                        <a:rPr lang="en-US" sz="1800" b="0" kern="1200" dirty="0" smtClean="0">
                          <a:solidFill>
                            <a:schemeClr val="dk1"/>
                          </a:solidFill>
                          <a:effectLst/>
                          <a:latin typeface="+mn-lt"/>
                          <a:ea typeface="+mn-ea"/>
                          <a:cs typeface="+mn-cs"/>
                        </a:rPr>
                        <a:t>(tagajournal-2018)</a:t>
                      </a:r>
                      <a:endParaRPr lang="en-IN" sz="1800" b="0" kern="1200" dirty="0" smtClean="0">
                        <a:solidFill>
                          <a:schemeClr val="dk1"/>
                        </a:solidFill>
                        <a:effectLst/>
                        <a:latin typeface="+mn-lt"/>
                        <a:ea typeface="+mn-ea"/>
                        <a:cs typeface="+mn-cs"/>
                      </a:endParaRPr>
                    </a:p>
                    <a:p>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mn-lt"/>
                          <a:ea typeface="+mn-ea"/>
                          <a:cs typeface="+mn-cs"/>
                        </a:rPr>
                        <a:t>In this paper, automatic detection and classifications of hand sign language recognition system is proposed. It consists of preprocessing, transformation, feature extraction and classifications. The RGB image is converted into grey scale image as a preprocessing method and then this image is converted into multi resolution image using Gabor transform. Then, features are extracted from Gabor transformed image and these features are classified using Adaptive </a:t>
                      </a:r>
                      <a:r>
                        <a:rPr lang="en-US" sz="1800" b="0" kern="1200" dirty="0" err="1" smtClean="0">
                          <a:solidFill>
                            <a:schemeClr val="dk1"/>
                          </a:solidFill>
                          <a:effectLst/>
                          <a:latin typeface="+mn-lt"/>
                          <a:ea typeface="+mn-ea"/>
                          <a:cs typeface="+mn-cs"/>
                        </a:rPr>
                        <a:t>Neuro</a:t>
                      </a:r>
                      <a:r>
                        <a:rPr lang="en-US" sz="1800" b="0" kern="1200" dirty="0" smtClean="0">
                          <a:solidFill>
                            <a:schemeClr val="dk1"/>
                          </a:solidFill>
                          <a:effectLst/>
                          <a:latin typeface="+mn-lt"/>
                          <a:ea typeface="+mn-ea"/>
                          <a:cs typeface="+mn-cs"/>
                        </a:rPr>
                        <a:t> Fuzzy Inference System (ANFIS) classifier. </a:t>
                      </a:r>
                      <a:endParaRPr lang="en-IN" sz="1800" b="0" kern="1200" dirty="0" smtClean="0">
                        <a:solidFill>
                          <a:schemeClr val="dk1"/>
                        </a:solidFill>
                        <a:effectLst/>
                        <a:latin typeface="+mn-lt"/>
                        <a:ea typeface="+mn-ea"/>
                        <a:cs typeface="+mn-cs"/>
                      </a:endParaRPr>
                    </a:p>
                    <a:p>
                      <a:endParaRPr lang="en-US" sz="1800" b="0" kern="1200" baseline="0" dirty="0">
                        <a:solidFill>
                          <a:schemeClr val="dk1"/>
                        </a:solidFill>
                        <a:latin typeface="+mn-lt"/>
                        <a:ea typeface="+mn-ea"/>
                        <a:cs typeface="+mn-cs"/>
                      </a:endParaRPr>
                    </a:p>
                  </a:txBody>
                  <a:tcPr/>
                </a:tc>
                <a:tc>
                  <a:txBody>
                    <a:bodyPr/>
                    <a:lstStyle/>
                    <a:p>
                      <a:r>
                        <a:rPr lang="en-US" sz="1800" kern="1200" dirty="0" smtClean="0">
                          <a:solidFill>
                            <a:schemeClr val="dk1"/>
                          </a:solidFill>
                          <a:effectLst/>
                          <a:latin typeface="+mn-lt"/>
                          <a:ea typeface="+mn-ea"/>
                          <a:cs typeface="+mn-cs"/>
                        </a:rPr>
                        <a:t>Gabor transforms is used in this paper which performs multi resolution process with out using sub bands.</a:t>
                      </a:r>
                      <a:endParaRPr lang="en-IN" sz="1800" kern="1200" dirty="0">
                        <a:solidFill>
                          <a:schemeClr val="dk1"/>
                        </a:solidFill>
                        <a:effectLst/>
                        <a:latin typeface="+mn-lt"/>
                        <a:ea typeface="+mn-ea"/>
                        <a:cs typeface="+mn-cs"/>
                      </a:endParaRPr>
                    </a:p>
                  </a:txBody>
                  <a:tcPr/>
                </a:tc>
                <a:tc>
                  <a:txBody>
                    <a:bodyPr/>
                    <a:lstStyle/>
                    <a:p>
                      <a:r>
                        <a:rPr lang="en-US" sz="1800" kern="1200" dirty="0" smtClean="0">
                          <a:solidFill>
                            <a:schemeClr val="dk1"/>
                          </a:solidFill>
                          <a:effectLst/>
                          <a:latin typeface="+mn-lt"/>
                          <a:ea typeface="+mn-ea"/>
                          <a:cs typeface="+mn-cs"/>
                        </a:rPr>
                        <a:t>The proposed methodology stated in this paper </a:t>
                      </a:r>
                      <a:r>
                        <a:rPr lang="en-US" sz="1800" kern="1200" dirty="0" err="1" smtClean="0">
                          <a:solidFill>
                            <a:schemeClr val="dk1"/>
                          </a:solidFill>
                          <a:effectLst/>
                          <a:latin typeface="+mn-lt"/>
                          <a:ea typeface="+mn-ea"/>
                          <a:cs typeface="+mn-cs"/>
                        </a:rPr>
                        <a:t>achives</a:t>
                      </a:r>
                      <a:r>
                        <a:rPr lang="en-US" sz="1800" kern="1200" dirty="0" smtClean="0">
                          <a:solidFill>
                            <a:schemeClr val="dk1"/>
                          </a:solidFill>
                          <a:effectLst/>
                          <a:latin typeface="+mn-lt"/>
                          <a:ea typeface="+mn-ea"/>
                          <a:cs typeface="+mn-cs"/>
                        </a:rPr>
                        <a:t> 90% of sensitivity, 95% of specificity, 92% of accuracy and 90% of classification rate.</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71407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118849169"/>
              </p:ext>
            </p:extLst>
          </p:nvPr>
        </p:nvGraphicFramePr>
        <p:xfrm>
          <a:off x="152400" y="381000"/>
          <a:ext cx="8686800" cy="59131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34290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gridCol w="1600200">
                  <a:extLst>
                    <a:ext uri="{9D8B030D-6E8A-4147-A177-3AD203B41FA5}">
                      <a16:colId xmlns:a16="http://schemas.microsoft.com/office/drawing/2014/main" xmlns="" val="20004"/>
                    </a:ext>
                  </a:extLst>
                </a:gridCol>
              </a:tblGrid>
              <a:tr h="609600">
                <a:tc>
                  <a:txBody>
                    <a:bodyPr/>
                    <a:lstStyle/>
                    <a:p>
                      <a:r>
                        <a:rPr lang="en-US" sz="1400" dirty="0"/>
                        <a:t>S.NO.</a:t>
                      </a:r>
                    </a:p>
                  </a:txBody>
                  <a:tcPr/>
                </a:tc>
                <a:tc>
                  <a:txBody>
                    <a:bodyPr/>
                    <a:lstStyle/>
                    <a:p>
                      <a:pPr algn="ctr"/>
                      <a:r>
                        <a:rPr lang="en-US" dirty="0"/>
                        <a:t>TITLE</a:t>
                      </a:r>
                    </a:p>
                  </a:txBody>
                  <a:tcPr/>
                </a:tc>
                <a:tc>
                  <a:txBody>
                    <a:bodyPr/>
                    <a:lstStyle/>
                    <a:p>
                      <a:pPr algn="ctr"/>
                      <a:r>
                        <a:rPr lang="en-US" smtClean="0"/>
                        <a:t>CONCEPT</a:t>
                      </a:r>
                      <a:endParaRPr lang="en-US" dirty="0"/>
                    </a:p>
                  </a:txBody>
                  <a:tcPr/>
                </a:tc>
                <a:tc>
                  <a:txBody>
                    <a:bodyPr/>
                    <a:lstStyle/>
                    <a:p>
                      <a:r>
                        <a:rPr lang="en-US" dirty="0"/>
                        <a:t>ALGORITHM</a:t>
                      </a:r>
                    </a:p>
                  </a:txBody>
                  <a:tcPr/>
                </a:tc>
                <a:tc>
                  <a:txBody>
                    <a:bodyPr/>
                    <a:lstStyle/>
                    <a:p>
                      <a:pPr algn="ctr"/>
                      <a:r>
                        <a:rPr lang="en-US" dirty="0"/>
                        <a:t>DRAWBACK</a:t>
                      </a:r>
                    </a:p>
                  </a:txBody>
                  <a:tcPr/>
                </a:tc>
                <a:extLst>
                  <a:ext uri="{0D108BD9-81ED-4DB2-BD59-A6C34878D82A}">
                    <a16:rowId xmlns:a16="http://schemas.microsoft.com/office/drawing/2014/main" xmlns="" val="10000"/>
                  </a:ext>
                </a:extLst>
              </a:tr>
              <a:tr h="3223381">
                <a:tc>
                  <a:txBody>
                    <a:bodyPr/>
                    <a:lstStyle/>
                    <a:p>
                      <a:r>
                        <a:rPr lang="en-US" sz="1800" dirty="0" smtClean="0"/>
                        <a:t>5.</a:t>
                      </a:r>
                      <a:endParaRPr lang="en-US" sz="1800" dirty="0"/>
                    </a:p>
                  </a:txBody>
                  <a:tcPr/>
                </a:tc>
                <a:tc>
                  <a:txBody>
                    <a:bodyPr/>
                    <a:lstStyle/>
                    <a:p>
                      <a:r>
                        <a:rPr lang="en-US" sz="1800" kern="1200" dirty="0" smtClean="0">
                          <a:solidFill>
                            <a:schemeClr val="dk1"/>
                          </a:solidFill>
                          <a:effectLst/>
                          <a:latin typeface="+mn-lt"/>
                          <a:ea typeface="+mn-ea"/>
                          <a:cs typeface="+mn-cs"/>
                        </a:rPr>
                        <a:t>Designing an Advanced Drivers Assistance System Based on Emotion and Gesture Recognition using Soft Computing Techniques</a:t>
                      </a:r>
                    </a:p>
                    <a:p>
                      <a:r>
                        <a:rPr lang="en-US" sz="1800" kern="1200" baseline="0" dirty="0" smtClean="0">
                          <a:solidFill>
                            <a:schemeClr val="dk1"/>
                          </a:solidFill>
                          <a:effectLst/>
                          <a:latin typeface="+mn-lt"/>
                          <a:ea typeface="+mn-ea"/>
                          <a:cs typeface="+mn-cs"/>
                        </a:rPr>
                        <a:t>(socialresearchfoundation-2017)</a:t>
                      </a:r>
                      <a:endParaRPr lang="en-US" sz="1800" kern="1200" baseline="0" dirty="0">
                        <a:solidFill>
                          <a:schemeClr val="dk1"/>
                        </a:solidFill>
                        <a:latin typeface="+mn-lt"/>
                        <a:ea typeface="+mn-ea"/>
                        <a:cs typeface="+mn-cs"/>
                      </a:endParaRPr>
                    </a:p>
                  </a:txBody>
                  <a:tcPr/>
                </a:tc>
                <a:tc>
                  <a:txBody>
                    <a:bodyPr/>
                    <a:lstStyle/>
                    <a:p>
                      <a:r>
                        <a:rPr lang="en-US" sz="1800" kern="1200" dirty="0" smtClean="0">
                          <a:solidFill>
                            <a:schemeClr val="dk1"/>
                          </a:solidFill>
                          <a:effectLst/>
                          <a:latin typeface="+mn-lt"/>
                          <a:ea typeface="+mn-ea"/>
                          <a:cs typeface="+mn-cs"/>
                        </a:rPr>
                        <a:t>The objective of this paper to design a system in which due to less attention on driving due to any reasons ,vehicle will automatically switch to automatic mode and novel fuzzy system created based on number of rules define  through the analysis of various condition and expression also detect facial gesture through the eyes motion and lips. This paper classifying specifies emotions of human like </a:t>
                      </a:r>
                      <a:r>
                        <a:rPr lang="en-US" sz="1800" kern="1200" dirty="0" err="1" smtClean="0">
                          <a:solidFill>
                            <a:schemeClr val="dk1"/>
                          </a:solidFill>
                          <a:effectLst/>
                          <a:latin typeface="+mn-lt"/>
                          <a:ea typeface="+mn-ea"/>
                          <a:cs typeface="+mn-cs"/>
                        </a:rPr>
                        <a:t>anger,sad,surprise</a:t>
                      </a:r>
                      <a:r>
                        <a:rPr lang="en-US" sz="1800" kern="1200" dirty="0" smtClean="0">
                          <a:solidFill>
                            <a:schemeClr val="dk1"/>
                          </a:solidFill>
                          <a:effectLst/>
                          <a:latin typeface="+mn-lt"/>
                          <a:ea typeface="+mn-ea"/>
                          <a:cs typeface="+mn-cs"/>
                        </a:rPr>
                        <a:t> and based on classifies emotions, shifted to automatic designed mode of vehicle.</a:t>
                      </a:r>
                      <a:endParaRPr lang="en-US" sz="1800" kern="1200" baseline="0" dirty="0">
                        <a:solidFill>
                          <a:schemeClr val="dk1"/>
                        </a:solidFill>
                        <a:latin typeface="+mn-lt"/>
                        <a:ea typeface="+mn-ea"/>
                        <a:cs typeface="+mn-cs"/>
                      </a:endParaRPr>
                    </a:p>
                  </a:txBody>
                  <a:tcPr/>
                </a:tc>
                <a:tc>
                  <a:txBody>
                    <a:bodyPr/>
                    <a:lstStyle/>
                    <a:p>
                      <a:r>
                        <a:rPr lang="en-US" sz="1800" kern="1200" dirty="0" smtClean="0">
                          <a:solidFill>
                            <a:schemeClr val="dk1"/>
                          </a:solidFill>
                          <a:effectLst/>
                          <a:latin typeface="+mn-lt"/>
                          <a:ea typeface="+mn-ea"/>
                          <a:cs typeface="+mn-cs"/>
                        </a:rPr>
                        <a:t>Systems</a:t>
                      </a:r>
                      <a:r>
                        <a:rPr lang="en-US" sz="1800" kern="1200" baseline="0" dirty="0" smtClean="0">
                          <a:solidFill>
                            <a:schemeClr val="dk1"/>
                          </a:solidFill>
                          <a:effectLst/>
                          <a:latin typeface="+mn-lt"/>
                          <a:ea typeface="+mn-ea"/>
                          <a:cs typeface="+mn-cs"/>
                        </a:rPr>
                        <a:t> implemented:-</a:t>
                      </a:r>
                      <a:r>
                        <a:rPr lang="en-US" sz="1800" kern="1200" dirty="0" smtClean="0">
                          <a:solidFill>
                            <a:schemeClr val="dk1"/>
                          </a:solidFill>
                          <a:effectLst/>
                          <a:latin typeface="+mn-lt"/>
                          <a:ea typeface="+mn-ea"/>
                          <a:cs typeface="+mn-cs"/>
                        </a:rPr>
                        <a:t>FERS (Facial Expression Recognition System), Human Centered Transportation System (HCTS),</a:t>
                      </a:r>
                    </a:p>
                    <a:p>
                      <a:r>
                        <a:rPr lang="en-US" sz="1800" kern="1200" dirty="0" smtClean="0">
                          <a:solidFill>
                            <a:schemeClr val="dk1"/>
                          </a:solidFill>
                          <a:effectLst/>
                          <a:latin typeface="+mn-lt"/>
                          <a:ea typeface="+mn-ea"/>
                          <a:cs typeface="+mn-cs"/>
                        </a:rPr>
                        <a:t>FBS (Fuzzy Rule Based System), ADAS (Advance Driver Assistance System)</a:t>
                      </a:r>
                      <a:r>
                        <a:rPr lang="en-US" sz="1800" kern="1200" baseline="0" dirty="0" smtClean="0">
                          <a:solidFill>
                            <a:schemeClr val="dk1"/>
                          </a:solidFill>
                          <a:latin typeface="+mn-lt"/>
                          <a:ea typeface="+mn-ea"/>
                          <a:cs typeface="+mn-cs"/>
                        </a:rPr>
                        <a:t> </a:t>
                      </a:r>
                      <a:endParaRPr lang="en-US" baseline="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 framework gives 91.66% Accuracy for Facial Gesture Tracking and 90% Accuracy for Emotions acknowledgment while utilizing Simultaneous Facial Gesture Tracking and Emotion acknowledgment it gives 94.58% precision.</a:t>
                      </a:r>
                      <a:endParaRPr lang="en-IN" sz="1800" kern="1200" dirty="0" smtClean="0">
                        <a:solidFill>
                          <a:schemeClr val="dk1"/>
                        </a:solidFill>
                        <a:effectLst/>
                        <a:latin typeface="+mn-lt"/>
                        <a:ea typeface="+mn-ea"/>
                        <a:cs typeface="+mn-cs"/>
                      </a:endParaRPr>
                    </a:p>
                    <a:p>
                      <a:endParaRPr lang="en-US" sz="1800" kern="1200" baseline="0" dirty="0">
                        <a:solidFill>
                          <a:schemeClr val="dk1"/>
                        </a:solidFill>
                        <a:latin typeface="+mn-lt"/>
                        <a:ea typeface="+mn-ea"/>
                        <a:cs typeface="+mn-cs"/>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44468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72634152"/>
              </p:ext>
            </p:extLst>
          </p:nvPr>
        </p:nvGraphicFramePr>
        <p:xfrm>
          <a:off x="152400" y="381000"/>
          <a:ext cx="8686800" cy="59131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34290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gridCol w="1600200">
                  <a:extLst>
                    <a:ext uri="{9D8B030D-6E8A-4147-A177-3AD203B41FA5}">
                      <a16:colId xmlns:a16="http://schemas.microsoft.com/office/drawing/2014/main" xmlns="" val="20004"/>
                    </a:ext>
                  </a:extLst>
                </a:gridCol>
              </a:tblGrid>
              <a:tr h="609600">
                <a:tc>
                  <a:txBody>
                    <a:bodyPr/>
                    <a:lstStyle/>
                    <a:p>
                      <a:r>
                        <a:rPr lang="en-US" sz="1400" dirty="0"/>
                        <a:t>S.NO.</a:t>
                      </a:r>
                    </a:p>
                  </a:txBody>
                  <a:tcPr/>
                </a:tc>
                <a:tc>
                  <a:txBody>
                    <a:bodyPr/>
                    <a:lstStyle/>
                    <a:p>
                      <a:pPr algn="ctr"/>
                      <a:r>
                        <a:rPr lang="en-US" dirty="0"/>
                        <a:t>TITLE</a:t>
                      </a:r>
                    </a:p>
                  </a:txBody>
                  <a:tcPr/>
                </a:tc>
                <a:tc>
                  <a:txBody>
                    <a:bodyPr/>
                    <a:lstStyle/>
                    <a:p>
                      <a:pPr algn="ctr"/>
                      <a:r>
                        <a:rPr lang="en-US" b="0" smtClean="0"/>
                        <a:t>CONCEPT</a:t>
                      </a:r>
                      <a:endParaRPr lang="en-US" b="0" dirty="0"/>
                    </a:p>
                  </a:txBody>
                  <a:tcPr/>
                </a:tc>
                <a:tc>
                  <a:txBody>
                    <a:bodyPr/>
                    <a:lstStyle/>
                    <a:p>
                      <a:r>
                        <a:rPr lang="en-US" dirty="0"/>
                        <a:t>ALGORITHM</a:t>
                      </a:r>
                    </a:p>
                  </a:txBody>
                  <a:tcPr/>
                </a:tc>
                <a:tc>
                  <a:txBody>
                    <a:bodyPr/>
                    <a:lstStyle/>
                    <a:p>
                      <a:pPr algn="ctr"/>
                      <a:r>
                        <a:rPr lang="en-US" dirty="0"/>
                        <a:t>DRAWBACK</a:t>
                      </a:r>
                    </a:p>
                  </a:txBody>
                  <a:tcPr/>
                </a:tc>
                <a:extLst>
                  <a:ext uri="{0D108BD9-81ED-4DB2-BD59-A6C34878D82A}">
                    <a16:rowId xmlns:a16="http://schemas.microsoft.com/office/drawing/2014/main" xmlns="" val="10000"/>
                  </a:ext>
                </a:extLst>
              </a:tr>
              <a:tr h="3223381">
                <a:tc>
                  <a:txBody>
                    <a:bodyPr/>
                    <a:lstStyle/>
                    <a:p>
                      <a:r>
                        <a:rPr lang="en-US" sz="1800" dirty="0" smtClean="0"/>
                        <a:t>6.</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Gesture Recognition: A Survey</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(IEEE-2017)</a:t>
                      </a:r>
                      <a:endParaRPr lang="en-IN" sz="1800" kern="1200" dirty="0" smtClean="0">
                        <a:solidFill>
                          <a:schemeClr val="dk1"/>
                        </a:solidFill>
                        <a:effectLst/>
                        <a:latin typeface="+mn-lt"/>
                        <a:ea typeface="+mn-ea"/>
                        <a:cs typeface="+mn-cs"/>
                      </a:endParaRPr>
                    </a:p>
                    <a:p>
                      <a:endParaRPr lang="en-US" sz="1800" kern="1200" baseline="0" dirty="0">
                        <a:solidFill>
                          <a:schemeClr val="dk1"/>
                        </a:solidFill>
                        <a:latin typeface="+mn-lt"/>
                        <a:ea typeface="+mn-ea"/>
                        <a:cs typeface="+mn-cs"/>
                      </a:endParaRPr>
                    </a:p>
                  </a:txBody>
                  <a:tcPr/>
                </a:tc>
                <a:tc>
                  <a:txBody>
                    <a:bodyPr/>
                    <a:lstStyle/>
                    <a:p>
                      <a:r>
                        <a:rPr lang="en-US" sz="1800" b="0" kern="1200" dirty="0" smtClean="0">
                          <a:solidFill>
                            <a:schemeClr val="dk1"/>
                          </a:solidFill>
                          <a:effectLst/>
                          <a:latin typeface="+mn-lt"/>
                          <a:ea typeface="+mn-ea"/>
                          <a:cs typeface="+mn-cs"/>
                        </a:rPr>
                        <a:t>In this paper, we provide a survey on gesture recognition with particular emphasis on hand gestures and facial expressions. Applications involving hidden Markov models, particle filtering and condensation, finite-state machines, optical flow, skin color, and connectionist models are discussed in detail.</a:t>
                      </a:r>
                      <a:endParaRPr lang="en-US" sz="1800" b="0" kern="1200" baseline="0" dirty="0">
                        <a:solidFill>
                          <a:schemeClr val="dk1"/>
                        </a:solidFill>
                        <a:latin typeface="+mn-lt"/>
                        <a:ea typeface="+mn-ea"/>
                        <a:cs typeface="+mn-cs"/>
                      </a:endParaRPr>
                    </a:p>
                  </a:txBody>
                  <a:tcPr/>
                </a:tc>
                <a:tc>
                  <a:txBody>
                    <a:bodyPr/>
                    <a:lstStyle/>
                    <a:p>
                      <a:pPr lvl="0"/>
                      <a:r>
                        <a:rPr lang="en-US" sz="1800" i="0" kern="1200" dirty="0" smtClean="0">
                          <a:solidFill>
                            <a:schemeClr val="dk1"/>
                          </a:solidFill>
                          <a:effectLst/>
                          <a:latin typeface="+mn-lt"/>
                          <a:ea typeface="+mn-ea"/>
                          <a:cs typeface="+mn-cs"/>
                        </a:rPr>
                        <a:t>Particle Filtering and Condensation Algorithm</a:t>
                      </a:r>
                      <a:endParaRPr lang="en-IN" sz="1800" i="0" kern="1200" dirty="0" smtClean="0">
                        <a:solidFill>
                          <a:schemeClr val="dk1"/>
                        </a:solidFill>
                        <a:effectLst/>
                        <a:latin typeface="+mn-lt"/>
                        <a:ea typeface="+mn-ea"/>
                        <a:cs typeface="+mn-cs"/>
                      </a:endParaRPr>
                    </a:p>
                    <a:p>
                      <a:r>
                        <a:rPr lang="en-US" sz="1800" kern="1200" baseline="0" dirty="0" smtClean="0">
                          <a:solidFill>
                            <a:schemeClr val="dk1"/>
                          </a:solidFill>
                          <a:latin typeface="+mn-lt"/>
                          <a:ea typeface="+mn-ea"/>
                          <a:cs typeface="+mn-cs"/>
                        </a:rPr>
                        <a:t> </a:t>
                      </a:r>
                      <a:endParaRPr lang="en-US" baseline="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Not all facial expressions can be completely classified into the six defined categories. In,</a:t>
                      </a:r>
                      <a:r>
                        <a:rPr lang="en-US" sz="1800" kern="1200" baseline="0" dirty="0" smtClean="0">
                          <a:solidFill>
                            <a:schemeClr val="dk1"/>
                          </a:solidFill>
                          <a:effectLst/>
                          <a:latin typeface="+mn-lt"/>
                          <a:ea typeface="+mn-ea"/>
                          <a:cs typeface="+mn-cs"/>
                        </a:rPr>
                        <a:t> this model, t</a:t>
                      </a:r>
                      <a:r>
                        <a:rPr lang="en-US" sz="1800" kern="1200" dirty="0" smtClean="0">
                          <a:solidFill>
                            <a:schemeClr val="dk1"/>
                          </a:solidFill>
                          <a:effectLst/>
                          <a:latin typeface="+mn-lt"/>
                          <a:ea typeface="+mn-ea"/>
                          <a:cs typeface="+mn-cs"/>
                        </a:rPr>
                        <a:t>here is  no</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possibility of learning new categories for clustering, and then interpreting each and every encountered facial expression. </a:t>
                      </a:r>
                      <a:endParaRPr lang="en-US" sz="1800" kern="1200" baseline="0" dirty="0">
                        <a:solidFill>
                          <a:schemeClr val="dk1"/>
                        </a:solidFill>
                        <a:latin typeface="+mn-lt"/>
                        <a:ea typeface="+mn-ea"/>
                        <a:cs typeface="+mn-cs"/>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013521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able"/>
          <p:cNvPicPr>
            <a:picLocks noChangeAspect="1"/>
          </p:cNvPicPr>
          <p:nvPr/>
        </p:nvPicPr>
        <p:blipFill>
          <a:blip r:embed="rId2"/>
          <a:stretch>
            <a:fillRect/>
          </a:stretch>
        </p:blipFill>
        <p:spPr>
          <a:xfrm>
            <a:off x="228600" y="381000"/>
            <a:ext cx="8634442" cy="6119834"/>
          </a:xfrm>
          <a:prstGeom prst="rect">
            <a:avLst/>
          </a:prstGeom>
        </p:spPr>
      </p:pic>
    </p:spTree>
    <p:extLst>
      <p:ext uri="{BB962C8B-B14F-4D97-AF65-F5344CB8AC3E}">
        <p14:creationId xmlns:p14="http://schemas.microsoft.com/office/powerpoint/2010/main" xmlns="" val="4259136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2049</Words>
  <Application>Microsoft Office PowerPoint</Application>
  <PresentationFormat>On-screen Show (4:3)</PresentationFormat>
  <Paragraphs>216</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Car Driving Using Hand Gesture Recognition </vt:lpstr>
      <vt:lpstr>Abstract</vt:lpstr>
      <vt:lpstr>Slide 3</vt:lpstr>
      <vt:lpstr>Slide 4</vt:lpstr>
      <vt:lpstr>Slide 5</vt:lpstr>
      <vt:lpstr>Slide 6</vt:lpstr>
      <vt:lpstr>Slide 7</vt:lpstr>
      <vt:lpstr>Slide 8</vt:lpstr>
      <vt:lpstr>Slide 9</vt:lpstr>
      <vt:lpstr>Slide 10</vt:lpstr>
      <vt:lpstr>Existing System Drawbacks </vt:lpstr>
      <vt:lpstr>Introduction to proposed model </vt:lpstr>
      <vt:lpstr>Problem Statement</vt:lpstr>
      <vt:lpstr>Slide 14</vt:lpstr>
      <vt:lpstr>Risk Factors</vt:lpstr>
      <vt:lpstr>Proposed model</vt:lpstr>
      <vt:lpstr>Slide 17</vt:lpstr>
      <vt:lpstr>Slide 18</vt:lpstr>
      <vt:lpstr>B. Fingers and Palm Detection Phase</vt:lpstr>
      <vt:lpstr>Slide 20</vt:lpstr>
      <vt:lpstr>C. Fingers Recognition</vt:lpstr>
      <vt:lpstr>Slide 22</vt:lpstr>
      <vt:lpstr>D. Final Hand Gesture Recognition Phase </vt:lpstr>
      <vt:lpstr>Slide 24</vt:lpstr>
      <vt:lpstr>Slide 25</vt:lpstr>
      <vt:lpstr>Slide 26</vt:lpstr>
      <vt:lpstr>System Architecture </vt:lpstr>
      <vt:lpstr>Implementation</vt:lpstr>
      <vt:lpstr>Slide 29</vt:lpstr>
      <vt:lpstr>Slide 30</vt:lpstr>
      <vt:lpstr>Advantages of proposed model</vt:lpstr>
      <vt:lpstr>Future Scope and Work</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Driving Using Hand Gesture Recognition </dc:title>
  <dc:creator/>
  <cp:lastModifiedBy>Windows User</cp:lastModifiedBy>
  <cp:revision>68</cp:revision>
  <dcterms:created xsi:type="dcterms:W3CDTF">2006-08-16T00:00:00Z</dcterms:created>
  <dcterms:modified xsi:type="dcterms:W3CDTF">2020-06-30T16:12:12Z</dcterms:modified>
</cp:coreProperties>
</file>